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324" r:id="rId3"/>
    <p:sldId id="326" r:id="rId4"/>
    <p:sldId id="300" r:id="rId5"/>
    <p:sldId id="317" r:id="rId6"/>
    <p:sldId id="259" r:id="rId7"/>
    <p:sldId id="298" r:id="rId8"/>
    <p:sldId id="264" r:id="rId9"/>
    <p:sldId id="265" r:id="rId10"/>
    <p:sldId id="316" r:id="rId11"/>
    <p:sldId id="299" r:id="rId12"/>
    <p:sldId id="266" r:id="rId13"/>
    <p:sldId id="267" r:id="rId14"/>
    <p:sldId id="257" r:id="rId15"/>
    <p:sldId id="260" r:id="rId16"/>
    <p:sldId id="308" r:id="rId17"/>
    <p:sldId id="291" r:id="rId18"/>
    <p:sldId id="320" r:id="rId19"/>
    <p:sldId id="318" r:id="rId20"/>
    <p:sldId id="275" r:id="rId21"/>
    <p:sldId id="293" r:id="rId22"/>
    <p:sldId id="277" r:id="rId23"/>
    <p:sldId id="311" r:id="rId24"/>
    <p:sldId id="302" r:id="rId25"/>
    <p:sldId id="301" r:id="rId26"/>
    <p:sldId id="327" r:id="rId27"/>
    <p:sldId id="321" r:id="rId28"/>
    <p:sldId id="278" r:id="rId29"/>
    <p:sldId id="310" r:id="rId30"/>
    <p:sldId id="309" r:id="rId31"/>
    <p:sldId id="279" r:id="rId32"/>
    <p:sldId id="282" r:id="rId33"/>
    <p:sldId id="280" r:id="rId34"/>
    <p:sldId id="285" r:id="rId35"/>
    <p:sldId id="322" r:id="rId36"/>
    <p:sldId id="281" r:id="rId37"/>
    <p:sldId id="283" r:id="rId38"/>
    <p:sldId id="284" r:id="rId39"/>
    <p:sldId id="294" r:id="rId40"/>
    <p:sldId id="286" r:id="rId41"/>
    <p:sldId id="296" r:id="rId42"/>
    <p:sldId id="261" r:id="rId43"/>
    <p:sldId id="297" r:id="rId44"/>
    <p:sldId id="325" r:id="rId45"/>
    <p:sldId id="323" r:id="rId46"/>
    <p:sldId id="295" r:id="rId47"/>
    <p:sldId id="268" r:id="rId48"/>
    <p:sldId id="319" r:id="rId49"/>
    <p:sldId id="269" r:id="rId50"/>
    <p:sldId id="307" r:id="rId51"/>
    <p:sldId id="270" r:id="rId52"/>
    <p:sldId id="306" r:id="rId53"/>
    <p:sldId id="271" r:id="rId54"/>
    <p:sldId id="274" r:id="rId55"/>
    <p:sldId id="305" r:id="rId56"/>
    <p:sldId id="272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5E8F3-AFA5-4C88-B52A-1DFEB67180AC}" type="datetimeFigureOut">
              <a:rPr lang="en-US" smtClean="0"/>
              <a:t>03-Nov-16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35C7C-0B79-42D3-B52E-10D8E1AA6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3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19115EB-EC4E-4191-946E-FC85957D519C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54110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57D2066-7FBD-4E4A-997E-F6CDAA288715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31158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57D2066-7FBD-4E4A-997E-F6CDAA288715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04739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40F007B-C5A1-44EB-AA86-D6008EEF33CD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8657" y="4334656"/>
            <a:ext cx="5424591" cy="41035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76" tIns="45438" rIns="90876" bIns="45438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67145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B2A29C2-9A40-4CA9-ABC4-C1666D9DCF1C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98922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FDA648-386C-46FD-A92F-F8BCBC13A7DA}" type="slidenum">
              <a:rPr lang="fr-FR" altLang="en-US" smtClean="0"/>
              <a:pPr>
                <a:spcBef>
                  <a:spcPct val="0"/>
                </a:spcBef>
              </a:pPr>
              <a:t>50</a:t>
            </a:fld>
            <a:endParaRPr lang="fr-FR" altLang="en-US" smtClean="0"/>
          </a:p>
        </p:txBody>
      </p:sp>
      <p:sp>
        <p:nvSpPr>
          <p:cNvPr id="322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12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34E2-7A45-4093-B554-96F1864B0773}" type="datetimeFigureOut">
              <a:rPr lang="en-GB" smtClean="0"/>
              <a:t>03/11/2016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9089-D8EA-48C1-93DF-416AE8B39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05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34E2-7A45-4093-B554-96F1864B0773}" type="datetimeFigureOut">
              <a:rPr lang="en-GB" smtClean="0"/>
              <a:t>03/11/2016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9089-D8EA-48C1-93DF-416AE8B39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054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34E2-7A45-4093-B554-96F1864B0773}" type="datetimeFigureOut">
              <a:rPr lang="en-GB" smtClean="0"/>
              <a:t>03/11/2016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9089-D8EA-48C1-93DF-416AE8B39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007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609602"/>
            <a:ext cx="8305800" cy="5516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54775" y="5808663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Sans Unicode" pitchFamily="34" charset="0"/>
              </a:defRPr>
            </a:lvl1pPr>
          </a:lstStyle>
          <a:p>
            <a:endParaRPr lang="en-US" altLang="en-US"/>
          </a:p>
          <a:p>
            <a:r>
              <a:rPr lang="en-US" altLang="en-US"/>
              <a:t>Slide </a:t>
            </a:r>
            <a:fld id="{DEB0C594-7A09-4BB5-9814-E65358E09C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598341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4775" y="5808663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Sans Unicode" pitchFamily="34" charset="0"/>
              </a:defRPr>
            </a:lvl1pPr>
          </a:lstStyle>
          <a:p>
            <a:endParaRPr lang="en-US" altLang="en-US"/>
          </a:p>
          <a:p>
            <a:r>
              <a:rPr lang="en-US" altLang="en-US"/>
              <a:t>Slide </a:t>
            </a:r>
            <a:fld id="{EDFA80F6-31A3-48B2-89F7-062E35FFEF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531869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34E2-7A45-4093-B554-96F1864B0773}" type="datetimeFigureOut">
              <a:rPr lang="en-GB" smtClean="0"/>
              <a:t>03/11/2016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9089-D8EA-48C1-93DF-416AE8B39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95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34E2-7A45-4093-B554-96F1864B0773}" type="datetimeFigureOut">
              <a:rPr lang="en-GB" smtClean="0"/>
              <a:t>03/11/2016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9089-D8EA-48C1-93DF-416AE8B39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86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34E2-7A45-4093-B554-96F1864B0773}" type="datetimeFigureOut">
              <a:rPr lang="en-GB" smtClean="0"/>
              <a:t>03/11/2016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9089-D8EA-48C1-93DF-416AE8B39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844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34E2-7A45-4093-B554-96F1864B0773}" type="datetimeFigureOut">
              <a:rPr lang="en-GB" smtClean="0"/>
              <a:t>03/11/2016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9089-D8EA-48C1-93DF-416AE8B39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29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34E2-7A45-4093-B554-96F1864B0773}" type="datetimeFigureOut">
              <a:rPr lang="en-GB" smtClean="0"/>
              <a:t>03/11/2016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9089-D8EA-48C1-93DF-416AE8B39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033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34E2-7A45-4093-B554-96F1864B0773}" type="datetimeFigureOut">
              <a:rPr lang="en-GB" smtClean="0"/>
              <a:t>03/11/2016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9089-D8EA-48C1-93DF-416AE8B39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586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34E2-7A45-4093-B554-96F1864B0773}" type="datetimeFigureOut">
              <a:rPr lang="en-GB" smtClean="0"/>
              <a:t>03/11/2016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9089-D8EA-48C1-93DF-416AE8B39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691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34E2-7A45-4093-B554-96F1864B0773}" type="datetimeFigureOut">
              <a:rPr lang="en-GB" smtClean="0"/>
              <a:t>03/11/2016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9089-D8EA-48C1-93DF-416AE8B39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629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034E2-7A45-4093-B554-96F1864B0773}" type="datetimeFigureOut">
              <a:rPr lang="en-GB" smtClean="0"/>
              <a:t>03/11/2016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A9089-D8EA-48C1-93DF-416AE8B39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66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esco.org/new/en/communication-and-information/events/calendar-of-events/events-websites/world-open-educational-resources-congres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oercommons.org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psofworld.com/flags/mauritius-flag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b="1" i="1" dirty="0">
                <a:solidFill>
                  <a:schemeClr val="accent4">
                    <a:lumMod val="75000"/>
                  </a:schemeClr>
                </a:solidFill>
              </a:rPr>
              <a:t>Mauritius : A </a:t>
            </a:r>
            <a:r>
              <a:rPr lang="en-GB" b="1" i="1" dirty="0" smtClean="0">
                <a:solidFill>
                  <a:schemeClr val="accent4">
                    <a:lumMod val="75000"/>
                  </a:schemeClr>
                </a:solidFill>
              </a:rPr>
              <a:t>small island</a:t>
            </a:r>
            <a:r>
              <a:rPr lang="en-GB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b="1" i="1" dirty="0">
                <a:solidFill>
                  <a:schemeClr val="accent4">
                    <a:lumMod val="75000"/>
                  </a:schemeClr>
                </a:solidFill>
              </a:rPr>
              <a:t>experience on ICT and STEM Education</a:t>
            </a:r>
            <a:br>
              <a:rPr lang="en-GB" b="1" i="1" dirty="0">
                <a:solidFill>
                  <a:schemeClr val="accent4">
                    <a:lumMod val="75000"/>
                  </a:schemeClr>
                </a:solidFill>
              </a:rPr>
            </a:b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204864"/>
            <a:ext cx="6400800" cy="3744416"/>
          </a:xfrm>
        </p:spPr>
        <p:txBody>
          <a:bodyPr>
            <a:normAutofit fontScale="70000" lnSpcReduction="20000"/>
          </a:bodyPr>
          <a:lstStyle/>
          <a:p>
            <a:r>
              <a:rPr lang="en-GB" b="1" i="1" dirty="0" err="1" smtClean="0">
                <a:solidFill>
                  <a:schemeClr val="accent4">
                    <a:lumMod val="75000"/>
                  </a:schemeClr>
                </a:solidFill>
              </a:rPr>
              <a:t>Ricaud</a:t>
            </a:r>
            <a:r>
              <a:rPr lang="en-GB" b="1" i="1" dirty="0" smtClean="0">
                <a:solidFill>
                  <a:schemeClr val="accent4">
                    <a:lumMod val="75000"/>
                  </a:schemeClr>
                </a:solidFill>
              </a:rPr>
              <a:t> AUCKBUR</a:t>
            </a:r>
          </a:p>
          <a:p>
            <a:r>
              <a:rPr lang="en-GB" b="1" i="1" dirty="0" smtClean="0">
                <a:solidFill>
                  <a:schemeClr val="accent4">
                    <a:lumMod val="75000"/>
                  </a:schemeClr>
                </a:solidFill>
              </a:rPr>
              <a:t>Ministry of </a:t>
            </a:r>
            <a:r>
              <a:rPr lang="en-GB" b="1" i="1" dirty="0" smtClean="0">
                <a:solidFill>
                  <a:schemeClr val="accent4">
                    <a:lumMod val="75000"/>
                  </a:schemeClr>
                </a:solidFill>
              </a:rPr>
              <a:t>Education</a:t>
            </a:r>
          </a:p>
          <a:p>
            <a:r>
              <a:rPr lang="en-GB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b="1" i="1" dirty="0" smtClean="0">
                <a:solidFill>
                  <a:schemeClr val="accent4">
                    <a:lumMod val="75000"/>
                  </a:schemeClr>
                </a:solidFill>
              </a:rPr>
              <a:t>Mauritius</a:t>
            </a:r>
          </a:p>
          <a:p>
            <a:endParaRPr lang="en-GB" b="1" i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GB" b="1" i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b="1" i="1" dirty="0" smtClean="0">
                <a:solidFill>
                  <a:schemeClr val="accent4">
                    <a:lumMod val="75000"/>
                  </a:schemeClr>
                </a:solidFill>
              </a:rPr>
              <a:t>Thursday 3 Nov </a:t>
            </a:r>
            <a:r>
              <a:rPr lang="en-GB" b="1" i="1" dirty="0" smtClean="0">
                <a:solidFill>
                  <a:schemeClr val="accent4">
                    <a:lumMod val="75000"/>
                  </a:schemeClr>
                </a:solidFill>
              </a:rPr>
              <a:t>2016</a:t>
            </a:r>
          </a:p>
          <a:p>
            <a:endParaRPr lang="en-GB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b="1" dirty="0" smtClean="0"/>
              <a:t>International </a:t>
            </a:r>
            <a:r>
              <a:rPr lang="en-GB" b="1" dirty="0"/>
              <a:t>Forum on Adopting an ICT Perspective to Education and </a:t>
            </a:r>
            <a:r>
              <a:rPr lang="en-GB" b="1" dirty="0" smtClean="0"/>
              <a:t>Learning</a:t>
            </a:r>
          </a:p>
          <a:p>
            <a:r>
              <a:rPr lang="en-GB" b="1" dirty="0" smtClean="0"/>
              <a:t>NCERT, New Delhi, India</a:t>
            </a:r>
            <a:endParaRPr lang="en-GB" b="1" dirty="0"/>
          </a:p>
          <a:p>
            <a:endParaRPr lang="en-GB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GB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GB" i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755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ko-KR" dirty="0">
                <a:latin typeface="Calibri" pitchFamily="34" charset="0"/>
                <a:ea typeface="굴림" pitchFamily="50" charset="-127"/>
              </a:rPr>
              <a:t>I</a:t>
            </a:r>
            <a:r>
              <a:rPr lang="en-US" altLang="ko-KR" dirty="0" smtClean="0">
                <a:latin typeface="Calibri" pitchFamily="34" charset="0"/>
                <a:ea typeface="굴림" pitchFamily="50" charset="-127"/>
              </a:rPr>
              <a:t>mplications for </a:t>
            </a:r>
            <a:r>
              <a:rPr lang="en-US" altLang="ko-KR" dirty="0">
                <a:latin typeface="Calibri" pitchFamily="34" charset="0"/>
                <a:ea typeface="굴림" pitchFamily="50" charset="-127"/>
              </a:rPr>
              <a:t>M</a:t>
            </a:r>
            <a:r>
              <a:rPr lang="en-US" altLang="ko-KR" dirty="0" smtClean="0">
                <a:latin typeface="Calibri" pitchFamily="34" charset="0"/>
                <a:ea typeface="굴림" pitchFamily="50" charset="-127"/>
              </a:rPr>
              <a:t>auritius 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 altLang="en-US" sz="70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70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3098610F-8E4B-42CA-90FC-9106EAEFA6DD}" type="slidenum">
              <a:rPr lang="en-US" altLang="en-US" sz="700">
                <a:solidFill>
                  <a:schemeClr val="tx1"/>
                </a:solidFill>
                <a:latin typeface="Arial Narrow" pitchFamily="34" charset="0"/>
              </a:rPr>
              <a:pPr eaLnBrk="1" hangingPunct="1">
                <a:lnSpc>
                  <a:spcPct val="80000"/>
                </a:lnSpc>
              </a:pPr>
              <a:t>10</a:t>
            </a:fld>
            <a:endParaRPr lang="en-US" altLang="en-US" sz="7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676400"/>
            <a:ext cx="8229600" cy="71096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One basic premise : 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our HR is our only natural resource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By 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2025 one in three jobs will be related to software use.</a:t>
            </a: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Mauritius as a small state </a:t>
            </a:r>
            <a:r>
              <a:rPr lang="en-GB" sz="2400" b="1" dirty="0"/>
              <a:t>benefits in becoming </a:t>
            </a:r>
            <a:r>
              <a:rPr lang="en-GB" sz="2400" b="1" dirty="0" smtClean="0"/>
              <a:t>globally</a:t>
            </a:r>
            <a:r>
              <a:rPr lang="en-GB" sz="2400" b="1" dirty="0" smtClean="0"/>
              <a:t> </a:t>
            </a:r>
            <a:r>
              <a:rPr lang="en-GB" sz="2400" b="1" dirty="0"/>
              <a:t>connected </a:t>
            </a:r>
            <a:r>
              <a:rPr lang="en-GB" sz="2400" b="1" dirty="0" smtClean="0"/>
              <a:t>to compensate for</a:t>
            </a:r>
            <a:r>
              <a:rPr lang="en-GB" sz="2400" b="1" dirty="0" smtClean="0"/>
              <a:t> </a:t>
            </a:r>
            <a:r>
              <a:rPr lang="en-GB" sz="2400" b="1" dirty="0" smtClean="0"/>
              <a:t>being geographically isolated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GB" sz="2400" b="1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ko-KR" sz="2400" b="1" dirty="0" smtClean="0">
                <a:ea typeface="굴림" pitchFamily="50" charset="-127"/>
                <a:cs typeface="Calibri" pitchFamily="34" charset="0"/>
              </a:rPr>
              <a:t>National drive for </a:t>
            </a:r>
            <a:r>
              <a:rPr lang="en-US" altLang="ko-KR" sz="2400" b="1" dirty="0">
                <a:ea typeface="굴림" pitchFamily="50" charset="-127"/>
                <a:cs typeface="Calibri" pitchFamily="34" charset="0"/>
              </a:rPr>
              <a:t>expansion of ICT </a:t>
            </a:r>
            <a:r>
              <a:rPr lang="en-US" altLang="ko-KR" sz="2400" dirty="0">
                <a:ea typeface="굴림" pitchFamily="50" charset="-127"/>
                <a:cs typeface="Calibri" pitchFamily="34" charset="0"/>
              </a:rPr>
              <a:t>with expanded Technical and </a:t>
            </a:r>
            <a:r>
              <a:rPr lang="en-US" altLang="ko-KR" sz="2400" dirty="0" smtClean="0">
                <a:ea typeface="굴림" pitchFamily="50" charset="-127"/>
                <a:cs typeface="Calibri" pitchFamily="34" charset="0"/>
              </a:rPr>
              <a:t>managerial </a:t>
            </a:r>
            <a:r>
              <a:rPr lang="en-US" altLang="ko-KR" sz="2400" dirty="0">
                <a:ea typeface="굴림" pitchFamily="50" charset="-127"/>
                <a:cs typeface="Calibri" pitchFamily="34" charset="0"/>
              </a:rPr>
              <a:t>support with assistance of </a:t>
            </a:r>
            <a:r>
              <a:rPr lang="en-US" altLang="ko-KR" sz="2400" dirty="0" err="1" smtClean="0">
                <a:ea typeface="굴림" pitchFamily="50" charset="-127"/>
                <a:cs typeface="Calibri" pitchFamily="34" charset="0"/>
              </a:rPr>
              <a:t>MoICT</a:t>
            </a:r>
            <a:endParaRPr lang="en-US" altLang="ko-KR" sz="2400" dirty="0" smtClean="0">
              <a:ea typeface="굴림" pitchFamily="50" charset="-127"/>
              <a:cs typeface="Calibri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ko-KR" sz="2400" dirty="0" smtClean="0">
              <a:ea typeface="굴림" pitchFamily="50" charset="-127"/>
              <a:cs typeface="Calibri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ko-KR" sz="2400" b="1" dirty="0" smtClean="0">
                <a:ea typeface="굴림" pitchFamily="50" charset="-127"/>
                <a:cs typeface="Calibri" pitchFamily="34" charset="0"/>
              </a:rPr>
              <a:t>Needs a synergized approach </a:t>
            </a:r>
            <a:r>
              <a:rPr lang="en-US" altLang="ko-KR" sz="2400" dirty="0" smtClean="0">
                <a:ea typeface="굴림" pitchFamily="50" charset="-127"/>
                <a:cs typeface="Calibri" pitchFamily="34" charset="0"/>
              </a:rPr>
              <a:t>with </a:t>
            </a:r>
            <a:r>
              <a:rPr lang="en-US" altLang="ko-KR" sz="2400" dirty="0">
                <a:ea typeface="굴림" pitchFamily="50" charset="-127"/>
                <a:cs typeface="Calibri" pitchFamily="34" charset="0"/>
              </a:rPr>
              <a:t>all partners in expansion of ICT to all </a:t>
            </a:r>
            <a:r>
              <a:rPr lang="en-US" altLang="ko-KR" sz="2400" dirty="0" smtClean="0">
                <a:ea typeface="굴림" pitchFamily="50" charset="-127"/>
                <a:cs typeface="Calibri" pitchFamily="34" charset="0"/>
              </a:rPr>
              <a:t>sectors, including STEM and languages</a:t>
            </a:r>
            <a:endParaRPr lang="en-US" altLang="ko-KR" sz="2400" dirty="0">
              <a:ea typeface="굴림" pitchFamily="50" charset="-127"/>
              <a:cs typeface="Calibri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01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M</a:t>
            </a:r>
            <a:r>
              <a:rPr lang="en-US" altLang="en-US" b="1" dirty="0" smtClean="0">
                <a:solidFill>
                  <a:schemeClr val="tx1"/>
                </a:solidFill>
              </a:rPr>
              <a:t>anaging ICT in Education in Mauritius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0400"/>
            <a:ext cx="7429500" cy="4699000"/>
          </a:xfrm>
        </p:spPr>
        <p:txBody>
          <a:bodyPr rtlCol="0">
            <a:normAutofit fontScale="62500" lnSpcReduction="20000"/>
          </a:bodyPr>
          <a:lstStyle/>
          <a:p>
            <a:pPr indent="595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Needs effective leadership and management of ICT in Education in a  SIDS for success: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Setting up </a:t>
            </a:r>
            <a:r>
              <a:rPr lang="en-US" dirty="0" smtClean="0">
                <a:solidFill>
                  <a:srgbClr val="FF0000"/>
                </a:solidFill>
              </a:rPr>
              <a:t>of </a:t>
            </a:r>
            <a:r>
              <a:rPr lang="en-US" b="1" dirty="0" smtClean="0">
                <a:solidFill>
                  <a:srgbClr val="FF0000"/>
                </a:solidFill>
              </a:rPr>
              <a:t>a dedicated E-Education directorate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 Ministry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Creation of </a:t>
            </a:r>
            <a:r>
              <a:rPr lang="en-US" b="1" dirty="0" smtClean="0">
                <a:solidFill>
                  <a:srgbClr val="3366FF"/>
                </a:solidFill>
              </a:rPr>
              <a:t>an inter-ministerial coordination committee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better national coordination for Education ad ICT ( comprising Ministries of Education, ICT, Finance, Gender, Social security)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dirty="0" smtClean="0">
                <a:solidFill>
                  <a:srgbClr val="3366FF"/>
                </a:solidFill>
              </a:rPr>
              <a:t>Subsidized internet connectivity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 national level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Designation of </a:t>
            </a:r>
            <a:r>
              <a:rPr lang="en-US" b="1" dirty="0" smtClean="0">
                <a:solidFill>
                  <a:srgbClr val="FF0000"/>
                </a:solidFill>
              </a:rPr>
              <a:t>one a public agency responsible for training in ICT in Education for all levels of management and educators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of varied solutions platforms – to </a:t>
            </a:r>
            <a:r>
              <a:rPr lang="en-US" b="1" dirty="0" smtClean="0">
                <a:solidFill>
                  <a:srgbClr val="3366FF"/>
                </a:solidFill>
              </a:rPr>
              <a:t>reduce vendor lock-in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Appointment of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deidicated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ICT Support officers in schools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 </a:t>
            </a:r>
            <a:r>
              <a:rPr lang="en-US" b="1" dirty="0" smtClean="0">
                <a:solidFill>
                  <a:srgbClr val="3366FF"/>
                </a:solidFill>
              </a:rPr>
              <a:t>small size can be an asset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due to small scale deployment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8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68970"/>
            <a:ext cx="8686800" cy="6858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ko-KR" dirty="0">
                <a:solidFill>
                  <a:srgbClr val="000099"/>
                </a:solidFill>
                <a:latin typeface="Calibri" pitchFamily="34" charset="0"/>
                <a:ea typeface="굴림" pitchFamily="50" charset="-127"/>
                <a:cs typeface="Calibri" pitchFamily="34" charset="0"/>
              </a:rPr>
              <a:t>O</a:t>
            </a:r>
            <a:r>
              <a:rPr lang="en-US" altLang="ko-KR" dirty="0" smtClean="0">
                <a:solidFill>
                  <a:srgbClr val="000099"/>
                </a:solidFill>
                <a:latin typeface="Calibri" pitchFamily="34" charset="0"/>
                <a:ea typeface="굴림" pitchFamily="50" charset="-127"/>
                <a:cs typeface="Calibri" pitchFamily="34" charset="0"/>
              </a:rPr>
              <a:t>bjectives to enhance teaching and learning at national level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70625"/>
            <a:ext cx="708025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00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100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40DE33DA-79D7-428C-9DE1-750ADF1BD465}" type="slidenum">
              <a:rPr lang="en-US" altLang="en-US" sz="1000">
                <a:solidFill>
                  <a:schemeClr val="tx1"/>
                </a:solidFill>
                <a:latin typeface="Arial Narrow" pitchFamily="34" charset="0"/>
              </a:rPr>
              <a:pPr eaLnBrk="1" hangingPunct="1"/>
              <a:t>12</a:t>
            </a:fld>
            <a:endParaRPr lang="en-US" altLang="en-US" sz="10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57039" name="Rectangle 15"/>
          <p:cNvSpPr>
            <a:spLocks noChangeArrowheads="1"/>
          </p:cNvSpPr>
          <p:nvPr/>
        </p:nvSpPr>
        <p:spPr bwMode="auto">
          <a:xfrm>
            <a:off x="3117850" y="3317875"/>
            <a:ext cx="2927350" cy="1400175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50000">
                <a:srgbClr val="FFCC66"/>
              </a:gs>
              <a:gs pos="100000">
                <a:srgbClr val="FFFF66"/>
              </a:gs>
            </a:gsLst>
            <a:lin ang="5400000" scaled="1"/>
          </a:gradFill>
          <a:ln w="38100">
            <a:solidFill>
              <a:srgbClr val="FFCC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en-US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OBJECTIVES FOR ICT DEVELOPMENT IN </a:t>
            </a:r>
            <a:r>
              <a:rPr lang="en-US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EDUCATION IN MAURITIUS</a:t>
            </a:r>
            <a:endParaRPr lang="en-US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85000"/>
              </a:lnSpc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3797" name="Text Box 23"/>
          <p:cNvSpPr txBox="1">
            <a:spLocks noChangeArrowheads="1"/>
          </p:cNvSpPr>
          <p:nvPr/>
        </p:nvSpPr>
        <p:spPr bwMode="auto">
          <a:xfrm>
            <a:off x="3352800" y="1447800"/>
            <a:ext cx="2590800" cy="711200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FF99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chemeClr val="tx2"/>
                </a:solidFill>
                <a:ea typeface="MS PGothic" pitchFamily="34" charset="-128"/>
                <a:cs typeface="Calibri" pitchFamily="34" charset="0"/>
              </a:rPr>
              <a:t>ICT  &amp; Curriculum Development</a:t>
            </a:r>
          </a:p>
        </p:txBody>
      </p:sp>
      <p:sp>
        <p:nvSpPr>
          <p:cNvPr id="257048" name="Text Box 24"/>
          <p:cNvSpPr txBox="1">
            <a:spLocks noChangeArrowheads="1"/>
          </p:cNvSpPr>
          <p:nvPr/>
        </p:nvSpPr>
        <p:spPr bwMode="auto">
          <a:xfrm>
            <a:off x="6324600" y="2209800"/>
            <a:ext cx="2514600" cy="708025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chemeClr val="tx2"/>
                </a:solidFill>
              </a:rPr>
              <a:t>Equity &amp; Access to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 ICT</a:t>
            </a:r>
          </a:p>
        </p:txBody>
      </p:sp>
      <p:sp>
        <p:nvSpPr>
          <p:cNvPr id="33799" name="Text Box 25"/>
          <p:cNvSpPr txBox="1">
            <a:spLocks noChangeArrowheads="1"/>
          </p:cNvSpPr>
          <p:nvPr/>
        </p:nvSpPr>
        <p:spPr bwMode="auto">
          <a:xfrm>
            <a:off x="152400" y="1905000"/>
            <a:ext cx="2895600" cy="708025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FF99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chemeClr val="tx2"/>
                </a:solidFill>
                <a:ea typeface="MS PGothic" pitchFamily="34" charset="-128"/>
                <a:cs typeface="Calibri" pitchFamily="34" charset="0"/>
              </a:rPr>
              <a:t>Integrating  ICT in the classroom</a:t>
            </a:r>
          </a:p>
        </p:txBody>
      </p:sp>
      <p:sp>
        <p:nvSpPr>
          <p:cNvPr id="33800" name="Text Box 26"/>
          <p:cNvSpPr txBox="1">
            <a:spLocks noChangeArrowheads="1"/>
          </p:cNvSpPr>
          <p:nvPr/>
        </p:nvSpPr>
        <p:spPr bwMode="auto">
          <a:xfrm>
            <a:off x="6248400" y="3346450"/>
            <a:ext cx="2743200" cy="1015663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FF99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 b="1" dirty="0" smtClean="0">
                <a:solidFill>
                  <a:schemeClr val="tx2"/>
                </a:solidFill>
                <a:ea typeface="MS PGothic" pitchFamily="34" charset="-128"/>
                <a:cs typeface="Calibri" pitchFamily="34" charset="0"/>
              </a:rPr>
              <a:t>Enhancing use of ICT in STEM Education</a:t>
            </a:r>
            <a:endParaRPr lang="en-US" altLang="en-US" sz="2000" b="1" dirty="0">
              <a:solidFill>
                <a:schemeClr val="tx2"/>
              </a:solidFill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33801" name="Text Box 27"/>
          <p:cNvSpPr txBox="1">
            <a:spLocks noChangeArrowheads="1"/>
          </p:cNvSpPr>
          <p:nvPr/>
        </p:nvSpPr>
        <p:spPr bwMode="auto">
          <a:xfrm>
            <a:off x="6172200" y="4718050"/>
            <a:ext cx="2590800" cy="1015663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FF99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 b="1" dirty="0" smtClean="0">
                <a:solidFill>
                  <a:schemeClr val="tx2"/>
                </a:solidFill>
                <a:ea typeface="MS PGothic" pitchFamily="34" charset="-128"/>
                <a:cs typeface="Calibri" pitchFamily="34" charset="0"/>
              </a:rPr>
              <a:t>Integrating ICT in  </a:t>
            </a:r>
            <a:r>
              <a:rPr lang="en-US" altLang="en-US" sz="2000" b="1" dirty="0">
                <a:solidFill>
                  <a:schemeClr val="tx2"/>
                </a:solidFill>
                <a:ea typeface="MS PGothic" pitchFamily="34" charset="-128"/>
                <a:cs typeface="Calibri" pitchFamily="34" charset="0"/>
              </a:rPr>
              <a:t>Skill</a:t>
            </a:r>
          </a:p>
          <a:p>
            <a:pPr algn="ctr" eaLnBrk="1" hangingPunct="1"/>
            <a:r>
              <a:rPr lang="en-US" altLang="en-US" sz="2000" b="1" dirty="0">
                <a:solidFill>
                  <a:schemeClr val="tx2"/>
                </a:solidFill>
                <a:ea typeface="MS PGothic" pitchFamily="34" charset="-128"/>
                <a:cs typeface="Calibri" pitchFamily="34" charset="0"/>
              </a:rPr>
              <a:t>Development</a:t>
            </a:r>
          </a:p>
        </p:txBody>
      </p:sp>
      <p:sp>
        <p:nvSpPr>
          <p:cNvPr id="33802" name="Text Box 28"/>
          <p:cNvSpPr txBox="1">
            <a:spLocks noChangeArrowheads="1"/>
          </p:cNvSpPr>
          <p:nvPr/>
        </p:nvSpPr>
        <p:spPr bwMode="auto">
          <a:xfrm>
            <a:off x="228600" y="4953000"/>
            <a:ext cx="2590800" cy="707886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FF99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tx2"/>
                </a:solidFill>
                <a:ea typeface="MS PGothic" pitchFamily="34" charset="-128"/>
                <a:cs typeface="Calibri" pitchFamily="34" charset="0"/>
              </a:rPr>
              <a:t>ICT in </a:t>
            </a:r>
            <a:r>
              <a:rPr lang="en-US" altLang="en-US" sz="2000" b="1" dirty="0" smtClean="0">
                <a:solidFill>
                  <a:schemeClr val="tx2"/>
                </a:solidFill>
                <a:ea typeface="MS PGothic" pitchFamily="34" charset="-128"/>
                <a:cs typeface="Calibri" pitchFamily="34" charset="0"/>
              </a:rPr>
              <a:t>Educational Management</a:t>
            </a:r>
            <a:endParaRPr lang="en-US" altLang="en-US" sz="2000" b="1" dirty="0">
              <a:solidFill>
                <a:schemeClr val="tx2"/>
              </a:solidFill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33803" name="Text Box 29"/>
          <p:cNvSpPr txBox="1">
            <a:spLocks noChangeArrowheads="1"/>
          </p:cNvSpPr>
          <p:nvPr/>
        </p:nvSpPr>
        <p:spPr bwMode="auto">
          <a:xfrm>
            <a:off x="3124200" y="5562600"/>
            <a:ext cx="2819400" cy="1323439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FF99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tx2"/>
                </a:solidFill>
                <a:ea typeface="MS PGothic" pitchFamily="34" charset="-128"/>
                <a:cs typeface="Calibri" pitchFamily="34" charset="0"/>
              </a:rPr>
              <a:t>ICT in Educational </a:t>
            </a:r>
            <a:r>
              <a:rPr lang="en-US" altLang="en-US" sz="2000" b="1" dirty="0" smtClean="0">
                <a:solidFill>
                  <a:schemeClr val="tx2"/>
                </a:solidFill>
                <a:ea typeface="MS PGothic" pitchFamily="34" charset="-128"/>
                <a:cs typeface="Calibri" pitchFamily="34" charset="0"/>
              </a:rPr>
              <a:t>Research- linking Universities through NREN</a:t>
            </a:r>
            <a:endParaRPr lang="en-US" altLang="en-US" sz="2000" b="1" dirty="0">
              <a:solidFill>
                <a:schemeClr val="tx2"/>
              </a:solidFill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33804" name="Text Box 30"/>
          <p:cNvSpPr txBox="1">
            <a:spLocks noChangeArrowheads="1"/>
          </p:cNvSpPr>
          <p:nvPr/>
        </p:nvSpPr>
        <p:spPr bwMode="auto">
          <a:xfrm>
            <a:off x="152400" y="3117850"/>
            <a:ext cx="2819400" cy="1016000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FF99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chemeClr val="tx2"/>
                </a:solidFill>
                <a:ea typeface="MS PGothic" pitchFamily="34" charset="-128"/>
                <a:cs typeface="Calibri" pitchFamily="34" charset="0"/>
              </a:rPr>
              <a:t>Cooperation between Educational Institutions</a:t>
            </a:r>
          </a:p>
        </p:txBody>
      </p:sp>
      <p:sp>
        <p:nvSpPr>
          <p:cNvPr id="257057" name="Freeform 33"/>
          <p:cNvSpPr>
            <a:spLocks/>
          </p:cNvSpPr>
          <p:nvPr/>
        </p:nvSpPr>
        <p:spPr bwMode="auto">
          <a:xfrm rot="10891813" flipH="1">
            <a:off x="5791200" y="3733800"/>
            <a:ext cx="725488" cy="266700"/>
          </a:xfrm>
          <a:custGeom>
            <a:avLst/>
            <a:gdLst/>
            <a:ahLst/>
            <a:cxnLst>
              <a:cxn ang="0">
                <a:pos x="145" y="0"/>
              </a:cxn>
              <a:cxn ang="0">
                <a:pos x="222" y="145"/>
              </a:cxn>
              <a:cxn ang="0">
                <a:pos x="0" y="189"/>
              </a:cxn>
              <a:cxn ang="0">
                <a:pos x="511" y="234"/>
              </a:cxn>
              <a:cxn ang="0">
                <a:pos x="378" y="289"/>
              </a:cxn>
              <a:cxn ang="0">
                <a:pos x="789" y="289"/>
              </a:cxn>
              <a:cxn ang="0">
                <a:pos x="611" y="34"/>
              </a:cxn>
              <a:cxn ang="0">
                <a:pos x="600" y="167"/>
              </a:cxn>
              <a:cxn ang="0">
                <a:pos x="145" y="0"/>
              </a:cxn>
            </a:cxnLst>
            <a:rect l="0" t="0" r="r" b="b"/>
            <a:pathLst>
              <a:path w="789" h="289">
                <a:moveTo>
                  <a:pt x="145" y="0"/>
                </a:moveTo>
                <a:lnTo>
                  <a:pt x="222" y="145"/>
                </a:lnTo>
                <a:lnTo>
                  <a:pt x="0" y="189"/>
                </a:lnTo>
                <a:lnTo>
                  <a:pt x="511" y="234"/>
                </a:lnTo>
                <a:lnTo>
                  <a:pt x="378" y="289"/>
                </a:lnTo>
                <a:lnTo>
                  <a:pt x="789" y="289"/>
                </a:lnTo>
                <a:lnTo>
                  <a:pt x="611" y="34"/>
                </a:lnTo>
                <a:lnTo>
                  <a:pt x="600" y="167"/>
                </a:lnTo>
                <a:lnTo>
                  <a:pt x="145" y="0"/>
                </a:lnTo>
                <a:close/>
              </a:path>
            </a:pathLst>
          </a:custGeom>
          <a:solidFill>
            <a:srgbClr val="000099"/>
          </a:soli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7058" name="Freeform 34"/>
          <p:cNvSpPr>
            <a:spLocks/>
          </p:cNvSpPr>
          <p:nvPr/>
        </p:nvSpPr>
        <p:spPr bwMode="auto">
          <a:xfrm rot="9718748" flipH="1">
            <a:off x="5638800" y="2889250"/>
            <a:ext cx="725488" cy="266700"/>
          </a:xfrm>
          <a:custGeom>
            <a:avLst/>
            <a:gdLst/>
            <a:ahLst/>
            <a:cxnLst>
              <a:cxn ang="0">
                <a:pos x="145" y="0"/>
              </a:cxn>
              <a:cxn ang="0">
                <a:pos x="222" y="145"/>
              </a:cxn>
              <a:cxn ang="0">
                <a:pos x="0" y="189"/>
              </a:cxn>
              <a:cxn ang="0">
                <a:pos x="511" y="234"/>
              </a:cxn>
              <a:cxn ang="0">
                <a:pos x="378" y="289"/>
              </a:cxn>
              <a:cxn ang="0">
                <a:pos x="789" y="289"/>
              </a:cxn>
              <a:cxn ang="0">
                <a:pos x="611" y="34"/>
              </a:cxn>
              <a:cxn ang="0">
                <a:pos x="600" y="167"/>
              </a:cxn>
              <a:cxn ang="0">
                <a:pos x="145" y="0"/>
              </a:cxn>
            </a:cxnLst>
            <a:rect l="0" t="0" r="r" b="b"/>
            <a:pathLst>
              <a:path w="789" h="289">
                <a:moveTo>
                  <a:pt x="145" y="0"/>
                </a:moveTo>
                <a:lnTo>
                  <a:pt x="222" y="145"/>
                </a:lnTo>
                <a:lnTo>
                  <a:pt x="0" y="189"/>
                </a:lnTo>
                <a:lnTo>
                  <a:pt x="511" y="234"/>
                </a:lnTo>
                <a:lnTo>
                  <a:pt x="378" y="289"/>
                </a:lnTo>
                <a:lnTo>
                  <a:pt x="789" y="289"/>
                </a:lnTo>
                <a:lnTo>
                  <a:pt x="611" y="34"/>
                </a:lnTo>
                <a:lnTo>
                  <a:pt x="600" y="167"/>
                </a:lnTo>
                <a:lnTo>
                  <a:pt x="145" y="0"/>
                </a:lnTo>
                <a:close/>
              </a:path>
            </a:pathLst>
          </a:custGeom>
          <a:solidFill>
            <a:srgbClr val="000099"/>
          </a:soli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7059" name="Freeform 35"/>
          <p:cNvSpPr>
            <a:spLocks/>
          </p:cNvSpPr>
          <p:nvPr/>
        </p:nvSpPr>
        <p:spPr bwMode="auto">
          <a:xfrm rot="6235198" flipH="1">
            <a:off x="4258469" y="3020219"/>
            <a:ext cx="762000" cy="195262"/>
          </a:xfrm>
          <a:custGeom>
            <a:avLst/>
            <a:gdLst/>
            <a:ahLst/>
            <a:cxnLst>
              <a:cxn ang="0">
                <a:pos x="145" y="0"/>
              </a:cxn>
              <a:cxn ang="0">
                <a:pos x="222" y="145"/>
              </a:cxn>
              <a:cxn ang="0">
                <a:pos x="0" y="189"/>
              </a:cxn>
              <a:cxn ang="0">
                <a:pos x="511" y="234"/>
              </a:cxn>
              <a:cxn ang="0">
                <a:pos x="378" y="289"/>
              </a:cxn>
              <a:cxn ang="0">
                <a:pos x="789" y="289"/>
              </a:cxn>
              <a:cxn ang="0">
                <a:pos x="611" y="34"/>
              </a:cxn>
              <a:cxn ang="0">
                <a:pos x="600" y="167"/>
              </a:cxn>
              <a:cxn ang="0">
                <a:pos x="145" y="0"/>
              </a:cxn>
            </a:cxnLst>
            <a:rect l="0" t="0" r="r" b="b"/>
            <a:pathLst>
              <a:path w="789" h="289">
                <a:moveTo>
                  <a:pt x="145" y="0"/>
                </a:moveTo>
                <a:lnTo>
                  <a:pt x="222" y="145"/>
                </a:lnTo>
                <a:lnTo>
                  <a:pt x="0" y="189"/>
                </a:lnTo>
                <a:lnTo>
                  <a:pt x="511" y="234"/>
                </a:lnTo>
                <a:lnTo>
                  <a:pt x="378" y="289"/>
                </a:lnTo>
                <a:lnTo>
                  <a:pt x="789" y="289"/>
                </a:lnTo>
                <a:lnTo>
                  <a:pt x="611" y="34"/>
                </a:lnTo>
                <a:lnTo>
                  <a:pt x="600" y="167"/>
                </a:lnTo>
                <a:lnTo>
                  <a:pt x="145" y="0"/>
                </a:lnTo>
                <a:close/>
              </a:path>
            </a:pathLst>
          </a:custGeom>
          <a:solidFill>
            <a:srgbClr val="000099"/>
          </a:soli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7060" name="Freeform 36"/>
          <p:cNvSpPr>
            <a:spLocks/>
          </p:cNvSpPr>
          <p:nvPr/>
        </p:nvSpPr>
        <p:spPr bwMode="auto">
          <a:xfrm rot="4402027" flipH="1">
            <a:off x="2856706" y="2890044"/>
            <a:ext cx="725488" cy="266700"/>
          </a:xfrm>
          <a:custGeom>
            <a:avLst/>
            <a:gdLst/>
            <a:ahLst/>
            <a:cxnLst>
              <a:cxn ang="0">
                <a:pos x="145" y="0"/>
              </a:cxn>
              <a:cxn ang="0">
                <a:pos x="222" y="145"/>
              </a:cxn>
              <a:cxn ang="0">
                <a:pos x="0" y="189"/>
              </a:cxn>
              <a:cxn ang="0">
                <a:pos x="511" y="234"/>
              </a:cxn>
              <a:cxn ang="0">
                <a:pos x="378" y="289"/>
              </a:cxn>
              <a:cxn ang="0">
                <a:pos x="789" y="289"/>
              </a:cxn>
              <a:cxn ang="0">
                <a:pos x="611" y="34"/>
              </a:cxn>
              <a:cxn ang="0">
                <a:pos x="600" y="167"/>
              </a:cxn>
              <a:cxn ang="0">
                <a:pos x="145" y="0"/>
              </a:cxn>
            </a:cxnLst>
            <a:rect l="0" t="0" r="r" b="b"/>
            <a:pathLst>
              <a:path w="789" h="289">
                <a:moveTo>
                  <a:pt x="145" y="0"/>
                </a:moveTo>
                <a:lnTo>
                  <a:pt x="222" y="145"/>
                </a:lnTo>
                <a:lnTo>
                  <a:pt x="0" y="189"/>
                </a:lnTo>
                <a:lnTo>
                  <a:pt x="511" y="234"/>
                </a:lnTo>
                <a:lnTo>
                  <a:pt x="378" y="289"/>
                </a:lnTo>
                <a:lnTo>
                  <a:pt x="789" y="289"/>
                </a:lnTo>
                <a:lnTo>
                  <a:pt x="611" y="34"/>
                </a:lnTo>
                <a:lnTo>
                  <a:pt x="600" y="167"/>
                </a:lnTo>
                <a:lnTo>
                  <a:pt x="145" y="0"/>
                </a:lnTo>
                <a:close/>
              </a:path>
            </a:pathLst>
          </a:custGeom>
          <a:solidFill>
            <a:srgbClr val="000099"/>
          </a:soli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7061" name="Freeform 37"/>
          <p:cNvSpPr>
            <a:spLocks/>
          </p:cNvSpPr>
          <p:nvPr/>
        </p:nvSpPr>
        <p:spPr bwMode="auto">
          <a:xfrm rot="581406" flipH="1">
            <a:off x="2590800" y="3575050"/>
            <a:ext cx="725488" cy="266700"/>
          </a:xfrm>
          <a:custGeom>
            <a:avLst/>
            <a:gdLst/>
            <a:ahLst/>
            <a:cxnLst>
              <a:cxn ang="0">
                <a:pos x="145" y="0"/>
              </a:cxn>
              <a:cxn ang="0">
                <a:pos x="222" y="145"/>
              </a:cxn>
              <a:cxn ang="0">
                <a:pos x="0" y="189"/>
              </a:cxn>
              <a:cxn ang="0">
                <a:pos x="511" y="234"/>
              </a:cxn>
              <a:cxn ang="0">
                <a:pos x="378" y="289"/>
              </a:cxn>
              <a:cxn ang="0">
                <a:pos x="789" y="289"/>
              </a:cxn>
              <a:cxn ang="0">
                <a:pos x="611" y="34"/>
              </a:cxn>
              <a:cxn ang="0">
                <a:pos x="600" y="167"/>
              </a:cxn>
              <a:cxn ang="0">
                <a:pos x="145" y="0"/>
              </a:cxn>
            </a:cxnLst>
            <a:rect l="0" t="0" r="r" b="b"/>
            <a:pathLst>
              <a:path w="789" h="289">
                <a:moveTo>
                  <a:pt x="145" y="0"/>
                </a:moveTo>
                <a:lnTo>
                  <a:pt x="222" y="145"/>
                </a:lnTo>
                <a:lnTo>
                  <a:pt x="0" y="189"/>
                </a:lnTo>
                <a:lnTo>
                  <a:pt x="511" y="234"/>
                </a:lnTo>
                <a:lnTo>
                  <a:pt x="378" y="289"/>
                </a:lnTo>
                <a:lnTo>
                  <a:pt x="789" y="289"/>
                </a:lnTo>
                <a:lnTo>
                  <a:pt x="611" y="34"/>
                </a:lnTo>
                <a:lnTo>
                  <a:pt x="600" y="167"/>
                </a:lnTo>
                <a:lnTo>
                  <a:pt x="145" y="0"/>
                </a:lnTo>
                <a:close/>
              </a:path>
            </a:pathLst>
          </a:custGeom>
          <a:solidFill>
            <a:srgbClr val="000099"/>
          </a:soli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7062" name="Freeform 38"/>
          <p:cNvSpPr>
            <a:spLocks/>
          </p:cNvSpPr>
          <p:nvPr/>
        </p:nvSpPr>
        <p:spPr bwMode="auto">
          <a:xfrm rot="20110894" flipH="1">
            <a:off x="2895600" y="4527550"/>
            <a:ext cx="725488" cy="266700"/>
          </a:xfrm>
          <a:custGeom>
            <a:avLst/>
            <a:gdLst/>
            <a:ahLst/>
            <a:cxnLst>
              <a:cxn ang="0">
                <a:pos x="145" y="0"/>
              </a:cxn>
              <a:cxn ang="0">
                <a:pos x="222" y="145"/>
              </a:cxn>
              <a:cxn ang="0">
                <a:pos x="0" y="189"/>
              </a:cxn>
              <a:cxn ang="0">
                <a:pos x="511" y="234"/>
              </a:cxn>
              <a:cxn ang="0">
                <a:pos x="378" y="289"/>
              </a:cxn>
              <a:cxn ang="0">
                <a:pos x="789" y="289"/>
              </a:cxn>
              <a:cxn ang="0">
                <a:pos x="611" y="34"/>
              </a:cxn>
              <a:cxn ang="0">
                <a:pos x="600" y="167"/>
              </a:cxn>
              <a:cxn ang="0">
                <a:pos x="145" y="0"/>
              </a:cxn>
            </a:cxnLst>
            <a:rect l="0" t="0" r="r" b="b"/>
            <a:pathLst>
              <a:path w="789" h="289">
                <a:moveTo>
                  <a:pt x="145" y="0"/>
                </a:moveTo>
                <a:lnTo>
                  <a:pt x="222" y="145"/>
                </a:lnTo>
                <a:lnTo>
                  <a:pt x="0" y="189"/>
                </a:lnTo>
                <a:lnTo>
                  <a:pt x="511" y="234"/>
                </a:lnTo>
                <a:lnTo>
                  <a:pt x="378" y="289"/>
                </a:lnTo>
                <a:lnTo>
                  <a:pt x="789" y="289"/>
                </a:lnTo>
                <a:lnTo>
                  <a:pt x="611" y="34"/>
                </a:lnTo>
                <a:lnTo>
                  <a:pt x="600" y="167"/>
                </a:lnTo>
                <a:lnTo>
                  <a:pt x="145" y="0"/>
                </a:lnTo>
                <a:close/>
              </a:path>
            </a:pathLst>
          </a:custGeom>
          <a:solidFill>
            <a:srgbClr val="000099"/>
          </a:soli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7063" name="Freeform 39"/>
          <p:cNvSpPr>
            <a:spLocks/>
          </p:cNvSpPr>
          <p:nvPr/>
        </p:nvSpPr>
        <p:spPr bwMode="auto">
          <a:xfrm rot="17864472" flipH="1">
            <a:off x="4190206" y="4755357"/>
            <a:ext cx="725487" cy="266700"/>
          </a:xfrm>
          <a:custGeom>
            <a:avLst/>
            <a:gdLst/>
            <a:ahLst/>
            <a:cxnLst>
              <a:cxn ang="0">
                <a:pos x="145" y="0"/>
              </a:cxn>
              <a:cxn ang="0">
                <a:pos x="222" y="145"/>
              </a:cxn>
              <a:cxn ang="0">
                <a:pos x="0" y="189"/>
              </a:cxn>
              <a:cxn ang="0">
                <a:pos x="511" y="234"/>
              </a:cxn>
              <a:cxn ang="0">
                <a:pos x="378" y="289"/>
              </a:cxn>
              <a:cxn ang="0">
                <a:pos x="789" y="289"/>
              </a:cxn>
              <a:cxn ang="0">
                <a:pos x="611" y="34"/>
              </a:cxn>
              <a:cxn ang="0">
                <a:pos x="600" y="167"/>
              </a:cxn>
              <a:cxn ang="0">
                <a:pos x="145" y="0"/>
              </a:cxn>
            </a:cxnLst>
            <a:rect l="0" t="0" r="r" b="b"/>
            <a:pathLst>
              <a:path w="789" h="289">
                <a:moveTo>
                  <a:pt x="145" y="0"/>
                </a:moveTo>
                <a:lnTo>
                  <a:pt x="222" y="145"/>
                </a:lnTo>
                <a:lnTo>
                  <a:pt x="0" y="189"/>
                </a:lnTo>
                <a:lnTo>
                  <a:pt x="511" y="234"/>
                </a:lnTo>
                <a:lnTo>
                  <a:pt x="378" y="289"/>
                </a:lnTo>
                <a:lnTo>
                  <a:pt x="789" y="289"/>
                </a:lnTo>
                <a:lnTo>
                  <a:pt x="611" y="34"/>
                </a:lnTo>
                <a:lnTo>
                  <a:pt x="600" y="167"/>
                </a:lnTo>
                <a:lnTo>
                  <a:pt x="145" y="0"/>
                </a:lnTo>
                <a:close/>
              </a:path>
            </a:pathLst>
          </a:custGeom>
          <a:solidFill>
            <a:srgbClr val="000099"/>
          </a:soli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7064" name="Freeform 40"/>
          <p:cNvSpPr>
            <a:spLocks/>
          </p:cNvSpPr>
          <p:nvPr/>
        </p:nvSpPr>
        <p:spPr bwMode="auto">
          <a:xfrm rot="13520298" flipH="1">
            <a:off x="5599906" y="4679157"/>
            <a:ext cx="725487" cy="266700"/>
          </a:xfrm>
          <a:custGeom>
            <a:avLst/>
            <a:gdLst/>
            <a:ahLst/>
            <a:cxnLst>
              <a:cxn ang="0">
                <a:pos x="145" y="0"/>
              </a:cxn>
              <a:cxn ang="0">
                <a:pos x="222" y="145"/>
              </a:cxn>
              <a:cxn ang="0">
                <a:pos x="0" y="189"/>
              </a:cxn>
              <a:cxn ang="0">
                <a:pos x="511" y="234"/>
              </a:cxn>
              <a:cxn ang="0">
                <a:pos x="378" y="289"/>
              </a:cxn>
              <a:cxn ang="0">
                <a:pos x="789" y="289"/>
              </a:cxn>
              <a:cxn ang="0">
                <a:pos x="611" y="34"/>
              </a:cxn>
              <a:cxn ang="0">
                <a:pos x="600" y="167"/>
              </a:cxn>
              <a:cxn ang="0">
                <a:pos x="145" y="0"/>
              </a:cxn>
            </a:cxnLst>
            <a:rect l="0" t="0" r="r" b="b"/>
            <a:pathLst>
              <a:path w="789" h="289">
                <a:moveTo>
                  <a:pt x="145" y="0"/>
                </a:moveTo>
                <a:lnTo>
                  <a:pt x="222" y="145"/>
                </a:lnTo>
                <a:lnTo>
                  <a:pt x="0" y="189"/>
                </a:lnTo>
                <a:lnTo>
                  <a:pt x="511" y="234"/>
                </a:lnTo>
                <a:lnTo>
                  <a:pt x="378" y="289"/>
                </a:lnTo>
                <a:lnTo>
                  <a:pt x="789" y="289"/>
                </a:lnTo>
                <a:lnTo>
                  <a:pt x="611" y="34"/>
                </a:lnTo>
                <a:lnTo>
                  <a:pt x="600" y="167"/>
                </a:lnTo>
                <a:lnTo>
                  <a:pt x="145" y="0"/>
                </a:lnTo>
                <a:close/>
              </a:path>
            </a:pathLst>
          </a:custGeom>
          <a:solidFill>
            <a:srgbClr val="000099"/>
          </a:soli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424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191500" cy="685800"/>
          </a:xfrm>
        </p:spPr>
        <p:txBody>
          <a:bodyPr/>
          <a:lstStyle/>
          <a:p>
            <a:pPr algn="ctr" eaLnBrk="1" hangingPunct="1"/>
            <a:r>
              <a:rPr lang="en-US" altLang="ko-KR" sz="3600" dirty="0" smtClean="0">
                <a:solidFill>
                  <a:srgbClr val="000099"/>
                </a:solidFill>
                <a:latin typeface="Calibri" pitchFamily="34" charset="0"/>
                <a:ea typeface="굴림" pitchFamily="50" charset="-127"/>
                <a:cs typeface="Calibri" pitchFamily="34" charset="0"/>
              </a:rPr>
              <a:t>ICT ACTIONS IN EDUCATION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Bef>
                <a:spcPct val="40000"/>
              </a:spcBef>
              <a:spcAft>
                <a:spcPct val="20000"/>
              </a:spcAft>
              <a:buFont typeface="Wingdings" pitchFamily="2" charset="2"/>
              <a:buNone/>
            </a:pPr>
            <a:endParaRPr lang="en-AU" altLang="en-US" sz="2000" smtClean="0">
              <a:ea typeface="Calibri" pitchFamily="34" charset="0"/>
              <a:cs typeface="Calibri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ct val="40000"/>
              </a:spcBef>
              <a:spcAft>
                <a:spcPct val="20000"/>
              </a:spcAft>
              <a:buFont typeface="Wingdings" pitchFamily="2" charset="2"/>
              <a:buChar char="q"/>
            </a:pPr>
            <a:endParaRPr lang="ko-KR" altLang="en-US" sz="2000" smtClean="0">
              <a:ea typeface="굴림" pitchFamily="50" charset="-127"/>
              <a:cs typeface="Calibri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ct val="40000"/>
              </a:spcBef>
              <a:spcAft>
                <a:spcPct val="20000"/>
              </a:spcAft>
              <a:buFont typeface="Wingdings" pitchFamily="2" charset="2"/>
              <a:buChar char="q"/>
            </a:pPr>
            <a:endParaRPr lang="ko-KR" altLang="en-US" sz="2000" smtClean="0">
              <a:ea typeface="굴림" pitchFamily="50" charset="-127"/>
              <a:cs typeface="Calibri" pitchFamily="34" charset="0"/>
            </a:endParaRPr>
          </a:p>
        </p:txBody>
      </p:sp>
      <p:graphicFrame>
        <p:nvGraphicFramePr>
          <p:cNvPr id="294955" name="Group 4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88338000"/>
              </p:ext>
            </p:extLst>
          </p:nvPr>
        </p:nvGraphicFramePr>
        <p:xfrm>
          <a:off x="762000" y="762000"/>
          <a:ext cx="8001000" cy="6011863"/>
        </p:xfrm>
        <a:graphic>
          <a:graphicData uri="http://schemas.openxmlformats.org/drawingml/2006/table">
            <a:tbl>
              <a:tblPr/>
              <a:tblGrid>
                <a:gridCol w="4000500"/>
                <a:gridCol w="4000500"/>
              </a:tblGrid>
              <a:tr h="2585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ICT Infrastructure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AU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Digital interactive projectors in primary schools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All primary schools have at least one computer room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Expansion of number of interactive projectors in Primary schools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Connectivity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Schoolnet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in Secondary schools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Computer rooms in Primary schools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Tablet PCs in secondary schools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713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Websites in Secondary schools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Tablet PCs to all Form IV students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Support to Educational Management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EMIS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SMS e-register for attendance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Encouraging use of E-timetabling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13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ICT across the Curriculum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Not only as a subject but as a support tool to all subjects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CDs provided to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Std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I-III educators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DVD provided to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Std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IV-VI educators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Promoting ICT and SEN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Enhancing ICT in STEM through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Datalogging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,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Sankore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and Tablet PC project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Teacher Training using ICT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ICT Training for Teacher – Pre-service &amp; In service for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Std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IV-VI and secondary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4050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324600"/>
            <a:ext cx="631825" cy="449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000">
              <a:solidFill>
                <a:schemeClr val="tx1"/>
              </a:solidFill>
              <a:latin typeface="Lucida Sans Unicode" pitchFamily="34" charset="0"/>
            </a:endParaRPr>
          </a:p>
          <a:p>
            <a:pPr eaLnBrk="1" hangingPunct="1"/>
            <a:r>
              <a:rPr lang="en-US" altLang="en-US" sz="100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1F56EC7D-EF09-4647-88F2-0D431C64DBB0}" type="slidenum">
              <a:rPr lang="en-US" altLang="en-US" sz="1000">
                <a:solidFill>
                  <a:schemeClr val="tx1"/>
                </a:solidFill>
                <a:latin typeface="Arial Narrow" pitchFamily="34" charset="0"/>
              </a:rPr>
              <a:pPr eaLnBrk="1" hangingPunct="1"/>
              <a:t>13</a:t>
            </a:fld>
            <a:endParaRPr lang="en-US" altLang="en-US" sz="100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47390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Adoption of an Open Source Policy by the Ministry of ICT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6233" t="8876" r="15791" b="5918"/>
          <a:stretch/>
        </p:blipFill>
        <p:spPr bwMode="auto">
          <a:xfrm>
            <a:off x="1691680" y="3167102"/>
            <a:ext cx="5349180" cy="33582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412776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Current approach : 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Encouraging use of open software under GNU Public license or Creative Commons </a:t>
            </a:r>
          </a:p>
          <a:p>
            <a:pPr marL="342900" indent="-342900">
              <a:buAutoNum type="arabicPeriod"/>
            </a:pPr>
            <a:r>
              <a:rPr lang="en-US" dirty="0" smtClean="0"/>
              <a:t>All digital resources publicly produced by Mauritius Institute of Education are OER</a:t>
            </a:r>
          </a:p>
          <a:p>
            <a:pPr marL="342900" indent="-342900">
              <a:buAutoNum type="arabicPeriod"/>
            </a:pPr>
            <a:r>
              <a:rPr lang="en-US" dirty="0" smtClean="0"/>
              <a:t>Encouraging use of OER software wherever possible … but not completely closing other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64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52" y="1422797"/>
            <a:ext cx="8229600" cy="3989040"/>
          </a:xfrm>
        </p:spPr>
        <p:txBody>
          <a:bodyPr>
            <a:normAutofit/>
          </a:bodyPr>
          <a:lstStyle/>
          <a:p>
            <a:r>
              <a:rPr lang="en-GB" dirty="0" smtClean="0"/>
              <a:t>"</a:t>
            </a:r>
            <a:r>
              <a:rPr lang="en-GB" i="1" dirty="0"/>
              <a:t>teaching, learning and research materials in any medium, digital or otherwise, that reside in the public domain or have been released under an open license that permits no-cost access, use, adaptation and redistribution by others with no or limited restrictions." </a:t>
            </a:r>
          </a:p>
          <a:p>
            <a:endParaRPr lang="en-GB" dirty="0" smtClean="0">
              <a:hlinkClick r:id="rId2"/>
            </a:endParaRP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UNESCO </a:t>
            </a:r>
            <a:r>
              <a:rPr lang="fr-FR" dirty="0" err="1" smtClean="0"/>
              <a:t>definition</a:t>
            </a:r>
            <a:r>
              <a:rPr lang="fr-FR" dirty="0" smtClean="0"/>
              <a:t> of </a:t>
            </a:r>
            <a:r>
              <a:rPr lang="fr-FR" dirty="0" err="1" smtClean="0"/>
              <a:t>OERs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09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Why</a:t>
            </a:r>
            <a:r>
              <a:rPr lang="fr-FR" dirty="0" smtClean="0"/>
              <a:t> </a:t>
            </a:r>
            <a:r>
              <a:rPr lang="fr-FR" dirty="0" err="1" smtClean="0"/>
              <a:t>OERs</a:t>
            </a:r>
            <a:r>
              <a:rPr lang="fr-FR" dirty="0" smtClean="0"/>
              <a:t> in </a:t>
            </a:r>
            <a:r>
              <a:rPr lang="fr-FR" dirty="0" err="1" smtClean="0"/>
              <a:t>Mauritius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err="1"/>
              <a:t>They</a:t>
            </a:r>
            <a:r>
              <a:rPr lang="fr-FR" dirty="0"/>
              <a:t> are </a:t>
            </a:r>
            <a:r>
              <a:rPr lang="fr-FR" dirty="0" err="1"/>
              <a:t>easily</a:t>
            </a:r>
            <a:r>
              <a:rPr lang="fr-FR" dirty="0"/>
              <a:t> </a:t>
            </a:r>
            <a:r>
              <a:rPr lang="fr-FR" dirty="0" err="1"/>
              <a:t>available</a:t>
            </a:r>
            <a:r>
              <a:rPr lang="fr-FR" dirty="0"/>
              <a:t> and readymade,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 smtClean="0"/>
              <a:t>great</a:t>
            </a:r>
            <a:r>
              <a:rPr lang="fr-FR" dirty="0" smtClean="0"/>
              <a:t> for </a:t>
            </a:r>
            <a:r>
              <a:rPr lang="fr-FR" dirty="0" err="1"/>
              <a:t>Mauritius</a:t>
            </a:r>
            <a:r>
              <a:rPr lang="fr-FR" dirty="0"/>
              <a:t> </a:t>
            </a:r>
            <a:r>
              <a:rPr lang="fr-FR" dirty="0" err="1"/>
              <a:t>where</a:t>
            </a:r>
            <a:r>
              <a:rPr lang="fr-FR" dirty="0"/>
              <a:t> </a:t>
            </a:r>
            <a:r>
              <a:rPr lang="fr-FR" dirty="0" err="1"/>
              <a:t>preparation</a:t>
            </a:r>
            <a:r>
              <a:rPr lang="fr-FR" dirty="0"/>
              <a:t> of digital </a:t>
            </a:r>
            <a:r>
              <a:rPr lang="fr-FR" dirty="0" err="1"/>
              <a:t>resources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limited</a:t>
            </a:r>
            <a:endParaRPr lang="fr-FR" dirty="0"/>
          </a:p>
          <a:p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smtClean="0"/>
              <a:t>do not </a:t>
            </a:r>
            <a:r>
              <a:rPr lang="fr-FR" dirty="0" err="1" smtClean="0"/>
              <a:t>cost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, if at all</a:t>
            </a:r>
          </a:p>
          <a:p>
            <a:r>
              <a:rPr lang="fr-FR" dirty="0" err="1" smtClean="0"/>
              <a:t>Teachers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focus on the </a:t>
            </a:r>
            <a:r>
              <a:rPr lang="fr-FR" dirty="0" err="1" smtClean="0"/>
              <a:t>pedagogy</a:t>
            </a:r>
            <a:r>
              <a:rPr lang="fr-FR" dirty="0" smtClean="0"/>
              <a:t> and not on the </a:t>
            </a:r>
            <a:r>
              <a:rPr lang="fr-FR" dirty="0" err="1" smtClean="0"/>
              <a:t>technological</a:t>
            </a:r>
            <a:r>
              <a:rPr lang="fr-FR" dirty="0" smtClean="0"/>
              <a:t> aspects</a:t>
            </a:r>
          </a:p>
          <a:p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</a:t>
            </a:r>
            <a:r>
              <a:rPr lang="fr-FR" dirty="0" err="1" smtClean="0"/>
              <a:t>both</a:t>
            </a:r>
            <a:r>
              <a:rPr lang="fr-FR" dirty="0" smtClean="0"/>
              <a:t> online and offline</a:t>
            </a:r>
          </a:p>
          <a:p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recontextualised</a:t>
            </a:r>
            <a:r>
              <a:rPr lang="fr-FR" dirty="0" smtClean="0"/>
              <a:t>, </a:t>
            </a:r>
            <a:r>
              <a:rPr lang="fr-FR" dirty="0" err="1" smtClean="0"/>
              <a:t>depending</a:t>
            </a:r>
            <a:r>
              <a:rPr lang="fr-FR" dirty="0" smtClean="0"/>
              <a:t> on the type of OER </a:t>
            </a:r>
            <a:r>
              <a:rPr lang="fr-FR" dirty="0" err="1" smtClean="0"/>
              <a:t>license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are in</a:t>
            </a:r>
          </a:p>
          <a:p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exist</a:t>
            </a:r>
            <a:r>
              <a:rPr lang="fr-FR" dirty="0" smtClean="0"/>
              <a:t> in a </a:t>
            </a:r>
            <a:r>
              <a:rPr lang="fr-FR" dirty="0" err="1" smtClean="0"/>
              <a:t>diversity</a:t>
            </a:r>
            <a:r>
              <a:rPr lang="fr-FR" dirty="0" smtClean="0"/>
              <a:t> </a:t>
            </a:r>
            <a:r>
              <a:rPr lang="fr-FR" dirty="0" smtClean="0"/>
              <a:t>of </a:t>
            </a:r>
            <a:r>
              <a:rPr lang="fr-FR" dirty="0" err="1" smtClean="0"/>
              <a:t>forms</a:t>
            </a:r>
            <a:r>
              <a:rPr lang="fr-FR" dirty="0" smtClean="0"/>
              <a:t> – </a:t>
            </a:r>
            <a:r>
              <a:rPr lang="fr-FR" i="1" dirty="0" err="1" smtClean="0"/>
              <a:t>Gardner’s</a:t>
            </a:r>
            <a:r>
              <a:rPr lang="fr-FR" i="1" dirty="0" smtClean="0"/>
              <a:t> multiple intelligences</a:t>
            </a:r>
            <a:endParaRPr lang="fr-FR" i="1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501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Commonly used licenses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7848872" cy="4365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1412776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 smtClean="0"/>
              <a:t>GNU General Public Licence 3.0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 err="1" smtClean="0"/>
              <a:t>Creative</a:t>
            </a:r>
            <a:r>
              <a:rPr lang="fr-FR" sz="2800" b="1" dirty="0" smtClean="0"/>
              <a:t> Commons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4276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49" y="125760"/>
            <a:ext cx="8229600" cy="1143000"/>
          </a:xfrm>
        </p:spPr>
        <p:txBody>
          <a:bodyPr/>
          <a:lstStyle/>
          <a:p>
            <a:r>
              <a:rPr lang="en-GB" dirty="0" smtClean="0"/>
              <a:t>A continuum of licensing options…</a:t>
            </a:r>
            <a:endParaRPr lang="en-GB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052736"/>
            <a:ext cx="2328469" cy="452596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43025" y="5658990"/>
            <a:ext cx="7931224" cy="1199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…and it is a challenge for developing education departments, especially in small </a:t>
            </a:r>
            <a:r>
              <a:rPr lang="en-GB" dirty="0" smtClean="0"/>
              <a:t>islands, </a:t>
            </a:r>
            <a:r>
              <a:rPr lang="en-GB" dirty="0" smtClean="0"/>
              <a:t>where </a:t>
            </a:r>
            <a:r>
              <a:rPr lang="en-GB" dirty="0" smtClean="0"/>
              <a:t>exposure to latest developments in ICT </a:t>
            </a:r>
            <a:r>
              <a:rPr lang="en-GB" dirty="0" smtClean="0"/>
              <a:t>is limited,  to determine which is most suitable for specific products in specific contexts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14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sz="5400" b="1" dirty="0"/>
              <a:t>Part 2 </a:t>
            </a:r>
            <a:r>
              <a:rPr lang="fr-FR" sz="5400" b="1" dirty="0" smtClean="0"/>
              <a:t>:</a:t>
            </a:r>
            <a:r>
              <a:rPr lang="fr-FR" sz="5400" dirty="0" smtClean="0"/>
              <a:t>ICT </a:t>
            </a:r>
            <a:r>
              <a:rPr lang="fr-FR" sz="5400" dirty="0"/>
              <a:t>and STEM Education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351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i="1" dirty="0" smtClean="0"/>
              <a:t>This </a:t>
            </a:r>
            <a:r>
              <a:rPr lang="fr-FR" i="1" dirty="0" err="1" smtClean="0"/>
              <a:t>is</a:t>
            </a:r>
            <a:r>
              <a:rPr lang="fr-FR" i="1" dirty="0" smtClean="0"/>
              <a:t> science, and </a:t>
            </a:r>
            <a:r>
              <a:rPr lang="fr-FR" i="1" dirty="0" err="1" smtClean="0"/>
              <a:t>it</a:t>
            </a:r>
            <a:r>
              <a:rPr lang="fr-FR" i="1" dirty="0" smtClean="0"/>
              <a:t> </a:t>
            </a:r>
            <a:r>
              <a:rPr lang="fr-FR" i="1" dirty="0" err="1" smtClean="0"/>
              <a:t>started</a:t>
            </a:r>
            <a:r>
              <a:rPr lang="fr-FR" i="1" dirty="0" smtClean="0"/>
              <a:t> </a:t>
            </a:r>
            <a:r>
              <a:rPr lang="fr-FR" i="1" dirty="0" err="1" smtClean="0"/>
              <a:t>my</a:t>
            </a:r>
            <a:r>
              <a:rPr lang="fr-FR" i="1" dirty="0" smtClean="0"/>
              <a:t> </a:t>
            </a:r>
            <a:r>
              <a:rPr lang="fr-FR" i="1" dirty="0" err="1" smtClean="0"/>
              <a:t>journey</a:t>
            </a:r>
            <a:r>
              <a:rPr lang="fr-FR" i="1" dirty="0" smtClean="0"/>
              <a:t> in </a:t>
            </a:r>
            <a:r>
              <a:rPr lang="fr-FR" i="1" dirty="0" err="1" smtClean="0"/>
              <a:t>technology</a:t>
            </a:r>
            <a:r>
              <a:rPr lang="fr-FR" i="1" dirty="0" smtClean="0"/>
              <a:t> in Education back in 1983</a:t>
            </a:r>
            <a:endParaRPr lang="fr-FR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132856"/>
            <a:ext cx="5919564" cy="4222314"/>
          </a:xfrm>
        </p:spPr>
      </p:pic>
    </p:spTree>
    <p:extLst>
      <p:ext uri="{BB962C8B-B14F-4D97-AF65-F5344CB8AC3E}">
        <p14:creationId xmlns:p14="http://schemas.microsoft.com/office/powerpoint/2010/main" val="223556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STEM Education ?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329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ICT in STEM Education ?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i="1" dirty="0" err="1" smtClean="0"/>
              <a:t>Teaching</a:t>
            </a:r>
            <a:r>
              <a:rPr lang="fr-FR" i="1" dirty="0" smtClean="0"/>
              <a:t> of </a:t>
            </a:r>
          </a:p>
          <a:p>
            <a:endParaRPr lang="fr-FR" dirty="0"/>
          </a:p>
          <a:p>
            <a:r>
              <a:rPr lang="fr-FR" dirty="0" smtClean="0"/>
              <a:t>Science</a:t>
            </a:r>
          </a:p>
          <a:p>
            <a:r>
              <a:rPr lang="fr-FR" dirty="0" err="1" smtClean="0"/>
              <a:t>Technology</a:t>
            </a:r>
            <a:endParaRPr lang="fr-FR" dirty="0" smtClean="0"/>
          </a:p>
          <a:p>
            <a:r>
              <a:rPr lang="fr-FR" dirty="0" smtClean="0"/>
              <a:t>Engineering</a:t>
            </a:r>
          </a:p>
          <a:p>
            <a:r>
              <a:rPr lang="fr-FR" dirty="0" err="1" smtClean="0"/>
              <a:t>Mathematics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i="1" dirty="0" err="1"/>
              <a:t>u</a:t>
            </a:r>
            <a:r>
              <a:rPr lang="fr-FR" i="1" dirty="0" err="1" smtClean="0"/>
              <a:t>sing</a:t>
            </a:r>
            <a:r>
              <a:rPr lang="fr-FR" i="1" dirty="0" smtClean="0"/>
              <a:t> ICT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44261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70080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fr-FR" sz="4000" dirty="0" smtClean="0"/>
              <a:t>There </a:t>
            </a:r>
            <a:r>
              <a:rPr lang="fr-FR" sz="4000" dirty="0" err="1" smtClean="0"/>
              <a:t>will</a:t>
            </a:r>
            <a:r>
              <a:rPr lang="fr-FR" sz="4000" dirty="0" smtClean="0"/>
              <a:t> </a:t>
            </a:r>
            <a:r>
              <a:rPr lang="fr-FR" sz="4000" dirty="0" err="1" smtClean="0"/>
              <a:t>now</a:t>
            </a:r>
            <a:r>
              <a:rPr lang="fr-FR" sz="4000" dirty="0" smtClean="0"/>
              <a:t> </a:t>
            </a:r>
            <a:r>
              <a:rPr lang="fr-FR" sz="4000" dirty="0" err="1" smtClean="0"/>
              <a:t>be</a:t>
            </a:r>
            <a:r>
              <a:rPr lang="fr-FR" sz="4000" dirty="0" smtClean="0"/>
              <a:t> questions on ICT and STEM </a:t>
            </a:r>
            <a:r>
              <a:rPr lang="fr-FR" sz="4000" dirty="0" smtClean="0"/>
              <a:t>Education </a:t>
            </a:r>
            <a:r>
              <a:rPr lang="fr-FR" sz="4000" dirty="0" err="1" smtClean="0"/>
              <a:t>appearing</a:t>
            </a:r>
            <a:r>
              <a:rPr lang="fr-FR" sz="4000" dirty="0" smtClean="0"/>
              <a:t> </a:t>
            </a:r>
            <a:r>
              <a:rPr lang="fr-FR" sz="4000" dirty="0" smtClean="0"/>
              <a:t>on the </a:t>
            </a:r>
            <a:r>
              <a:rPr lang="fr-FR" sz="4000" dirty="0" err="1" smtClean="0"/>
              <a:t>screen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For </a:t>
            </a:r>
            <a:r>
              <a:rPr lang="fr-FR" dirty="0" err="1" smtClean="0"/>
              <a:t>each</a:t>
            </a:r>
            <a:r>
              <a:rPr lang="fr-FR" dirty="0" smtClean="0"/>
              <a:t> question, </a:t>
            </a:r>
            <a:r>
              <a:rPr lang="fr-FR" dirty="0" err="1" smtClean="0"/>
              <a:t>think</a:t>
            </a:r>
            <a:r>
              <a:rPr lang="fr-FR" dirty="0" smtClean="0"/>
              <a:t> </a:t>
            </a:r>
            <a:r>
              <a:rPr lang="fr-FR" dirty="0" err="1" smtClean="0"/>
              <a:t>carefully</a:t>
            </a:r>
            <a:r>
              <a:rPr lang="fr-FR" dirty="0" smtClean="0"/>
              <a:t> for </a:t>
            </a:r>
            <a:r>
              <a:rPr lang="fr-FR" dirty="0" smtClean="0"/>
              <a:t>3 </a:t>
            </a:r>
            <a:r>
              <a:rPr lang="fr-FR" dirty="0" smtClean="0"/>
              <a:t>seconds and </a:t>
            </a:r>
            <a:r>
              <a:rPr lang="fr-FR" dirty="0" err="1" smtClean="0"/>
              <a:t>then</a:t>
            </a:r>
            <a:r>
              <a:rPr lang="fr-FR" dirty="0" smtClean="0"/>
              <a:t> lift up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cards</a:t>
            </a:r>
            <a:r>
              <a:rPr lang="fr-FR" dirty="0" smtClean="0"/>
              <a:t> !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501008"/>
            <a:ext cx="8229600" cy="2620888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Red </a:t>
            </a:r>
            <a:r>
              <a:rPr lang="en-US" sz="4800" dirty="0" smtClean="0">
                <a:solidFill>
                  <a:srgbClr val="FF0000"/>
                </a:solidFill>
              </a:rPr>
              <a:t>card </a:t>
            </a:r>
            <a:r>
              <a:rPr lang="en-US" sz="4800" dirty="0" smtClean="0"/>
              <a:t>for </a:t>
            </a:r>
            <a:r>
              <a:rPr lang="en-US" sz="4800" dirty="0" smtClean="0">
                <a:solidFill>
                  <a:srgbClr val="FF0000"/>
                </a:solidFill>
              </a:rPr>
              <a:t>No ! </a:t>
            </a:r>
          </a:p>
          <a:p>
            <a:pPr algn="ctr"/>
            <a:endParaRPr lang="en-US" sz="4800" dirty="0"/>
          </a:p>
          <a:p>
            <a:pPr marL="0" indent="0" algn="ctr">
              <a:buNone/>
            </a:pPr>
            <a:r>
              <a:rPr lang="en-US" sz="4800" dirty="0" smtClean="0">
                <a:solidFill>
                  <a:srgbClr val="00B050"/>
                </a:solidFill>
              </a:rPr>
              <a:t>Green</a:t>
            </a:r>
            <a:r>
              <a:rPr lang="en-US" sz="4800" dirty="0" smtClean="0"/>
              <a:t> </a:t>
            </a:r>
            <a:r>
              <a:rPr lang="en-US" sz="4800" dirty="0" smtClean="0">
                <a:solidFill>
                  <a:srgbClr val="00B050"/>
                </a:solidFill>
              </a:rPr>
              <a:t>card</a:t>
            </a:r>
            <a:r>
              <a:rPr lang="en-US" sz="4800" dirty="0" smtClean="0"/>
              <a:t> for </a:t>
            </a:r>
            <a:r>
              <a:rPr lang="en-US" sz="4800" dirty="0" smtClean="0">
                <a:solidFill>
                  <a:srgbClr val="00B050"/>
                </a:solidFill>
              </a:rPr>
              <a:t>Yes !</a:t>
            </a:r>
            <a:endParaRPr lang="en-US" sz="4800" dirty="0">
              <a:solidFill>
                <a:srgbClr val="00B05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173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Are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ready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Red </a:t>
            </a:r>
            <a:r>
              <a:rPr lang="en-US" sz="4800" dirty="0"/>
              <a:t>for </a:t>
            </a:r>
            <a:r>
              <a:rPr lang="en-US" sz="4800" dirty="0">
                <a:solidFill>
                  <a:srgbClr val="FF0000"/>
                </a:solidFill>
              </a:rPr>
              <a:t>No ! </a:t>
            </a:r>
          </a:p>
          <a:p>
            <a:pPr algn="ctr"/>
            <a:endParaRPr lang="en-US" sz="4800" dirty="0"/>
          </a:p>
          <a:p>
            <a:pPr marL="0" indent="0" algn="ctr">
              <a:buNone/>
            </a:pPr>
            <a:r>
              <a:rPr lang="en-US" sz="4800" dirty="0">
                <a:solidFill>
                  <a:srgbClr val="00B050"/>
                </a:solidFill>
              </a:rPr>
              <a:t>Green</a:t>
            </a:r>
            <a:r>
              <a:rPr lang="en-US" sz="4800" dirty="0"/>
              <a:t> for </a:t>
            </a:r>
            <a:r>
              <a:rPr lang="en-US" sz="4800" dirty="0">
                <a:solidFill>
                  <a:srgbClr val="00B050"/>
                </a:solidFill>
              </a:rPr>
              <a:t>Yes !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565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ICT in STEM Education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b="1" dirty="0" smtClean="0"/>
              <a:t>ALL</a:t>
            </a:r>
            <a:r>
              <a:rPr lang="en-US" sz="3600" dirty="0" smtClean="0"/>
              <a:t> the schools </a:t>
            </a:r>
            <a:r>
              <a:rPr lang="en-US" sz="3600" dirty="0" smtClean="0"/>
              <a:t>where I work</a:t>
            </a:r>
            <a:r>
              <a:rPr lang="en-US" sz="3600" dirty="0" smtClean="0"/>
              <a:t>  </a:t>
            </a:r>
            <a:r>
              <a:rPr lang="en-US" sz="3600" dirty="0" smtClean="0"/>
              <a:t>have </a:t>
            </a:r>
            <a:r>
              <a:rPr lang="en-US" sz="3600" b="1" dirty="0" smtClean="0"/>
              <a:t>at least one</a:t>
            </a:r>
            <a:r>
              <a:rPr lang="en-US" sz="3600" dirty="0" smtClean="0"/>
              <a:t> item of basic ICT equipment (</a:t>
            </a:r>
            <a:r>
              <a:rPr lang="en-US" sz="3600" dirty="0" err="1" smtClean="0"/>
              <a:t>ie</a:t>
            </a:r>
            <a:r>
              <a:rPr lang="en-US" sz="3600" dirty="0" smtClean="0"/>
              <a:t> at least one PC, one Laptop or one </a:t>
            </a:r>
            <a:r>
              <a:rPr lang="en-US" sz="3600" dirty="0" smtClean="0"/>
              <a:t>Tablet), anywhere </a:t>
            </a:r>
            <a:r>
              <a:rPr lang="en-US" sz="3600" dirty="0" smtClean="0"/>
              <a:t>in the school </a:t>
            </a:r>
            <a:endParaRPr lang="en-US" sz="36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969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ICT in STEM Education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075" y="1628800"/>
            <a:ext cx="8229600" cy="2332856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Kindergarten through 12th grade education usually focuses on science or </a:t>
            </a:r>
            <a:r>
              <a:rPr lang="en-US" sz="3600" dirty="0" smtClean="0"/>
              <a:t>mathematics education, </a:t>
            </a:r>
            <a:r>
              <a:rPr lang="en-US" sz="3600" b="1" dirty="0" smtClean="0"/>
              <a:t>as</a:t>
            </a:r>
            <a:r>
              <a:rPr lang="en-US" sz="3600" b="1" dirty="0" smtClean="0"/>
              <a:t> isolated subjects</a:t>
            </a:r>
            <a:endParaRPr lang="en-US" sz="3600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144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There is </a:t>
            </a:r>
            <a:r>
              <a:rPr lang="en-US" sz="3600" b="1" dirty="0" smtClean="0"/>
              <a:t>no</a:t>
            </a:r>
            <a:r>
              <a:rPr lang="en-US" sz="3600" dirty="0" smtClean="0"/>
              <a:t> intertwining between ICT and </a:t>
            </a:r>
            <a:r>
              <a:rPr lang="en-US" sz="3600" dirty="0" smtClean="0"/>
              <a:t>the STEM </a:t>
            </a:r>
            <a:r>
              <a:rPr lang="en-US" sz="3600" dirty="0" smtClean="0"/>
              <a:t>subjects in </a:t>
            </a:r>
            <a:r>
              <a:rPr lang="en-US" sz="3600" dirty="0"/>
              <a:t>the real world</a:t>
            </a:r>
            <a:endParaRPr lang="fr-FR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ICT in STEM Education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109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ICT in STEM Education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23328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ICT helps to integrate education in science or mathematics from Kindergarten </a:t>
            </a:r>
            <a:r>
              <a:rPr lang="en-US" sz="3600" dirty="0"/>
              <a:t>through 12th </a:t>
            </a:r>
            <a:r>
              <a:rPr lang="en-US" sz="3600" dirty="0" smtClean="0"/>
              <a:t>grade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36715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ICT in STEM Education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Assists in the provision of </a:t>
            </a:r>
            <a:r>
              <a:rPr lang="en-US" sz="3600" dirty="0"/>
              <a:t>multimedia </a:t>
            </a:r>
            <a:r>
              <a:rPr lang="en-US" sz="3600" dirty="0" smtClean="0"/>
              <a:t>stimuli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65731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ICT in STEM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dirty="0" smtClean="0"/>
              <a:t>Is not a good </a:t>
            </a:r>
            <a:r>
              <a:rPr lang="fr-FR" sz="3600" dirty="0" err="1" smtClean="0"/>
              <a:t>thing</a:t>
            </a:r>
            <a:r>
              <a:rPr lang="fr-FR" sz="3600" dirty="0" smtClean="0"/>
              <a:t> </a:t>
            </a:r>
            <a:r>
              <a:rPr lang="fr-FR" sz="3600" dirty="0" err="1" smtClean="0"/>
              <a:t>because</a:t>
            </a:r>
            <a:r>
              <a:rPr lang="fr-FR" sz="3600" dirty="0" smtClean="0"/>
              <a:t> </a:t>
            </a:r>
            <a:r>
              <a:rPr lang="fr-FR" sz="3600" dirty="0" smtClean="0"/>
              <a:t>science</a:t>
            </a:r>
            <a:r>
              <a:rPr lang="fr-FR" sz="3600" dirty="0" smtClean="0"/>
              <a:t> </a:t>
            </a:r>
            <a:r>
              <a:rPr lang="fr-FR" sz="3600" dirty="0" err="1"/>
              <a:t>e</a:t>
            </a:r>
            <a:r>
              <a:rPr lang="fr-FR" sz="3600" dirty="0" err="1" smtClean="0"/>
              <a:t>ducation</a:t>
            </a:r>
            <a:r>
              <a:rPr lang="fr-FR" sz="3600" dirty="0" smtClean="0"/>
              <a:t> </a:t>
            </a:r>
            <a:r>
              <a:rPr lang="fr-FR" sz="3600" dirty="0" smtClean="0"/>
              <a:t>has to </a:t>
            </a:r>
            <a:r>
              <a:rPr lang="fr-FR" sz="3600" dirty="0" err="1" smtClean="0"/>
              <a:t>be</a:t>
            </a:r>
            <a:r>
              <a:rPr lang="fr-FR" sz="3600" dirty="0" smtClean="0"/>
              <a:t> </a:t>
            </a:r>
            <a:r>
              <a:rPr lang="fr-FR" sz="3600" dirty="0" err="1" smtClean="0"/>
              <a:t>done</a:t>
            </a:r>
            <a:r>
              <a:rPr lang="fr-FR" sz="3600" dirty="0" smtClean="0"/>
              <a:t> in a science </a:t>
            </a:r>
            <a:r>
              <a:rPr lang="fr-FR" sz="3600" dirty="0" err="1" smtClean="0"/>
              <a:t>lab</a:t>
            </a:r>
            <a:r>
              <a:rPr lang="fr-FR" sz="3600" dirty="0" smtClean="0"/>
              <a:t>, not in an ICT room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58578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fr-FR" sz="3200" i="1" dirty="0" smtClean="0"/>
              <a:t>No ICT in </a:t>
            </a:r>
            <a:r>
              <a:rPr lang="fr-FR" sz="3200" i="1" dirty="0" err="1" smtClean="0"/>
              <a:t>schools</a:t>
            </a:r>
            <a:r>
              <a:rPr lang="fr-FR" sz="3200" i="1" dirty="0" smtClean="0"/>
              <a:t> back in 1983, but </a:t>
            </a:r>
            <a:r>
              <a:rPr lang="fr-FR" sz="3200" i="1" dirty="0" err="1" smtClean="0"/>
              <a:t>triggered</a:t>
            </a:r>
            <a:r>
              <a:rPr lang="fr-FR" sz="3200" i="1" dirty="0" smtClean="0"/>
              <a:t> the concept </a:t>
            </a:r>
            <a:r>
              <a:rPr lang="fr-FR" sz="3200" i="1" dirty="0" err="1" smtClean="0"/>
              <a:t>that</a:t>
            </a:r>
            <a:r>
              <a:rPr lang="fr-FR" sz="3200" i="1" dirty="0" smtClean="0"/>
              <a:t> </a:t>
            </a:r>
            <a:r>
              <a:rPr lang="fr-FR" sz="3200" i="1" dirty="0" err="1" smtClean="0"/>
              <a:t>technology</a:t>
            </a:r>
            <a:r>
              <a:rPr lang="fr-FR" sz="3200" i="1" dirty="0" smtClean="0"/>
              <a:t> </a:t>
            </a:r>
            <a:r>
              <a:rPr lang="fr-FR" sz="3200" i="1" dirty="0" err="1" smtClean="0"/>
              <a:t>can</a:t>
            </a:r>
            <a:r>
              <a:rPr lang="fr-FR" sz="3200" i="1" dirty="0" smtClean="0"/>
              <a:t> </a:t>
            </a:r>
            <a:r>
              <a:rPr lang="fr-FR" sz="3200" i="1" dirty="0" err="1" smtClean="0"/>
              <a:t>assist</a:t>
            </a:r>
            <a:r>
              <a:rPr lang="fr-FR" sz="3200" i="1" dirty="0" smtClean="0"/>
              <a:t> </a:t>
            </a:r>
            <a:r>
              <a:rPr lang="fr-FR" sz="3200" i="1" dirty="0" err="1" smtClean="0"/>
              <a:t>learning</a:t>
            </a:r>
            <a:r>
              <a:rPr lang="fr-FR" sz="3200" i="1" dirty="0" smtClean="0"/>
              <a:t> </a:t>
            </a:r>
            <a:r>
              <a:rPr lang="fr-FR" sz="3200" i="1" dirty="0" err="1" smtClean="0"/>
              <a:t>through</a:t>
            </a:r>
            <a:r>
              <a:rPr lang="fr-FR" sz="3200" i="1" dirty="0" smtClean="0"/>
              <a:t> slide film </a:t>
            </a:r>
            <a:r>
              <a:rPr lang="fr-FR" sz="3200" i="1" dirty="0" err="1" smtClean="0"/>
              <a:t>projectors</a:t>
            </a:r>
            <a:r>
              <a:rPr lang="fr-FR" sz="3200" i="1" dirty="0" smtClean="0"/>
              <a:t> and </a:t>
            </a:r>
            <a:r>
              <a:rPr lang="fr-FR" sz="3200" i="1" dirty="0" err="1" smtClean="0"/>
              <a:t>telescopes</a:t>
            </a:r>
            <a:endParaRPr lang="fr-FR" sz="32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132856"/>
            <a:ext cx="5919564" cy="4222314"/>
          </a:xfrm>
        </p:spPr>
      </p:pic>
    </p:spTree>
    <p:extLst>
      <p:ext uri="{BB962C8B-B14F-4D97-AF65-F5344CB8AC3E}">
        <p14:creationId xmlns:p14="http://schemas.microsoft.com/office/powerpoint/2010/main" val="168034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ICT in STEM Education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It is not about ICT, it is about how ICT is used meaningfully to make teaching and </a:t>
            </a:r>
            <a:r>
              <a:rPr lang="en-US" sz="3600" dirty="0" smtClean="0"/>
              <a:t>learning of science and technology </a:t>
            </a:r>
            <a:r>
              <a:rPr lang="en-US" sz="3600" dirty="0" smtClean="0"/>
              <a:t>more efficient and effective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28574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ICT in STEM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Helps to provide a hands-on </a:t>
            </a:r>
            <a:r>
              <a:rPr lang="en-US" sz="3600" dirty="0"/>
              <a:t>approach to presentation and solution of abstract concepts</a:t>
            </a:r>
          </a:p>
          <a:p>
            <a:pPr algn="ctr"/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0584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ICT in STEM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Helps to recognize </a:t>
            </a:r>
            <a:r>
              <a:rPr lang="en-US" sz="3600" dirty="0"/>
              <a:t>that more than one approach to problem </a:t>
            </a:r>
            <a:r>
              <a:rPr lang="en-US" sz="3600" dirty="0" smtClean="0"/>
              <a:t>solving in STEM Education </a:t>
            </a:r>
            <a:r>
              <a:rPr lang="en-US" sz="3600" dirty="0"/>
              <a:t>may be </a:t>
            </a:r>
            <a:r>
              <a:rPr lang="en-US" sz="3600" dirty="0" smtClean="0"/>
              <a:t>valid </a:t>
            </a:r>
            <a:endParaRPr lang="en-US" sz="36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37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ICT in STEM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ICT cannot be used use to stimulate </a:t>
            </a:r>
            <a:r>
              <a:rPr lang="en-US" sz="3600" dirty="0"/>
              <a:t>critical thinking and apply inquiry </a:t>
            </a:r>
            <a:r>
              <a:rPr lang="en-US" sz="3600" dirty="0" smtClean="0"/>
              <a:t>skills in STEM </a:t>
            </a:r>
            <a:endParaRPr lang="en-US" sz="36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365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ICT in STEM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ICT encourages individual learning – the children are always glued to their </a:t>
            </a:r>
            <a:r>
              <a:rPr lang="en-US" sz="3600" dirty="0" smtClean="0"/>
              <a:t>screens</a:t>
            </a:r>
            <a:r>
              <a:rPr lang="en-US" sz="3600" dirty="0" smtClean="0"/>
              <a:t> </a:t>
            </a:r>
            <a:r>
              <a:rPr lang="en-US" sz="3600" dirty="0" smtClean="0"/>
              <a:t>and seldom </a:t>
            </a:r>
            <a:r>
              <a:rPr lang="en-US" sz="3600" dirty="0" smtClean="0"/>
              <a:t>share with </a:t>
            </a:r>
            <a:r>
              <a:rPr lang="en-US" sz="3600" dirty="0" smtClean="0"/>
              <a:t>each </a:t>
            </a:r>
            <a:r>
              <a:rPr lang="en-US" sz="3600" dirty="0" smtClean="0"/>
              <a:t>other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90266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ICT in STEM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ICT provides </a:t>
            </a:r>
            <a:r>
              <a:rPr lang="en-US" sz="3600" dirty="0"/>
              <a:t>team and interactive </a:t>
            </a:r>
            <a:r>
              <a:rPr lang="en-US" sz="3600" dirty="0" smtClean="0"/>
              <a:t>work opportunities in STEM Education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01548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ICT in STEM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Helps to </a:t>
            </a:r>
            <a:r>
              <a:rPr lang="en-US" sz="3600" dirty="0" smtClean="0"/>
              <a:t>show how</a:t>
            </a:r>
            <a:r>
              <a:rPr lang="en-US" sz="3600" dirty="0" smtClean="0"/>
              <a:t> </a:t>
            </a:r>
            <a:r>
              <a:rPr lang="en-US" sz="3600" dirty="0"/>
              <a:t>mathematical and technological </a:t>
            </a:r>
            <a:r>
              <a:rPr lang="en-US" sz="3600" dirty="0" smtClean="0"/>
              <a:t>solutions apply </a:t>
            </a:r>
            <a:r>
              <a:rPr lang="en-US" sz="3600" dirty="0"/>
              <a:t>to </a:t>
            </a:r>
            <a:r>
              <a:rPr lang="en-US" sz="3600" dirty="0" smtClean="0"/>
              <a:t>real world</a:t>
            </a:r>
            <a:r>
              <a:rPr lang="en-US" sz="3600" dirty="0" smtClean="0"/>
              <a:t> </a:t>
            </a:r>
            <a:r>
              <a:rPr lang="en-US" sz="3600" dirty="0" smtClean="0"/>
              <a:t>problems </a:t>
            </a:r>
            <a:endParaRPr lang="en-US" sz="36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478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ICT in STEM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ICT helps to apply science </a:t>
            </a:r>
            <a:r>
              <a:rPr lang="en-US" sz="3600" dirty="0"/>
              <a:t>concepts from more than one science </a:t>
            </a:r>
            <a:r>
              <a:rPr lang="en-US" sz="3600" dirty="0" smtClean="0"/>
              <a:t>discipline</a:t>
            </a:r>
            <a:endParaRPr lang="en-US" sz="36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716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ICT in STEM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Gives the opportunity for alternative methods </a:t>
            </a:r>
            <a:r>
              <a:rPr lang="en-US" sz="3600" dirty="0"/>
              <a:t>of </a:t>
            </a:r>
            <a:r>
              <a:rPr lang="en-US" sz="3600" dirty="0" smtClean="0"/>
              <a:t>assessment</a:t>
            </a:r>
            <a:endParaRPr lang="en-US" sz="3600" dirty="0"/>
          </a:p>
          <a:p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69495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ICT in STEM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Helps to recognize </a:t>
            </a:r>
            <a:r>
              <a:rPr lang="en-US" sz="3600" dirty="0"/>
              <a:t>that different students approach a problem or topic from different entry </a:t>
            </a:r>
            <a:r>
              <a:rPr lang="en-US" sz="3600" dirty="0" smtClean="0"/>
              <a:t>points</a:t>
            </a:r>
            <a:endParaRPr lang="en-US" sz="36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138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Plan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smtClean="0"/>
              <a:t>Part 1 : </a:t>
            </a:r>
            <a:r>
              <a:rPr lang="fr-FR" dirty="0" smtClean="0"/>
              <a:t>Setting the </a:t>
            </a:r>
            <a:r>
              <a:rPr lang="fr-FR" dirty="0" err="1" smtClean="0"/>
              <a:t>scene</a:t>
            </a:r>
            <a:r>
              <a:rPr lang="fr-FR" dirty="0" smtClean="0"/>
              <a:t> - </a:t>
            </a:r>
            <a:r>
              <a:rPr lang="fr-FR" dirty="0" err="1" smtClean="0"/>
              <a:t>Mauritius</a:t>
            </a:r>
            <a:r>
              <a:rPr lang="fr-FR" dirty="0"/>
              <a:t> </a:t>
            </a:r>
            <a:r>
              <a:rPr lang="fr-FR" dirty="0" err="1" smtClean="0"/>
              <a:t>context</a:t>
            </a:r>
            <a:r>
              <a:rPr lang="fr-FR" dirty="0" smtClean="0"/>
              <a:t> of ICT in Education</a:t>
            </a:r>
          </a:p>
          <a:p>
            <a:pPr marL="0" indent="0">
              <a:buNone/>
            </a:pPr>
            <a:r>
              <a:rPr lang="fr-FR" b="1" dirty="0" smtClean="0"/>
              <a:t>Part 2 : </a:t>
            </a:r>
            <a:r>
              <a:rPr lang="fr-FR" dirty="0" smtClean="0"/>
              <a:t> ICT and STEM Education </a:t>
            </a:r>
          </a:p>
          <a:p>
            <a:pPr marL="0" indent="0">
              <a:buNone/>
            </a:pPr>
            <a:r>
              <a:rPr lang="fr-FR" b="1" dirty="0" smtClean="0"/>
              <a:t>Part 3 : </a:t>
            </a:r>
            <a:r>
              <a:rPr lang="fr-FR" dirty="0" smtClean="0"/>
              <a:t>Hands on practice of ICT and STEM </a:t>
            </a:r>
            <a:r>
              <a:rPr lang="fr-FR" dirty="0" err="1" smtClean="0"/>
              <a:t>tools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in </a:t>
            </a:r>
            <a:r>
              <a:rPr lang="fr-FR" dirty="0" err="1" smtClean="0"/>
              <a:t>Mauritius</a:t>
            </a:r>
            <a:endParaRPr lang="fr-FR" dirty="0" smtClean="0"/>
          </a:p>
          <a:p>
            <a:pPr marL="0" indent="0">
              <a:buNone/>
            </a:pPr>
            <a:r>
              <a:rPr lang="fr-FR" b="1" dirty="0" smtClean="0"/>
              <a:t>Part 4 : </a:t>
            </a:r>
            <a:r>
              <a:rPr lang="fr-FR" dirty="0" smtClean="0"/>
              <a:t>Discussions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762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ICT in STEM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Helps to recognize </a:t>
            </a:r>
            <a:r>
              <a:rPr lang="en-US" dirty="0"/>
              <a:t>that prior knowledge may determine the approach the student takes to the </a:t>
            </a:r>
            <a:r>
              <a:rPr lang="en-US" dirty="0" smtClean="0"/>
              <a:t>problem</a:t>
            </a:r>
            <a:endParaRPr lang="en-US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296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ICT in STEM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 smtClean="0"/>
              <a:t>Is an argument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smtClean="0"/>
              <a:t>software or hardware </a:t>
            </a:r>
            <a:r>
              <a:rPr lang="fr-FR" dirty="0" err="1" smtClean="0"/>
              <a:t>vendors</a:t>
            </a:r>
            <a:r>
              <a:rPr lang="fr-FR" dirty="0" smtClean="0"/>
              <a:t> </a:t>
            </a:r>
            <a:r>
              <a:rPr lang="fr-FR" dirty="0" smtClean="0"/>
              <a:t>use to </a:t>
            </a:r>
            <a:r>
              <a:rPr lang="fr-FR" dirty="0" err="1" smtClean="0"/>
              <a:t>convince</a:t>
            </a:r>
            <a:r>
              <a:rPr lang="fr-FR" dirty="0" smtClean="0"/>
              <a:t> </a:t>
            </a:r>
            <a:r>
              <a:rPr lang="fr-FR" dirty="0" err="1" smtClean="0"/>
              <a:t>schools</a:t>
            </a:r>
            <a:r>
              <a:rPr lang="fr-FR" dirty="0" smtClean="0"/>
              <a:t> </a:t>
            </a:r>
            <a:r>
              <a:rPr lang="fr-FR" dirty="0" err="1" smtClean="0"/>
              <a:t>buy</a:t>
            </a:r>
            <a:r>
              <a:rPr lang="fr-FR" dirty="0" smtClean="0"/>
              <a:t> 1 : 1 (one laptop or one </a:t>
            </a:r>
            <a:r>
              <a:rPr lang="fr-FR" dirty="0" err="1" smtClean="0"/>
              <a:t>tablet</a:t>
            </a:r>
            <a:r>
              <a:rPr lang="fr-FR" dirty="0" smtClean="0"/>
              <a:t> per </a:t>
            </a:r>
            <a:r>
              <a:rPr lang="fr-FR" dirty="0" err="1" smtClean="0"/>
              <a:t>child</a:t>
            </a:r>
            <a:r>
              <a:rPr lang="fr-FR" dirty="0" smtClean="0"/>
              <a:t>) </a:t>
            </a:r>
            <a:r>
              <a:rPr lang="fr-FR" dirty="0" err="1" smtClean="0"/>
              <a:t>deployment</a:t>
            </a:r>
            <a:r>
              <a:rPr lang="fr-FR" dirty="0" smtClean="0"/>
              <a:t> </a:t>
            </a:r>
            <a:r>
              <a:rPr lang="fr-FR" dirty="0" smtClean="0"/>
              <a:t>solutions,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get</a:t>
            </a:r>
            <a:r>
              <a:rPr lang="fr-FR" dirty="0" smtClean="0"/>
              <a:t> </a:t>
            </a:r>
            <a:r>
              <a:rPr lang="fr-FR" dirty="0" smtClean="0"/>
              <a:t>in more money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404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ICT in STEM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0" lvl="0" indent="0" algn="ctr">
              <a:buNone/>
            </a:pPr>
            <a:r>
              <a:rPr lang="en-US" dirty="0" smtClean="0"/>
              <a:t>Helps to open </a:t>
            </a:r>
            <a:r>
              <a:rPr lang="en-US" dirty="0"/>
              <a:t>up new possibilities of investigation, and </a:t>
            </a:r>
            <a:r>
              <a:rPr lang="en-US" dirty="0" smtClean="0"/>
              <a:t>to show </a:t>
            </a:r>
            <a:r>
              <a:rPr lang="en-US" dirty="0"/>
              <a:t>that sometimes a question simply generates many more questions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81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ICT in STEM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 smtClean="0"/>
              <a:t>Is an argument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universities</a:t>
            </a:r>
            <a:r>
              <a:rPr lang="fr-FR" dirty="0" smtClean="0"/>
              <a:t> </a:t>
            </a:r>
            <a:r>
              <a:rPr lang="fr-FR" dirty="0" smtClean="0"/>
              <a:t>use to </a:t>
            </a:r>
            <a:r>
              <a:rPr lang="fr-FR" dirty="0" err="1" smtClean="0"/>
              <a:t>attract</a:t>
            </a:r>
            <a:r>
              <a:rPr lang="fr-FR" dirty="0" smtClean="0"/>
              <a:t> more </a:t>
            </a:r>
            <a:r>
              <a:rPr lang="fr-FR" dirty="0" err="1" smtClean="0"/>
              <a:t>students</a:t>
            </a:r>
            <a:r>
              <a:rPr lang="fr-FR" dirty="0" smtClean="0"/>
              <a:t> </a:t>
            </a:r>
            <a:r>
              <a:rPr lang="fr-FR" dirty="0" err="1" smtClean="0"/>
              <a:t>towards</a:t>
            </a:r>
            <a:r>
              <a:rPr lang="fr-FR" dirty="0" smtClean="0"/>
              <a:t> STEM </a:t>
            </a:r>
            <a:r>
              <a:rPr lang="fr-FR" dirty="0" err="1" smtClean="0"/>
              <a:t>because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get</a:t>
            </a:r>
            <a:r>
              <a:rPr lang="fr-FR" dirty="0" smtClean="0"/>
              <a:t> more money </a:t>
            </a:r>
            <a:r>
              <a:rPr lang="fr-FR" dirty="0" err="1" smtClean="0"/>
              <a:t>through</a:t>
            </a:r>
            <a:r>
              <a:rPr lang="fr-FR" dirty="0" smtClean="0"/>
              <a:t> </a:t>
            </a:r>
            <a:r>
              <a:rPr lang="fr-FR" dirty="0" err="1" smtClean="0"/>
              <a:t>higher</a:t>
            </a:r>
            <a:r>
              <a:rPr lang="fr-FR" dirty="0" smtClean="0"/>
              <a:t> </a:t>
            </a:r>
            <a:r>
              <a:rPr lang="fr-FR" dirty="0" err="1" smtClean="0"/>
              <a:t>university</a:t>
            </a:r>
            <a:r>
              <a:rPr lang="fr-FR" dirty="0" smtClean="0"/>
              <a:t> </a:t>
            </a:r>
            <a:r>
              <a:rPr lang="fr-FR" dirty="0" err="1" smtClean="0"/>
              <a:t>fees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895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417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You </a:t>
            </a:r>
            <a:r>
              <a:rPr lang="fr-FR" dirty="0" err="1" smtClean="0"/>
              <a:t>deserve</a:t>
            </a:r>
            <a:r>
              <a:rPr lang="fr-FR" dirty="0" smtClean="0"/>
              <a:t> a </a:t>
            </a:r>
            <a:r>
              <a:rPr lang="fr-FR" dirty="0" err="1" smtClean="0"/>
              <a:t>big</a:t>
            </a:r>
            <a:r>
              <a:rPr lang="fr-FR" dirty="0" smtClean="0"/>
              <a:t> round of </a:t>
            </a:r>
            <a:r>
              <a:rPr lang="fr-FR" dirty="0" err="1" smtClean="0"/>
              <a:t>applause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participation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560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/>
              <a:t>Pedagogies</a:t>
            </a:r>
            <a:r>
              <a:rPr lang="fr-FR" dirty="0" smtClean="0"/>
              <a:t> for ICT and STEM</a:t>
            </a:r>
            <a:endParaRPr lang="fr-F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095814"/>
              </p:ext>
            </p:extLst>
          </p:nvPr>
        </p:nvGraphicFramePr>
        <p:xfrm>
          <a:off x="1603375" y="2677191"/>
          <a:ext cx="5937250" cy="2840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8660"/>
                <a:gridCol w="1979295"/>
                <a:gridCol w="1979295"/>
              </a:tblGrid>
              <a:tr h="0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GB" sz="2000" b="1" kern="1200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n-GB" sz="20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resentations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GB" sz="2000" b="1" kern="1200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n-GB" sz="20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esson </a:t>
                      </a:r>
                      <a:r>
                        <a:rPr lang="en-GB" sz="2000" b="1" kern="1200" dirty="0">
                          <a:solidFill>
                            <a:schemeClr val="tx1"/>
                          </a:solidFill>
                          <a:effectLst/>
                        </a:rPr>
                        <a:t>plans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GB" sz="20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Printed</a:t>
                      </a:r>
                      <a:r>
                        <a:rPr lang="en-GB" sz="2000" b="1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handouts to students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endParaRPr lang="en-GB" sz="2000" b="1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GB" sz="20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Syllabi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endParaRPr lang="en-GB" sz="2000" b="1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GB" sz="2000" b="1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STEM </a:t>
                      </a:r>
                      <a:r>
                        <a:rPr lang="en-GB" sz="2000" b="1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simulations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endParaRPr lang="en-GB" sz="2000" b="1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GB" sz="20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Classroom discussions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Assessments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Game based learning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Science videos/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demonstrations</a:t>
                      </a:r>
                      <a:endParaRPr lang="en-US" sz="4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61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Tools used in </a:t>
            </a:r>
            <a:r>
              <a:rPr lang="en-GB" dirty="0"/>
              <a:t>ICT </a:t>
            </a:r>
            <a:r>
              <a:rPr lang="en-GB" dirty="0" smtClean="0"/>
              <a:t>in STEM Education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numCol="3">
            <a:normAutofit fontScale="92500" lnSpcReduction="20000"/>
          </a:bodyPr>
          <a:lstStyle/>
          <a:p>
            <a:r>
              <a:rPr lang="en-GB" dirty="0" err="1" smtClean="0"/>
              <a:t>Ebooks</a:t>
            </a:r>
            <a:endParaRPr lang="en-GB" dirty="0" smtClean="0"/>
          </a:p>
          <a:p>
            <a:r>
              <a:rPr lang="en-GB" dirty="0"/>
              <a:t>d</a:t>
            </a:r>
            <a:r>
              <a:rPr lang="en-GB" dirty="0" smtClean="0"/>
              <a:t>ata </a:t>
            </a:r>
            <a:r>
              <a:rPr lang="en-GB" dirty="0"/>
              <a:t>loggers </a:t>
            </a:r>
          </a:p>
          <a:p>
            <a:r>
              <a:rPr lang="en-GB" dirty="0" smtClean="0"/>
              <a:t>PPT</a:t>
            </a:r>
          </a:p>
          <a:p>
            <a:r>
              <a:rPr lang="en-GB" dirty="0" smtClean="0"/>
              <a:t>Word</a:t>
            </a:r>
          </a:p>
          <a:p>
            <a:r>
              <a:rPr lang="en-GB" dirty="0" smtClean="0"/>
              <a:t> Excel</a:t>
            </a:r>
          </a:p>
          <a:p>
            <a:r>
              <a:rPr lang="en-GB" dirty="0" smtClean="0"/>
              <a:t>pdf</a:t>
            </a:r>
          </a:p>
          <a:p>
            <a:r>
              <a:rPr lang="en-GB" dirty="0" smtClean="0"/>
              <a:t> </a:t>
            </a:r>
            <a:r>
              <a:rPr lang="en-GB" dirty="0" err="1" smtClean="0"/>
              <a:t>Youtube</a:t>
            </a:r>
            <a:endParaRPr lang="en-GB" dirty="0" smtClean="0"/>
          </a:p>
          <a:p>
            <a:r>
              <a:rPr lang="en-GB" dirty="0" smtClean="0"/>
              <a:t> Still Camera</a:t>
            </a:r>
          </a:p>
          <a:p>
            <a:r>
              <a:rPr lang="en-GB" dirty="0" smtClean="0"/>
              <a:t>Movie camera</a:t>
            </a:r>
          </a:p>
          <a:p>
            <a:r>
              <a:rPr lang="en-GB" dirty="0" smtClean="0"/>
              <a:t> Image manipulation software</a:t>
            </a:r>
          </a:p>
          <a:p>
            <a:r>
              <a:rPr lang="en-GB" dirty="0" smtClean="0"/>
              <a:t> Apps</a:t>
            </a:r>
          </a:p>
          <a:p>
            <a:r>
              <a:rPr lang="en-GB" dirty="0" smtClean="0"/>
              <a:t>Skype/Google Hangout</a:t>
            </a:r>
            <a:endParaRPr lang="en-GB" dirty="0" smtClean="0"/>
          </a:p>
          <a:p>
            <a:r>
              <a:rPr lang="en-GB" dirty="0" smtClean="0"/>
              <a:t>search engines</a:t>
            </a:r>
          </a:p>
          <a:p>
            <a:r>
              <a:rPr lang="en-GB" dirty="0" smtClean="0"/>
              <a:t>Moviemaker</a:t>
            </a:r>
          </a:p>
          <a:p>
            <a:r>
              <a:rPr lang="en-GB" dirty="0" smtClean="0"/>
              <a:t>Audio recorder</a:t>
            </a:r>
          </a:p>
          <a:p>
            <a:r>
              <a:rPr lang="en-GB" dirty="0" smtClean="0"/>
              <a:t>Repositories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b="1" i="1" dirty="0" smtClean="0">
                <a:solidFill>
                  <a:srgbClr val="FF0000"/>
                </a:solidFill>
              </a:rPr>
              <a:t>+ any others ?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34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Platforms used in STEM Education in Mauritius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4137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Pre primary schools : the </a:t>
            </a:r>
            <a:r>
              <a:rPr lang="en-US" b="1" dirty="0" smtClean="0"/>
              <a:t>bee-bot</a:t>
            </a:r>
          </a:p>
          <a:p>
            <a:r>
              <a:rPr lang="en-US" b="1" dirty="0" smtClean="0"/>
              <a:t>Teaching the sky : </a:t>
            </a:r>
            <a:r>
              <a:rPr lang="en-US" b="1" dirty="0" err="1" smtClean="0"/>
              <a:t>Stellarium</a:t>
            </a:r>
            <a:r>
              <a:rPr lang="en-US" b="1" dirty="0" smtClean="0"/>
              <a:t> </a:t>
            </a:r>
            <a:r>
              <a:rPr lang="en-US" dirty="0" smtClean="0"/>
              <a:t>open software (dark and clear sky in Mauritius)</a:t>
            </a:r>
            <a:endParaRPr lang="en-US" dirty="0" smtClean="0"/>
          </a:p>
          <a:p>
            <a:r>
              <a:rPr lang="en-US" dirty="0" smtClean="0"/>
              <a:t>Using </a:t>
            </a:r>
            <a:r>
              <a:rPr lang="en-US" b="1" dirty="0" smtClean="0"/>
              <a:t>digital </a:t>
            </a:r>
            <a:r>
              <a:rPr lang="en-US" b="1" dirty="0" smtClean="0"/>
              <a:t>interactive projectors </a:t>
            </a:r>
            <a:r>
              <a:rPr lang="en-US" dirty="0" smtClean="0"/>
              <a:t>in classrooms</a:t>
            </a:r>
          </a:p>
          <a:p>
            <a:r>
              <a:rPr lang="en-US" dirty="0" smtClean="0"/>
              <a:t>Using</a:t>
            </a:r>
            <a:r>
              <a:rPr lang="en-US" b="1" dirty="0" smtClean="0"/>
              <a:t> OERs and multimedia resources </a:t>
            </a:r>
            <a:r>
              <a:rPr lang="en-US" dirty="0" smtClean="0"/>
              <a:t>freely available or downloaded on the web</a:t>
            </a:r>
          </a:p>
          <a:p>
            <a:r>
              <a:rPr lang="en-US" dirty="0" smtClean="0"/>
              <a:t>Using </a:t>
            </a:r>
            <a:r>
              <a:rPr lang="en-US" b="1" dirty="0" err="1"/>
              <a:t>p</a:t>
            </a:r>
            <a:r>
              <a:rPr lang="en-US" b="1" dirty="0" err="1" smtClean="0"/>
              <a:t>owerpoint</a:t>
            </a:r>
            <a:r>
              <a:rPr lang="en-US" dirty="0" smtClean="0"/>
              <a:t> in STEM Education</a:t>
            </a:r>
          </a:p>
          <a:p>
            <a:r>
              <a:rPr lang="en-US" dirty="0" smtClean="0"/>
              <a:t>Using </a:t>
            </a:r>
            <a:r>
              <a:rPr lang="en-US" b="1" dirty="0" err="1"/>
              <a:t>d</a:t>
            </a:r>
            <a:r>
              <a:rPr lang="en-US" b="1" dirty="0" err="1" smtClean="0"/>
              <a:t>ataloggers</a:t>
            </a:r>
            <a:r>
              <a:rPr lang="en-US" dirty="0" smtClean="0"/>
              <a:t> in Science</a:t>
            </a:r>
          </a:p>
          <a:p>
            <a:r>
              <a:rPr lang="en-US" b="1" dirty="0" smtClean="0"/>
              <a:t>Virtual/augmented reality labs  </a:t>
            </a:r>
            <a:r>
              <a:rPr lang="en-US" dirty="0" smtClean="0"/>
              <a:t>in TVET </a:t>
            </a:r>
            <a:r>
              <a:rPr lang="en-US" dirty="0" smtClean="0"/>
              <a:t>training</a:t>
            </a:r>
          </a:p>
          <a:p>
            <a:r>
              <a:rPr lang="en-US" b="1" dirty="0" smtClean="0"/>
              <a:t>Tablet PCs </a:t>
            </a:r>
            <a:r>
              <a:rPr lang="en-US" dirty="0" smtClean="0"/>
              <a:t>in secondary schools … but connectivity has been a problem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Open Sankoré  </a:t>
            </a:r>
            <a:r>
              <a:rPr lang="en-US" dirty="0" smtClean="0"/>
              <a:t>- a francophone African OER interactive software </a:t>
            </a:r>
            <a:r>
              <a:rPr lang="en-US" dirty="0" smtClean="0"/>
              <a:t>initiative:</a:t>
            </a:r>
            <a:endParaRPr lang="en-US" dirty="0" smtClean="0"/>
          </a:p>
          <a:p>
            <a:endParaRPr lang="en-US" dirty="0" smtClean="0"/>
          </a:p>
          <a:p>
            <a:pPr marL="1485900" indent="-571500">
              <a:buAutoNum type="romanLcParenBoth"/>
            </a:pPr>
            <a:r>
              <a:rPr lang="en-US" dirty="0" smtClean="0"/>
              <a:t>Interactive apps in Open Sankoré</a:t>
            </a:r>
          </a:p>
          <a:p>
            <a:pPr marL="1485900" indent="-571500">
              <a:buAutoNum type="romanLcParenBoth"/>
            </a:pPr>
            <a:r>
              <a:rPr lang="en-US" dirty="0" err="1" smtClean="0"/>
              <a:t>Contextualised</a:t>
            </a:r>
            <a:r>
              <a:rPr lang="en-US" dirty="0" smtClean="0"/>
              <a:t> resources produced in Mauritius</a:t>
            </a:r>
          </a:p>
          <a:p>
            <a:pPr marL="571500" indent="-571500">
              <a:buAutoNum type="romanLcParenBoth"/>
            </a:pPr>
            <a:endParaRPr lang="en-US" dirty="0"/>
          </a:p>
          <a:p>
            <a:pPr marL="571500" indent="-571500">
              <a:buAutoNum type="romanLcParenBoth"/>
            </a:pPr>
            <a:endParaRPr lang="en-US" dirty="0"/>
          </a:p>
          <a:p>
            <a:pPr marL="571500" indent="-571500">
              <a:buAutoNum type="romanLcParenBoth"/>
            </a:pPr>
            <a:endParaRPr lang="en-US" dirty="0" smtClean="0"/>
          </a:p>
          <a:p>
            <a:pPr marL="571500" indent="-571500">
              <a:buAutoNum type="romanLcParenBoth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58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b="1" dirty="0"/>
              <a:t>Part 3 : </a:t>
            </a:r>
            <a:r>
              <a:rPr lang="fr-FR" dirty="0"/>
              <a:t>Hands on practice of ICT and STEM </a:t>
            </a:r>
            <a:r>
              <a:rPr lang="fr-FR" dirty="0" err="1"/>
              <a:t>tools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in </a:t>
            </a:r>
            <a:r>
              <a:rPr lang="fr-FR" dirty="0" err="1" smtClean="0"/>
              <a:t>Mauritius</a:t>
            </a: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3 (i) offline </a:t>
            </a:r>
            <a:r>
              <a:rPr lang="fr-FR" dirty="0" err="1" smtClean="0"/>
              <a:t>resources</a:t>
            </a: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And</a:t>
            </a:r>
          </a:p>
          <a:p>
            <a:pPr marL="0" indent="0" algn="ctr">
              <a:buNone/>
            </a:pPr>
            <a:r>
              <a:rPr lang="fr-FR" dirty="0" smtClean="0"/>
              <a:t>3 (ii) online </a:t>
            </a:r>
            <a:r>
              <a:rPr lang="fr-FR" dirty="0" err="1" smtClean="0"/>
              <a:t>resources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695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offline resources for STEM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Hands on session on using Open Sankoré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fr-FR" b="1" i="1" dirty="0"/>
              <a:t>http://open-sankore.org</a:t>
            </a:r>
            <a:r>
              <a:rPr lang="fr-FR" b="1" i="1" dirty="0" smtClean="0"/>
              <a:t>/</a:t>
            </a:r>
          </a:p>
          <a:p>
            <a:pPr marL="0" indent="0" algn="ctr">
              <a:buNone/>
            </a:pPr>
            <a:endParaRPr lang="fr-FR" b="1" i="1" dirty="0" smtClean="0"/>
          </a:p>
          <a:p>
            <a:pPr marL="0" indent="0" algn="ctr">
              <a:buNone/>
            </a:pPr>
            <a:r>
              <a:rPr lang="fr-FR" b="1" i="1" dirty="0"/>
              <a:t>http://</a:t>
            </a:r>
            <a:r>
              <a:rPr lang="fr-FR" b="1" i="1" dirty="0" smtClean="0"/>
              <a:t>planete.sankore.org</a:t>
            </a:r>
            <a:endParaRPr lang="en-US" b="1" i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571500" indent="-571500">
              <a:buAutoNum type="romanLcParenBoth"/>
            </a:pPr>
            <a:endParaRPr lang="en-US" dirty="0" smtClean="0"/>
          </a:p>
          <a:p>
            <a:pPr marL="571500" indent="-571500">
              <a:buAutoNum type="romanLcParenBoth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306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sz="5400" b="1" dirty="0"/>
              <a:t>Part 1 : </a:t>
            </a:r>
            <a:r>
              <a:rPr lang="fr-FR" sz="5400" dirty="0"/>
              <a:t>Setting the </a:t>
            </a:r>
            <a:r>
              <a:rPr lang="fr-FR" sz="5400" dirty="0" err="1"/>
              <a:t>scene</a:t>
            </a:r>
            <a:r>
              <a:rPr lang="fr-FR" sz="5400" dirty="0"/>
              <a:t> - </a:t>
            </a:r>
            <a:r>
              <a:rPr lang="fr-FR" sz="5400" dirty="0" err="1" smtClean="0"/>
              <a:t>Context</a:t>
            </a:r>
            <a:r>
              <a:rPr lang="fr-FR" sz="5400" dirty="0" smtClean="0"/>
              <a:t> </a:t>
            </a:r>
            <a:r>
              <a:rPr lang="fr-FR" sz="5400" dirty="0"/>
              <a:t>of ICT in Education</a:t>
            </a:r>
          </a:p>
          <a:p>
            <a:pPr marL="0" indent="0" algn="ctr">
              <a:buNone/>
            </a:pPr>
            <a:r>
              <a:rPr lang="fr-FR" sz="5400" dirty="0"/>
              <a:t>i</a:t>
            </a:r>
            <a:r>
              <a:rPr lang="fr-FR" sz="5400" dirty="0" smtClean="0"/>
              <a:t>n </a:t>
            </a:r>
            <a:r>
              <a:rPr lang="fr-FR" sz="5400" dirty="0" err="1" smtClean="0"/>
              <a:t>Mauritius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242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73075" y="79375"/>
            <a:ext cx="7985125" cy="8572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altLang="en-US" dirty="0" smtClean="0">
                <a:solidFill>
                  <a:schemeClr val="tx1"/>
                </a:solidFill>
              </a:rPr>
              <a:t> </a:t>
            </a:r>
            <a:r>
              <a:rPr lang="fr-FR" altLang="en-US" sz="3000" b="1" dirty="0" smtClean="0">
                <a:solidFill>
                  <a:schemeClr val="tx1"/>
                </a:solidFill>
              </a:rPr>
              <a:t>ICT in Education in Francophone </a:t>
            </a:r>
            <a:r>
              <a:rPr lang="fr-FR" altLang="en-US" sz="3000" b="1" dirty="0" err="1" smtClean="0">
                <a:solidFill>
                  <a:schemeClr val="tx1"/>
                </a:solidFill>
              </a:rPr>
              <a:t>African</a:t>
            </a:r>
            <a:r>
              <a:rPr lang="fr-FR" altLang="en-US" sz="3000" b="1" dirty="0" smtClean="0">
                <a:solidFill>
                  <a:schemeClr val="tx1"/>
                </a:solidFill>
              </a:rPr>
              <a:t> countries : the Sankoré Project</a:t>
            </a:r>
            <a:endParaRPr lang="fr-FR" altLang="en-US" sz="3300" b="1" dirty="0" smtClean="0">
              <a:solidFill>
                <a:schemeClr val="tx1"/>
              </a:solidFill>
            </a:endParaRPr>
          </a:p>
        </p:txBody>
      </p:sp>
      <p:sp>
        <p:nvSpPr>
          <p:cNvPr id="40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73075" y="1088231"/>
            <a:ext cx="8229600" cy="2172336"/>
          </a:xfrm>
        </p:spPr>
        <p:txBody>
          <a:bodyPr rtlCol="0"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Started as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in Francophone African countries</a:t>
            </a:r>
          </a:p>
          <a:p>
            <a:pPr>
              <a:spcBef>
                <a:spcPts val="0"/>
              </a:spcBef>
              <a:defRPr/>
            </a:pP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Symbolically uses an African name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show that ICT in Education can happen in Africa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Uses digital interactive projectors and Open Sankoré software</a:t>
            </a:r>
          </a:p>
          <a:p>
            <a:pPr>
              <a:spcBef>
                <a:spcPts val="0"/>
              </a:spcBef>
              <a:defRPr/>
            </a:pP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Has growth 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from project into 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national 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programme in Mauritius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through Government funding</a:t>
            </a:r>
          </a:p>
          <a:p>
            <a:pPr>
              <a:spcBef>
                <a:spcPts val="0"/>
              </a:spcBef>
              <a:defRPr/>
            </a:pP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primary schools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Mauritius are equipped with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software and used offline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fr-F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5624513"/>
            <a:ext cx="2133600" cy="2746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fld id="{60A3EAA8-1106-4B9F-BD64-CACF3EA771DF}" type="slidenum">
              <a:rPr lang="en-GB" altLang="en-US" sz="1050">
                <a:ea typeface="MS PGothic" pitchFamily="34" charset="-128"/>
                <a:cs typeface="Calibri" pitchFamily="34" charset="0"/>
              </a:rPr>
              <a:pPr eaLnBrk="1" hangingPunct="1">
                <a:defRPr/>
              </a:pPr>
              <a:t>50</a:t>
            </a:fld>
            <a:endParaRPr lang="en-GB" altLang="en-US" sz="1050">
              <a:ea typeface="MS PGothic" pitchFamily="34" charset="-128"/>
              <a:cs typeface="Calibri" pitchFamily="34" charset="0"/>
            </a:endParaRPr>
          </a:p>
        </p:txBody>
      </p:sp>
      <p:pic>
        <p:nvPicPr>
          <p:cNvPr id="321541" name="Picture 2" descr="C:\Users\user1\Desktop\Image17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88974"/>
            <a:ext cx="2604145" cy="347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154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15395"/>
            <a:ext cx="1940659" cy="258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1543" name="TextBox 2"/>
          <p:cNvSpPr txBox="1">
            <a:spLocks noChangeArrowheads="1"/>
          </p:cNvSpPr>
          <p:nvPr/>
        </p:nvSpPr>
        <p:spPr bwMode="auto">
          <a:xfrm>
            <a:off x="1241791" y="5953978"/>
            <a:ext cx="39925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600" b="1" dirty="0">
                <a:solidFill>
                  <a:schemeClr val="tx1"/>
                </a:solidFill>
                <a:latin typeface="Arial" panose="020B0604020202020204" pitchFamily="34" charset="0"/>
              </a:rPr>
              <a:t>Sankoré </a:t>
            </a:r>
            <a:r>
              <a:rPr lang="fr-FR" altLang="en-US" sz="1600" b="1" dirty="0" err="1">
                <a:solidFill>
                  <a:schemeClr val="tx1"/>
                </a:solidFill>
                <a:latin typeface="Arial" panose="020B0604020202020204" pitchFamily="34" charset="0"/>
              </a:rPr>
              <a:t>was</a:t>
            </a:r>
            <a:r>
              <a:rPr lang="fr-FR" altLang="en-US" sz="1600" b="1" dirty="0">
                <a:solidFill>
                  <a:schemeClr val="tx1"/>
                </a:solidFill>
                <a:latin typeface="Arial" panose="020B0604020202020204" pitchFamily="34" charset="0"/>
              </a:rPr>
              <a:t> a 13th Century centre of </a:t>
            </a:r>
            <a:r>
              <a:rPr lang="fr-FR" altLang="en-US" sz="1600" b="1" dirty="0" err="1">
                <a:solidFill>
                  <a:schemeClr val="tx1"/>
                </a:solidFill>
                <a:latin typeface="Arial" panose="020B0604020202020204" pitchFamily="34" charset="0"/>
              </a:rPr>
              <a:t>higher</a:t>
            </a:r>
            <a:r>
              <a:rPr lang="fr-FR" altLang="en-US" sz="16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fr-FR" altLang="en-US" sz="1600" b="1" dirty="0" err="1">
                <a:solidFill>
                  <a:schemeClr val="tx1"/>
                </a:solidFill>
                <a:latin typeface="Arial" panose="020B0604020202020204" pitchFamily="34" charset="0"/>
              </a:rPr>
              <a:t>learning</a:t>
            </a:r>
            <a:r>
              <a:rPr lang="fr-FR" altLang="en-US" sz="1600" b="1" dirty="0">
                <a:solidFill>
                  <a:schemeClr val="tx1"/>
                </a:solidFill>
                <a:latin typeface="Arial" panose="020B0604020202020204" pitchFamily="34" charset="0"/>
              </a:rPr>
              <a:t> in </a:t>
            </a:r>
            <a:r>
              <a:rPr lang="fr-FR" altLang="en-US" sz="1600" b="1" dirty="0" err="1">
                <a:solidFill>
                  <a:schemeClr val="tx1"/>
                </a:solidFill>
                <a:latin typeface="Arial" panose="020B0604020202020204" pitchFamily="34" charset="0"/>
              </a:rPr>
              <a:t>Timbuktu</a:t>
            </a:r>
            <a:r>
              <a:rPr lang="fr-FR" altLang="en-US" sz="1600" b="1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fr-FR" altLang="en-US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Mali, </a:t>
            </a:r>
            <a:r>
              <a:rPr lang="fr-FR" altLang="en-US" sz="1600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Africa</a:t>
            </a:r>
            <a:endParaRPr lang="fr-FR" altLang="en-US" sz="16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27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40966"/>
          </a:xfrm>
        </p:spPr>
        <p:txBody>
          <a:bodyPr>
            <a:noAutofit/>
          </a:bodyPr>
          <a:lstStyle/>
          <a:p>
            <a:r>
              <a:rPr lang="en-US" dirty="0" smtClean="0"/>
              <a:t>Advantages of Open </a:t>
            </a:r>
            <a:r>
              <a:rPr lang="en-US" dirty="0" err="1" smtClean="0"/>
              <a:t>Sankore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47500" lnSpcReduction="20000"/>
          </a:bodyPr>
          <a:lstStyle/>
          <a:p>
            <a:pPr marL="571500" indent="-571500">
              <a:buAutoNum type="romanLcParenBoth"/>
            </a:pPr>
            <a:r>
              <a:rPr lang="en-US" sz="4200" dirty="0" smtClean="0"/>
              <a:t>Freely downloadable – Is Open source under GNU GPL </a:t>
            </a:r>
            <a:r>
              <a:rPr lang="en-US" sz="4200" dirty="0"/>
              <a:t>version 3 - </a:t>
            </a:r>
            <a:r>
              <a:rPr lang="en-US" sz="4200" i="1" dirty="0"/>
              <a:t>Any </a:t>
            </a:r>
            <a:r>
              <a:rPr lang="en-US" sz="4200" i="1" dirty="0" smtClean="0"/>
              <a:t>user </a:t>
            </a:r>
            <a:r>
              <a:rPr lang="en-US" sz="4200" i="1" dirty="0"/>
              <a:t>is given permission to modify the work, as well as to copy and redistribute the work or any derivative version. The </a:t>
            </a:r>
            <a:r>
              <a:rPr lang="en-US" sz="4200" i="1" dirty="0" smtClean="0"/>
              <a:t>user </a:t>
            </a:r>
            <a:r>
              <a:rPr lang="en-US" sz="4200" i="1" dirty="0"/>
              <a:t>is allowed to charge a fee for this service, or do this free of charge</a:t>
            </a:r>
            <a:r>
              <a:rPr lang="en-US" sz="4200" i="1" dirty="0" smtClean="0"/>
              <a:t>.</a:t>
            </a:r>
          </a:p>
          <a:p>
            <a:pPr marL="571500" indent="-571500">
              <a:buAutoNum type="romanLcParenBoth"/>
            </a:pPr>
            <a:endParaRPr lang="en-US" sz="4200" i="1" dirty="0" smtClean="0"/>
          </a:p>
          <a:p>
            <a:pPr marL="571500" indent="-571500">
              <a:buAutoNum type="romanLcParenBoth"/>
            </a:pPr>
            <a:r>
              <a:rPr lang="en-US" sz="4200" dirty="0" smtClean="0"/>
              <a:t>Is simple to use for Primary </a:t>
            </a:r>
            <a:r>
              <a:rPr lang="en-US" sz="4200" dirty="0" smtClean="0"/>
              <a:t>schools</a:t>
            </a:r>
          </a:p>
          <a:p>
            <a:pPr marL="571500" indent="-571500">
              <a:buAutoNum type="romanLcParenBoth"/>
            </a:pPr>
            <a:endParaRPr lang="en-US" sz="4200" dirty="0" smtClean="0"/>
          </a:p>
          <a:p>
            <a:pPr marL="571500" indent="-571500">
              <a:buAutoNum type="romanLcParenBoth"/>
            </a:pPr>
            <a:r>
              <a:rPr lang="en-US" sz="4200" dirty="0" smtClean="0"/>
              <a:t>Is well adapted to STEM education in Primary schools due to </a:t>
            </a:r>
            <a:r>
              <a:rPr lang="en-US" sz="4200" dirty="0" smtClean="0"/>
              <a:t>interactivity</a:t>
            </a:r>
          </a:p>
          <a:p>
            <a:pPr marL="571500" indent="-571500">
              <a:buAutoNum type="romanLcParenBoth"/>
            </a:pPr>
            <a:endParaRPr lang="en-US" sz="4200" dirty="0" smtClean="0"/>
          </a:p>
          <a:p>
            <a:pPr marL="571500" indent="-571500">
              <a:buAutoNum type="romanLcParenBoth"/>
            </a:pPr>
            <a:r>
              <a:rPr lang="en-US" sz="4200" dirty="0" smtClean="0"/>
              <a:t>Can be used from a laptop or </a:t>
            </a:r>
            <a:r>
              <a:rPr lang="en-US" sz="4200" dirty="0" smtClean="0"/>
              <a:t>PC, </a:t>
            </a:r>
            <a:r>
              <a:rPr lang="en-US" sz="4200" dirty="0" smtClean="0"/>
              <a:t>if interactive projectors are not </a:t>
            </a:r>
            <a:r>
              <a:rPr lang="en-US" sz="4200" dirty="0" smtClean="0"/>
              <a:t>available</a:t>
            </a:r>
          </a:p>
          <a:p>
            <a:pPr marL="571500" indent="-571500">
              <a:buAutoNum type="romanLcParenBoth"/>
            </a:pPr>
            <a:endParaRPr lang="en-US" sz="4200" dirty="0" smtClean="0"/>
          </a:p>
          <a:p>
            <a:pPr marL="571500" indent="-571500">
              <a:buAutoNum type="romanLcParenBoth"/>
            </a:pPr>
            <a:r>
              <a:rPr lang="en-US" sz="4200" dirty="0" smtClean="0"/>
              <a:t>Users  can benefit from the OER base of </a:t>
            </a:r>
            <a:r>
              <a:rPr lang="en-US" sz="4200" dirty="0" err="1" smtClean="0"/>
              <a:t>Planete</a:t>
            </a:r>
            <a:r>
              <a:rPr lang="en-US" sz="4200" dirty="0" smtClean="0"/>
              <a:t> </a:t>
            </a:r>
            <a:r>
              <a:rPr lang="en-US" sz="4200" dirty="0" err="1" smtClean="0"/>
              <a:t>Sankore</a:t>
            </a:r>
            <a:r>
              <a:rPr lang="en-US" sz="4200" dirty="0" smtClean="0"/>
              <a:t>. This is </a:t>
            </a:r>
            <a:r>
              <a:rPr lang="en-US" sz="4200" dirty="0" smtClean="0"/>
              <a:t>an open </a:t>
            </a:r>
            <a:r>
              <a:rPr lang="en-US" sz="4200" dirty="0" smtClean="0"/>
              <a:t>repository of Open </a:t>
            </a:r>
            <a:r>
              <a:rPr lang="en-US" sz="4200" dirty="0" err="1" smtClean="0"/>
              <a:t>Sankore</a:t>
            </a:r>
            <a:r>
              <a:rPr lang="en-US" sz="4200" dirty="0" smtClean="0"/>
              <a:t> specific contents, especially for the Francophone </a:t>
            </a:r>
            <a:r>
              <a:rPr lang="en-US" sz="4200" dirty="0" smtClean="0"/>
              <a:t>world.</a:t>
            </a:r>
          </a:p>
          <a:p>
            <a:pPr marL="571500" indent="-571500">
              <a:buAutoNum type="romanLcParenBoth"/>
            </a:pPr>
            <a:endParaRPr lang="en-US" sz="4200" dirty="0" smtClean="0"/>
          </a:p>
          <a:p>
            <a:pPr marL="571500" indent="-571500">
              <a:buAutoNum type="romanLcParenBoth"/>
            </a:pPr>
            <a:r>
              <a:rPr lang="en-US" sz="4200" dirty="0" smtClean="0"/>
              <a:t>Teachers can also create their own resources to upload on that site.</a:t>
            </a:r>
            <a:endParaRPr lang="en-US" sz="4200" dirty="0" smtClean="0"/>
          </a:p>
          <a:p>
            <a:pPr marL="571500" indent="-571500">
              <a:buAutoNum type="romanLcParenBoth"/>
            </a:pPr>
            <a:endParaRPr lang="en-US" dirty="0"/>
          </a:p>
          <a:p>
            <a:pPr marL="571500" indent="-571500">
              <a:buAutoNum type="romanLcParenBoth"/>
            </a:pPr>
            <a:endParaRPr lang="en-US" dirty="0" smtClean="0"/>
          </a:p>
          <a:p>
            <a:pPr marL="571500" indent="-571500">
              <a:buAutoNum type="romanLcParenBoth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389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Using online resources for STEM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528392"/>
          </a:xfrm>
        </p:spPr>
        <p:txBody>
          <a:bodyPr>
            <a:normAutofit fontScale="92500"/>
          </a:bodyPr>
          <a:lstStyle/>
          <a:p>
            <a:pPr marL="571500" indent="-571500">
              <a:buAutoNum type="romanLcParenBoth"/>
            </a:pPr>
            <a:r>
              <a:rPr lang="en-US" dirty="0" smtClean="0"/>
              <a:t>Connecting all Primary and Secondary schools to encourage use of online resources</a:t>
            </a:r>
          </a:p>
          <a:p>
            <a:pPr marL="571500" indent="-571500">
              <a:buAutoNum type="romanLcParenBoth"/>
            </a:pPr>
            <a:r>
              <a:rPr lang="en-US" dirty="0" smtClean="0"/>
              <a:t>Use of existing repositories – OER Commons. A team of the Mauritius Institute of Education will be visiting the NCERT/NROER to learn further on repository creation and </a:t>
            </a:r>
            <a:r>
              <a:rPr lang="en-US" dirty="0" err="1" smtClean="0"/>
              <a:t>contextualisation</a:t>
            </a:r>
            <a:endParaRPr lang="en-US" dirty="0" smtClean="0"/>
          </a:p>
          <a:p>
            <a:pPr marL="571500" indent="-571500">
              <a:buAutoNum type="romanLcParenBoth"/>
            </a:pPr>
            <a:r>
              <a:rPr lang="en-US" dirty="0" smtClean="0"/>
              <a:t>Training in use of online resources</a:t>
            </a:r>
          </a:p>
          <a:p>
            <a:pPr marL="571500" indent="-571500">
              <a:buAutoNum type="romanLcParenBoth"/>
            </a:pPr>
            <a:endParaRPr lang="en-US" dirty="0"/>
          </a:p>
          <a:p>
            <a:pPr marL="571500" indent="-571500">
              <a:buAutoNum type="romanLcParenBoth"/>
            </a:pPr>
            <a:endParaRPr lang="en-US" dirty="0" smtClean="0"/>
          </a:p>
          <a:p>
            <a:pPr marL="571500" indent="-571500">
              <a:buAutoNum type="romanLcParenBoth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271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41784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Use of online resources for STEM Education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Hands </a:t>
            </a:r>
            <a:r>
              <a:rPr lang="en-US" b="1" dirty="0"/>
              <a:t>on </a:t>
            </a:r>
            <a:r>
              <a:rPr lang="en-US" b="1" dirty="0" smtClean="0"/>
              <a:t>session on using OER </a:t>
            </a:r>
            <a:r>
              <a:rPr lang="en-US" b="1" dirty="0" smtClean="0"/>
              <a:t>Commons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smtClean="0">
                <a:hlinkClick r:id="rId2"/>
              </a:rPr>
              <a:t>http://www. oercommons.org</a:t>
            </a:r>
            <a:endParaRPr lang="en-US" b="1" dirty="0" smtClean="0"/>
          </a:p>
          <a:p>
            <a:pPr marL="0" indent="0" algn="ctr">
              <a:buNone/>
            </a:pPr>
            <a:endParaRPr lang="en-US" b="1" dirty="0" smtClean="0"/>
          </a:p>
          <a:p>
            <a:pPr marL="571500" indent="-571500">
              <a:buFont typeface="Arial" panose="020B0604020202020204" pitchFamily="34" charset="0"/>
              <a:buAutoNum type="romanLcParenBoth"/>
            </a:pPr>
            <a:endParaRPr lang="en-US" b="1" dirty="0"/>
          </a:p>
          <a:p>
            <a:pPr marL="571500" indent="-571500">
              <a:buAutoNum type="romanLcParenBoth"/>
            </a:pPr>
            <a:endParaRPr lang="en-US" dirty="0" smtClean="0"/>
          </a:p>
          <a:p>
            <a:pPr marL="571500" indent="-571500">
              <a:buAutoNum type="romanLcParenBoth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288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41784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Observations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5760640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 smtClean="0"/>
              <a:t>Online and offline ICT tools well adapted to Mauritian and Cambridge O/A level curricula and examinations. </a:t>
            </a:r>
            <a:r>
              <a:rPr lang="en-US" sz="4400" dirty="0" smtClean="0"/>
              <a:t>Exams</a:t>
            </a:r>
            <a:r>
              <a:rPr lang="en-US" sz="4400" dirty="0" smtClean="0"/>
              <a:t> encourage critical thinking and application of learning, not learning facts</a:t>
            </a:r>
          </a:p>
          <a:p>
            <a:endParaRPr lang="en-US" sz="4400" dirty="0"/>
          </a:p>
          <a:p>
            <a:r>
              <a:rPr lang="en-US" sz="4400" dirty="0" smtClean="0"/>
              <a:t>Connectivity </a:t>
            </a:r>
            <a:r>
              <a:rPr lang="en-US" sz="4400" dirty="0" smtClean="0"/>
              <a:t>is an issue due to geographical remoteness. We train the teachers to download and use resources offline</a:t>
            </a:r>
            <a:r>
              <a:rPr lang="en-US" sz="4400" dirty="0" smtClean="0"/>
              <a:t>.</a:t>
            </a:r>
          </a:p>
          <a:p>
            <a:endParaRPr lang="en-US" sz="4400" dirty="0" smtClean="0"/>
          </a:p>
          <a:p>
            <a:r>
              <a:rPr lang="en-US" sz="4400" dirty="0" smtClean="0"/>
              <a:t>Mauritius has the advantage of being bilingual in French and </a:t>
            </a:r>
            <a:r>
              <a:rPr lang="en-US" sz="4400" dirty="0" smtClean="0"/>
              <a:t>English, </a:t>
            </a:r>
            <a:r>
              <a:rPr lang="en-US" sz="4400" dirty="0" smtClean="0"/>
              <a:t>so we can use existing large </a:t>
            </a:r>
            <a:r>
              <a:rPr lang="en-US" sz="4400" dirty="0" smtClean="0"/>
              <a:t>global online </a:t>
            </a:r>
            <a:r>
              <a:rPr lang="en-US" sz="4400" dirty="0" smtClean="0"/>
              <a:t>resources </a:t>
            </a:r>
            <a:endParaRPr lang="en-US" sz="4400" dirty="0" smtClean="0"/>
          </a:p>
          <a:p>
            <a:endParaRPr lang="en-US" sz="4400" dirty="0" smtClean="0"/>
          </a:p>
          <a:p>
            <a:r>
              <a:rPr lang="en-US" sz="4400" dirty="0" smtClean="0"/>
              <a:t>Approach helps to create a culture of </a:t>
            </a:r>
            <a:r>
              <a:rPr lang="en-US" sz="4400" dirty="0" smtClean="0"/>
              <a:t>research and usage </a:t>
            </a:r>
            <a:r>
              <a:rPr lang="en-US" sz="4400" dirty="0" smtClean="0"/>
              <a:t>of ICT in STEM education given the large variety of OERs available </a:t>
            </a:r>
            <a:r>
              <a:rPr lang="en-US" sz="4400" dirty="0" smtClean="0"/>
              <a:t>online</a:t>
            </a:r>
          </a:p>
          <a:p>
            <a:endParaRPr lang="en-US" sz="4400" dirty="0" smtClean="0"/>
          </a:p>
          <a:p>
            <a:r>
              <a:rPr lang="en-US" sz="4400" dirty="0" smtClean="0"/>
              <a:t>Sometimes we have no control on how the online or offline resources used </a:t>
            </a:r>
            <a:r>
              <a:rPr lang="en-US" sz="4400" dirty="0" smtClean="0"/>
              <a:t>change – </a:t>
            </a:r>
            <a:r>
              <a:rPr lang="en-US" sz="4400" i="1" dirty="0" smtClean="0"/>
              <a:t>but the world is also a changing one …</a:t>
            </a:r>
            <a:endParaRPr lang="en-US" sz="4400" i="1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b="1" dirty="0"/>
          </a:p>
          <a:p>
            <a:pPr marL="571500" indent="-571500">
              <a:buAutoNum type="romanLcParenBoth"/>
            </a:pPr>
            <a:endParaRPr lang="en-US" dirty="0" smtClean="0"/>
          </a:p>
          <a:p>
            <a:pPr marL="571500" indent="-571500">
              <a:buAutoNum type="romanLcParenBoth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926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41784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4641379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4400" i="1" dirty="0" smtClean="0"/>
              <a:t>At the end of it, it is the science or mathematics </a:t>
            </a:r>
            <a:r>
              <a:rPr lang="en-US" sz="6400" b="1" i="1" dirty="0" smtClean="0"/>
              <a:t>teacher </a:t>
            </a:r>
            <a:r>
              <a:rPr lang="en-US" sz="4400" i="1" dirty="0" smtClean="0"/>
              <a:t>who makes all the difference</a:t>
            </a:r>
          </a:p>
          <a:p>
            <a:pPr marL="0" indent="0" algn="ctr">
              <a:buNone/>
            </a:pPr>
            <a:endParaRPr lang="en-US" sz="4400" i="1" dirty="0" smtClean="0"/>
          </a:p>
          <a:p>
            <a:pPr marL="0" indent="0" algn="ctr">
              <a:buNone/>
            </a:pPr>
            <a:r>
              <a:rPr lang="en-US" sz="4400" i="1" dirty="0"/>
              <a:t>I</a:t>
            </a:r>
            <a:r>
              <a:rPr lang="en-US" sz="4400" i="1" dirty="0" smtClean="0"/>
              <a:t>t is not the technology, but instead how that committed teacher </a:t>
            </a:r>
            <a:r>
              <a:rPr lang="en-US" sz="4400" i="1" dirty="0" smtClean="0"/>
              <a:t>creatively makes </a:t>
            </a:r>
            <a:r>
              <a:rPr lang="en-US" sz="4400" i="1" dirty="0" smtClean="0"/>
              <a:t>use of ICT  as one of a variety of teaching </a:t>
            </a:r>
            <a:r>
              <a:rPr lang="en-US" sz="4400" i="1" dirty="0" smtClean="0"/>
              <a:t>aids</a:t>
            </a:r>
            <a:endParaRPr lang="en-US" sz="4400" i="1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b="1" dirty="0"/>
          </a:p>
          <a:p>
            <a:pPr marL="571500" indent="-571500">
              <a:buAutoNum type="romanLcParenBoth"/>
            </a:pPr>
            <a:endParaRPr lang="en-US" dirty="0" smtClean="0"/>
          </a:p>
          <a:p>
            <a:pPr marL="571500" indent="-571500">
              <a:buAutoNum type="romanLcParenBoth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521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6000" b="1" dirty="0" smtClean="0"/>
              <a:t>Thank you !</a:t>
            </a:r>
            <a:br>
              <a:rPr lang="en-US" sz="6000" b="1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C:\Program Files\Microsoft Office\MEDIA\CAGCAT10\j0301076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688" y="1844824"/>
            <a:ext cx="2786608" cy="278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5711552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err="1" smtClean="0"/>
              <a:t>Ricaud</a:t>
            </a:r>
            <a:r>
              <a:rPr lang="fr-FR" sz="2000" b="1" i="1" dirty="0" smtClean="0"/>
              <a:t> AUCKBUR</a:t>
            </a:r>
          </a:p>
          <a:p>
            <a:pPr algn="ctr"/>
            <a:r>
              <a:rPr lang="fr-FR" sz="2000" b="1" i="1" dirty="0" smtClean="0"/>
              <a:t>rauckbur@govmu.org</a:t>
            </a:r>
          </a:p>
          <a:p>
            <a:pPr algn="ctr"/>
            <a:r>
              <a:rPr lang="fr-FR" sz="2000" b="1" i="1" dirty="0" smtClean="0"/>
              <a:t>http://ministry-education.govmu.org</a:t>
            </a:r>
          </a:p>
          <a:p>
            <a:endParaRPr lang="fr-FR" sz="2000" b="1" i="1" dirty="0"/>
          </a:p>
        </p:txBody>
      </p:sp>
    </p:spTree>
    <p:extLst>
      <p:ext uri="{BB962C8B-B14F-4D97-AF65-F5344CB8AC3E}">
        <p14:creationId xmlns:p14="http://schemas.microsoft.com/office/powerpoint/2010/main" val="383512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68630" y="98856"/>
            <a:ext cx="8229600" cy="868363"/>
          </a:xfrm>
        </p:spPr>
        <p:txBody>
          <a:bodyPr/>
          <a:lstStyle/>
          <a:p>
            <a:r>
              <a:rPr lang="en-US" b="1" dirty="0" smtClean="0"/>
              <a:t>Mauritius at a glance</a:t>
            </a:r>
          </a:p>
        </p:txBody>
      </p:sp>
      <p:pic>
        <p:nvPicPr>
          <p:cNvPr id="3075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26602" y="1288097"/>
            <a:ext cx="2070701" cy="1492831"/>
          </a:xfrm>
        </p:spPr>
      </p:pic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225742" y="749018"/>
            <a:ext cx="425049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itchFamily="34" charset="0"/>
              </a:rPr>
              <a:t>Independence from UK :  1968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itchFamily="34" charset="0"/>
              </a:rPr>
              <a:t>Region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: </a:t>
            </a:r>
            <a:r>
              <a:rPr lang="en-US" dirty="0" smtClean="0">
                <a:latin typeface="Calibri" pitchFamily="34" charset="0"/>
              </a:rPr>
              <a:t>Africa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itchFamily="34" charset="0"/>
              </a:rPr>
              <a:t>Sub Region </a:t>
            </a:r>
            <a:r>
              <a:rPr lang="en-US" dirty="0" smtClean="0">
                <a:latin typeface="Calibri" pitchFamily="34" charset="0"/>
              </a:rPr>
              <a:t>: Small Island State, in Mascarene Indian Ocean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itchFamily="34" charset="0"/>
              </a:rPr>
              <a:t>Country Size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: 60km x 40 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itchFamily="34" charset="0"/>
              </a:rPr>
              <a:t>Population </a:t>
            </a:r>
            <a:r>
              <a:rPr lang="en-US" dirty="0">
                <a:latin typeface="Calibri" pitchFamily="34" charset="0"/>
              </a:rPr>
              <a:t>: </a:t>
            </a:r>
            <a:r>
              <a:rPr lang="en-US" dirty="0" smtClean="0">
                <a:latin typeface="Calibri" pitchFamily="34" charset="0"/>
              </a:rPr>
              <a:t>1.3M, multi-ethnic, multilingual in French, English, Bhojpuri, Mandarin</a:t>
            </a:r>
            <a:endParaRPr lang="en-US" dirty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itchFamily="34" charset="0"/>
              </a:rPr>
              <a:t>Diversified Economy </a:t>
            </a:r>
            <a:r>
              <a:rPr lang="en-US" dirty="0">
                <a:latin typeface="Calibri" pitchFamily="34" charset="0"/>
              </a:rPr>
              <a:t>: Tourism, Services sector, Sugar, </a:t>
            </a:r>
            <a:r>
              <a:rPr lang="en-US" dirty="0" smtClean="0">
                <a:latin typeface="Calibri" pitchFamily="34" charset="0"/>
              </a:rPr>
              <a:t>Textile ,ICT services, Ocean industries (port, fishing, bunkering)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itchFamily="34" charset="0"/>
              </a:rPr>
              <a:t>Narrow natural resource base</a:t>
            </a:r>
            <a:endParaRPr lang="en-US" b="1" dirty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itchFamily="34" charset="0"/>
              </a:rPr>
              <a:t>GDP per capita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: US$ </a:t>
            </a:r>
            <a:r>
              <a:rPr lang="en-US" dirty="0" smtClean="0">
                <a:latin typeface="Calibri" pitchFamily="34" charset="0"/>
              </a:rPr>
              <a:t>9200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itchFamily="34" charset="0"/>
              </a:rPr>
              <a:t>Mo Ibrahim country Governance Index</a:t>
            </a:r>
            <a:r>
              <a:rPr lang="en-US" dirty="0" smtClean="0">
                <a:latin typeface="Calibri" pitchFamily="34" charset="0"/>
              </a:rPr>
              <a:t> : 1</a:t>
            </a:r>
            <a:r>
              <a:rPr lang="en-US" baseline="30000" dirty="0" smtClean="0">
                <a:latin typeface="Calibri" pitchFamily="34" charset="0"/>
              </a:rPr>
              <a:t>st</a:t>
            </a:r>
            <a:r>
              <a:rPr lang="en-US" dirty="0" smtClean="0">
                <a:latin typeface="Calibri" pitchFamily="34" charset="0"/>
              </a:rPr>
              <a:t> in Africa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itchFamily="34" charset="0"/>
              </a:rPr>
              <a:t>Education System </a:t>
            </a:r>
            <a:r>
              <a:rPr lang="en-US" dirty="0" smtClean="0">
                <a:latin typeface="Calibri" pitchFamily="34" charset="0"/>
              </a:rPr>
              <a:t>: Local curricula for Primary schools (270 schools), UK O &amp; A Levels for Secondary (150 schools)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itchFamily="34" charset="0"/>
              </a:rPr>
              <a:t>Gender parity in Education </a:t>
            </a:r>
            <a:r>
              <a:rPr lang="en-US" dirty="0" smtClean="0">
                <a:latin typeface="Calibri" pitchFamily="34" charset="0"/>
              </a:rPr>
              <a:t>(in fact girls do better than boys in Mauritius …)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2050" name="Picture 2" descr="https://encrypted-tbn0.gstatic.com/images?q=tbn:ANd9GcRFnzNQTU3EHauSIS4Hso7Raf0ZFby5_rhQO2N8um5tLkzKeaAXpX28ygD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7008" y="1288097"/>
            <a:ext cx="2103358" cy="1572055"/>
          </a:xfrm>
          <a:prstGeom prst="rect">
            <a:avLst/>
          </a:prstGeom>
          <a:noFill/>
        </p:spPr>
      </p:pic>
      <p:pic>
        <p:nvPicPr>
          <p:cNvPr id="2053" name="Picture 5" descr="C:\Users\moe\Desktop\Untitled.jpg"/>
          <p:cNvPicPr>
            <a:picLocks noChangeAspect="1" noChangeArrowheads="1"/>
          </p:cNvPicPr>
          <p:nvPr/>
        </p:nvPicPr>
        <p:blipFill rotWithShape="1">
          <a:blip r:embed="rId5"/>
          <a:srcRect b="4509"/>
          <a:stretch/>
        </p:blipFill>
        <p:spPr bwMode="auto">
          <a:xfrm>
            <a:off x="4583430" y="3211715"/>
            <a:ext cx="4313873" cy="3169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381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3" y="914400"/>
            <a:ext cx="8229600" cy="8572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 dirty="0" smtClean="0">
                <a:solidFill>
                  <a:schemeClr val="tx1"/>
                </a:solidFill>
              </a:rPr>
              <a:t>ICT in overcoming isolation of S</a:t>
            </a:r>
            <a:r>
              <a:rPr lang="en-US" b="1" dirty="0" smtClean="0">
                <a:solidFill>
                  <a:schemeClr val="tx1"/>
                </a:solidFill>
              </a:rPr>
              <a:t>mall Island </a:t>
            </a:r>
            <a:r>
              <a:rPr lang="en-US" b="1" dirty="0">
                <a:solidFill>
                  <a:schemeClr val="tx1"/>
                </a:solidFill>
              </a:rPr>
              <a:t>D</a:t>
            </a:r>
            <a:r>
              <a:rPr lang="en-US" b="1" dirty="0" smtClean="0">
                <a:solidFill>
                  <a:schemeClr val="tx1"/>
                </a:solidFill>
              </a:rPr>
              <a:t>eveloping States (SIDS)</a:t>
            </a:r>
            <a:r>
              <a:rPr sz="3000" b="1" dirty="0" smtClean="0"/>
              <a:t/>
            </a:r>
            <a:br>
              <a:rPr sz="3000" b="1" dirty="0" smtClean="0"/>
            </a:br>
            <a:r>
              <a:rPr sz="3000" dirty="0" smtClean="0"/>
              <a:t/>
            </a:r>
            <a:br>
              <a:rPr sz="3000" dirty="0" smtClean="0"/>
            </a:br>
            <a:endParaRPr dirty="0"/>
          </a:p>
        </p:txBody>
      </p:sp>
      <p:sp>
        <p:nvSpPr>
          <p:cNvPr id="308227" name="Rectangle 3"/>
          <p:cNvSpPr>
            <a:spLocks noChangeArrowheads="1"/>
          </p:cNvSpPr>
          <p:nvPr/>
        </p:nvSpPr>
        <p:spPr bwMode="auto">
          <a:xfrm>
            <a:off x="1669257" y="1771650"/>
            <a:ext cx="709850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chemeClr val="accent2"/>
                </a:solidFill>
                <a:latin typeface="Arial" panose="020B0604020202020204" pitchFamily="34" charset="0"/>
              </a:rPr>
              <a:t>“SIDS can envisage rapid technological innovation, especially in </a:t>
            </a:r>
            <a:r>
              <a:rPr lang="en-US" altLang="en-US" sz="2400" i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ICTs</a:t>
            </a:r>
            <a:r>
              <a:rPr lang="en-US" altLang="en-US" sz="2400" i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400" i="1" dirty="0">
                <a:solidFill>
                  <a:schemeClr val="accent2"/>
                </a:solidFill>
                <a:latin typeface="Arial" panose="020B0604020202020204" pitchFamily="34" charset="0"/>
              </a:rPr>
              <a:t>that will help </a:t>
            </a:r>
            <a:r>
              <a:rPr lang="en-US" altLang="en-US" sz="2400" i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to: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i="1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marL="514350" indent="-514350">
              <a:spcBef>
                <a:spcPct val="0"/>
              </a:spcBef>
              <a:buClrTx/>
              <a:buSzTx/>
              <a:buFontTx/>
              <a:buAutoNum type="romanLcParenBoth"/>
            </a:pPr>
            <a:r>
              <a:rPr lang="en-US" altLang="en-US" sz="2400" i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overcome </a:t>
            </a:r>
            <a:r>
              <a:rPr lang="en-US" altLang="en-US" sz="2400" i="1" dirty="0">
                <a:solidFill>
                  <a:schemeClr val="accent2"/>
                </a:solidFill>
                <a:latin typeface="Arial" panose="020B0604020202020204" pitchFamily="34" charset="0"/>
              </a:rPr>
              <a:t>island </a:t>
            </a:r>
            <a:r>
              <a:rPr lang="en-US" altLang="en-US" sz="2400" i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isolation</a:t>
            </a:r>
          </a:p>
          <a:p>
            <a:pPr marL="514350" indent="-514350">
              <a:spcBef>
                <a:spcPct val="0"/>
              </a:spcBef>
              <a:buClrTx/>
              <a:buSzTx/>
              <a:buFontTx/>
              <a:buAutoNum type="romanLcParenBoth"/>
            </a:pPr>
            <a:r>
              <a:rPr lang="en-US" altLang="en-US" sz="2400" i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create </a:t>
            </a:r>
            <a:r>
              <a:rPr lang="en-US" altLang="en-US" sz="2400" i="1" dirty="0">
                <a:solidFill>
                  <a:schemeClr val="accent2"/>
                </a:solidFill>
                <a:latin typeface="Arial" panose="020B0604020202020204" pitchFamily="34" charset="0"/>
              </a:rPr>
              <a:t>new ways of maintaining social and cultural ties across the island </a:t>
            </a:r>
            <a:r>
              <a:rPr lang="en-US" altLang="en-US" sz="2400" i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diaspora; and</a:t>
            </a:r>
          </a:p>
          <a:p>
            <a:pPr marL="514350" indent="-514350">
              <a:spcBef>
                <a:spcPct val="0"/>
              </a:spcBef>
              <a:buClrTx/>
              <a:buSzTx/>
              <a:buFontTx/>
              <a:buAutoNum type="romanLcParenBoth"/>
            </a:pPr>
            <a:r>
              <a:rPr lang="en-US" altLang="en-US" sz="2400" i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>
                <a:solidFill>
                  <a:schemeClr val="accent2"/>
                </a:solidFill>
                <a:latin typeface="Arial" panose="020B0604020202020204" pitchFamily="34" charset="0"/>
              </a:rPr>
              <a:t>help evolve new economic activities.”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i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 UNEP 2014 </a:t>
            </a:r>
            <a:r>
              <a:rPr lang="en-US" altLang="en-US" sz="24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– Global Environment Outlook for </a:t>
            </a:r>
            <a:r>
              <a:rPr lang="en-US" altLang="en-US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Small Island Developing States </a:t>
            </a:r>
            <a:r>
              <a:rPr lang="en-US" altLang="en-US" sz="24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. </a:t>
            </a:r>
            <a:endParaRPr lang="en-US" altLang="en-US" sz="2400" i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4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324600"/>
            <a:ext cx="708025" cy="449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000">
              <a:solidFill>
                <a:schemeClr val="tx1"/>
              </a:solidFill>
              <a:latin typeface="Lucida Sans Unicode" pitchFamily="34" charset="0"/>
            </a:endParaRPr>
          </a:p>
          <a:p>
            <a:pPr eaLnBrk="1" hangingPunct="1"/>
            <a:r>
              <a:rPr lang="en-US" altLang="en-US" sz="100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62B42719-A6D5-46FB-BAF2-F892ABBAC08F}" type="slidenum">
              <a:rPr lang="en-US" altLang="en-US" sz="1000">
                <a:solidFill>
                  <a:schemeClr val="tx1"/>
                </a:solidFill>
                <a:latin typeface="Arial Narrow" pitchFamily="34" charset="0"/>
              </a:rPr>
              <a:pPr eaLnBrk="1" hangingPunct="1"/>
              <a:t>8</a:t>
            </a:fld>
            <a:endParaRPr lang="en-US" altLang="en-US" sz="10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32514" name="AutoShape 2"/>
          <p:cNvSpPr>
            <a:spLocks noChangeArrowheads="1"/>
          </p:cNvSpPr>
          <p:nvPr/>
        </p:nvSpPr>
        <p:spPr bwMode="auto">
          <a:xfrm rot="2576322">
            <a:off x="4572000" y="3733800"/>
            <a:ext cx="2236788" cy="1676400"/>
          </a:xfrm>
          <a:prstGeom prst="chevron">
            <a:avLst>
              <a:gd name="adj" fmla="val 28712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2515" name="AutoShape 3"/>
          <p:cNvSpPr>
            <a:spLocks noChangeArrowheads="1"/>
          </p:cNvSpPr>
          <p:nvPr/>
        </p:nvSpPr>
        <p:spPr bwMode="auto">
          <a:xfrm rot="13727922">
            <a:off x="2234406" y="1270794"/>
            <a:ext cx="2236788" cy="1676400"/>
          </a:xfrm>
          <a:prstGeom prst="chevron">
            <a:avLst>
              <a:gd name="adj" fmla="val 28712"/>
            </a:avLst>
          </a:prstGeom>
          <a:solidFill>
            <a:srgbClr val="92D050"/>
          </a:solidFill>
          <a:ln w="9525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2516" name="AutoShape 4"/>
          <p:cNvSpPr>
            <a:spLocks noChangeArrowheads="1"/>
          </p:cNvSpPr>
          <p:nvPr/>
        </p:nvSpPr>
        <p:spPr bwMode="auto">
          <a:xfrm rot="19123439">
            <a:off x="4419600" y="1524000"/>
            <a:ext cx="2236788" cy="1676400"/>
          </a:xfrm>
          <a:prstGeom prst="chevron">
            <a:avLst>
              <a:gd name="adj" fmla="val 28712"/>
            </a:avLst>
          </a:prstGeom>
          <a:solidFill>
            <a:srgbClr val="FFCCCC"/>
          </a:solidFill>
          <a:ln w="9525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2517" name="AutoShape 5"/>
          <p:cNvSpPr>
            <a:spLocks noChangeArrowheads="1"/>
          </p:cNvSpPr>
          <p:nvPr/>
        </p:nvSpPr>
        <p:spPr bwMode="auto">
          <a:xfrm rot="8070890">
            <a:off x="1885950" y="3856038"/>
            <a:ext cx="2471738" cy="1662112"/>
          </a:xfrm>
          <a:prstGeom prst="chevron">
            <a:avLst>
              <a:gd name="adj" fmla="val 32000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2518" name="Oval 6"/>
          <p:cNvSpPr>
            <a:spLocks noChangeArrowheads="1"/>
          </p:cNvSpPr>
          <p:nvPr/>
        </p:nvSpPr>
        <p:spPr bwMode="auto">
          <a:xfrm>
            <a:off x="3429000" y="2286000"/>
            <a:ext cx="2209800" cy="2209800"/>
          </a:xfrm>
          <a:prstGeom prst="ellipse">
            <a:avLst/>
          </a:prstGeom>
          <a:solidFill>
            <a:srgbClr val="000099"/>
          </a:solidFill>
          <a:ln w="9525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>
                <a:solidFill>
                  <a:srgbClr val="FFC000"/>
                </a:solidFill>
              </a:rPr>
              <a:t>ICT imperative</a:t>
            </a:r>
          </a:p>
        </p:txBody>
      </p:sp>
      <p:sp>
        <p:nvSpPr>
          <p:cNvPr id="832522" name="Text Box 10"/>
          <p:cNvSpPr txBox="1">
            <a:spLocks noChangeArrowheads="1"/>
          </p:cNvSpPr>
          <p:nvPr/>
        </p:nvSpPr>
        <p:spPr bwMode="auto">
          <a:xfrm>
            <a:off x="609600" y="914400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32524" name="Text Box 12"/>
          <p:cNvSpPr txBox="1">
            <a:spLocks noChangeArrowheads="1"/>
          </p:cNvSpPr>
          <p:nvPr/>
        </p:nvSpPr>
        <p:spPr bwMode="auto">
          <a:xfrm>
            <a:off x="5325372" y="4252154"/>
            <a:ext cx="368845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 smtClean="0"/>
              <a:t>Need for the HR to be digitally literate due to the country’s new economic trajectory of growth through the services sector</a:t>
            </a:r>
            <a:endParaRPr lang="en-US" sz="2400" b="1" dirty="0"/>
          </a:p>
        </p:txBody>
      </p:sp>
      <p:sp>
        <p:nvSpPr>
          <p:cNvPr id="832525" name="Text Box 13"/>
          <p:cNvSpPr txBox="1">
            <a:spLocks noChangeArrowheads="1"/>
          </p:cNvSpPr>
          <p:nvPr/>
        </p:nvSpPr>
        <p:spPr bwMode="auto">
          <a:xfrm>
            <a:off x="5638800" y="1208088"/>
            <a:ext cx="2819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Limited local capacity for digital resource development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32527" name="Text Box 15"/>
          <p:cNvSpPr txBox="1">
            <a:spLocks noChangeArrowheads="1"/>
          </p:cNvSpPr>
          <p:nvPr/>
        </p:nvSpPr>
        <p:spPr bwMode="auto">
          <a:xfrm>
            <a:off x="641077" y="4180344"/>
            <a:ext cx="3505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Schools not yet on high speed internet. Relatively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limited bandwidth in the country due to geographical isolation remote from global digital highways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609600" y="1204913"/>
            <a:ext cx="3505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Bridging digital divide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an increasingly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globally connected environment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565" name="Rectangle 2"/>
          <p:cNvSpPr txBox="1">
            <a:spLocks noChangeArrowheads="1"/>
          </p:cNvSpPr>
          <p:nvPr/>
        </p:nvSpPr>
        <p:spPr bwMode="auto">
          <a:xfrm>
            <a:off x="0" y="3667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07950"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620713" indent="-228600">
              <a:defRPr sz="3200">
                <a:solidFill>
                  <a:schemeClr val="accent2"/>
                </a:solidFill>
                <a:latin typeface="Arial" charset="0"/>
              </a:defRPr>
            </a:lvl2pPr>
            <a:lvl3pPr marL="858838" indent="-228600">
              <a:defRPr sz="3200">
                <a:solidFill>
                  <a:schemeClr val="accent2"/>
                </a:solidFill>
                <a:latin typeface="Arial" charset="0"/>
              </a:defRPr>
            </a:lvl3pPr>
            <a:lvl4pPr marL="1143000" indent="-228600">
              <a:defRPr sz="3200">
                <a:solidFill>
                  <a:schemeClr val="accent2"/>
                </a:solidFill>
                <a:latin typeface="Arial" charset="0"/>
              </a:defRPr>
            </a:lvl4pPr>
            <a:lvl5pPr marL="1371600" indent="-228600">
              <a:defRPr sz="3200">
                <a:solidFill>
                  <a:schemeClr val="accent2"/>
                </a:solidFill>
                <a:latin typeface="Arial" charset="0"/>
              </a:defRPr>
            </a:lvl5pPr>
            <a:lvl6pPr marL="1828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6pPr>
            <a:lvl7pPr marL="2286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7pPr>
            <a:lvl8pPr marL="2743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8pPr>
            <a:lvl9pPr marL="32004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altLang="ko-KR" sz="400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</a:rPr>
              <a:t>ICT in Education : the Mauritian context</a:t>
            </a:r>
            <a:endParaRPr lang="en-US" altLang="ko-KR" sz="4000" dirty="0">
              <a:solidFill>
                <a:schemeClr val="tx1"/>
              </a:solidFill>
              <a:latin typeface="Calibri" pitchFamily="34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33229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ko-KR" dirty="0" smtClean="0">
                <a:latin typeface="Calibri" pitchFamily="34" charset="0"/>
                <a:ea typeface="굴림" pitchFamily="50" charset="-127"/>
              </a:rPr>
              <a:t>Global d</a:t>
            </a:r>
            <a:r>
              <a:rPr lang="en-US" altLang="ko-KR" dirty="0" smtClean="0">
                <a:latin typeface="Calibri" pitchFamily="34" charset="0"/>
                <a:ea typeface="굴림" pitchFamily="50" charset="-127"/>
              </a:rPr>
              <a:t>igital highways</a:t>
            </a:r>
            <a:endParaRPr lang="en-US" altLang="ko-KR" b="1" dirty="0" smtClean="0"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 altLang="en-US" sz="70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70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3098610F-8E4B-42CA-90FC-9106EAEFA6DD}" type="slidenum">
              <a:rPr lang="en-US" altLang="en-US" sz="700">
                <a:solidFill>
                  <a:schemeClr val="tx1"/>
                </a:solidFill>
                <a:latin typeface="Arial Narrow" pitchFamily="34" charset="0"/>
              </a:rPr>
              <a:pPr eaLnBrk="1" hangingPunct="1">
                <a:lnSpc>
                  <a:spcPct val="80000"/>
                </a:lnSpc>
              </a:pPr>
              <a:t>9</a:t>
            </a:fld>
            <a:endParaRPr lang="en-US" altLang="en-US" sz="70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2" b="8686"/>
          <a:stretch/>
        </p:blipFill>
        <p:spPr>
          <a:xfrm>
            <a:off x="665820" y="1988840"/>
            <a:ext cx="781236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3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2206</Words>
  <Application>Microsoft Office PowerPoint</Application>
  <PresentationFormat>On-screen Show (4:3)</PresentationFormat>
  <Paragraphs>350</Paragraphs>
  <Slides>56</Slides>
  <Notes>6</Notes>
  <HiddenSlides>3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7" baseType="lpstr">
      <vt:lpstr>MS PGothic</vt:lpstr>
      <vt:lpstr>Arial</vt:lpstr>
      <vt:lpstr>Arial Narrow</vt:lpstr>
      <vt:lpstr>Calibri</vt:lpstr>
      <vt:lpstr>굴림</vt:lpstr>
      <vt:lpstr>Lucida Sans Unicode</vt:lpstr>
      <vt:lpstr>Tahoma</vt:lpstr>
      <vt:lpstr>Times New Roman</vt:lpstr>
      <vt:lpstr>Wingdings</vt:lpstr>
      <vt:lpstr>Wingdings 3</vt:lpstr>
      <vt:lpstr>Office Theme</vt:lpstr>
      <vt:lpstr>Mauritius : A small island experience on ICT and STEM Education </vt:lpstr>
      <vt:lpstr>This is science, and it started my journey in technology in Education back in 1983</vt:lpstr>
      <vt:lpstr>No ICT in schools back in 1983, but triggered the concept that technology can assist learning through slide film projectors and telescopes</vt:lpstr>
      <vt:lpstr>Presentation Plan</vt:lpstr>
      <vt:lpstr>PowerPoint Presentation</vt:lpstr>
      <vt:lpstr>Mauritius at a glance</vt:lpstr>
      <vt:lpstr>ICT in overcoming isolation of Small Island Developing States (SIDS)  </vt:lpstr>
      <vt:lpstr>PowerPoint Presentation</vt:lpstr>
      <vt:lpstr>Global digital highways</vt:lpstr>
      <vt:lpstr>Implications for Mauritius </vt:lpstr>
      <vt:lpstr>Managing ICT in Education in Mauritius </vt:lpstr>
      <vt:lpstr>Objectives to enhance teaching and learning at national level</vt:lpstr>
      <vt:lpstr>ICT ACTIONS IN EDUCATION</vt:lpstr>
      <vt:lpstr>Adoption of an Open Source Policy by the Ministry of ICT</vt:lpstr>
      <vt:lpstr>UNESCO definition of OERs</vt:lpstr>
      <vt:lpstr>Why OERs in Mauritius ?</vt:lpstr>
      <vt:lpstr>Commonly used licenses</vt:lpstr>
      <vt:lpstr>A continuum of licensing options…</vt:lpstr>
      <vt:lpstr>PowerPoint Presentation</vt:lpstr>
      <vt:lpstr>What is STEM Education ?</vt:lpstr>
      <vt:lpstr>What is ICT in STEM Education ?</vt:lpstr>
      <vt:lpstr>There will now be questions on ICT and STEM Education appearing on the screen  For each question, think carefully for 3 seconds and then lift up your cards ! </vt:lpstr>
      <vt:lpstr>Are you ready ?</vt:lpstr>
      <vt:lpstr>ICT in STEM Education</vt:lpstr>
      <vt:lpstr>ICT in STEM Education</vt:lpstr>
      <vt:lpstr> </vt:lpstr>
      <vt:lpstr>ICT in STEM Education</vt:lpstr>
      <vt:lpstr>ICT in STEM Education</vt:lpstr>
      <vt:lpstr>ICT in STEM Education</vt:lpstr>
      <vt:lpstr>ICT in STEM Education</vt:lpstr>
      <vt:lpstr>ICT in STEM Education</vt:lpstr>
      <vt:lpstr>ICT in STEM Education</vt:lpstr>
      <vt:lpstr>ICT in STEM Education</vt:lpstr>
      <vt:lpstr>ICT in STEM Education</vt:lpstr>
      <vt:lpstr>ICT in STEM Education</vt:lpstr>
      <vt:lpstr>ICT in STEM Education</vt:lpstr>
      <vt:lpstr>ICT in STEM Education</vt:lpstr>
      <vt:lpstr>ICT in STEM Education</vt:lpstr>
      <vt:lpstr>ICT in STEM Education</vt:lpstr>
      <vt:lpstr>ICT in STEM Education</vt:lpstr>
      <vt:lpstr>ICT in STEM Education</vt:lpstr>
      <vt:lpstr>ICT in STEM Education</vt:lpstr>
      <vt:lpstr>ICT in STEM Education</vt:lpstr>
      <vt:lpstr>PowerPoint Presentation</vt:lpstr>
      <vt:lpstr> </vt:lpstr>
      <vt:lpstr>Tools used in ICT in STEM Education </vt:lpstr>
      <vt:lpstr>Platforms used in STEM Education in Mauritius</vt:lpstr>
      <vt:lpstr>PowerPoint Presentation</vt:lpstr>
      <vt:lpstr>Using offline resources for STEM Education</vt:lpstr>
      <vt:lpstr> ICT in Education in Francophone African countries : the Sankoré Project</vt:lpstr>
      <vt:lpstr>Advantages of Open Sankore</vt:lpstr>
      <vt:lpstr>Using online resources for STEM Education</vt:lpstr>
      <vt:lpstr>Use of online resources for STEM Education</vt:lpstr>
      <vt:lpstr>Observations </vt:lpstr>
      <vt:lpstr>Conclusion</vt:lpstr>
      <vt:lpstr> Thank you ! 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Forum on Adopting an ICT Perspective to Education and Learning</dc:title>
  <dc:creator>Ricaud</dc:creator>
  <cp:lastModifiedBy>user</cp:lastModifiedBy>
  <cp:revision>65</cp:revision>
  <dcterms:created xsi:type="dcterms:W3CDTF">2016-10-19T18:11:32Z</dcterms:created>
  <dcterms:modified xsi:type="dcterms:W3CDTF">2016-11-03T10:32:57Z</dcterms:modified>
</cp:coreProperties>
</file>