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5143500" type="screen16x9"/>
  <p:notesSz cx="6858000" cy="9144000"/>
  <p:embeddedFontLst>
    <p:embeddedFont>
      <p:font typeface="Alfa Slab One" pitchFamily="2" charset="77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Lexend Deca Medium" pitchFamily="2" charset="77"/>
      <p:regular r:id="rId28"/>
      <p:bold r:id="rId29"/>
    </p:embeddedFont>
    <p:embeddedFont>
      <p:font typeface="Montserrat" pitchFamily="2" charset="77"/>
      <p:regular r:id="rId30"/>
      <p:bold r:id="rId31"/>
      <p:italic r:id="rId32"/>
      <p:boldItalic r:id="rId33"/>
    </p:embeddedFont>
    <p:embeddedFont>
      <p:font typeface="Montserrat Medium" panose="020F0502020204030204" pitchFamily="34" charset="0"/>
      <p:regular r:id="rId34"/>
      <p:bold r:id="rId35"/>
      <p:italic r:id="rId36"/>
      <p:boldItalic r:id="rId37"/>
    </p:embeddedFont>
    <p:embeddedFont>
      <p:font typeface="Roboto" panose="02000000000000000000" pitchFamily="2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36"/>
  </p:normalViewPr>
  <p:slideViewPr>
    <p:cSldViewPr snapToGrid="0">
      <p:cViewPr varScale="1">
        <p:scale>
          <a:sx n="118" d="100"/>
          <a:sy n="118" d="100"/>
        </p:scale>
        <p:origin x="94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c6f73a0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c6f73a0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3d31d261bc_1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3d31d261bc_1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c6f73a04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c6f73a04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3d31d261bc_1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3d31d261bc_1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3d31d261bc_1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3d31d261bc_1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3d31d261bc_1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3d31d261bc_1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3d31d261bc_1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3d31d261bc_1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3d31d261bc_1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3d31d261bc_1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Assessment tool-worksheets- Geogebra Classroom - create account - online resources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3d31d261bc_1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3d31d261bc_1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3d31d261bc_1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3d31d261bc_1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3d31d261bc_1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3d31d261bc_1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c6f73a04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c6f73a04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3d31d261b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3d31d261b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3d31d261bc_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3d31d261bc_1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3d31d261b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3d31d261b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‘dynamism’ of these figures provides opportunities to students to experience mathematical properties very differently from static figures which they generally experience in a traditional geometry class. Geometric explorations leads to the wonders which make maths magical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3d31d261bc_1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3d31d261bc_1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6f73a04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c6f73a04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DRAG Test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3d31d261bc_1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3d31d261bc_1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Making a Conjecture about a geometric relationship is an important part of learning geometry. It is the first step in learning how to argue and prove mathematical statements, and it can be easily done using a dynamic geometry software.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3d31d261bc_1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3d31d261bc_1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4B41A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5349A5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-146525" y="19866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  <a:defRPr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EEEEEE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rgbClr val="EEEEEE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Font typeface="Montserrat"/>
              <a:buChar char="○"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Font typeface="Montserrat"/>
              <a:buChar char="■"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Font typeface="Montserrat"/>
              <a:buChar char="●"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Font typeface="Montserrat"/>
              <a:buChar char="○"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Font typeface="Montserrat"/>
              <a:buChar char="■"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Font typeface="Montserrat"/>
              <a:buChar char="●"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Font typeface="Montserrat"/>
              <a:buChar char="○"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Font typeface="Montserrat"/>
              <a:buChar char="■"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Font typeface="Montserrat"/>
              <a:buChar char="○"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Font typeface="Montserrat"/>
              <a:buChar char="■"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Font typeface="Montserrat"/>
              <a:buChar char="●"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Font typeface="Montserrat"/>
              <a:buChar char="○"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Font typeface="Montserrat"/>
              <a:buChar char="■"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Font typeface="Montserrat"/>
              <a:buChar char="●"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Font typeface="Montserrat"/>
              <a:buChar char="○"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Font typeface="Montserrat"/>
              <a:buChar char="■"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rgbClr val="EEEEEE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rgbClr val="EEEEEE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400"/>
              <a:buFont typeface="Montserrat Medium"/>
              <a:buNone/>
              <a:defRPr sz="2400"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400"/>
              <a:buFont typeface="Montserrat Medium"/>
              <a:buNone/>
              <a:defRPr sz="2400"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400"/>
              <a:buFont typeface="Montserrat Medium"/>
              <a:buNone/>
              <a:defRPr sz="2400"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400"/>
              <a:buFont typeface="Montserrat Medium"/>
              <a:buNone/>
              <a:defRPr sz="2400"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400"/>
              <a:buFont typeface="Montserrat Medium"/>
              <a:buNone/>
              <a:defRPr sz="2400"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400"/>
              <a:buFont typeface="Montserrat Medium"/>
              <a:buNone/>
              <a:defRPr sz="2400"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400"/>
              <a:buFont typeface="Montserrat Medium"/>
              <a:buNone/>
              <a:defRPr sz="2400"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400"/>
              <a:buFont typeface="Montserrat Medium"/>
              <a:buNone/>
              <a:defRPr sz="2400"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400"/>
              <a:buFont typeface="Montserrat Medium"/>
              <a:buNone/>
              <a:defRPr sz="2400"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Font typeface="Montserrat"/>
              <a:buChar char="○"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Font typeface="Montserrat"/>
              <a:buChar char="■"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Font typeface="Montserrat"/>
              <a:buChar char="●"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Font typeface="Montserrat"/>
              <a:buChar char="○"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Font typeface="Montserrat"/>
              <a:buChar char="■"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Font typeface="Montserrat"/>
              <a:buChar char="●"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Font typeface="Montserrat"/>
              <a:buChar char="○"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Font typeface="Montserrat"/>
              <a:buChar char="■"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EEEEEE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4800"/>
              <a:buFont typeface="Montserrat Medium"/>
              <a:buNone/>
              <a:defRPr sz="4800"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4800"/>
              <a:buFont typeface="Montserrat Medium"/>
              <a:buNone/>
              <a:defRPr sz="4800"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4800"/>
              <a:buFont typeface="Montserrat Medium"/>
              <a:buNone/>
              <a:defRPr sz="4800"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4800"/>
              <a:buFont typeface="Montserrat Medium"/>
              <a:buNone/>
              <a:defRPr sz="4800"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4800"/>
              <a:buFont typeface="Montserrat Medium"/>
              <a:buNone/>
              <a:defRPr sz="4800"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4800"/>
              <a:buFont typeface="Montserrat Medium"/>
              <a:buNone/>
              <a:defRPr sz="4800"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4800"/>
              <a:buFont typeface="Montserrat Medium"/>
              <a:buNone/>
              <a:defRPr sz="4800"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4800"/>
              <a:buFont typeface="Montserrat Medium"/>
              <a:buNone/>
              <a:defRPr sz="4800"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4800"/>
              <a:buFont typeface="Montserrat Medium"/>
              <a:buNone/>
              <a:defRPr sz="4800"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EEEEEE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title"/>
          </p:nvPr>
        </p:nvSpPr>
        <p:spPr>
          <a:xfrm>
            <a:off x="265500" y="247790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4200"/>
              <a:buFont typeface="Montserrat Medium"/>
              <a:buNone/>
              <a:defRPr sz="4200"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Font typeface="Montserrat Medium"/>
              <a:buNone/>
              <a:defRPr sz="42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Font typeface="Montserrat Medium"/>
              <a:buNone/>
              <a:defRPr sz="42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Font typeface="Montserrat Medium"/>
              <a:buNone/>
              <a:defRPr sz="42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Font typeface="Montserrat Medium"/>
              <a:buNone/>
              <a:defRPr sz="42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Font typeface="Montserrat Medium"/>
              <a:buNone/>
              <a:defRPr sz="42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Font typeface="Montserrat Medium"/>
              <a:buNone/>
              <a:defRPr sz="42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Font typeface="Montserrat Medium"/>
              <a:buNone/>
              <a:defRPr sz="42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Font typeface="Montserrat Medium"/>
              <a:buNone/>
              <a:defRPr sz="42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ubTitle" idx="1"/>
          </p:nvPr>
        </p:nvSpPr>
        <p:spPr>
          <a:xfrm>
            <a:off x="265500" y="4061100"/>
            <a:ext cx="40452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3" name="Google Shape;103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3017" y="0"/>
            <a:ext cx="3942134" cy="221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rgbClr val="EEEEEE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EEEEEE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bg>
      <p:bgPr>
        <a:solidFill>
          <a:srgbClr val="5349A5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28425" y="3866749"/>
            <a:ext cx="1096025" cy="111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ogebra tutorial simple">
  <p:cSld name="TITLE_2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3" name="Google Shape;113;p25"/>
          <p:cNvSpPr/>
          <p:nvPr/>
        </p:nvSpPr>
        <p:spPr>
          <a:xfrm>
            <a:off x="-12019" y="-12019"/>
            <a:ext cx="9214200" cy="5143500"/>
          </a:xfrm>
          <a:prstGeom prst="rect">
            <a:avLst/>
          </a:prstGeom>
          <a:solidFill>
            <a:srgbClr val="4C42A1">
              <a:alpha val="96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4" name="Google Shape;114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84944" y="460788"/>
            <a:ext cx="2387499" cy="360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1">
    <p:bg>
      <p:bgPr>
        <a:solidFill>
          <a:srgbClr val="EEEEEE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6"/>
          <p:cNvSpPr txBox="1">
            <a:spLocks noGrp="1"/>
          </p:cNvSpPr>
          <p:nvPr>
            <p:ph type="title"/>
          </p:nvPr>
        </p:nvSpPr>
        <p:spPr>
          <a:xfrm>
            <a:off x="1162500" y="2935006"/>
            <a:ext cx="6819000" cy="11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4200"/>
              <a:buFont typeface="Montserrat Medium"/>
              <a:buNone/>
              <a:defRPr sz="4200"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Font typeface="Montserrat Medium"/>
              <a:buNone/>
              <a:defRPr sz="42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Font typeface="Montserrat Medium"/>
              <a:buNone/>
              <a:defRPr sz="42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Font typeface="Montserrat Medium"/>
              <a:buNone/>
              <a:defRPr sz="42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Font typeface="Montserrat Medium"/>
              <a:buNone/>
              <a:defRPr sz="42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Font typeface="Montserrat Medium"/>
              <a:buNone/>
              <a:defRPr sz="42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Font typeface="Montserrat Medium"/>
              <a:buNone/>
              <a:defRPr sz="42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Font typeface="Montserrat Medium"/>
              <a:buNone/>
              <a:defRPr sz="42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Font typeface="Montserrat Medium"/>
              <a:buNone/>
              <a:defRPr sz="42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17" name="Google Shape;117;p26"/>
          <p:cNvSpPr txBox="1">
            <a:spLocks noGrp="1"/>
          </p:cNvSpPr>
          <p:nvPr>
            <p:ph type="subTitle" idx="1"/>
          </p:nvPr>
        </p:nvSpPr>
        <p:spPr>
          <a:xfrm>
            <a:off x="2549363" y="4090294"/>
            <a:ext cx="4045200" cy="8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8" name="Google Shape;11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9" name="Google Shape;119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17888" y="0"/>
            <a:ext cx="5108224" cy="287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7"/>
          <p:cNvSpPr txBox="1">
            <a:spLocks noGrp="1"/>
          </p:cNvSpPr>
          <p:nvPr>
            <p:ph type="title"/>
          </p:nvPr>
        </p:nvSpPr>
        <p:spPr>
          <a:xfrm>
            <a:off x="457200" y="20598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3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3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3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3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3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3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3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300"/>
            </a:lvl9pPr>
          </a:lstStyle>
          <a:p>
            <a:endParaRPr/>
          </a:p>
        </p:txBody>
      </p:sp>
      <p:sp>
        <p:nvSpPr>
          <p:cNvPr id="122" name="Google Shape;122;p27"/>
          <p:cNvSpPr txBox="1">
            <a:spLocks noGrp="1"/>
          </p:cNvSpPr>
          <p:nvPr>
            <p:ph type="body" idx="1"/>
          </p:nvPr>
        </p:nvSpPr>
        <p:spPr>
          <a:xfrm>
            <a:off x="457200" y="1200153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27"/>
          <p:cNvSpPr txBox="1">
            <a:spLocks noGrp="1"/>
          </p:cNvSpPr>
          <p:nvPr>
            <p:ph type="dt" idx="10"/>
          </p:nvPr>
        </p:nvSpPr>
        <p:spPr>
          <a:xfrm>
            <a:off x="457200" y="476727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25" tIns="67225" rIns="67225" bIns="672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1270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1270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1270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1270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1270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1270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1270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1270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27"/>
          <p:cNvSpPr txBox="1">
            <a:spLocks noGrp="1"/>
          </p:cNvSpPr>
          <p:nvPr>
            <p:ph type="ftr" idx="11"/>
          </p:nvPr>
        </p:nvSpPr>
        <p:spPr>
          <a:xfrm>
            <a:off x="3124200" y="476727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225" tIns="67225" rIns="67225" bIns="672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1270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-1270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1270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-1270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-1270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-1270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-1270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-1270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27"/>
          <p:cNvSpPr txBox="1">
            <a:spLocks noGrp="1"/>
          </p:cNvSpPr>
          <p:nvPr>
            <p:ph type="sldNum" idx="12"/>
          </p:nvPr>
        </p:nvSpPr>
        <p:spPr>
          <a:xfrm>
            <a:off x="6553200" y="476727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" name="Google Shape;3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28425" y="3866749"/>
            <a:ext cx="1096025" cy="111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5349A5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ctrTitle"/>
          </p:nvPr>
        </p:nvSpPr>
        <p:spPr>
          <a:xfrm>
            <a:off x="542600" y="2769800"/>
            <a:ext cx="8520600" cy="126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Montserrat"/>
              <a:buNone/>
              <a:defRPr sz="5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 b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 b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 b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 b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 b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 b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 b="1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ubTitle" idx="1"/>
          </p:nvPr>
        </p:nvSpPr>
        <p:spPr>
          <a:xfrm>
            <a:off x="542600" y="1669175"/>
            <a:ext cx="8520600" cy="6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"/>
              <a:buNone/>
              <a:defRPr sz="2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72075" y="264100"/>
            <a:ext cx="2749475" cy="51247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>
            <a:spLocks noGrp="1"/>
          </p:cNvSpPr>
          <p:nvPr>
            <p:ph type="subTitle" idx="2"/>
          </p:nvPr>
        </p:nvSpPr>
        <p:spPr>
          <a:xfrm>
            <a:off x="542600" y="3988050"/>
            <a:ext cx="7137600" cy="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rgbClr val="4B41A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EEEEE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 sz="2800"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 sz="2800"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 sz="2800"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 sz="2800"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 sz="2800"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 sz="2800"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 sz="2800"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 sz="2800"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C42A1"/>
              </a:buClr>
              <a:buSzPts val="2800"/>
              <a:buFont typeface="Montserrat Medium"/>
              <a:buNone/>
              <a:defRPr sz="2800">
                <a:solidFill>
                  <a:srgbClr val="4C42A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m/auztrz72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m/vkqsndkc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material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m/gamsu8n5#material/fjekqnuh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a/14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m/NpWdNphq#material/Kt5uF4Tz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www.geogebra.org/m/NpWdNphq#material/uN22nP6P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m/R5gQyzBW#material/AMpyPfsz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m/R5gQyzBW#material/NrWhjRvp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m/tmhvqz6c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m/R5gQyzBW#material/jnmurRSY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8"/>
          <p:cNvSpPr txBox="1">
            <a:spLocks noGrp="1"/>
          </p:cNvSpPr>
          <p:nvPr>
            <p:ph type="title"/>
          </p:nvPr>
        </p:nvSpPr>
        <p:spPr>
          <a:xfrm>
            <a:off x="73475" y="1233175"/>
            <a:ext cx="4237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4B41A0"/>
                </a:solidFill>
              </a:rPr>
              <a:t>Features &amp; Possibilities </a:t>
            </a:r>
            <a:endParaRPr sz="3000" b="1">
              <a:solidFill>
                <a:srgbClr val="4B41A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4B41A0"/>
                </a:solidFill>
              </a:rPr>
              <a:t>-An Overview</a:t>
            </a:r>
            <a:endParaRPr sz="3000" b="1">
              <a:solidFill>
                <a:srgbClr val="4B41A0"/>
              </a:solidFill>
            </a:endParaRPr>
          </a:p>
        </p:txBody>
      </p:sp>
      <p:sp>
        <p:nvSpPr>
          <p:cNvPr id="131" name="Google Shape;131;p28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By Sangeeta Gulati</a:t>
            </a: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National ICT Awardee</a:t>
            </a: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Sanskriti School, New Delhi</a:t>
            </a:r>
            <a:endParaRPr sz="2400"/>
          </a:p>
        </p:txBody>
      </p:sp>
      <p:pic>
        <p:nvPicPr>
          <p:cNvPr id="132" name="Google Shape;13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4630" y="1233171"/>
            <a:ext cx="1999683" cy="204096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8"/>
          <p:cNvSpPr/>
          <p:nvPr/>
        </p:nvSpPr>
        <p:spPr>
          <a:xfrm>
            <a:off x="5304363" y="3137763"/>
            <a:ext cx="3180224" cy="87681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666666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4B41A0"/>
                </a:solidFill>
                <a:latin typeface="Alfa Slab One"/>
              </a:rPr>
              <a:t>GeoGebra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Alfa Slab One"/>
                <a:ea typeface="Alfa Slab One"/>
                <a:cs typeface="Alfa Slab One"/>
                <a:sym typeface="Alfa Slab One"/>
              </a:rPr>
              <a:t>Extensions &amp; Explorations</a:t>
            </a:r>
            <a:endParaRPr sz="3200"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207" name="Google Shape;20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0500" y="756750"/>
            <a:ext cx="6261122" cy="42196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8425" y="3866749"/>
            <a:ext cx="1096025" cy="1118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8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Alfa Slab One"/>
                <a:ea typeface="Alfa Slab One"/>
                <a:cs typeface="Alfa Slab One"/>
                <a:sym typeface="Alfa Slab One"/>
              </a:rPr>
              <a:t>Multiple Representation</a:t>
            </a:r>
            <a:endParaRPr sz="3200"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214" name="Google Shape;214;p38"/>
          <p:cNvPicPr preferRelativeResize="0"/>
          <p:nvPr/>
        </p:nvPicPr>
        <p:blipFill rotWithShape="1">
          <a:blip r:embed="rId4">
            <a:alphaModFix/>
          </a:blip>
          <a:srcRect t="3753"/>
          <a:stretch/>
        </p:blipFill>
        <p:spPr>
          <a:xfrm>
            <a:off x="490425" y="778875"/>
            <a:ext cx="7078723" cy="41019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15" name="Google Shape;215;p38"/>
          <p:cNvSpPr txBox="1"/>
          <p:nvPr/>
        </p:nvSpPr>
        <p:spPr>
          <a:xfrm>
            <a:off x="602525" y="2351325"/>
            <a:ext cx="1366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B41A0"/>
                </a:solidFill>
                <a:latin typeface="Alfa Slab One"/>
                <a:ea typeface="Alfa Slab One"/>
                <a:cs typeface="Alfa Slab One"/>
                <a:sym typeface="Alfa Slab One"/>
              </a:rPr>
              <a:t>Algebra View</a:t>
            </a:r>
            <a:endParaRPr>
              <a:solidFill>
                <a:srgbClr val="4B41A0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216" name="Google Shape;216;p38"/>
          <p:cNvSpPr txBox="1"/>
          <p:nvPr/>
        </p:nvSpPr>
        <p:spPr>
          <a:xfrm>
            <a:off x="3062150" y="2629750"/>
            <a:ext cx="1802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B41A0"/>
                </a:solidFill>
                <a:latin typeface="Alfa Slab One"/>
                <a:ea typeface="Alfa Slab One"/>
                <a:cs typeface="Alfa Slab One"/>
                <a:sym typeface="Alfa Slab One"/>
              </a:rPr>
              <a:t>Graphics View</a:t>
            </a:r>
            <a:endParaRPr>
              <a:solidFill>
                <a:srgbClr val="4B41A0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217" name="Google Shape;217;p38"/>
          <p:cNvSpPr txBox="1"/>
          <p:nvPr/>
        </p:nvSpPr>
        <p:spPr>
          <a:xfrm>
            <a:off x="5775425" y="2435700"/>
            <a:ext cx="164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B41A0"/>
                </a:solidFill>
                <a:latin typeface="Alfa Slab One"/>
                <a:ea typeface="Alfa Slab One"/>
                <a:cs typeface="Alfa Slab One"/>
                <a:sym typeface="Alfa Slab One"/>
              </a:rPr>
              <a:t>Spreadsheets</a:t>
            </a:r>
            <a:endParaRPr>
              <a:solidFill>
                <a:srgbClr val="4B41A0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9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Alfa Slab One"/>
                <a:ea typeface="Alfa Slab One"/>
                <a:cs typeface="Alfa Slab One"/>
                <a:sym typeface="Alfa Slab One"/>
              </a:rPr>
              <a:t>Demonstration Tool- Step by Step Construction</a:t>
            </a:r>
            <a:endParaRPr sz="2600"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223" name="Google Shape;223;p3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0201" y="712650"/>
            <a:ext cx="5244174" cy="44308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0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Alfa Slab One"/>
                <a:ea typeface="Alfa Slab One"/>
                <a:cs typeface="Alfa Slab One"/>
                <a:sym typeface="Alfa Slab One"/>
              </a:rPr>
              <a:t>Visual</a:t>
            </a:r>
            <a:r>
              <a:rPr lang="en"/>
              <a:t> </a:t>
            </a:r>
            <a:r>
              <a:rPr lang="en" sz="2600">
                <a:latin typeface="Alfa Slab One"/>
                <a:ea typeface="Alfa Slab One"/>
                <a:cs typeface="Alfa Slab One"/>
                <a:sym typeface="Alfa Slab One"/>
              </a:rPr>
              <a:t>Proofs &amp; GeoGebra Worksheets</a:t>
            </a:r>
            <a:endParaRPr sz="2600"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229" name="Google Shape;229;p4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2225" y="844925"/>
            <a:ext cx="4308911" cy="42196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1"/>
          <p:cNvSpPr txBox="1">
            <a:spLocks noGrp="1"/>
          </p:cNvSpPr>
          <p:nvPr>
            <p:ph type="title"/>
          </p:nvPr>
        </p:nvSpPr>
        <p:spPr>
          <a:xfrm>
            <a:off x="471900" y="219800"/>
            <a:ext cx="8222100" cy="12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latin typeface="Alfa Slab One"/>
                <a:ea typeface="Alfa Slab One"/>
                <a:cs typeface="Alfa Slab One"/>
                <a:sym typeface="Alfa Slab One"/>
              </a:rPr>
              <a:t>GeoGebra on Web:</a:t>
            </a:r>
            <a:endParaRPr sz="3100"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latin typeface="Alfa Slab One"/>
                <a:ea typeface="Alfa Slab One"/>
                <a:cs typeface="Alfa Slab One"/>
                <a:sym typeface="Alfa Slab One"/>
              </a:rPr>
              <a:t>www.geogebra.org</a:t>
            </a:r>
            <a:endParaRPr sz="3100"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235" name="Google Shape;235;p4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5200" y="1736500"/>
            <a:ext cx="5254875" cy="3225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2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81654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>
                <a:latin typeface="Alfa Slab One"/>
                <a:ea typeface="Alfa Slab One"/>
                <a:cs typeface="Alfa Slab One"/>
                <a:sym typeface="Alfa Slab One"/>
              </a:rPr>
              <a:t>Make an account in GeoGebra</a:t>
            </a:r>
            <a:endParaRPr sz="6100"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>
                <a:latin typeface="Alfa Slab One"/>
                <a:ea typeface="Alfa Slab One"/>
                <a:cs typeface="Alfa Slab One"/>
                <a:sym typeface="Alfa Slab One"/>
              </a:rPr>
              <a:t>www.geogebra.org</a:t>
            </a:r>
            <a:endParaRPr sz="6100">
              <a:latin typeface="Alfa Slab One"/>
              <a:ea typeface="Alfa Slab One"/>
              <a:cs typeface="Alfa Slab One"/>
              <a:sym typeface="Alfa Slab On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>
            <a:spLocks noGrp="1"/>
          </p:cNvSpPr>
          <p:nvPr>
            <p:ph type="body" idx="1"/>
          </p:nvPr>
        </p:nvSpPr>
        <p:spPr>
          <a:xfrm>
            <a:off x="299575" y="111695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Alfa Slab One"/>
                <a:ea typeface="Alfa Slab One"/>
                <a:cs typeface="Alfa Slab One"/>
                <a:sym typeface="Alfa Slab One"/>
              </a:rPr>
              <a:t>Over 1 million community created, free activities, simulations, exercises, lessons, and games for math &amp; science!</a:t>
            </a:r>
            <a:endParaRPr sz="2500"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246" name="Google Shape;246;p4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3275" y="333375"/>
            <a:ext cx="5256149" cy="447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4"/>
          <p:cNvSpPr txBox="1">
            <a:spLocks noGrp="1"/>
          </p:cNvSpPr>
          <p:nvPr>
            <p:ph type="title"/>
          </p:nvPr>
        </p:nvSpPr>
        <p:spPr>
          <a:xfrm>
            <a:off x="471900" y="18187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dirty="0">
                <a:latin typeface="Alfa Slab One"/>
                <a:ea typeface="Alfa Slab One"/>
                <a:cs typeface="Alfa Slab One"/>
                <a:sym typeface="Alfa Slab One"/>
              </a:rPr>
              <a:t>GeoGebra Classroom: Live conversations with interactive math tools</a:t>
            </a:r>
            <a:endParaRPr sz="3100" dirty="0"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252" name="Google Shape;252;p4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43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Lexend Deca Medium"/>
              <a:buChar char="●"/>
            </a:pPr>
            <a:r>
              <a:rPr lang="en" sz="1350" i="1">
                <a:solidFill>
                  <a:srgbClr val="000000"/>
                </a:solidFill>
                <a:highlight>
                  <a:srgbClr val="FFFFFF"/>
                </a:highlight>
                <a:latin typeface="Lexend Deca Medium"/>
                <a:ea typeface="Lexend Deca Medium"/>
                <a:cs typeface="Lexend Deca Medium"/>
                <a:sym typeface="Lexend Deca Medium"/>
              </a:rPr>
              <a:t>GeoGebra Classroom</a:t>
            </a:r>
            <a:r>
              <a:rPr lang="en" sz="1350">
                <a:solidFill>
                  <a:srgbClr val="000000"/>
                </a:solidFill>
                <a:highlight>
                  <a:srgbClr val="FFFFFF"/>
                </a:highlight>
                <a:latin typeface="Lexend Deca Medium"/>
                <a:ea typeface="Lexend Deca Medium"/>
                <a:cs typeface="Lexend Deca Medium"/>
                <a:sym typeface="Lexend Deca Medium"/>
              </a:rPr>
              <a:t> is a virtual platform through which teachers can Assign interactive and engaging tasks for students</a:t>
            </a:r>
            <a:endParaRPr sz="1350">
              <a:solidFill>
                <a:srgbClr val="000000"/>
              </a:solidFill>
              <a:highlight>
                <a:srgbClr val="FFFFFF"/>
              </a:highlight>
              <a:latin typeface="Lexend Deca Medium"/>
              <a:ea typeface="Lexend Deca Medium"/>
              <a:cs typeface="Lexend Deca Medium"/>
              <a:sym typeface="Lexend Deca Medium"/>
            </a:endParaRPr>
          </a:p>
          <a:p>
            <a:pPr marL="457200" lvl="0" indent="-3143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Lexend Deca Medium"/>
              <a:buChar char="●"/>
            </a:pPr>
            <a:r>
              <a:rPr lang="en" sz="1350">
                <a:solidFill>
                  <a:srgbClr val="000000"/>
                </a:solidFill>
                <a:highlight>
                  <a:srgbClr val="FFFFFF"/>
                </a:highlight>
                <a:latin typeface="Lexend Deca Medium"/>
                <a:ea typeface="Lexend Deca Medium"/>
                <a:cs typeface="Lexend Deca Medium"/>
                <a:sym typeface="Lexend Deca Medium"/>
              </a:rPr>
              <a:t>View live updated progress of students working on a specific task</a:t>
            </a:r>
            <a:endParaRPr sz="1350">
              <a:solidFill>
                <a:srgbClr val="000000"/>
              </a:solidFill>
              <a:highlight>
                <a:srgbClr val="FFFFFF"/>
              </a:highlight>
              <a:latin typeface="Lexend Deca Medium"/>
              <a:ea typeface="Lexend Deca Medium"/>
              <a:cs typeface="Lexend Deca Medium"/>
              <a:sym typeface="Lexend Deca Medium"/>
            </a:endParaRPr>
          </a:p>
          <a:p>
            <a:pPr marL="457200" lvl="0" indent="-3143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Lexend Deca Medium"/>
              <a:buChar char="●"/>
            </a:pPr>
            <a:r>
              <a:rPr lang="en" sz="1350">
                <a:solidFill>
                  <a:srgbClr val="000000"/>
                </a:solidFill>
                <a:highlight>
                  <a:srgbClr val="FFFFFF"/>
                </a:highlight>
                <a:latin typeface="Lexend Deca Medium"/>
                <a:ea typeface="Lexend Deca Medium"/>
                <a:cs typeface="Lexend Deca Medium"/>
                <a:sym typeface="Lexend Deca Medium"/>
              </a:rPr>
              <a:t>view which tasks students have (or have not) started</a:t>
            </a:r>
            <a:endParaRPr sz="1350">
              <a:solidFill>
                <a:srgbClr val="000000"/>
              </a:solidFill>
              <a:highlight>
                <a:srgbClr val="FFFFFF"/>
              </a:highlight>
              <a:latin typeface="Lexend Deca Medium"/>
              <a:ea typeface="Lexend Deca Medium"/>
              <a:cs typeface="Lexend Deca Medium"/>
              <a:sym typeface="Lexend Deca Medium"/>
            </a:endParaRPr>
          </a:p>
          <a:p>
            <a:pPr marL="457200" lvl="0" indent="-3143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Lexend Deca Medium"/>
              <a:buChar char="●"/>
            </a:pPr>
            <a:r>
              <a:rPr lang="en" sz="1350">
                <a:solidFill>
                  <a:srgbClr val="000000"/>
                </a:solidFill>
                <a:highlight>
                  <a:srgbClr val="FFFFFF"/>
                </a:highlight>
                <a:latin typeface="Lexend Deca Medium"/>
                <a:ea typeface="Lexend Deca Medium"/>
                <a:cs typeface="Lexend Deca Medium"/>
                <a:sym typeface="Lexend Deca Medium"/>
              </a:rPr>
              <a:t>ask the entire class questions and see all student answers instantly</a:t>
            </a:r>
            <a:endParaRPr sz="1350">
              <a:solidFill>
                <a:srgbClr val="000000"/>
              </a:solidFill>
              <a:highlight>
                <a:srgbClr val="FFFFFF"/>
              </a:highlight>
              <a:latin typeface="Lexend Deca Medium"/>
              <a:ea typeface="Lexend Deca Medium"/>
              <a:cs typeface="Lexend Deca Medium"/>
              <a:sym typeface="Lexend Deca Medium"/>
            </a:endParaRPr>
          </a:p>
          <a:p>
            <a:pPr marL="457200" lvl="0" indent="-3143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Lexend Deca Medium"/>
              <a:buChar char="●"/>
            </a:pPr>
            <a:r>
              <a:rPr lang="en" sz="1350">
                <a:solidFill>
                  <a:srgbClr val="000000"/>
                </a:solidFill>
                <a:highlight>
                  <a:srgbClr val="FFFFFF"/>
                </a:highlight>
                <a:latin typeface="Lexend Deca Medium"/>
                <a:ea typeface="Lexend Deca Medium"/>
                <a:cs typeface="Lexend Deca Medium"/>
                <a:sym typeface="Lexend Deca Medium"/>
              </a:rPr>
              <a:t>Hide student names when displaying student responses to questions</a:t>
            </a:r>
            <a:endParaRPr sz="1350">
              <a:solidFill>
                <a:srgbClr val="000000"/>
              </a:solidFill>
              <a:highlight>
                <a:srgbClr val="FFFFFF"/>
              </a:highlight>
              <a:latin typeface="Lexend Deca Medium"/>
              <a:ea typeface="Lexend Deca Medium"/>
              <a:cs typeface="Lexend Deca Medium"/>
              <a:sym typeface="Lexend Deca Medium"/>
            </a:endParaRPr>
          </a:p>
          <a:p>
            <a:pPr marL="457200" lvl="0" indent="-3143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Lexend Deca Medium"/>
              <a:buChar char="●"/>
            </a:pPr>
            <a:r>
              <a:rPr lang="en" sz="1350">
                <a:solidFill>
                  <a:srgbClr val="000000"/>
                </a:solidFill>
                <a:highlight>
                  <a:srgbClr val="FFFFFF"/>
                </a:highlight>
                <a:latin typeface="Lexend Deca Medium"/>
                <a:ea typeface="Lexend Deca Medium"/>
                <a:cs typeface="Lexend Deca Medium"/>
                <a:sym typeface="Lexend Deca Medium"/>
              </a:rPr>
              <a:t>team-teach together by adding co-teachers</a:t>
            </a:r>
            <a:endParaRPr sz="1350">
              <a:solidFill>
                <a:srgbClr val="000000"/>
              </a:solidFill>
              <a:highlight>
                <a:srgbClr val="FFFFFF"/>
              </a:highlight>
              <a:latin typeface="Lexend Deca Medium"/>
              <a:ea typeface="Lexend Deca Medium"/>
              <a:cs typeface="Lexend Deca Medium"/>
              <a:sym typeface="Lexend Deca Medium"/>
            </a:endParaRPr>
          </a:p>
          <a:p>
            <a:pPr marL="457200" lvl="0" indent="-3143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Lexend Deca Medium"/>
              <a:buChar char="●"/>
            </a:pPr>
            <a:r>
              <a:rPr lang="en" sz="1350">
                <a:solidFill>
                  <a:srgbClr val="000000"/>
                </a:solidFill>
                <a:highlight>
                  <a:srgbClr val="FFFFFF"/>
                </a:highlight>
                <a:latin typeface="Lexend Deca Medium"/>
                <a:ea typeface="Lexend Deca Medium"/>
                <a:cs typeface="Lexend Deca Medium"/>
                <a:sym typeface="Lexend Deca Medium"/>
              </a:rPr>
              <a:t>facilitate rich, interactive discussions among all students, groups of students, and individual students.</a:t>
            </a:r>
            <a:endParaRPr sz="1350">
              <a:solidFill>
                <a:srgbClr val="000000"/>
              </a:solidFill>
              <a:highlight>
                <a:srgbClr val="FFFFFF"/>
              </a:highlight>
              <a:latin typeface="Lexend Deca Medium"/>
              <a:ea typeface="Lexend Deca Medium"/>
              <a:cs typeface="Lexend Deca Medium"/>
              <a:sym typeface="Lexend Deca Medium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000">
              <a:latin typeface="Lexend Deca Medium"/>
              <a:ea typeface="Lexend Deca Medium"/>
              <a:cs typeface="Lexend Deca Medium"/>
              <a:sym typeface="Lexend Deca Medi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5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3200"/>
            </a:pPr>
            <a:r>
              <a:rPr lang="en" sz="3100" dirty="0">
                <a:latin typeface="Alfa Slab One"/>
              </a:rPr>
              <a:t>Experience GeoGebra Classroom</a:t>
            </a:r>
            <a:endParaRPr sz="3100" dirty="0">
              <a:latin typeface="Alfa Slab One"/>
            </a:endParaRPr>
          </a:p>
        </p:txBody>
      </p:sp>
      <p:pic>
        <p:nvPicPr>
          <p:cNvPr id="258" name="Google Shape;258;p4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1650" y="786125"/>
            <a:ext cx="6678508" cy="42196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latin typeface="Alfa Slab One"/>
                <a:ea typeface="Alfa Slab One"/>
                <a:cs typeface="Alfa Slab One"/>
                <a:sym typeface="Alfa Slab One"/>
              </a:rPr>
              <a:t>Learn GeoGebra</a:t>
            </a:r>
            <a:endParaRPr sz="3100"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264" name="Google Shape;264;p4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9988" y="771450"/>
            <a:ext cx="4644017" cy="42196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9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lfa Slab One"/>
                <a:ea typeface="Alfa Slab One"/>
                <a:cs typeface="Alfa Slab One"/>
                <a:sym typeface="Alfa Slab One"/>
              </a:rPr>
              <a:t>What is GeoGebra?</a:t>
            </a:r>
            <a:endParaRPr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139" name="Google Shape;139;p29"/>
          <p:cNvSpPr txBox="1">
            <a:spLocks noGrp="1"/>
          </p:cNvSpPr>
          <p:nvPr>
            <p:ph type="body" idx="1"/>
          </p:nvPr>
        </p:nvSpPr>
        <p:spPr>
          <a:xfrm>
            <a:off x="471900" y="18339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●"/>
            </a:pPr>
            <a:r>
              <a:rPr lang="en" sz="17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GeoGebra is a dynamic mathematics software for all levels of education that brings together geometry, algebra, spreadsheets, graphing, statistics and calculus in one easy-to-use package.</a:t>
            </a:r>
            <a:endParaRPr sz="17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●"/>
            </a:pPr>
            <a:r>
              <a:rPr lang="en" sz="17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Open source software freely available for non-commercial users. Download available at </a:t>
            </a:r>
            <a:r>
              <a:rPr lang="en" sz="17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www.geogebra.org</a:t>
            </a:r>
            <a:endParaRPr sz="17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●"/>
            </a:pPr>
            <a:r>
              <a:rPr lang="en" sz="17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Tasks in GeoGebra may be designed to enable students to make conjectures and understand mathematical concepts.</a:t>
            </a:r>
            <a:endParaRPr sz="17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100" dirty="0"/>
          </a:p>
        </p:txBody>
      </p:sp>
      <p:pic>
        <p:nvPicPr>
          <p:cNvPr id="140" name="Google Shape;14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8425" y="3866749"/>
            <a:ext cx="1096025" cy="111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0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146" name="Google Shape;146;p30"/>
          <p:cNvSpPr txBox="1"/>
          <p:nvPr/>
        </p:nvSpPr>
        <p:spPr>
          <a:xfrm>
            <a:off x="85975" y="243575"/>
            <a:ext cx="8983200" cy="1302000"/>
          </a:xfrm>
          <a:prstGeom prst="rect">
            <a:avLst/>
          </a:prstGeom>
          <a:solidFill>
            <a:srgbClr val="4C42A1"/>
          </a:solidFill>
          <a:ln>
            <a:noFill/>
          </a:ln>
        </p:spPr>
        <p:txBody>
          <a:bodyPr spcFirstLastPara="1" wrap="square" lIns="91425" tIns="45725" rIns="91425" bIns="4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FFFFFF"/>
                </a:solidFill>
                <a:latin typeface="Alfa Slab One"/>
                <a:ea typeface="Alfa Slab One"/>
                <a:cs typeface="Alfa Slab One"/>
                <a:sym typeface="Alfa Slab One"/>
              </a:rPr>
              <a:t>GeoGebra = Geometry + Algebra + Spreadsheet + 3D + Statistics</a:t>
            </a:r>
            <a:endParaRPr sz="3500">
              <a:solidFill>
                <a:srgbClr val="FFFF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147" name="Google Shape;147;p3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49302" y="1892044"/>
            <a:ext cx="4463700" cy="30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0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3387" y="1892043"/>
            <a:ext cx="3691200" cy="306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1"/>
          <p:cNvSpPr/>
          <p:nvPr/>
        </p:nvSpPr>
        <p:spPr>
          <a:xfrm>
            <a:off x="-10025" y="-10025"/>
            <a:ext cx="2721600" cy="5153400"/>
          </a:xfrm>
          <a:prstGeom prst="rect">
            <a:avLst/>
          </a:prstGeom>
          <a:solidFill>
            <a:srgbClr val="4C42A1"/>
          </a:solidFill>
          <a:ln w="9525" cap="flat" cmpd="sng">
            <a:solidFill>
              <a:srgbClr val="4C42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4C42A1"/>
                </a:solidFill>
              </a:rPr>
              <a:t>Details</a:t>
            </a:r>
            <a:endParaRPr sz="3200">
              <a:solidFill>
                <a:srgbClr val="4C42A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EEEEEE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EEEEEE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EEEEEE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EEEEEE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EEEEEE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EEEEEE"/>
              </a:solidFill>
            </a:endParaRPr>
          </a:p>
        </p:txBody>
      </p:sp>
      <p:sp>
        <p:nvSpPr>
          <p:cNvPr id="154" name="Google Shape;154;p31"/>
          <p:cNvSpPr txBox="1"/>
          <p:nvPr/>
        </p:nvSpPr>
        <p:spPr>
          <a:xfrm>
            <a:off x="35925" y="729275"/>
            <a:ext cx="2554500" cy="15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FFFFFF"/>
                </a:solidFill>
                <a:latin typeface="Alfa Slab One"/>
                <a:ea typeface="Alfa Slab One"/>
                <a:cs typeface="Alfa Slab One"/>
                <a:sym typeface="Alfa Slab One"/>
              </a:rPr>
              <a:t>GeoGebra Apps</a:t>
            </a:r>
            <a:endParaRPr sz="3500" b="1">
              <a:solidFill>
                <a:srgbClr val="FFFF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155" name="Google Shape;15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850" y="4349988"/>
            <a:ext cx="1451551" cy="56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1"/>
          <p:cNvSpPr txBox="1"/>
          <p:nvPr/>
        </p:nvSpPr>
        <p:spPr>
          <a:xfrm>
            <a:off x="73525" y="3419025"/>
            <a:ext cx="24702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41"/>
              <a:buNone/>
            </a:pPr>
            <a:r>
              <a:rPr lang="en" sz="1184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www.geogebra.org/download</a:t>
            </a:r>
            <a:endParaRPr sz="1184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57" name="Google Shape;15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075" y="3903850"/>
            <a:ext cx="1107100" cy="36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2000" y="610725"/>
            <a:ext cx="1440000" cy="1440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9" name="Google Shape;159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76775" y="2932850"/>
            <a:ext cx="1440000" cy="1440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0" name="Google Shape;160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32000" y="2932850"/>
            <a:ext cx="1440000" cy="1440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1" name="Google Shape;161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47300" y="2932850"/>
            <a:ext cx="1440000" cy="1440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2" name="Google Shape;162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47300" y="610725"/>
            <a:ext cx="1440000" cy="1440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3" name="Google Shape;163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76763" y="610725"/>
            <a:ext cx="1440000" cy="1440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64" name="Google Shape;164;p31"/>
          <p:cNvSpPr txBox="1"/>
          <p:nvPr/>
        </p:nvSpPr>
        <p:spPr>
          <a:xfrm>
            <a:off x="2848350" y="2050713"/>
            <a:ext cx="2007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Scientific</a:t>
            </a:r>
            <a:endParaRPr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" name="Google Shape;165;p31"/>
          <p:cNvSpPr txBox="1"/>
          <p:nvPr/>
        </p:nvSpPr>
        <p:spPr>
          <a:xfrm>
            <a:off x="4963650" y="2050713"/>
            <a:ext cx="2007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Geometry</a:t>
            </a:r>
            <a:endParaRPr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" name="Google Shape;166;p31"/>
          <p:cNvSpPr txBox="1"/>
          <p:nvPr/>
        </p:nvSpPr>
        <p:spPr>
          <a:xfrm>
            <a:off x="6993125" y="2050713"/>
            <a:ext cx="2007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Graphing</a:t>
            </a:r>
            <a:endParaRPr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7" name="Google Shape;167;p31"/>
          <p:cNvSpPr txBox="1"/>
          <p:nvPr/>
        </p:nvSpPr>
        <p:spPr>
          <a:xfrm>
            <a:off x="2848350" y="4372838"/>
            <a:ext cx="2007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3D</a:t>
            </a:r>
            <a:endParaRPr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8" name="Google Shape;168;p31"/>
          <p:cNvSpPr txBox="1"/>
          <p:nvPr/>
        </p:nvSpPr>
        <p:spPr>
          <a:xfrm>
            <a:off x="4963650" y="4372838"/>
            <a:ext cx="2007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CAS</a:t>
            </a:r>
            <a:endParaRPr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" name="Google Shape;169;p31"/>
          <p:cNvSpPr txBox="1"/>
          <p:nvPr/>
        </p:nvSpPr>
        <p:spPr>
          <a:xfrm>
            <a:off x="6993125" y="4372838"/>
            <a:ext cx="2007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Suite</a:t>
            </a:r>
            <a:endParaRPr sz="2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2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Alfa Slab One"/>
                <a:ea typeface="Alfa Slab One"/>
                <a:cs typeface="Alfa Slab One"/>
                <a:sym typeface="Alfa Slab One"/>
              </a:rPr>
              <a:t>Maths Comes Alive With GeoGebra</a:t>
            </a:r>
            <a:endParaRPr sz="3200"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175" name="Google Shape;17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150" y="1297825"/>
            <a:ext cx="3931175" cy="351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0000" y="1297825"/>
            <a:ext cx="4254839" cy="363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3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Alfa Slab One"/>
                <a:ea typeface="Alfa Slab One"/>
                <a:cs typeface="Alfa Slab One"/>
                <a:sym typeface="Alfa Slab One"/>
              </a:rPr>
              <a:t>Create those “Aha” Moments </a:t>
            </a:r>
            <a:endParaRPr sz="3200"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182" name="Google Shape;182;p3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t="2638"/>
          <a:stretch/>
        </p:blipFill>
        <p:spPr>
          <a:xfrm>
            <a:off x="1894725" y="788525"/>
            <a:ext cx="5022000" cy="42816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4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Alfa Slab One"/>
                <a:ea typeface="Alfa Slab One"/>
                <a:cs typeface="Alfa Slab One"/>
                <a:sym typeface="Alfa Slab One"/>
              </a:rPr>
              <a:t>Construction vs Drawing</a:t>
            </a:r>
            <a:endParaRPr sz="3200"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188" name="Google Shape;188;p3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9350" y="843075"/>
            <a:ext cx="6632187" cy="421964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4"/>
          <p:cNvSpPr/>
          <p:nvPr/>
        </p:nvSpPr>
        <p:spPr>
          <a:xfrm>
            <a:off x="6789425" y="1293050"/>
            <a:ext cx="1763700" cy="735000"/>
          </a:xfrm>
          <a:prstGeom prst="wedgeRoundRectCallout">
            <a:avLst>
              <a:gd name="adj1" fmla="val -55747"/>
              <a:gd name="adj2" fmla="val 91451"/>
              <a:gd name="adj3" fmla="val 0"/>
            </a:avLst>
          </a:prstGeom>
          <a:solidFill>
            <a:srgbClr val="4B41A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rPr>
              <a:t>Drag Test!</a:t>
            </a:r>
            <a:endParaRPr sz="2000" b="1">
              <a:solidFill>
                <a:schemeClr val="lt1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5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Alfa Slab One"/>
                <a:ea typeface="Alfa Slab One"/>
                <a:cs typeface="Alfa Slab One"/>
                <a:sym typeface="Alfa Slab One"/>
              </a:rPr>
              <a:t>Make Conjectures</a:t>
            </a:r>
            <a:endParaRPr sz="3200"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195" name="Google Shape;195;p3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9475" y="771450"/>
            <a:ext cx="6333377" cy="42196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Alfa Slab One"/>
                <a:ea typeface="Alfa Slab One"/>
                <a:cs typeface="Alfa Slab One"/>
                <a:sym typeface="Alfa Slab One"/>
              </a:rPr>
              <a:t>Sliders in GeoGebra</a:t>
            </a:r>
            <a:endParaRPr sz="3200"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201" name="Google Shape;201;p3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5144" r="5394"/>
          <a:stretch/>
        </p:blipFill>
        <p:spPr>
          <a:xfrm>
            <a:off x="1116875" y="800850"/>
            <a:ext cx="6039951" cy="42196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oGebr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387</Words>
  <Application>Microsoft Macintosh PowerPoint</Application>
  <PresentationFormat>On-screen Show (16:9)</PresentationFormat>
  <Paragraphs>58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Roboto</vt:lpstr>
      <vt:lpstr>Alfa Slab One</vt:lpstr>
      <vt:lpstr>Calibri</vt:lpstr>
      <vt:lpstr>Montserrat Medium</vt:lpstr>
      <vt:lpstr>Montserrat</vt:lpstr>
      <vt:lpstr>Arial</vt:lpstr>
      <vt:lpstr>Lexend Deca Medium</vt:lpstr>
      <vt:lpstr>Material</vt:lpstr>
      <vt:lpstr>GeoGebra</vt:lpstr>
      <vt:lpstr>Features &amp; Possibilities  -An Overview</vt:lpstr>
      <vt:lpstr>What is GeoGebra?</vt:lpstr>
      <vt:lpstr>PowerPoint Presentation</vt:lpstr>
      <vt:lpstr>PowerPoint Presentation</vt:lpstr>
      <vt:lpstr>Maths Comes Alive With GeoGebra</vt:lpstr>
      <vt:lpstr>Create those “Aha” Moments </vt:lpstr>
      <vt:lpstr>Construction vs Drawing</vt:lpstr>
      <vt:lpstr>Make Conjectures</vt:lpstr>
      <vt:lpstr>Sliders in GeoGebra</vt:lpstr>
      <vt:lpstr>Extensions &amp; Explorations</vt:lpstr>
      <vt:lpstr>Multiple Representation</vt:lpstr>
      <vt:lpstr>Demonstration Tool- Step by Step Construction</vt:lpstr>
      <vt:lpstr>Visual Proofs &amp; GeoGebra Worksheets</vt:lpstr>
      <vt:lpstr>GeoGebra on Web: www.geogebra.org  </vt:lpstr>
      <vt:lpstr>Make an account in GeoGebra www.geogebra.org</vt:lpstr>
      <vt:lpstr>PowerPoint Presentation</vt:lpstr>
      <vt:lpstr>GeoGebra Classroom: Live conversations with interactive math tools</vt:lpstr>
      <vt:lpstr>Experience GeoGebra Classroom</vt:lpstr>
      <vt:lpstr>Learn GeoGebra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Features &amp; Possibilities  -An Overview</dc:title>
  <cp:lastModifiedBy>Khosla, Sadhana (साधना खोसला)</cp:lastModifiedBy>
  <cp:revision>2</cp:revision>
  <dcterms:modified xsi:type="dcterms:W3CDTF">2023-08-21T16:51:05Z</dcterms:modified>
</cp:coreProperties>
</file>