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2"/>
  </p:notesMasterIdLst>
  <p:sldIdLst>
    <p:sldId id="256" r:id="rId2"/>
    <p:sldId id="257" r:id="rId3"/>
    <p:sldId id="278" r:id="rId4"/>
    <p:sldId id="260" r:id="rId5"/>
    <p:sldId id="291" r:id="rId6"/>
    <p:sldId id="288" r:id="rId7"/>
    <p:sldId id="290" r:id="rId8"/>
    <p:sldId id="29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93" r:id="rId17"/>
    <p:sldId id="294" r:id="rId18"/>
    <p:sldId id="262" r:id="rId19"/>
    <p:sldId id="261" r:id="rId20"/>
    <p:sldId id="274" r:id="rId21"/>
  </p:sldIdLst>
  <p:sldSz cx="12192000" cy="6858000"/>
  <p:notesSz cx="6858000" cy="9144000"/>
  <p:embeddedFontLst>
    <p:embeddedFont>
      <p:font typeface="Sriracha" charset="-34"/>
      <p:regular r:id="rId23"/>
    </p:embeddedFont>
    <p:embeddedFont>
      <p:font typeface="Maven Pro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Poppins Light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5372415-11DE-45C6-8BEE-F0BF579F2ADE}">
  <a:tblStyle styleId="{D5372415-11DE-45C6-8BEE-F0BF579F2A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60"/>
  </p:normalViewPr>
  <p:slideViewPr>
    <p:cSldViewPr snapToGrid="0">
      <p:cViewPr>
        <p:scale>
          <a:sx n="80" d="100"/>
          <a:sy n="80" d="100"/>
        </p:scale>
        <p:origin x="-754" y="-12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b205fd2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eb205fd2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b205fd2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eb205fd2b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eb205fd2b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eb205fd2b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973658" y="1574525"/>
            <a:ext cx="7641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973650" y="4629650"/>
            <a:ext cx="7641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760350" y="1427600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1760350" y="2574300"/>
            <a:ext cx="8475900" cy="26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text">
  <p:cSld name="CUSTOM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2002590" y="1808675"/>
            <a:ext cx="7038300" cy="17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subTitle" idx="1"/>
          </p:nvPr>
        </p:nvSpPr>
        <p:spPr>
          <a:xfrm>
            <a:off x="2002563" y="3562173"/>
            <a:ext cx="70383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7940625" y="4491450"/>
            <a:ext cx="2307000" cy="169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5449335" y="2097650"/>
            <a:ext cx="4872900" cy="7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5449325" y="3033825"/>
            <a:ext cx="4872900" cy="172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8" name="Google Shape;178;p12"/>
          <p:cNvSpPr>
            <a:spLocks noGrp="1"/>
          </p:cNvSpPr>
          <p:nvPr>
            <p:ph type="pic" idx="2"/>
          </p:nvPr>
        </p:nvSpPr>
        <p:spPr>
          <a:xfrm>
            <a:off x="1951275" y="1967550"/>
            <a:ext cx="2194200" cy="2194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left">
  <p:cSld name="ONE_COLUMN_TEXT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6588465" y="1181600"/>
            <a:ext cx="3932400" cy="349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1565275" y="4827099"/>
            <a:ext cx="8955900" cy="84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3" name="Google Shape;183;p13"/>
          <p:cNvSpPr>
            <a:spLocks noGrp="1"/>
          </p:cNvSpPr>
          <p:nvPr>
            <p:ph type="pic" idx="2"/>
          </p:nvPr>
        </p:nvSpPr>
        <p:spPr>
          <a:xfrm>
            <a:off x="1565275" y="1181600"/>
            <a:ext cx="4836000" cy="349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/>
          <p:nvPr/>
        </p:nvSpPr>
        <p:spPr>
          <a:xfrm rot="5400000">
            <a:off x="4025657" y="-1424090"/>
            <a:ext cx="4094828" cy="9357408"/>
          </a:xfrm>
          <a:custGeom>
            <a:avLst/>
            <a:gdLst/>
            <a:ahLst/>
            <a:cxnLst/>
            <a:rect l="l" t="t" r="r" b="b"/>
            <a:pathLst>
              <a:path w="1360408" h="1377102" extrusionOk="0">
                <a:moveTo>
                  <a:pt x="723965" y="140"/>
                </a:moveTo>
                <a:cubicBezTo>
                  <a:pt x="638225" y="-1322"/>
                  <a:pt x="552595" y="8600"/>
                  <a:pt x="469819" y="34039"/>
                </a:cubicBezTo>
                <a:cubicBezTo>
                  <a:pt x="440284" y="43119"/>
                  <a:pt x="411336" y="54223"/>
                  <a:pt x="383291" y="67185"/>
                </a:cubicBezTo>
                <a:cubicBezTo>
                  <a:pt x="347489" y="83729"/>
                  <a:pt x="313040" y="103513"/>
                  <a:pt x="280821" y="126263"/>
                </a:cubicBezTo>
                <a:cubicBezTo>
                  <a:pt x="241930" y="153721"/>
                  <a:pt x="206092" y="185568"/>
                  <a:pt x="174306" y="221013"/>
                </a:cubicBezTo>
                <a:cubicBezTo>
                  <a:pt x="79641" y="326568"/>
                  <a:pt x="23113" y="462306"/>
                  <a:pt x="5803" y="602424"/>
                </a:cubicBezTo>
                <a:cubicBezTo>
                  <a:pt x="-1030" y="657705"/>
                  <a:pt x="-1714" y="713682"/>
                  <a:pt x="3147" y="769154"/>
                </a:cubicBezTo>
                <a:cubicBezTo>
                  <a:pt x="13911" y="892039"/>
                  <a:pt x="55044" y="1012738"/>
                  <a:pt x="131040" y="1110840"/>
                </a:cubicBezTo>
                <a:cubicBezTo>
                  <a:pt x="175569" y="1168323"/>
                  <a:pt x="231109" y="1217427"/>
                  <a:pt x="292078" y="1256827"/>
                </a:cubicBezTo>
                <a:cubicBezTo>
                  <a:pt x="415655" y="1336689"/>
                  <a:pt x="564278" y="1379433"/>
                  <a:pt x="711440" y="1377004"/>
                </a:cubicBezTo>
                <a:cubicBezTo>
                  <a:pt x="768530" y="1376065"/>
                  <a:pt x="825642" y="1368050"/>
                  <a:pt x="880324" y="1351452"/>
                </a:cubicBezTo>
                <a:cubicBezTo>
                  <a:pt x="936848" y="1334296"/>
                  <a:pt x="990716" y="1308688"/>
                  <a:pt x="1040480" y="1276943"/>
                </a:cubicBezTo>
                <a:cubicBezTo>
                  <a:pt x="1151843" y="1205898"/>
                  <a:pt x="1244076" y="1103501"/>
                  <a:pt x="1299811" y="983453"/>
                </a:cubicBezTo>
                <a:cubicBezTo>
                  <a:pt x="1343352" y="889667"/>
                  <a:pt x="1364439" y="786103"/>
                  <a:pt x="1359771" y="682751"/>
                </a:cubicBezTo>
                <a:cubicBezTo>
                  <a:pt x="1357541" y="633307"/>
                  <a:pt x="1350392" y="583835"/>
                  <a:pt x="1335612" y="536516"/>
                </a:cubicBezTo>
                <a:cubicBezTo>
                  <a:pt x="1317590" y="478822"/>
                  <a:pt x="1289006" y="424533"/>
                  <a:pt x="1253257" y="375854"/>
                </a:cubicBezTo>
                <a:cubicBezTo>
                  <a:pt x="1211869" y="319492"/>
                  <a:pt x="1160733" y="270461"/>
                  <a:pt x="1102590" y="231640"/>
                </a:cubicBezTo>
                <a:cubicBezTo>
                  <a:pt x="1034703" y="186313"/>
                  <a:pt x="957967" y="154940"/>
                  <a:pt x="878045" y="138533"/>
                </a:cubicBezTo>
                <a:cubicBezTo>
                  <a:pt x="788205" y="120090"/>
                  <a:pt x="694733" y="120887"/>
                  <a:pt x="605177" y="140557"/>
                </a:cubicBezTo>
                <a:cubicBezTo>
                  <a:pt x="532084" y="156612"/>
                  <a:pt x="461942" y="184580"/>
                  <a:pt x="397330" y="222276"/>
                </a:cubicBezTo>
                <a:cubicBezTo>
                  <a:pt x="363427" y="242060"/>
                  <a:pt x="331252" y="264535"/>
                  <a:pt x="300430" y="288820"/>
                </a:cubicBezTo>
                <a:cubicBezTo>
                  <a:pt x="273595" y="310222"/>
                  <a:pt x="269162" y="349274"/>
                  <a:pt x="290564" y="376105"/>
                </a:cubicBezTo>
                <a:cubicBezTo>
                  <a:pt x="311963" y="402940"/>
                  <a:pt x="351015" y="407377"/>
                  <a:pt x="377850" y="385975"/>
                </a:cubicBezTo>
                <a:cubicBezTo>
                  <a:pt x="452700" y="325475"/>
                  <a:pt x="537650" y="279853"/>
                  <a:pt x="631744" y="257953"/>
                </a:cubicBezTo>
                <a:cubicBezTo>
                  <a:pt x="706849" y="240473"/>
                  <a:pt x="785512" y="238688"/>
                  <a:pt x="861221" y="253524"/>
                </a:cubicBezTo>
                <a:cubicBezTo>
                  <a:pt x="925331" y="266089"/>
                  <a:pt x="987251" y="290079"/>
                  <a:pt x="1042880" y="324366"/>
                </a:cubicBezTo>
                <a:cubicBezTo>
                  <a:pt x="1090361" y="353634"/>
                  <a:pt x="1133724" y="389893"/>
                  <a:pt x="1168753" y="433414"/>
                </a:cubicBezTo>
                <a:cubicBezTo>
                  <a:pt x="1203672" y="476798"/>
                  <a:pt x="1229709" y="527145"/>
                  <a:pt x="1244400" y="580916"/>
                </a:cubicBezTo>
                <a:cubicBezTo>
                  <a:pt x="1251189" y="605747"/>
                  <a:pt x="1255297" y="631234"/>
                  <a:pt x="1257937" y="656818"/>
                </a:cubicBezTo>
                <a:cubicBezTo>
                  <a:pt x="1266094" y="735842"/>
                  <a:pt x="1257589" y="816371"/>
                  <a:pt x="1232385" y="891739"/>
                </a:cubicBezTo>
                <a:cubicBezTo>
                  <a:pt x="1192750" y="1010256"/>
                  <a:pt x="1113730" y="1114402"/>
                  <a:pt x="1013531" y="1188515"/>
                </a:cubicBezTo>
                <a:cubicBezTo>
                  <a:pt x="964342" y="1224900"/>
                  <a:pt x="909628" y="1254382"/>
                  <a:pt x="851355" y="1273275"/>
                </a:cubicBezTo>
                <a:cubicBezTo>
                  <a:pt x="759179" y="1303154"/>
                  <a:pt x="658672" y="1304134"/>
                  <a:pt x="564064" y="1285921"/>
                </a:cubicBezTo>
                <a:cubicBezTo>
                  <a:pt x="460096" y="1265911"/>
                  <a:pt x="360168" y="1221228"/>
                  <a:pt x="277784" y="1154487"/>
                </a:cubicBezTo>
                <a:cubicBezTo>
                  <a:pt x="231239" y="1116778"/>
                  <a:pt x="190337" y="1071751"/>
                  <a:pt x="157102" y="1021911"/>
                </a:cubicBezTo>
                <a:cubicBezTo>
                  <a:pt x="134392" y="987854"/>
                  <a:pt x="115046" y="951267"/>
                  <a:pt x="100173" y="913117"/>
                </a:cubicBezTo>
                <a:cubicBezTo>
                  <a:pt x="74791" y="848007"/>
                  <a:pt x="61963" y="778481"/>
                  <a:pt x="58680" y="708813"/>
                </a:cubicBezTo>
                <a:cubicBezTo>
                  <a:pt x="50697" y="539322"/>
                  <a:pt x="103031" y="368410"/>
                  <a:pt x="216937" y="240874"/>
                </a:cubicBezTo>
                <a:cubicBezTo>
                  <a:pt x="245092" y="209351"/>
                  <a:pt x="276578" y="180909"/>
                  <a:pt x="310805" y="156118"/>
                </a:cubicBezTo>
                <a:cubicBezTo>
                  <a:pt x="338915" y="135752"/>
                  <a:pt x="368900" y="117924"/>
                  <a:pt x="400115" y="102731"/>
                </a:cubicBezTo>
                <a:cubicBezTo>
                  <a:pt x="533865" y="37641"/>
                  <a:pt x="685896" y="22841"/>
                  <a:pt x="832378" y="38087"/>
                </a:cubicBezTo>
                <a:cubicBezTo>
                  <a:pt x="879558" y="43001"/>
                  <a:pt x="926242" y="51134"/>
                  <a:pt x="972544" y="61363"/>
                </a:cubicBezTo>
                <a:cubicBezTo>
                  <a:pt x="979940" y="63076"/>
                  <a:pt x="987279" y="58514"/>
                  <a:pt x="988991" y="51118"/>
                </a:cubicBezTo>
                <a:cubicBezTo>
                  <a:pt x="990704" y="43726"/>
                  <a:pt x="986137" y="36257"/>
                  <a:pt x="978746" y="34549"/>
                </a:cubicBezTo>
                <a:cubicBezTo>
                  <a:pt x="895520" y="14405"/>
                  <a:pt x="809704" y="1597"/>
                  <a:pt x="723965" y="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2370800" y="1606850"/>
            <a:ext cx="6542400" cy="329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1744900" y="5076499"/>
            <a:ext cx="8557200" cy="66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37" y="-151"/>
            <a:ext cx="12192088" cy="6858384"/>
            <a:chOff x="-37" y="-151"/>
            <a:chExt cx="12192088" cy="685838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-37" y="105"/>
              <a:ext cx="12191268" cy="5244373"/>
              <a:chOff x="422346" y="2168825"/>
              <a:chExt cx="11403300" cy="3298555"/>
            </a:xfrm>
          </p:grpSpPr>
          <p:cxnSp>
            <p:nvCxnSpPr>
              <p:cNvPr id="8" name="Google Shape;8;p1"/>
              <p:cNvCxnSpPr/>
              <p:nvPr/>
            </p:nvCxnSpPr>
            <p:spPr>
              <a:xfrm>
                <a:off x="422346" y="216882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" name="Google Shape;9;p1"/>
              <p:cNvCxnSpPr/>
              <p:nvPr/>
            </p:nvCxnSpPr>
            <p:spPr>
              <a:xfrm>
                <a:off x="422346" y="242256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" name="Google Shape;10;p1"/>
              <p:cNvCxnSpPr/>
              <p:nvPr/>
            </p:nvCxnSpPr>
            <p:spPr>
              <a:xfrm>
                <a:off x="422346" y="267629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" name="Google Shape;11;p1"/>
              <p:cNvCxnSpPr/>
              <p:nvPr/>
            </p:nvCxnSpPr>
            <p:spPr>
              <a:xfrm>
                <a:off x="422346" y="293003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" name="Google Shape;12;p1"/>
              <p:cNvCxnSpPr/>
              <p:nvPr/>
            </p:nvCxnSpPr>
            <p:spPr>
              <a:xfrm>
                <a:off x="422346" y="318376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422346" y="343750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422346" y="369123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422346" y="394497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422346" y="419870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422346" y="445244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422346" y="470617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2" name="Google Shape;22;p1"/>
            <p:cNvCxnSpPr/>
            <p:nvPr/>
          </p:nvCxnSpPr>
          <p:spPr>
            <a:xfrm rot="-5400000">
              <a:off x="-342911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"/>
            <p:cNvCxnSpPr/>
            <p:nvPr/>
          </p:nvCxnSpPr>
          <p:spPr>
            <a:xfrm rot="-5400000">
              <a:off x="-302276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"/>
            <p:cNvCxnSpPr/>
            <p:nvPr/>
          </p:nvCxnSpPr>
          <p:spPr>
            <a:xfrm rot="-5400000">
              <a:off x="-261641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"/>
            <p:cNvCxnSpPr/>
            <p:nvPr/>
          </p:nvCxnSpPr>
          <p:spPr>
            <a:xfrm rot="-5400000">
              <a:off x="-2210061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"/>
            <p:cNvCxnSpPr/>
            <p:nvPr/>
          </p:nvCxnSpPr>
          <p:spPr>
            <a:xfrm rot="-5400000">
              <a:off x="-1803709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"/>
            <p:cNvCxnSpPr/>
            <p:nvPr/>
          </p:nvCxnSpPr>
          <p:spPr>
            <a:xfrm rot="-5400000">
              <a:off x="-139735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"/>
            <p:cNvCxnSpPr/>
            <p:nvPr/>
          </p:nvCxnSpPr>
          <p:spPr>
            <a:xfrm rot="-5400000">
              <a:off x="-99100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"/>
            <p:cNvCxnSpPr/>
            <p:nvPr/>
          </p:nvCxnSpPr>
          <p:spPr>
            <a:xfrm rot="-5400000">
              <a:off x="-58465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"/>
            <p:cNvCxnSpPr/>
            <p:nvPr/>
          </p:nvCxnSpPr>
          <p:spPr>
            <a:xfrm rot="-5400000">
              <a:off x="-17830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"/>
            <p:cNvCxnSpPr/>
            <p:nvPr/>
          </p:nvCxnSpPr>
          <p:spPr>
            <a:xfrm rot="-5400000">
              <a:off x="22805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"/>
            <p:cNvCxnSpPr/>
            <p:nvPr/>
          </p:nvCxnSpPr>
          <p:spPr>
            <a:xfrm rot="-5400000">
              <a:off x="63440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"/>
            <p:cNvCxnSpPr/>
            <p:nvPr/>
          </p:nvCxnSpPr>
          <p:spPr>
            <a:xfrm rot="-5400000">
              <a:off x="104075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"/>
            <p:cNvCxnSpPr/>
            <p:nvPr/>
          </p:nvCxnSpPr>
          <p:spPr>
            <a:xfrm rot="-5400000">
              <a:off x="144710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"/>
            <p:cNvCxnSpPr/>
            <p:nvPr/>
          </p:nvCxnSpPr>
          <p:spPr>
            <a:xfrm rot="-5400000">
              <a:off x="1853459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"/>
            <p:cNvCxnSpPr/>
            <p:nvPr/>
          </p:nvCxnSpPr>
          <p:spPr>
            <a:xfrm rot="-5400000">
              <a:off x="225981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"/>
            <p:cNvCxnSpPr/>
            <p:nvPr/>
          </p:nvCxnSpPr>
          <p:spPr>
            <a:xfrm rot="-5400000">
              <a:off x="266616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"/>
            <p:cNvCxnSpPr/>
            <p:nvPr/>
          </p:nvCxnSpPr>
          <p:spPr>
            <a:xfrm rot="-5400000">
              <a:off x="307251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"/>
            <p:cNvCxnSpPr/>
            <p:nvPr/>
          </p:nvCxnSpPr>
          <p:spPr>
            <a:xfrm rot="-5400000">
              <a:off x="347886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"/>
            <p:cNvCxnSpPr/>
            <p:nvPr/>
          </p:nvCxnSpPr>
          <p:spPr>
            <a:xfrm rot="-5400000">
              <a:off x="388521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"/>
            <p:cNvCxnSpPr/>
            <p:nvPr/>
          </p:nvCxnSpPr>
          <p:spPr>
            <a:xfrm rot="-5400000">
              <a:off x="429157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1"/>
            <p:cNvCxnSpPr/>
            <p:nvPr/>
          </p:nvCxnSpPr>
          <p:spPr>
            <a:xfrm rot="-5400000">
              <a:off x="469792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1"/>
            <p:cNvCxnSpPr/>
            <p:nvPr/>
          </p:nvCxnSpPr>
          <p:spPr>
            <a:xfrm rot="-5400000">
              <a:off x="510427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"/>
            <p:cNvCxnSpPr/>
            <p:nvPr/>
          </p:nvCxnSpPr>
          <p:spPr>
            <a:xfrm rot="-5400000">
              <a:off x="551062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"/>
            <p:cNvCxnSpPr/>
            <p:nvPr/>
          </p:nvCxnSpPr>
          <p:spPr>
            <a:xfrm rot="-5400000">
              <a:off x="591697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1"/>
            <p:cNvCxnSpPr/>
            <p:nvPr/>
          </p:nvCxnSpPr>
          <p:spPr>
            <a:xfrm rot="-5400000">
              <a:off x="632333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1"/>
            <p:cNvCxnSpPr/>
            <p:nvPr/>
          </p:nvCxnSpPr>
          <p:spPr>
            <a:xfrm rot="-5400000">
              <a:off x="672968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1"/>
            <p:cNvCxnSpPr/>
            <p:nvPr/>
          </p:nvCxnSpPr>
          <p:spPr>
            <a:xfrm rot="-5400000">
              <a:off x="713603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1"/>
            <p:cNvCxnSpPr/>
            <p:nvPr/>
          </p:nvCxnSpPr>
          <p:spPr>
            <a:xfrm rot="-5400000">
              <a:off x="754238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1"/>
            <p:cNvCxnSpPr/>
            <p:nvPr/>
          </p:nvCxnSpPr>
          <p:spPr>
            <a:xfrm rot="-5400000">
              <a:off x="794873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1"/>
            <p:cNvCxnSpPr/>
            <p:nvPr/>
          </p:nvCxnSpPr>
          <p:spPr>
            <a:xfrm rot="-5400000">
              <a:off x="835509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2" name="Google Shape;52;p1"/>
            <p:cNvGrpSpPr/>
            <p:nvPr/>
          </p:nvGrpSpPr>
          <p:grpSpPr>
            <a:xfrm>
              <a:off x="338" y="5647715"/>
              <a:ext cx="12191268" cy="806827"/>
              <a:chOff x="422346" y="4959910"/>
              <a:chExt cx="11403300" cy="507470"/>
            </a:xfrm>
          </p:grpSpPr>
          <p:cxnSp>
            <p:nvCxnSpPr>
              <p:cNvPr id="53" name="Google Shape;53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56" name="Google Shape;56;p1"/>
            <p:cNvCxnSpPr/>
            <p:nvPr/>
          </p:nvCxnSpPr>
          <p:spPr>
            <a:xfrm>
              <a:off x="351" y="6858075"/>
              <a:ext cx="1219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1"/>
            <p:cNvCxnSpPr/>
            <p:nvPr/>
          </p:nvCxnSpPr>
          <p:spPr>
            <a:xfrm rot="-5400000">
              <a:off x="8761442" y="3429084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8" name="Google Shape;5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336749" y="6229225"/>
            <a:ext cx="11003051" cy="3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0071150" y="11431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10071150" y="1924184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10071150" y="27052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10071150" y="34862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10071150" y="4267285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"/>
          <p:cNvSpPr/>
          <p:nvPr/>
        </p:nvSpPr>
        <p:spPr>
          <a:xfrm>
            <a:off x="10071150" y="50483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 flipH="1">
            <a:off x="7839500" y="3225150"/>
            <a:ext cx="6543725" cy="40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"/>
          <p:cNvGrpSpPr/>
          <p:nvPr/>
        </p:nvGrpSpPr>
        <p:grpSpPr>
          <a:xfrm>
            <a:off x="588167" y="1076728"/>
            <a:ext cx="540369" cy="4704630"/>
            <a:chOff x="1765250" y="1648150"/>
            <a:chExt cx="503700" cy="4385375"/>
          </a:xfrm>
        </p:grpSpPr>
        <p:sp>
          <p:nvSpPr>
            <p:cNvPr id="67" name="Google Shape;67;p1"/>
            <p:cNvSpPr/>
            <p:nvPr/>
          </p:nvSpPr>
          <p:spPr>
            <a:xfrm>
              <a:off x="1765250" y="1648150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765250" y="2235332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765250" y="5758425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765250" y="3996879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765250" y="2822514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765250" y="5171243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765250" y="4584061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765250" y="3409696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5" name="Google Shape;75;p1"/>
          <p:cNvSpPr/>
          <p:nvPr/>
        </p:nvSpPr>
        <p:spPr>
          <a:xfrm>
            <a:off x="736499" y="668572"/>
            <a:ext cx="10141200" cy="5520900"/>
          </a:xfrm>
          <a:prstGeom prst="roundRect">
            <a:avLst>
              <a:gd name="adj" fmla="val 2847"/>
            </a:avLst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1019399" y="1108203"/>
            <a:ext cx="231900" cy="4641244"/>
            <a:chOff x="931249" y="1108303"/>
            <a:chExt cx="231900" cy="4641244"/>
          </a:xfrm>
        </p:grpSpPr>
        <p:sp>
          <p:nvSpPr>
            <p:cNvPr id="77" name="Google Shape;77;p1"/>
            <p:cNvSpPr/>
            <p:nvPr/>
          </p:nvSpPr>
          <p:spPr>
            <a:xfrm>
              <a:off x="931249" y="1108303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931249" y="4257835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931249" y="2998022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931249" y="1738209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931249" y="5517647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31249" y="3627928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931249" y="2368116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931249" y="4887741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5" name="Google Shape;85;p1"/>
          <p:cNvGrpSpPr/>
          <p:nvPr/>
        </p:nvGrpSpPr>
        <p:grpSpPr>
          <a:xfrm>
            <a:off x="588096" y="1076664"/>
            <a:ext cx="540304" cy="4704536"/>
            <a:chOff x="499946" y="1076764"/>
            <a:chExt cx="540304" cy="4704536"/>
          </a:xfrm>
        </p:grpSpPr>
        <p:sp>
          <p:nvSpPr>
            <p:cNvPr id="86" name="Google Shape;86;p1"/>
            <p:cNvSpPr/>
            <p:nvPr/>
          </p:nvSpPr>
          <p:spPr>
            <a:xfrm>
              <a:off x="499946" y="1076764"/>
              <a:ext cx="540300" cy="295200"/>
            </a:xfrm>
            <a:prstGeom prst="arc">
              <a:avLst>
                <a:gd name="adj1" fmla="val 20656925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99946" y="4226295"/>
              <a:ext cx="540300" cy="295200"/>
            </a:xfrm>
            <a:prstGeom prst="arc">
              <a:avLst>
                <a:gd name="adj1" fmla="val 20760202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99946" y="2966483"/>
              <a:ext cx="540300" cy="295200"/>
            </a:xfrm>
            <a:prstGeom prst="arc">
              <a:avLst>
                <a:gd name="adj1" fmla="val 20733834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99946" y="1706670"/>
              <a:ext cx="540300" cy="295200"/>
            </a:xfrm>
            <a:prstGeom prst="arc">
              <a:avLst>
                <a:gd name="adj1" fmla="val 20657418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499950" y="5486100"/>
              <a:ext cx="540300" cy="295200"/>
            </a:xfrm>
            <a:prstGeom prst="arc">
              <a:avLst>
                <a:gd name="adj1" fmla="val 2082359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99946" y="3596389"/>
              <a:ext cx="540300" cy="295200"/>
            </a:xfrm>
            <a:prstGeom prst="arc">
              <a:avLst>
                <a:gd name="adj1" fmla="val 208625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9946" y="2336577"/>
              <a:ext cx="540300" cy="295200"/>
            </a:xfrm>
            <a:prstGeom prst="arc">
              <a:avLst>
                <a:gd name="adj1" fmla="val 2073262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9946" y="4856202"/>
              <a:ext cx="540300" cy="295200"/>
            </a:xfrm>
            <a:prstGeom prst="arc">
              <a:avLst>
                <a:gd name="adj1" fmla="val 206822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1493388" y="1955840"/>
            <a:ext cx="8818200" cy="3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aphicFrame>
        <p:nvGraphicFramePr>
          <p:cNvPr id="96" name="Google Shape;96;p1"/>
          <p:cNvGraphicFramePr/>
          <p:nvPr/>
        </p:nvGraphicFramePr>
        <p:xfrm>
          <a:off x="1456800" y="1155175"/>
          <a:ext cx="9043800" cy="4685625"/>
        </p:xfrm>
        <a:graphic>
          <a:graphicData uri="http://schemas.openxmlformats.org/drawingml/2006/table">
            <a:tbl>
              <a:tblPr>
                <a:noFill/>
                <a:tableStyleId>{D5372415-11DE-45C6-8BEE-F0BF579F2ADE}</a:tableStyleId>
              </a:tblPr>
              <a:tblGrid>
                <a:gridCol w="9043800"/>
              </a:tblGrid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"/>
          <p:cNvSpPr/>
          <p:nvPr/>
        </p:nvSpPr>
        <p:spPr>
          <a:xfrm rot="5400000">
            <a:off x="-508383" y="6180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1493388" y="1186338"/>
            <a:ext cx="88182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1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2297152" y="4140398"/>
            <a:ext cx="6667393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ctrTitle"/>
          </p:nvPr>
        </p:nvSpPr>
        <p:spPr>
          <a:xfrm>
            <a:off x="1973657" y="1574525"/>
            <a:ext cx="8894367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400" dirty="0" smtClean="0"/>
              <a:t>Making Classrooms Interactive with </a:t>
            </a:r>
            <a:r>
              <a:rPr lang="en-US" sz="4400" dirty="0" err="1" smtClean="0"/>
              <a:t>Wordwall</a:t>
            </a:r>
            <a:r>
              <a:rPr lang="en-US" sz="4400" dirty="0" smtClean="0"/>
              <a:t> – NEP 2020 Aligned </a:t>
            </a:r>
            <a:r>
              <a:rPr lang="en-US" sz="4400" dirty="0" smtClean="0"/>
              <a:t>Approaches</a:t>
            </a:r>
            <a:endParaRPr sz="440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ubTitle" idx="1"/>
          </p:nvPr>
        </p:nvSpPr>
        <p:spPr>
          <a:xfrm>
            <a:off x="1973650" y="4553450"/>
            <a:ext cx="7641600" cy="37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Dr</a:t>
            </a:r>
            <a:r>
              <a:rPr lang="en" b="1" dirty="0" smtClean="0"/>
              <a:t>.Jipsy Malhotra ,Assistant Professor ,MPD,CIET,NCERT</a:t>
            </a:r>
            <a:endParaRPr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9035" y="5108025"/>
            <a:ext cx="3335452" cy="92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816" y="782587"/>
            <a:ext cx="8955900" cy="8493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sz="5400" b="1" dirty="0" smtClean="0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rPr>
              <a:t>Templates</a:t>
            </a:r>
            <a:r>
              <a:rPr lang="en-IN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03586" y="1485900"/>
            <a:ext cx="960120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83" y="1023945"/>
            <a:ext cx="7809196" cy="82062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Login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14450" y="1906587"/>
            <a:ext cx="8905875" cy="41513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83" y="1023945"/>
            <a:ext cx="7809196" cy="82062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Dashboard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350" y="1906587"/>
            <a:ext cx="9344025" cy="38846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508" y="814395"/>
            <a:ext cx="7809196" cy="82062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Creating Activity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3975" y="1951354"/>
            <a:ext cx="9105900" cy="41827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83" y="823920"/>
            <a:ext cx="7809196" cy="820621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Spinwheel</a:t>
            </a:r>
            <a:r>
              <a:rPr lang="en-IN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09675" y="1666875"/>
            <a:ext cx="9410700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058" y="909645"/>
            <a:ext cx="7809196" cy="82062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Labelling  World Map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33474" y="1619251"/>
            <a:ext cx="9153525" cy="43148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83" y="1023945"/>
            <a:ext cx="7809196" cy="820621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Results 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49" y="2584150"/>
            <a:ext cx="8629651" cy="10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1181600"/>
            <a:ext cx="8634915" cy="990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Usage of </a:t>
            </a:r>
            <a:r>
              <a:rPr lang="en-US" dirty="0" err="1" smtClean="0"/>
              <a:t>wordwall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43100" y="2457449"/>
            <a:ext cx="78200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Use it as a starter/warm-up </a:t>
            </a: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activity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400" b="1" dirty="0" smtClean="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Quick checks during or after a </a:t>
            </a: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lesson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400" b="1" dirty="0" smtClean="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Peer learning and revision </a:t>
            </a: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tools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400" b="1" dirty="0" smtClean="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Formative </a:t>
            </a: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assessments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400" b="1" dirty="0" smtClean="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b="1" dirty="0" smtClean="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Homework with QR codes/links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subTitle" idx="1"/>
          </p:nvPr>
        </p:nvSpPr>
        <p:spPr>
          <a:xfrm>
            <a:off x="1744900" y="5076499"/>
            <a:ext cx="8557200" cy="66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 indent="0"/>
            <a:r>
              <a:rPr lang="en" dirty="0"/>
              <a:t>― </a:t>
            </a:r>
            <a:r>
              <a:rPr lang="en-IN" dirty="0" smtClean="0"/>
              <a:t>Benjamin Franklin </a:t>
            </a:r>
            <a:endParaRPr/>
          </a:p>
        </p:txBody>
      </p:sp>
      <p:grpSp>
        <p:nvGrpSpPr>
          <p:cNvPr id="294" name="Google Shape;294;p27"/>
          <p:cNvGrpSpPr/>
          <p:nvPr/>
        </p:nvGrpSpPr>
        <p:grpSpPr>
          <a:xfrm rot="10800000">
            <a:off x="1508802" y="912076"/>
            <a:ext cx="1237846" cy="872004"/>
            <a:chOff x="621403" y="597265"/>
            <a:chExt cx="1588204" cy="1118814"/>
          </a:xfrm>
        </p:grpSpPr>
        <p:sp>
          <p:nvSpPr>
            <p:cNvPr id="295" name="Google Shape;295;p27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“Tell Me And I’ll</a:t>
            </a:r>
            <a:br>
              <a:rPr lang="en-IN" dirty="0" smtClean="0"/>
            </a:br>
            <a:r>
              <a:rPr lang="en-IN" dirty="0" smtClean="0"/>
              <a:t>Forget Show Me and I May Remember Involve Me and I Learn”.-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/>
          <p:nvPr/>
        </p:nvSpPr>
        <p:spPr>
          <a:xfrm>
            <a:off x="6417076" y="5388113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7235100" y="5111475"/>
            <a:ext cx="3200349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6"/>
          <p:cNvSpPr/>
          <p:nvPr/>
        </p:nvSpPr>
        <p:spPr>
          <a:xfrm>
            <a:off x="1353274" y="1510925"/>
            <a:ext cx="8781325" cy="336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2863" dist="9525" dir="270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1883115" y="1648325"/>
            <a:ext cx="8013360" cy="349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 smtClean="0"/>
              <a:t>Let’s </a:t>
            </a:r>
            <a:r>
              <a:rPr lang="en-US" dirty="0" smtClean="0"/>
              <a:t>make every class interactive, joyful, and NEP-aligned </a:t>
            </a:r>
            <a:r>
              <a:rPr lang="en-US" dirty="0" smtClean="0"/>
              <a:t>.</a:t>
            </a:r>
            <a:endParaRPr/>
          </a:p>
        </p:txBody>
      </p:sp>
      <p:sp>
        <p:nvSpPr>
          <p:cNvPr id="286" name="Google Shape;286;p26"/>
          <p:cNvSpPr/>
          <p:nvPr/>
        </p:nvSpPr>
        <p:spPr>
          <a:xfrm>
            <a:off x="5451208" y="851455"/>
            <a:ext cx="1184020" cy="1032269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FFFFF">
              <a:alpha val="40510"/>
            </a:srgbClr>
          </a:solidFill>
          <a:ln>
            <a:noFill/>
          </a:ln>
          <a:effectLst>
            <a:outerShdw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/>
          <p:nvPr/>
        </p:nvSpPr>
        <p:spPr>
          <a:xfrm flipH="1">
            <a:off x="1245658" y="851455"/>
            <a:ext cx="1184020" cy="1032269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FFFFF">
              <a:alpha val="40510"/>
            </a:srgbClr>
          </a:solidFill>
          <a:ln>
            <a:noFill/>
          </a:ln>
          <a:effectLst>
            <a:outerShdw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5449335" y="2097650"/>
            <a:ext cx="4872900" cy="7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Objectives Of The Session</a:t>
            </a:r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1"/>
          </p:nvPr>
        </p:nvSpPr>
        <p:spPr>
          <a:xfrm>
            <a:off x="5449325" y="3033825"/>
            <a:ext cx="4872900" cy="172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endParaRPr lang="en-IN" dirty="0" smtClean="0"/>
          </a:p>
          <a:p>
            <a:pPr lvl="1"/>
            <a:r>
              <a:rPr lang="en-IN" sz="3000" b="1" dirty="0" smtClean="0"/>
              <a:t>Why use </a:t>
            </a:r>
            <a:r>
              <a:rPr lang="en-IN" sz="3000" b="1" dirty="0" err="1" smtClean="0"/>
              <a:t>Wordwall</a:t>
            </a:r>
            <a:r>
              <a:rPr lang="en-IN" sz="3000" b="1" dirty="0" smtClean="0"/>
              <a:t>?</a:t>
            </a:r>
          </a:p>
          <a:p>
            <a:pPr lvl="1"/>
            <a:endParaRPr lang="en-IN" sz="2600" b="1" dirty="0" smtClean="0"/>
          </a:p>
          <a:p>
            <a:pPr lvl="1"/>
            <a:r>
              <a:rPr lang="en-IN" sz="3000" b="1" dirty="0" smtClean="0"/>
              <a:t>What you’ll learn and create today?</a:t>
            </a:r>
            <a:endParaRPr lang="en-IN" sz="2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"/>
          <p:cNvSpPr/>
          <p:nvPr/>
        </p:nvSpPr>
        <p:spPr>
          <a:xfrm rot="4981365">
            <a:off x="2007752" y="1944648"/>
            <a:ext cx="3107740" cy="3145876"/>
          </a:xfrm>
          <a:custGeom>
            <a:avLst/>
            <a:gdLst/>
            <a:ahLst/>
            <a:cxnLst/>
            <a:rect l="l" t="t" r="r" b="b"/>
            <a:pathLst>
              <a:path w="1360408" h="1377102" extrusionOk="0">
                <a:moveTo>
                  <a:pt x="723965" y="140"/>
                </a:moveTo>
                <a:cubicBezTo>
                  <a:pt x="638225" y="-1322"/>
                  <a:pt x="552595" y="8600"/>
                  <a:pt x="469819" y="34039"/>
                </a:cubicBezTo>
                <a:cubicBezTo>
                  <a:pt x="440284" y="43119"/>
                  <a:pt x="411336" y="54223"/>
                  <a:pt x="383291" y="67185"/>
                </a:cubicBezTo>
                <a:cubicBezTo>
                  <a:pt x="347489" y="83729"/>
                  <a:pt x="313040" y="103513"/>
                  <a:pt x="280821" y="126263"/>
                </a:cubicBezTo>
                <a:cubicBezTo>
                  <a:pt x="241930" y="153721"/>
                  <a:pt x="206092" y="185568"/>
                  <a:pt x="174306" y="221013"/>
                </a:cubicBezTo>
                <a:cubicBezTo>
                  <a:pt x="79641" y="326568"/>
                  <a:pt x="23113" y="462306"/>
                  <a:pt x="5803" y="602424"/>
                </a:cubicBezTo>
                <a:cubicBezTo>
                  <a:pt x="-1030" y="657705"/>
                  <a:pt x="-1714" y="713682"/>
                  <a:pt x="3147" y="769154"/>
                </a:cubicBezTo>
                <a:cubicBezTo>
                  <a:pt x="13911" y="892039"/>
                  <a:pt x="55044" y="1012738"/>
                  <a:pt x="131040" y="1110840"/>
                </a:cubicBezTo>
                <a:cubicBezTo>
                  <a:pt x="175569" y="1168323"/>
                  <a:pt x="231109" y="1217427"/>
                  <a:pt x="292078" y="1256827"/>
                </a:cubicBezTo>
                <a:cubicBezTo>
                  <a:pt x="415655" y="1336689"/>
                  <a:pt x="564278" y="1379433"/>
                  <a:pt x="711440" y="1377004"/>
                </a:cubicBezTo>
                <a:cubicBezTo>
                  <a:pt x="768530" y="1376065"/>
                  <a:pt x="825642" y="1368050"/>
                  <a:pt x="880324" y="1351452"/>
                </a:cubicBezTo>
                <a:cubicBezTo>
                  <a:pt x="936848" y="1334296"/>
                  <a:pt x="990716" y="1308688"/>
                  <a:pt x="1040480" y="1276943"/>
                </a:cubicBezTo>
                <a:cubicBezTo>
                  <a:pt x="1151843" y="1205898"/>
                  <a:pt x="1244076" y="1103501"/>
                  <a:pt x="1299811" y="983453"/>
                </a:cubicBezTo>
                <a:cubicBezTo>
                  <a:pt x="1343352" y="889667"/>
                  <a:pt x="1364439" y="786103"/>
                  <a:pt x="1359771" y="682751"/>
                </a:cubicBezTo>
                <a:cubicBezTo>
                  <a:pt x="1357541" y="633307"/>
                  <a:pt x="1350392" y="583835"/>
                  <a:pt x="1335612" y="536516"/>
                </a:cubicBezTo>
                <a:cubicBezTo>
                  <a:pt x="1317590" y="478822"/>
                  <a:pt x="1289006" y="424533"/>
                  <a:pt x="1253257" y="375854"/>
                </a:cubicBezTo>
                <a:cubicBezTo>
                  <a:pt x="1211869" y="319492"/>
                  <a:pt x="1160733" y="270461"/>
                  <a:pt x="1102590" y="231640"/>
                </a:cubicBezTo>
                <a:cubicBezTo>
                  <a:pt x="1034703" y="186313"/>
                  <a:pt x="957967" y="154940"/>
                  <a:pt x="878045" y="138533"/>
                </a:cubicBezTo>
                <a:cubicBezTo>
                  <a:pt x="788205" y="120090"/>
                  <a:pt x="694733" y="120887"/>
                  <a:pt x="605177" y="140557"/>
                </a:cubicBezTo>
                <a:cubicBezTo>
                  <a:pt x="532084" y="156612"/>
                  <a:pt x="461942" y="184580"/>
                  <a:pt x="397330" y="222276"/>
                </a:cubicBezTo>
                <a:cubicBezTo>
                  <a:pt x="363427" y="242060"/>
                  <a:pt x="331252" y="264535"/>
                  <a:pt x="300430" y="288820"/>
                </a:cubicBezTo>
                <a:cubicBezTo>
                  <a:pt x="273595" y="310222"/>
                  <a:pt x="269162" y="349274"/>
                  <a:pt x="290564" y="376105"/>
                </a:cubicBezTo>
                <a:cubicBezTo>
                  <a:pt x="311963" y="402940"/>
                  <a:pt x="351015" y="407377"/>
                  <a:pt x="377850" y="385975"/>
                </a:cubicBezTo>
                <a:cubicBezTo>
                  <a:pt x="452700" y="325475"/>
                  <a:pt x="537650" y="279853"/>
                  <a:pt x="631744" y="257953"/>
                </a:cubicBezTo>
                <a:cubicBezTo>
                  <a:pt x="706849" y="240473"/>
                  <a:pt x="785512" y="238688"/>
                  <a:pt x="861221" y="253524"/>
                </a:cubicBezTo>
                <a:cubicBezTo>
                  <a:pt x="925331" y="266089"/>
                  <a:pt x="987251" y="290079"/>
                  <a:pt x="1042880" y="324366"/>
                </a:cubicBezTo>
                <a:cubicBezTo>
                  <a:pt x="1090361" y="353634"/>
                  <a:pt x="1133724" y="389893"/>
                  <a:pt x="1168753" y="433414"/>
                </a:cubicBezTo>
                <a:cubicBezTo>
                  <a:pt x="1203672" y="476798"/>
                  <a:pt x="1229709" y="527145"/>
                  <a:pt x="1244400" y="580916"/>
                </a:cubicBezTo>
                <a:cubicBezTo>
                  <a:pt x="1251189" y="605747"/>
                  <a:pt x="1255297" y="631234"/>
                  <a:pt x="1257937" y="656818"/>
                </a:cubicBezTo>
                <a:cubicBezTo>
                  <a:pt x="1266094" y="735842"/>
                  <a:pt x="1257589" y="816371"/>
                  <a:pt x="1232385" y="891739"/>
                </a:cubicBezTo>
                <a:cubicBezTo>
                  <a:pt x="1192750" y="1010256"/>
                  <a:pt x="1113730" y="1114402"/>
                  <a:pt x="1013531" y="1188515"/>
                </a:cubicBezTo>
                <a:cubicBezTo>
                  <a:pt x="964342" y="1224900"/>
                  <a:pt x="909628" y="1254382"/>
                  <a:pt x="851355" y="1273275"/>
                </a:cubicBezTo>
                <a:cubicBezTo>
                  <a:pt x="759179" y="1303154"/>
                  <a:pt x="658672" y="1304134"/>
                  <a:pt x="564064" y="1285921"/>
                </a:cubicBezTo>
                <a:cubicBezTo>
                  <a:pt x="460096" y="1265911"/>
                  <a:pt x="360168" y="1221228"/>
                  <a:pt x="277784" y="1154487"/>
                </a:cubicBezTo>
                <a:cubicBezTo>
                  <a:pt x="231239" y="1116778"/>
                  <a:pt x="190337" y="1071751"/>
                  <a:pt x="157102" y="1021911"/>
                </a:cubicBezTo>
                <a:cubicBezTo>
                  <a:pt x="134392" y="987854"/>
                  <a:pt x="115046" y="951267"/>
                  <a:pt x="100173" y="913117"/>
                </a:cubicBezTo>
                <a:cubicBezTo>
                  <a:pt x="74791" y="848007"/>
                  <a:pt x="61963" y="778481"/>
                  <a:pt x="58680" y="708813"/>
                </a:cubicBezTo>
                <a:cubicBezTo>
                  <a:pt x="50697" y="539322"/>
                  <a:pt x="103031" y="368410"/>
                  <a:pt x="216937" y="240874"/>
                </a:cubicBezTo>
                <a:cubicBezTo>
                  <a:pt x="245092" y="209351"/>
                  <a:pt x="276578" y="180909"/>
                  <a:pt x="310805" y="156118"/>
                </a:cubicBezTo>
                <a:cubicBezTo>
                  <a:pt x="338915" y="135752"/>
                  <a:pt x="368900" y="117924"/>
                  <a:pt x="400115" y="102731"/>
                </a:cubicBezTo>
                <a:cubicBezTo>
                  <a:pt x="533865" y="37641"/>
                  <a:pt x="685896" y="22841"/>
                  <a:pt x="832378" y="38087"/>
                </a:cubicBezTo>
                <a:cubicBezTo>
                  <a:pt x="879558" y="43001"/>
                  <a:pt x="926242" y="51134"/>
                  <a:pt x="972544" y="61363"/>
                </a:cubicBezTo>
                <a:cubicBezTo>
                  <a:pt x="979940" y="63076"/>
                  <a:pt x="987279" y="58514"/>
                  <a:pt x="988991" y="51118"/>
                </a:cubicBezTo>
                <a:cubicBezTo>
                  <a:pt x="990704" y="43726"/>
                  <a:pt x="986137" y="36257"/>
                  <a:pt x="978746" y="34549"/>
                </a:cubicBezTo>
                <a:cubicBezTo>
                  <a:pt x="895520" y="14405"/>
                  <a:pt x="809704" y="1597"/>
                  <a:pt x="723965" y="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5449326" y="2760950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2842" y="2854106"/>
            <a:ext cx="11824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 txBox="1">
            <a:spLocks noGrp="1"/>
          </p:cNvSpPr>
          <p:nvPr>
            <p:ph type="subTitle" idx="1"/>
          </p:nvPr>
        </p:nvSpPr>
        <p:spPr>
          <a:xfrm>
            <a:off x="2002563" y="3562173"/>
            <a:ext cx="7038300" cy="53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485" name="Google Shape;485;p39"/>
          <p:cNvSpPr/>
          <p:nvPr/>
        </p:nvSpPr>
        <p:spPr>
          <a:xfrm rot="-59955">
            <a:off x="2204746" y="3078730"/>
            <a:ext cx="5734830" cy="171057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9"/>
          <p:cNvSpPr txBox="1">
            <a:spLocks noGrp="1"/>
          </p:cNvSpPr>
          <p:nvPr>
            <p:ph type="title"/>
          </p:nvPr>
        </p:nvSpPr>
        <p:spPr>
          <a:xfrm>
            <a:off x="2002590" y="1808675"/>
            <a:ext cx="7038300" cy="175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87" name="Google Shape;487;p39"/>
          <p:cNvSpPr/>
          <p:nvPr/>
        </p:nvSpPr>
        <p:spPr>
          <a:xfrm>
            <a:off x="7077075" y="3823436"/>
            <a:ext cx="3517168" cy="2711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2863" dist="9525" dir="270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9"/>
          <p:cNvSpPr/>
          <p:nvPr/>
        </p:nvSpPr>
        <p:spPr>
          <a:xfrm flipH="1">
            <a:off x="7594008" y="3646400"/>
            <a:ext cx="932416" cy="812912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FFFFF">
              <a:alpha val="40510"/>
            </a:srgbClr>
          </a:solidFill>
          <a:ln>
            <a:noFill/>
          </a:ln>
          <a:effectLst>
            <a:outerShdw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9"/>
          <p:cNvSpPr txBox="1">
            <a:spLocks noGrp="1"/>
          </p:cNvSpPr>
          <p:nvPr>
            <p:ph type="body" idx="2"/>
          </p:nvPr>
        </p:nvSpPr>
        <p:spPr>
          <a:xfrm>
            <a:off x="6810375" y="4491450"/>
            <a:ext cx="3437250" cy="1695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Jipsy.malhotra@ciet.nic.in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760350" y="1427600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IN" dirty="0" smtClean="0"/>
              <a:t>Introduction to </a:t>
            </a:r>
            <a:r>
              <a:rPr lang="en-IN" dirty="0" err="1" smtClean="0"/>
              <a:t>Wordwall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1760349" y="2574300"/>
            <a:ext cx="8726675" cy="28835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en-IN" b="1" dirty="0" smtClean="0"/>
              <a:t>A simple tool to create games, quizzes, puzzles</a:t>
            </a:r>
          </a:p>
          <a:p>
            <a:pPr lvl="0"/>
            <a:r>
              <a:rPr lang="en-IN" b="1" dirty="0" smtClean="0"/>
              <a:t>Works on phones, tablets, </a:t>
            </a:r>
            <a:r>
              <a:rPr lang="en-IN" b="1" dirty="0" err="1" smtClean="0"/>
              <a:t>smartboards</a:t>
            </a:r>
            <a:endParaRPr lang="en-IN" b="1" dirty="0" smtClean="0"/>
          </a:p>
          <a:p>
            <a:pPr lvl="0"/>
            <a:r>
              <a:rPr lang="en-IN" b="1" dirty="0" smtClean="0"/>
              <a:t>Real-time engagement, printable too</a:t>
            </a:r>
            <a:r>
              <a:rPr lang="en-IN" b="1" dirty="0" smtClean="0"/>
              <a:t>!</a:t>
            </a:r>
            <a:endParaRPr lang="en-IN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82369" y="4286063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https://wordwall.net/</a:t>
            </a:r>
            <a:r>
              <a:rPr lang="en-US" dirty="0" smtClean="0"/>
              <a:t>  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760350" y="1427600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IN" i="1" dirty="0" smtClean="0"/>
              <a:t>Why Go Interactive?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1760350" y="2574299"/>
            <a:ext cx="8926700" cy="3245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62500" lnSpcReduction="20000"/>
          </a:bodyPr>
          <a:lstStyle/>
          <a:p>
            <a:pPr lvl="0">
              <a:buNone/>
            </a:pPr>
            <a:r>
              <a:rPr lang="en-IN" sz="2900" b="1" dirty="0" smtClean="0"/>
              <a:t>NEP 2020: Pedagogical </a:t>
            </a:r>
            <a:r>
              <a:rPr lang="en-IN" sz="2900" b="1" dirty="0" smtClean="0"/>
              <a:t>shifts</a:t>
            </a:r>
          </a:p>
          <a:p>
            <a:pPr lvl="0">
              <a:buNone/>
            </a:pPr>
            <a:endParaRPr lang="en-IN" sz="2900" b="1" dirty="0" smtClean="0"/>
          </a:p>
          <a:p>
            <a:pPr lvl="1"/>
            <a:r>
              <a:rPr lang="en-IN" sz="2900" b="1" dirty="0" smtClean="0"/>
              <a:t>Competency-based, experiential, joyful learning</a:t>
            </a:r>
          </a:p>
          <a:p>
            <a:pPr lvl="1"/>
            <a:r>
              <a:rPr lang="en-IN" sz="2900" b="1" dirty="0" smtClean="0"/>
              <a:t>Integration of technology (ICT, digital tools)</a:t>
            </a:r>
          </a:p>
          <a:p>
            <a:pPr lvl="0">
              <a:buNone/>
            </a:pPr>
            <a:endParaRPr lang="en-IN" sz="2900" b="1" dirty="0" smtClean="0"/>
          </a:p>
          <a:p>
            <a:pPr>
              <a:buNone/>
            </a:pPr>
            <a:r>
              <a:rPr lang="en-IN" sz="2900" b="1" dirty="0" smtClean="0"/>
              <a:t>📌 </a:t>
            </a:r>
            <a:r>
              <a:rPr lang="en-IN" sz="2900" b="1" i="1" dirty="0" smtClean="0"/>
              <a:t>Quote from NEP </a:t>
            </a:r>
            <a:r>
              <a:rPr lang="en-IN" sz="2900" b="1" i="1" dirty="0" smtClean="0"/>
              <a:t>2020</a:t>
            </a:r>
          </a:p>
          <a:p>
            <a:pPr>
              <a:buNone/>
            </a:pPr>
            <a:endParaRPr lang="en-IN" sz="2900" b="1" i="1" dirty="0" smtClean="0"/>
          </a:p>
          <a:p>
            <a:pPr lvl="0">
              <a:buNone/>
            </a:pPr>
            <a:r>
              <a:rPr lang="en-US" sz="2900" b="1" dirty="0" smtClean="0"/>
              <a:t>"Pedagogy must evolve to make education more experiential, holistic, integrated, inquiry-driven, discovery-oriented, learner-</a:t>
            </a:r>
            <a:r>
              <a:rPr lang="en-US" sz="2900" b="1" dirty="0" err="1" smtClean="0"/>
              <a:t>centred</a:t>
            </a:r>
            <a:r>
              <a:rPr lang="en-US" sz="2900" b="1" dirty="0" smtClean="0"/>
              <a:t>, discussion-based, flexible, and enjoyable."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i="1" dirty="0" smtClean="0"/>
              <a:t>(NEP 2020, Chapter 4, Para 4.6)</a:t>
            </a:r>
            <a:endParaRPr lang="en-IN" sz="2900" b="1" dirty="0" smtClean="0"/>
          </a:p>
          <a:p>
            <a:pPr>
              <a:buNone/>
            </a:pPr>
            <a:endParaRPr lang="en-IN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dirty="0" smtClean="0"/>
              <a:t>How </a:t>
            </a:r>
            <a:r>
              <a:rPr lang="en-IN" dirty="0" err="1" smtClean="0"/>
              <a:t>Wordwall</a:t>
            </a:r>
            <a:r>
              <a:rPr lang="en-IN" dirty="0" smtClean="0"/>
              <a:t> supports this vision?</a:t>
            </a:r>
            <a:br>
              <a:rPr lang="en-IN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93900" y="2160269"/>
          <a:ext cx="8128000" cy="3413760"/>
        </p:xfrm>
        <a:graphic>
          <a:graphicData uri="http://schemas.openxmlformats.org/drawingml/2006/table">
            <a:tbl>
              <a:tblPr/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NEP 2020 Vision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How Wordwall Supports It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🔍 </a:t>
                      </a:r>
                      <a:r>
                        <a:rPr lang="en-US" b="1"/>
                        <a:t>Experiential &amp; Inquiry-driven Learning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Interactive quizzes and games promote exploration and immediate feedback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👧 </a:t>
                      </a:r>
                      <a:r>
                        <a:rPr lang="en-US" b="1"/>
                        <a:t>Learner-Centred Classrooms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Activities can be customized by level, pace, and learning needs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🧠 </a:t>
                      </a:r>
                      <a:r>
                        <a:rPr lang="en-US" b="1"/>
                        <a:t>Competency-Based Learning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Wordwall allows teachers to design activities based on specific learning outcomes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💬 </a:t>
                      </a:r>
                      <a:r>
                        <a:rPr lang="en-US" b="1"/>
                        <a:t>Discussion &amp; Discovery-Based Approaches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Activities spark discussion, collaboration, and peer interaction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🎯 </a:t>
                      </a:r>
                      <a:r>
                        <a:rPr lang="en-US" b="1"/>
                        <a:t>Fun, Flexible, and Enjoyable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Game-based formats make learning playful and motivating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🌐 </a:t>
                      </a:r>
                      <a:r>
                        <a:rPr lang="en-US" b="1"/>
                        <a:t>Digital &amp; Blended Learning Support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used in classrooms, on mobile devices, or shared via QR codes/links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1547109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649992" y="860041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IN" i="1" dirty="0" smtClean="0"/>
              <a:t>Explore the Possibilities</a:t>
            </a:r>
            <a:endParaRPr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11283" y="1791500"/>
          <a:ext cx="9035394" cy="3542391"/>
        </p:xfrm>
        <a:graphic>
          <a:graphicData uri="http://schemas.openxmlformats.org/drawingml/2006/table">
            <a:tbl>
              <a:tblPr/>
              <a:tblGrid>
                <a:gridCol w="3011798"/>
                <a:gridCol w="3011798"/>
                <a:gridCol w="3011798"/>
              </a:tblGrid>
              <a:tr h="340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Activity Type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Examples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Use Case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Quizzes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MCQ, True/False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Assess understanding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Match-up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Concept–Definition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Vocabulary &amp; concept link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Sorting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Group Sort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Classify info (e.g., animals)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Labelling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Diagrams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Science/Geography topics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Games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Maze Chase, Balloon Pop</a:t>
                      </a:r>
                      <a:endParaRPr lang="en-IN" sz="18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Motivation &amp; fun revision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1837176" y="2020075"/>
            <a:ext cx="3867088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760350" y="1427600"/>
            <a:ext cx="847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N" i="1" dirty="0" smtClean="0"/>
              <a:t>NEP-Aligned Activity Ideas</a:t>
            </a:r>
            <a:endParaRPr lang="en-IN" dirty="0"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1750824" y="2181225"/>
            <a:ext cx="8402826" cy="39942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Foundational Stage (Pre/</a:t>
            </a:r>
            <a:r>
              <a:rPr lang="en-IN" b="1" dirty="0" err="1" smtClean="0"/>
              <a:t>Anghanwadi</a:t>
            </a:r>
            <a:r>
              <a:rPr lang="en-IN" b="1" dirty="0" smtClean="0"/>
              <a:t> to Grade 2):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🎯 Picture match, Audio identification, Balloon pop</a:t>
            </a:r>
          </a:p>
          <a:p>
            <a:pPr marL="0" indent="0">
              <a:buNone/>
            </a:pP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/>
              <a:t>Preparatory Stage (Grade 3-5):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🔤 Word search, Sorting, Simple quizzes</a:t>
            </a:r>
          </a:p>
          <a:p>
            <a:pPr marL="0" indent="0">
              <a:buNone/>
            </a:pP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/>
              <a:t>Middle Stage (Grade 6-8):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🧪 Diagram labelling, Group sort, Concept quizzes</a:t>
            </a:r>
          </a:p>
          <a:p>
            <a:pPr marL="0" indent="0">
              <a:buNone/>
            </a:pP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/>
              <a:t>Secondary Stage (Grade 9-12):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💡 Case-based MCQs, Timed quizzes, Complex sorting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450" y="2837300"/>
            <a:ext cx="4354700" cy="7635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Demonstration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2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241" y="677917"/>
            <a:ext cx="9585435" cy="565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1A3B58"/>
      </a:dk1>
      <a:lt1>
        <a:srgbClr val="AF96DB"/>
      </a:lt1>
      <a:dk2>
        <a:srgbClr val="000000"/>
      </a:dk2>
      <a:lt2>
        <a:srgbClr val="FFFFFF"/>
      </a:lt2>
      <a:accent1>
        <a:srgbClr val="FFC8DD"/>
      </a:accent1>
      <a:accent2>
        <a:srgbClr val="BDE0FE"/>
      </a:accent2>
      <a:accent3>
        <a:srgbClr val="E8D2F8"/>
      </a:accent3>
      <a:accent4>
        <a:srgbClr val="FFC8DD"/>
      </a:accent4>
      <a:accent5>
        <a:srgbClr val="BDE0FE"/>
      </a:accent5>
      <a:accent6>
        <a:srgbClr val="E8D2F8"/>
      </a:accent6>
      <a:hlink>
        <a:srgbClr val="99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346</Words>
  <PresentationFormat>Custom</PresentationFormat>
  <Paragraphs>84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Sriracha</vt:lpstr>
      <vt:lpstr>Maven Pro</vt:lpstr>
      <vt:lpstr>Times New Roman</vt:lpstr>
      <vt:lpstr>Mangal</vt:lpstr>
      <vt:lpstr>Calibri</vt:lpstr>
      <vt:lpstr>Poppins Light</vt:lpstr>
      <vt:lpstr>SlidesMania Template</vt:lpstr>
      <vt:lpstr>Making Classrooms Interactive with Wordwall – NEP 2020 Aligned Approaches</vt:lpstr>
      <vt:lpstr>Objectives Of The Session</vt:lpstr>
      <vt:lpstr>Introduction to Wordwall</vt:lpstr>
      <vt:lpstr>Why Go Interactive?</vt:lpstr>
      <vt:lpstr>How Wordwall supports this vision? </vt:lpstr>
      <vt:lpstr>Explore the Possibilities</vt:lpstr>
      <vt:lpstr>NEP-Aligned Activity Ideas</vt:lpstr>
      <vt:lpstr>Demonstration </vt:lpstr>
      <vt:lpstr>Slide 9</vt:lpstr>
      <vt:lpstr>Slide 10</vt:lpstr>
      <vt:lpstr>Login </vt:lpstr>
      <vt:lpstr>Dashboard  </vt:lpstr>
      <vt:lpstr>Creating Activity </vt:lpstr>
      <vt:lpstr>Spinwheel </vt:lpstr>
      <vt:lpstr>Labelling  World Map </vt:lpstr>
      <vt:lpstr>Results </vt:lpstr>
      <vt:lpstr>Usage of wordwall </vt:lpstr>
      <vt:lpstr>“Tell Me And I’ll Forget Show Me and I May Remember Involve Me and I Learn”.-</vt:lpstr>
      <vt:lpstr>Let’s make every class interactive, joyful, and NEP-aligned .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 goes here.</dc:title>
  <dc:creator>admin</dc:creator>
  <cp:lastModifiedBy>admin</cp:lastModifiedBy>
  <cp:revision>18</cp:revision>
  <dcterms:modified xsi:type="dcterms:W3CDTF">2025-04-06T10:43:28Z</dcterms:modified>
</cp:coreProperties>
</file>