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89" r:id="rId2"/>
    <p:sldId id="1307" r:id="rId3"/>
    <p:sldId id="1311" r:id="rId4"/>
    <p:sldId id="1274" r:id="rId5"/>
    <p:sldId id="1324" r:id="rId6"/>
    <p:sldId id="1271" r:id="rId7"/>
    <p:sldId id="1330" r:id="rId8"/>
    <p:sldId id="1350" r:id="rId9"/>
    <p:sldId id="1326" r:id="rId10"/>
    <p:sldId id="1325" r:id="rId11"/>
    <p:sldId id="1329" r:id="rId12"/>
    <p:sldId id="1332" r:id="rId13"/>
    <p:sldId id="1328" r:id="rId14"/>
    <p:sldId id="1319" r:id="rId15"/>
    <p:sldId id="1320" r:id="rId16"/>
    <p:sldId id="1333" r:id="rId17"/>
    <p:sldId id="1321" r:id="rId18"/>
    <p:sldId id="1327" r:id="rId19"/>
    <p:sldId id="1337" r:id="rId20"/>
    <p:sldId id="1315" r:id="rId21"/>
    <p:sldId id="1322" r:id="rId22"/>
    <p:sldId id="1314" r:id="rId23"/>
    <p:sldId id="1323" r:id="rId24"/>
    <p:sldId id="1318" r:id="rId25"/>
    <p:sldId id="1342" r:id="rId26"/>
    <p:sldId id="1343" r:id="rId27"/>
    <p:sldId id="1344" r:id="rId28"/>
    <p:sldId id="1331" r:id="rId29"/>
    <p:sldId id="1345" r:id="rId30"/>
    <p:sldId id="1346" r:id="rId31"/>
    <p:sldId id="1347" r:id="rId32"/>
    <p:sldId id="1348" r:id="rId33"/>
    <p:sldId id="1349" r:id="rId34"/>
    <p:sldId id="1334" r:id="rId35"/>
    <p:sldId id="1028" r:id="rId36"/>
    <p:sldId id="1030" r:id="rId37"/>
    <p:sldId id="1046" r:id="rId38"/>
    <p:sldId id="1031" r:id="rId39"/>
    <p:sldId id="1032" r:id="rId40"/>
    <p:sldId id="1034" r:id="rId41"/>
    <p:sldId id="1035" r:id="rId42"/>
    <p:sldId id="1036" r:id="rId43"/>
    <p:sldId id="1038" r:id="rId44"/>
    <p:sldId id="1039" r:id="rId45"/>
    <p:sldId id="1040" r:id="rId46"/>
    <p:sldId id="1041" r:id="rId47"/>
    <p:sldId id="1042" r:id="rId48"/>
    <p:sldId id="1310" r:id="rId49"/>
    <p:sldId id="1044" r:id="rId50"/>
    <p:sldId id="1335" r:id="rId51"/>
    <p:sldId id="1338" r:id="rId52"/>
    <p:sldId id="1336" r:id="rId53"/>
    <p:sldId id="1339" r:id="rId54"/>
    <p:sldId id="1275" r:id="rId55"/>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HA-I4C" initials="MI" lastIdx="1" clrIdx="0">
    <p:extLst>
      <p:ext uri="{19B8F6BF-5375-455C-9EA6-DF929625EA0E}">
        <p15:presenceInfo xmlns:p15="http://schemas.microsoft.com/office/powerpoint/2012/main" userId="MHA-I4C" providerId="None"/>
      </p:ext>
    </p:extLst>
  </p:cmAuthor>
  <p:cmAuthor id="2" name="Aadii verma" initials="Av" lastIdx="1" clrIdx="1">
    <p:extLst>
      <p:ext uri="{19B8F6BF-5375-455C-9EA6-DF929625EA0E}">
        <p15:presenceInfo xmlns:p15="http://schemas.microsoft.com/office/powerpoint/2012/main" userId="ba2ae714c7c0cf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166"/>
    <a:srgbClr val="203864"/>
    <a:srgbClr val="ED7D31"/>
    <a:srgbClr val="2F769D"/>
    <a:srgbClr val="7592AF"/>
    <a:srgbClr val="B4C6E6"/>
    <a:srgbClr val="557391"/>
    <a:srgbClr val="3381AC"/>
    <a:srgbClr val="00D9F6"/>
    <a:srgbClr val="F8CC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92381" autoAdjust="0"/>
  </p:normalViewPr>
  <p:slideViewPr>
    <p:cSldViewPr snapToGrid="0">
      <p:cViewPr varScale="1">
        <p:scale>
          <a:sx n="104" d="100"/>
          <a:sy n="104"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IN"/>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69291597-9AE4-4057-8D03-F12E53E95169}" type="datetimeFigureOut">
              <a:rPr lang="en-IN" smtClean="0"/>
              <a:t>14-08-2024</a:t>
            </a:fld>
            <a:endParaRPr lang="en-IN"/>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IN"/>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IN"/>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B82EFE85-B6EE-4C52-A677-9BD8312C5C0D}" type="slidenum">
              <a:rPr lang="en-IN" smtClean="0"/>
              <a:t>‹#›</a:t>
            </a:fld>
            <a:endParaRPr lang="en-IN"/>
          </a:p>
        </p:txBody>
      </p:sp>
    </p:spTree>
    <p:extLst>
      <p:ext uri="{BB962C8B-B14F-4D97-AF65-F5344CB8AC3E}">
        <p14:creationId xmlns:p14="http://schemas.microsoft.com/office/powerpoint/2010/main" val="367804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82EFE85-B6EE-4C52-A677-9BD8312C5C0D}" type="slidenum">
              <a:rPr lang="en-IN" smtClean="0"/>
              <a:t>14</a:t>
            </a:fld>
            <a:endParaRPr lang="en-IN"/>
          </a:p>
        </p:txBody>
      </p:sp>
    </p:spTree>
    <p:extLst>
      <p:ext uri="{BB962C8B-B14F-4D97-AF65-F5344CB8AC3E}">
        <p14:creationId xmlns:p14="http://schemas.microsoft.com/office/powerpoint/2010/main" val="192971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82EFE85-B6EE-4C52-A677-9BD8312C5C0D}" type="slidenum">
              <a:rPr lang="en-IN" smtClean="0"/>
              <a:t>15</a:t>
            </a:fld>
            <a:endParaRPr lang="en-IN"/>
          </a:p>
        </p:txBody>
      </p:sp>
    </p:spTree>
    <p:extLst>
      <p:ext uri="{BB962C8B-B14F-4D97-AF65-F5344CB8AC3E}">
        <p14:creationId xmlns:p14="http://schemas.microsoft.com/office/powerpoint/2010/main" val="130868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82EFE85-B6EE-4C52-A677-9BD8312C5C0D}" type="slidenum">
              <a:rPr lang="en-IN" smtClean="0"/>
              <a:t>16</a:t>
            </a:fld>
            <a:endParaRPr lang="en-IN"/>
          </a:p>
        </p:txBody>
      </p:sp>
    </p:spTree>
    <p:extLst>
      <p:ext uri="{BB962C8B-B14F-4D97-AF65-F5344CB8AC3E}">
        <p14:creationId xmlns:p14="http://schemas.microsoft.com/office/powerpoint/2010/main" val="310523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82EFE85-B6EE-4C52-A677-9BD8312C5C0D}" type="slidenum">
              <a:rPr lang="en-IN" smtClean="0"/>
              <a:t>18</a:t>
            </a:fld>
            <a:endParaRPr lang="en-IN"/>
          </a:p>
        </p:txBody>
      </p:sp>
    </p:spTree>
    <p:extLst>
      <p:ext uri="{BB962C8B-B14F-4D97-AF65-F5344CB8AC3E}">
        <p14:creationId xmlns:p14="http://schemas.microsoft.com/office/powerpoint/2010/main" val="209876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82EFE85-B6EE-4C52-A677-9BD8312C5C0D}" type="slidenum">
              <a:rPr lang="en-IN" smtClean="0"/>
              <a:t>19</a:t>
            </a:fld>
            <a:endParaRPr lang="en-IN"/>
          </a:p>
        </p:txBody>
      </p:sp>
    </p:spTree>
    <p:extLst>
      <p:ext uri="{BB962C8B-B14F-4D97-AF65-F5344CB8AC3E}">
        <p14:creationId xmlns:p14="http://schemas.microsoft.com/office/powerpoint/2010/main" val="105127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82EFE85-B6EE-4C52-A677-9BD8312C5C0D}" type="slidenum">
              <a:rPr lang="en-IN" smtClean="0"/>
              <a:t>21</a:t>
            </a:fld>
            <a:endParaRPr lang="en-IN"/>
          </a:p>
        </p:txBody>
      </p:sp>
    </p:spTree>
    <p:extLst>
      <p:ext uri="{BB962C8B-B14F-4D97-AF65-F5344CB8AC3E}">
        <p14:creationId xmlns:p14="http://schemas.microsoft.com/office/powerpoint/2010/main" val="2353164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dfce81f19_0_45:notes"/>
          <p:cNvSpPr>
            <a:spLocks noGrp="1" noRot="1" noChangeAspect="1"/>
          </p:cNvSpPr>
          <p:nvPr>
            <p:ph type="sldImg" idx="2"/>
          </p:nvPr>
        </p:nvSpPr>
        <p:spPr>
          <a:xfrm>
            <a:off x="92075" y="749300"/>
            <a:ext cx="6653213" cy="37417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dfce81f19_0_45:notes"/>
          <p:cNvSpPr txBox="1">
            <a:spLocks noGrp="1"/>
          </p:cNvSpPr>
          <p:nvPr>
            <p:ph type="body" idx="1"/>
          </p:nvPr>
        </p:nvSpPr>
        <p:spPr>
          <a:xfrm>
            <a:off x="683732" y="4740704"/>
            <a:ext cx="5469851" cy="4491192"/>
          </a:xfrm>
          <a:prstGeom prst="rect">
            <a:avLst/>
          </a:prstGeom>
        </p:spPr>
        <p:txBody>
          <a:bodyPr spcFirstLastPara="1" wrap="square" lIns="93651" tIns="93651" rIns="93651" bIns="93651" anchor="t" anchorCtr="0">
            <a:noAutofit/>
          </a:bodyPr>
          <a:lstStyle/>
          <a:p>
            <a:endParaRPr dirty="0"/>
          </a:p>
        </p:txBody>
      </p:sp>
    </p:spTree>
    <p:extLst>
      <p:ext uri="{BB962C8B-B14F-4D97-AF65-F5344CB8AC3E}">
        <p14:creationId xmlns:p14="http://schemas.microsoft.com/office/powerpoint/2010/main" val="9957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D82E-9F28-40C9-8419-FAF7AD463A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83499C7-CADE-48F1-87C4-3C0013E60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4D272B2-3147-43BC-A608-944B9675F897}"/>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5" name="Footer Placeholder 4">
            <a:extLst>
              <a:ext uri="{FF2B5EF4-FFF2-40B4-BE49-F238E27FC236}">
                <a16:creationId xmlns:a16="http://schemas.microsoft.com/office/drawing/2014/main" id="{D2D39486-F878-4921-B199-B8482BAD66D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B4D7C01-5CAF-46B2-AF85-4F241893B34B}"/>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2450480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7D80-F109-4FFB-A72F-7A3265A2BAC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8C3FA1-2476-49DF-A1F1-88925EEAC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A674F70-81F7-4D89-8B0F-09A57DE3D456}"/>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5" name="Footer Placeholder 4">
            <a:extLst>
              <a:ext uri="{FF2B5EF4-FFF2-40B4-BE49-F238E27FC236}">
                <a16:creationId xmlns:a16="http://schemas.microsoft.com/office/drawing/2014/main" id="{7CFA48A5-B85F-4CC9-9A12-78D9DF75366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168361-4FAB-4F25-A66D-674F72D97F62}"/>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301616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46189-58D5-4ACD-A435-4C7878B00D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1CB0A36-F3F1-4113-94C1-1E5A4BCF87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5F2776F-218D-450C-A134-DE891BE3623A}"/>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5" name="Footer Placeholder 4">
            <a:extLst>
              <a:ext uri="{FF2B5EF4-FFF2-40B4-BE49-F238E27FC236}">
                <a16:creationId xmlns:a16="http://schemas.microsoft.com/office/drawing/2014/main" id="{5808B503-F88A-41FF-AE47-2DC607002EE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9FE325E-50C5-47A9-93BF-8D15B3239048}"/>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3657968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lvl1pPr>
              <a:defRPr>
                <a:solidFill>
                  <a:schemeClr val="accent6"/>
                </a:solidFill>
              </a:defRPr>
            </a:lvl1pPr>
          </a:lstStyle>
          <a:p>
            <a:r>
              <a:rPr lang="en-US"/>
              <a:t>Click to edit Master title style</a:t>
            </a:r>
            <a:endParaRPr lang="en-US" dirty="0"/>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solidFill>
                  <a:schemeClr val="accent6"/>
                </a:solidFill>
              </a:defRPr>
            </a:lvl1pPr>
          </a:lstStyle>
          <a:p>
            <a:r>
              <a:rPr lang="en-US"/>
              <a:t>Click icon to add picture</a:t>
            </a:r>
            <a:endParaRPr lang="en-US" dirty="0"/>
          </a:p>
        </p:txBody>
      </p:sp>
    </p:spTree>
    <p:extLst>
      <p:ext uri="{BB962C8B-B14F-4D97-AF65-F5344CB8AC3E}">
        <p14:creationId xmlns:p14="http://schemas.microsoft.com/office/powerpoint/2010/main" val="306401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45BA-DE39-4B70-8B9A-888606676F6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10D0AA-E160-4A81-8EFD-3A008992F4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6CE77A-FF3D-4D1B-A515-2242767897B8}"/>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5" name="Footer Placeholder 4">
            <a:extLst>
              <a:ext uri="{FF2B5EF4-FFF2-40B4-BE49-F238E27FC236}">
                <a16:creationId xmlns:a16="http://schemas.microsoft.com/office/drawing/2014/main" id="{6591E4A2-1CF0-404C-BB3E-ACA49A55F55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C843F7C-C039-49D6-8846-9D79009E4B69}"/>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1961249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FC216-7B43-4EE3-9A9B-28FC0AB7E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0499942-F6BA-44D2-B9EF-7CB2FB01C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423AA-7A78-48AB-9C35-7D9FBC8A6422}"/>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5" name="Footer Placeholder 4">
            <a:extLst>
              <a:ext uri="{FF2B5EF4-FFF2-40B4-BE49-F238E27FC236}">
                <a16:creationId xmlns:a16="http://schemas.microsoft.com/office/drawing/2014/main" id="{5EB08161-A597-4780-AEFE-CD647C22AC0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87F261A-9A1B-4971-B1BA-43804B66CD07}"/>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97811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B648E-D722-4EE2-8D42-AEE56CEC3AD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0B3919D-C813-471B-8719-670DBCFF18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B2061CC-8E12-4CC3-B585-438637A20A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979B638-FEF8-4152-92A5-E7E39567A036}"/>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6" name="Footer Placeholder 5">
            <a:extLst>
              <a:ext uri="{FF2B5EF4-FFF2-40B4-BE49-F238E27FC236}">
                <a16:creationId xmlns:a16="http://schemas.microsoft.com/office/drawing/2014/main" id="{C2563CC2-E132-405D-B830-E681BE1B346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D7A398F-A785-4653-86EA-83C605AAECD6}"/>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67466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7D93-171F-4A46-94F3-651C35803BB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7E6FE72-8CBE-4D1F-A52E-A823DEB39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09B33-D41A-4D47-AE63-3331EDC018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C4C42D-C88F-4DC5-A0CC-63B75059B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AE6D5D-FC23-451D-A319-95C7F6D45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209C6DF-527C-4DC9-B432-94D503D68403}"/>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8" name="Footer Placeholder 7">
            <a:extLst>
              <a:ext uri="{FF2B5EF4-FFF2-40B4-BE49-F238E27FC236}">
                <a16:creationId xmlns:a16="http://schemas.microsoft.com/office/drawing/2014/main" id="{35095A58-74D3-4763-A065-CF26F9E58B2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A20DABB-D69F-4F57-879C-66BF3629C1A4}"/>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386622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83C1-7CE1-49AB-A603-D3D19A9C266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936C935-BCC2-4496-86CD-1F1AE6854356}"/>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4" name="Footer Placeholder 3">
            <a:extLst>
              <a:ext uri="{FF2B5EF4-FFF2-40B4-BE49-F238E27FC236}">
                <a16:creationId xmlns:a16="http://schemas.microsoft.com/office/drawing/2014/main" id="{0A62A66C-181D-42B1-9EE8-5E8874B0E5B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1E6D2C6-831A-4719-8050-D454CFC49579}"/>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61465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78EEC-DE1D-4AF4-8475-B949ADDECAEC}"/>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3" name="Footer Placeholder 2">
            <a:extLst>
              <a:ext uri="{FF2B5EF4-FFF2-40B4-BE49-F238E27FC236}">
                <a16:creationId xmlns:a16="http://schemas.microsoft.com/office/drawing/2014/main" id="{31377FAC-E411-46AB-8808-C29873238F5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E8A18AE-9640-4763-AF81-A99937036561}"/>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377445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3F9D-1202-4F9F-9FF9-EDCD0B861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7971EE3-32B9-4C34-A3B4-AB0EB6797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44F711E-E550-4689-9C90-1EDE0378B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FB610-2A03-425C-8DA0-EC79A75BCC82}"/>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6" name="Footer Placeholder 5">
            <a:extLst>
              <a:ext uri="{FF2B5EF4-FFF2-40B4-BE49-F238E27FC236}">
                <a16:creationId xmlns:a16="http://schemas.microsoft.com/office/drawing/2014/main" id="{E3DB8A4D-4F39-4F9C-A7A4-0D52FA8C10D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A0CBAEB-54A5-4C58-A3BB-255B26F1165E}"/>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207563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9B72-E2C8-4595-B6D7-6AB808E30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4EBC2F5-8B88-4C92-827D-6551E81DF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557ACBF-E1B2-4E69-B8C4-1FF9401B1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7CEFC-0CD7-4009-9FFA-A83B52742A3B}"/>
              </a:ext>
            </a:extLst>
          </p:cNvPr>
          <p:cNvSpPr>
            <a:spLocks noGrp="1"/>
          </p:cNvSpPr>
          <p:nvPr>
            <p:ph type="dt" sz="half" idx="10"/>
          </p:nvPr>
        </p:nvSpPr>
        <p:spPr/>
        <p:txBody>
          <a:bodyPr/>
          <a:lstStyle/>
          <a:p>
            <a:fld id="{2AB8B9E9-C64C-4618-B838-57BA4EEDCCA1}" type="datetimeFigureOut">
              <a:rPr lang="en-IN" smtClean="0"/>
              <a:t>14-08-2024</a:t>
            </a:fld>
            <a:endParaRPr lang="en-IN"/>
          </a:p>
        </p:txBody>
      </p:sp>
      <p:sp>
        <p:nvSpPr>
          <p:cNvPr id="6" name="Footer Placeholder 5">
            <a:extLst>
              <a:ext uri="{FF2B5EF4-FFF2-40B4-BE49-F238E27FC236}">
                <a16:creationId xmlns:a16="http://schemas.microsoft.com/office/drawing/2014/main" id="{CD48271B-2C3B-4C83-A2C3-BF96A260D50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8E4BB65-0C27-4FFF-B064-EF72CCA4DEE6}"/>
              </a:ext>
            </a:extLst>
          </p:cNvPr>
          <p:cNvSpPr>
            <a:spLocks noGrp="1"/>
          </p:cNvSpPr>
          <p:nvPr>
            <p:ph type="sldNum" sz="quarter" idx="12"/>
          </p:nvPr>
        </p:nvSpPr>
        <p:spPr/>
        <p:txBody>
          <a:bodyPr/>
          <a:lstStyle/>
          <a:p>
            <a:fld id="{752BF01A-3BCB-47D1-8A87-223B3908ADDD}" type="slidenum">
              <a:rPr lang="en-IN" smtClean="0"/>
              <a:t>‹#›</a:t>
            </a:fld>
            <a:endParaRPr lang="en-IN"/>
          </a:p>
        </p:txBody>
      </p:sp>
    </p:spTree>
    <p:extLst>
      <p:ext uri="{BB962C8B-B14F-4D97-AF65-F5344CB8AC3E}">
        <p14:creationId xmlns:p14="http://schemas.microsoft.com/office/powerpoint/2010/main" val="153568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62D84-06D5-4CEC-8F2E-4F3E84B6B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F232F8F-E7F1-412B-AB40-29DE732B6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9655071-DDF3-4E99-B0E8-A5A96D277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8B9E9-C64C-4618-B838-57BA4EEDCCA1}" type="datetimeFigureOut">
              <a:rPr lang="en-IN" smtClean="0"/>
              <a:t>14-08-2024</a:t>
            </a:fld>
            <a:endParaRPr lang="en-IN"/>
          </a:p>
        </p:txBody>
      </p:sp>
      <p:sp>
        <p:nvSpPr>
          <p:cNvPr id="5" name="Footer Placeholder 4">
            <a:extLst>
              <a:ext uri="{FF2B5EF4-FFF2-40B4-BE49-F238E27FC236}">
                <a16:creationId xmlns:a16="http://schemas.microsoft.com/office/drawing/2014/main" id="{F167CF5A-2D1A-4682-8C52-33B5ED9AB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2FE5B8C-9EDD-4310-BC0C-9B41319B4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BF01A-3BCB-47D1-8A87-223B3908ADDD}" type="slidenum">
              <a:rPr lang="en-IN" smtClean="0"/>
              <a:t>‹#›</a:t>
            </a:fld>
            <a:endParaRPr lang="en-IN"/>
          </a:p>
        </p:txBody>
      </p:sp>
    </p:spTree>
    <p:extLst>
      <p:ext uri="{BB962C8B-B14F-4D97-AF65-F5344CB8AC3E}">
        <p14:creationId xmlns:p14="http://schemas.microsoft.com/office/powerpoint/2010/main" val="186868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8.png"/><Relationship Id="rId5" Type="http://schemas.microsoft.com/office/2007/relationships/hdphoto" Target="../media/hdphoto2.wdp"/><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 y="2416690"/>
            <a:ext cx="1489037" cy="397366"/>
            <a:chOff x="0" y="0"/>
            <a:chExt cx="1536012" cy="156984"/>
          </a:xfrm>
        </p:grpSpPr>
        <p:sp>
          <p:nvSpPr>
            <p:cNvPr id="7" name="Freeform 7"/>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IN" sz="1200"/>
            </a:p>
          </p:txBody>
        </p:sp>
        <p:sp>
          <p:nvSpPr>
            <p:cNvPr id="8" name="TextBox 8"/>
            <p:cNvSpPr txBox="1"/>
            <p:nvPr/>
          </p:nvSpPr>
          <p:spPr>
            <a:xfrm>
              <a:off x="0" y="-38100"/>
              <a:ext cx="812800" cy="850900"/>
            </a:xfrm>
            <a:prstGeom prst="rect">
              <a:avLst/>
            </a:prstGeom>
          </p:spPr>
          <p:txBody>
            <a:bodyPr lIns="33867" tIns="33867" rIns="33867" bIns="33867" rtlCol="0" anchor="ctr"/>
            <a:lstStyle/>
            <a:p>
              <a:pPr>
                <a:lnSpc>
                  <a:spcPts val="1960"/>
                </a:lnSpc>
              </a:pPr>
              <a:endParaRPr sz="1200"/>
            </a:p>
          </p:txBody>
        </p:sp>
      </p:grpSp>
      <p:grpSp>
        <p:nvGrpSpPr>
          <p:cNvPr id="9" name="Group 9"/>
          <p:cNvGrpSpPr/>
          <p:nvPr/>
        </p:nvGrpSpPr>
        <p:grpSpPr>
          <a:xfrm>
            <a:off x="-1" y="4043945"/>
            <a:ext cx="1066801" cy="397366"/>
            <a:chOff x="0" y="0"/>
            <a:chExt cx="1536012" cy="156984"/>
          </a:xfrm>
        </p:grpSpPr>
        <p:sp>
          <p:nvSpPr>
            <p:cNvPr id="10" name="Freeform 10"/>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326FB8"/>
            </a:solidFill>
          </p:spPr>
          <p:txBody>
            <a:bodyPr/>
            <a:lstStyle/>
            <a:p>
              <a:endParaRPr lang="en-IN" sz="1200"/>
            </a:p>
          </p:txBody>
        </p:sp>
        <p:sp>
          <p:nvSpPr>
            <p:cNvPr id="11" name="TextBox 11"/>
            <p:cNvSpPr txBox="1"/>
            <p:nvPr/>
          </p:nvSpPr>
          <p:spPr>
            <a:xfrm>
              <a:off x="0" y="-38100"/>
              <a:ext cx="812800" cy="850900"/>
            </a:xfrm>
            <a:prstGeom prst="rect">
              <a:avLst/>
            </a:prstGeom>
          </p:spPr>
          <p:txBody>
            <a:bodyPr lIns="33867" tIns="33867" rIns="33867" bIns="33867" rtlCol="0" anchor="ctr"/>
            <a:lstStyle/>
            <a:p>
              <a:pPr>
                <a:lnSpc>
                  <a:spcPts val="1960"/>
                </a:lnSpc>
              </a:pPr>
              <a:endParaRPr sz="1200"/>
            </a:p>
          </p:txBody>
        </p:sp>
      </p:grpSp>
      <p:grpSp>
        <p:nvGrpSpPr>
          <p:cNvPr id="12" name="Group 12"/>
          <p:cNvGrpSpPr/>
          <p:nvPr/>
        </p:nvGrpSpPr>
        <p:grpSpPr>
          <a:xfrm>
            <a:off x="6883258" y="3921320"/>
            <a:ext cx="5127082" cy="342918"/>
            <a:chOff x="0" y="0"/>
            <a:chExt cx="2135072" cy="135474"/>
          </a:xfrm>
        </p:grpSpPr>
        <p:sp>
          <p:nvSpPr>
            <p:cNvPr id="13" name="Freeform 13"/>
            <p:cNvSpPr/>
            <p:nvPr/>
          </p:nvSpPr>
          <p:spPr>
            <a:xfrm>
              <a:off x="0" y="0"/>
              <a:ext cx="2135072" cy="135474"/>
            </a:xfrm>
            <a:custGeom>
              <a:avLst/>
              <a:gdLst/>
              <a:ahLst/>
              <a:cxnLst/>
              <a:rect l="l" t="t" r="r" b="b"/>
              <a:pathLst>
                <a:path w="2135072" h="135474">
                  <a:moveTo>
                    <a:pt x="0" y="0"/>
                  </a:moveTo>
                  <a:lnTo>
                    <a:pt x="2135072" y="0"/>
                  </a:lnTo>
                  <a:lnTo>
                    <a:pt x="2135072" y="135474"/>
                  </a:lnTo>
                  <a:lnTo>
                    <a:pt x="0" y="135474"/>
                  </a:lnTo>
                  <a:close/>
                </a:path>
              </a:pathLst>
            </a:custGeom>
            <a:solidFill>
              <a:srgbClr val="326FB8"/>
            </a:solidFill>
          </p:spPr>
          <p:txBody>
            <a:bodyPr/>
            <a:lstStyle/>
            <a:p>
              <a:endParaRPr lang="en-IN" sz="1200"/>
            </a:p>
          </p:txBody>
        </p:sp>
        <p:sp>
          <p:nvSpPr>
            <p:cNvPr id="14" name="TextBox 14"/>
            <p:cNvSpPr txBox="1"/>
            <p:nvPr/>
          </p:nvSpPr>
          <p:spPr>
            <a:xfrm>
              <a:off x="0" y="-57150"/>
              <a:ext cx="812800" cy="869950"/>
            </a:xfrm>
            <a:prstGeom prst="rect">
              <a:avLst/>
            </a:prstGeom>
          </p:spPr>
          <p:txBody>
            <a:bodyPr lIns="33867" tIns="33867" rIns="33867" bIns="33867" rtlCol="0" anchor="ctr"/>
            <a:lstStyle/>
            <a:p>
              <a:pPr algn="ctr">
                <a:lnSpc>
                  <a:spcPts val="2147"/>
                </a:lnSpc>
              </a:pPr>
              <a:endParaRPr sz="1200"/>
            </a:p>
          </p:txBody>
        </p:sp>
      </p:grpSp>
      <p:sp>
        <p:nvSpPr>
          <p:cNvPr id="15" name="TextBox 15"/>
          <p:cNvSpPr txBox="1"/>
          <p:nvPr/>
        </p:nvSpPr>
        <p:spPr>
          <a:xfrm>
            <a:off x="6823647" y="2769366"/>
            <a:ext cx="5186693" cy="1112036"/>
          </a:xfrm>
          <a:prstGeom prst="rect">
            <a:avLst/>
          </a:prstGeom>
        </p:spPr>
        <p:txBody>
          <a:bodyPr wrap="square" lIns="0" tIns="0" rIns="0" bIns="0" rtlCol="0" anchor="t">
            <a:spAutoFit/>
          </a:bodyPr>
          <a:lstStyle/>
          <a:p>
            <a:pPr lvl="0" algn="r">
              <a:lnSpc>
                <a:spcPct val="130000"/>
              </a:lnSpc>
              <a:spcBef>
                <a:spcPct val="0"/>
              </a:spcBef>
            </a:pPr>
            <a:r>
              <a:rPr lang="en-IN" sz="2933" b="1" dirty="0">
                <a:solidFill>
                  <a:srgbClr val="326FB8"/>
                </a:solidFill>
                <a:latin typeface="Nirmala UI" panose="020B0502040204020203" pitchFamily="34" charset="0"/>
                <a:ea typeface="Nirmala UI" panose="020B0502040204020203" pitchFamily="34" charset="0"/>
                <a:cs typeface="Nirmala UI" panose="020B0502040204020203" pitchFamily="34" charset="0"/>
              </a:rPr>
              <a:t>Financial Fraud Detection and Recovery</a:t>
            </a:r>
            <a:endParaRPr lang="hi-IN" sz="2933" b="1" dirty="0">
              <a:solidFill>
                <a:srgbClr val="326FB8"/>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21" name="Graphic 20">
            <a:extLst>
              <a:ext uri="{FF2B5EF4-FFF2-40B4-BE49-F238E27FC236}">
                <a16:creationId xmlns:a16="http://schemas.microsoft.com/office/drawing/2014/main" id="{8FBB00D4-76D3-C831-6734-F0A15870249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5616" y="2006332"/>
            <a:ext cx="5608031" cy="4370455"/>
          </a:xfrm>
          <a:prstGeom prst="rect">
            <a:avLst/>
          </a:prstGeom>
        </p:spPr>
      </p:pic>
      <p:pic>
        <p:nvPicPr>
          <p:cNvPr id="22" name="Picture 21">
            <a:extLst>
              <a:ext uri="{FF2B5EF4-FFF2-40B4-BE49-F238E27FC236}">
                <a16:creationId xmlns:a16="http://schemas.microsoft.com/office/drawing/2014/main" id="{158EAAD8-FE14-237C-5E51-161E220A57E8}"/>
              </a:ext>
            </a:extLst>
          </p:cNvPr>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46093" y="362020"/>
            <a:ext cx="1849751" cy="72833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3600" y="2046005"/>
            <a:ext cx="1524000" cy="548487"/>
          </a:xfrm>
          <a:prstGeom prst="rect">
            <a:avLst/>
          </a:prstGeom>
        </p:spPr>
      </p:pic>
      <p:sp>
        <p:nvSpPr>
          <p:cNvPr id="16" name="TextBox 15">
            <a:extLst>
              <a:ext uri="{FF2B5EF4-FFF2-40B4-BE49-F238E27FC236}">
                <a16:creationId xmlns:a16="http://schemas.microsoft.com/office/drawing/2014/main" id="{17110301-DBCE-49F3-800F-B8F5E00D9210}"/>
              </a:ext>
            </a:extLst>
          </p:cNvPr>
          <p:cNvSpPr txBox="1"/>
          <p:nvPr/>
        </p:nvSpPr>
        <p:spPr>
          <a:xfrm>
            <a:off x="8581292" y="5317714"/>
            <a:ext cx="2843160" cy="525272"/>
          </a:xfrm>
          <a:prstGeom prst="rect">
            <a:avLst/>
          </a:prstGeom>
        </p:spPr>
        <p:txBody>
          <a:bodyPr wrap="square" lIns="0" tIns="0" rIns="0" bIns="0" rtlCol="0" anchor="t">
            <a:spAutoFit/>
          </a:bodyPr>
          <a:lstStyle/>
          <a:p>
            <a:pPr lvl="0" algn="r">
              <a:lnSpc>
                <a:spcPct val="130000"/>
              </a:lnSpc>
              <a:spcBef>
                <a:spcPct val="0"/>
              </a:spcBef>
            </a:pPr>
            <a:r>
              <a:rPr lang="en-IN" sz="2933" b="1" dirty="0">
                <a:solidFill>
                  <a:srgbClr val="326FB8"/>
                </a:solidFill>
                <a:latin typeface="Nirmala UI" panose="020B0502040204020203" pitchFamily="34" charset="0"/>
                <a:ea typeface="Nirmala UI" panose="020B0502040204020203" pitchFamily="34" charset="0"/>
                <a:cs typeface="Nirmala UI" panose="020B0502040204020203" pitchFamily="34" charset="0"/>
              </a:rPr>
              <a:t>14-08-2024</a:t>
            </a:r>
            <a:endParaRPr lang="hi-IN" sz="2933" b="1" dirty="0">
              <a:solidFill>
                <a:srgbClr val="326FB8"/>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3" name="Picture 2">
            <a:extLst>
              <a:ext uri="{FF2B5EF4-FFF2-40B4-BE49-F238E27FC236}">
                <a16:creationId xmlns:a16="http://schemas.microsoft.com/office/drawing/2014/main" id="{83C0BD5E-848C-6BB1-F99F-D2D2F26DAD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371" y="481213"/>
            <a:ext cx="1445602" cy="520273"/>
          </a:xfrm>
          <a:prstGeom prst="rect">
            <a:avLst/>
          </a:prstGeom>
        </p:spPr>
      </p:pic>
    </p:spTree>
    <p:extLst>
      <p:ext uri="{BB962C8B-B14F-4D97-AF65-F5344CB8AC3E}">
        <p14:creationId xmlns:p14="http://schemas.microsoft.com/office/powerpoint/2010/main" val="3016573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2.3  IMPERSONATION: JOB FRAUD</a:t>
            </a:r>
          </a:p>
        </p:txBody>
      </p:sp>
      <p:pic>
        <p:nvPicPr>
          <p:cNvPr id="4" name="Picture 3">
            <a:extLst>
              <a:ext uri="{FF2B5EF4-FFF2-40B4-BE49-F238E27FC236}">
                <a16:creationId xmlns:a16="http://schemas.microsoft.com/office/drawing/2014/main" id="{7D433243-B917-4F53-8E9F-D39E0C32D3C1}"/>
              </a:ext>
            </a:extLst>
          </p:cNvPr>
          <p:cNvPicPr>
            <a:picLocks noChangeAspect="1"/>
          </p:cNvPicPr>
          <p:nvPr/>
        </p:nvPicPr>
        <p:blipFill>
          <a:blip r:embed="rId2"/>
          <a:stretch>
            <a:fillRect/>
          </a:stretch>
        </p:blipFill>
        <p:spPr>
          <a:xfrm>
            <a:off x="0" y="904875"/>
            <a:ext cx="1906552" cy="4129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8489844-62EB-4B71-9E0D-CD85A81A65C2}"/>
              </a:ext>
            </a:extLst>
          </p:cNvPr>
          <p:cNvPicPr/>
          <p:nvPr/>
        </p:nvPicPr>
        <p:blipFill rotWithShape="1">
          <a:blip r:embed="rId3">
            <a:extLst>
              <a:ext uri="{28A0092B-C50C-407E-A947-70E740481C1C}">
                <a14:useLocalDpi xmlns:a14="http://schemas.microsoft.com/office/drawing/2010/main" val="0"/>
              </a:ext>
            </a:extLst>
          </a:blip>
          <a:srcRect t="4559" b="64455"/>
          <a:stretch/>
        </p:blipFill>
        <p:spPr bwMode="auto">
          <a:xfrm>
            <a:off x="1779148" y="3880736"/>
            <a:ext cx="3054985" cy="2503546"/>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1D587C76-47F0-495E-9EEF-7DC2AE7ADBC1}"/>
              </a:ext>
            </a:extLst>
          </p:cNvPr>
          <p:cNvPicPr/>
          <p:nvPr/>
        </p:nvPicPr>
        <p:blipFill>
          <a:blip r:embed="rId4"/>
          <a:srcRect/>
          <a:stretch>
            <a:fillRect/>
          </a:stretch>
        </p:blipFill>
        <p:spPr bwMode="auto">
          <a:xfrm>
            <a:off x="9060872" y="1003495"/>
            <a:ext cx="2957195" cy="4618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08CB6FC-756C-4AE7-9540-CC786E9FC191}"/>
              </a:ext>
            </a:extLst>
          </p:cNvPr>
          <p:cNvPicPr>
            <a:picLocks noChangeAspect="1"/>
          </p:cNvPicPr>
          <p:nvPr/>
        </p:nvPicPr>
        <p:blipFill>
          <a:blip r:embed="rId5"/>
          <a:stretch>
            <a:fillRect/>
          </a:stretch>
        </p:blipFill>
        <p:spPr>
          <a:xfrm>
            <a:off x="4185896" y="1003495"/>
            <a:ext cx="2205610" cy="4851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6701CB4E-EF13-4077-8F74-CD84BB8C3247}"/>
              </a:ext>
            </a:extLst>
          </p:cNvPr>
          <p:cNvPicPr/>
          <p:nvPr/>
        </p:nvPicPr>
        <p:blipFill rotWithShape="1">
          <a:blip r:embed="rId6" cstate="print">
            <a:extLst>
              <a:ext uri="{28A0092B-C50C-407E-A947-70E740481C1C}">
                <a14:useLocalDpi xmlns:a14="http://schemas.microsoft.com/office/drawing/2010/main" val="0"/>
              </a:ext>
            </a:extLst>
          </a:blip>
          <a:srcRect b="62577"/>
          <a:stretch/>
        </p:blipFill>
        <p:spPr bwMode="auto">
          <a:xfrm>
            <a:off x="6103677" y="3625381"/>
            <a:ext cx="2957195" cy="2304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062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2.4  IMPERSONATION: INCOME TAX FRAUD</a:t>
            </a:r>
          </a:p>
        </p:txBody>
      </p:sp>
      <p:pic>
        <p:nvPicPr>
          <p:cNvPr id="3" name="Picture 2">
            <a:extLst>
              <a:ext uri="{FF2B5EF4-FFF2-40B4-BE49-F238E27FC236}">
                <a16:creationId xmlns:a16="http://schemas.microsoft.com/office/drawing/2014/main" id="{E5E23425-6356-4180-BCA7-B6E144746DE3}"/>
              </a:ext>
            </a:extLst>
          </p:cNvPr>
          <p:cNvPicPr>
            <a:picLocks noChangeAspect="1"/>
          </p:cNvPicPr>
          <p:nvPr/>
        </p:nvPicPr>
        <p:blipFill>
          <a:blip r:embed="rId2"/>
          <a:stretch>
            <a:fillRect/>
          </a:stretch>
        </p:blipFill>
        <p:spPr>
          <a:xfrm>
            <a:off x="438454" y="1135713"/>
            <a:ext cx="2092312" cy="3627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DD996EB-1468-4E98-B161-111B25ACB754}"/>
              </a:ext>
            </a:extLst>
          </p:cNvPr>
          <p:cNvPicPr>
            <a:picLocks noChangeAspect="1"/>
          </p:cNvPicPr>
          <p:nvPr/>
        </p:nvPicPr>
        <p:blipFill>
          <a:blip r:embed="rId3"/>
          <a:stretch>
            <a:fillRect/>
          </a:stretch>
        </p:blipFill>
        <p:spPr>
          <a:xfrm>
            <a:off x="5347855" y="1016001"/>
            <a:ext cx="6770254" cy="4969164"/>
          </a:xfrm>
          <a:prstGeom prst="rect">
            <a:avLst/>
          </a:prstGeom>
        </p:spPr>
      </p:pic>
      <p:pic>
        <p:nvPicPr>
          <p:cNvPr id="9" name="Picture 8">
            <a:extLst>
              <a:ext uri="{FF2B5EF4-FFF2-40B4-BE49-F238E27FC236}">
                <a16:creationId xmlns:a16="http://schemas.microsoft.com/office/drawing/2014/main" id="{A54A5E3F-9CFE-49A6-B59E-0DB786F68C78}"/>
              </a:ext>
            </a:extLst>
          </p:cNvPr>
          <p:cNvPicPr>
            <a:picLocks noChangeAspect="1"/>
          </p:cNvPicPr>
          <p:nvPr/>
        </p:nvPicPr>
        <p:blipFill>
          <a:blip r:embed="rId4"/>
          <a:stretch>
            <a:fillRect/>
          </a:stretch>
        </p:blipFill>
        <p:spPr>
          <a:xfrm>
            <a:off x="2763466" y="1762554"/>
            <a:ext cx="3221640" cy="2373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179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2.5  IMPERSONATION: E-CHALLAN SCAM</a:t>
            </a:r>
          </a:p>
        </p:txBody>
      </p:sp>
      <p:pic>
        <p:nvPicPr>
          <p:cNvPr id="4" name="Picture 3">
            <a:extLst>
              <a:ext uri="{FF2B5EF4-FFF2-40B4-BE49-F238E27FC236}">
                <a16:creationId xmlns:a16="http://schemas.microsoft.com/office/drawing/2014/main" id="{3C2C42BB-0450-4F20-8D6B-06E038AF4EEE}"/>
              </a:ext>
            </a:extLst>
          </p:cNvPr>
          <p:cNvPicPr>
            <a:picLocks noChangeAspect="1"/>
          </p:cNvPicPr>
          <p:nvPr/>
        </p:nvPicPr>
        <p:blipFill>
          <a:blip r:embed="rId2"/>
          <a:stretch>
            <a:fillRect/>
          </a:stretch>
        </p:blipFill>
        <p:spPr>
          <a:xfrm>
            <a:off x="4301913" y="1135713"/>
            <a:ext cx="3494254" cy="4018178"/>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6902877B-AC36-4BA7-A9D7-31D79B2D4FBB}"/>
              </a:ext>
            </a:extLst>
          </p:cNvPr>
          <p:cNvPicPr>
            <a:picLocks noChangeAspect="1"/>
          </p:cNvPicPr>
          <p:nvPr/>
        </p:nvPicPr>
        <p:blipFill>
          <a:blip r:embed="rId3"/>
          <a:stretch>
            <a:fillRect/>
          </a:stretch>
        </p:blipFill>
        <p:spPr>
          <a:xfrm>
            <a:off x="8629255" y="1018506"/>
            <a:ext cx="2985257" cy="4638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3BCDD23-5CC3-448F-955C-4B5FFC987CDE}"/>
              </a:ext>
            </a:extLst>
          </p:cNvPr>
          <p:cNvPicPr>
            <a:picLocks noChangeAspect="1"/>
          </p:cNvPicPr>
          <p:nvPr/>
        </p:nvPicPr>
        <p:blipFill>
          <a:blip r:embed="rId4"/>
          <a:stretch>
            <a:fillRect/>
          </a:stretch>
        </p:blipFill>
        <p:spPr>
          <a:xfrm>
            <a:off x="457730" y="904876"/>
            <a:ext cx="3105017" cy="511723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0932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581891" y="230838"/>
            <a:ext cx="10190883"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2.6  IMPERSONATION: CHAR DHAM YATRA FRAUD</a:t>
            </a:r>
          </a:p>
        </p:txBody>
      </p:sp>
      <p:pic>
        <p:nvPicPr>
          <p:cNvPr id="3" name="Picture 2">
            <a:extLst>
              <a:ext uri="{FF2B5EF4-FFF2-40B4-BE49-F238E27FC236}">
                <a16:creationId xmlns:a16="http://schemas.microsoft.com/office/drawing/2014/main" id="{337BFAE3-3053-4EA7-868D-6E85600A962E}"/>
              </a:ext>
            </a:extLst>
          </p:cNvPr>
          <p:cNvPicPr>
            <a:picLocks noChangeAspect="1"/>
          </p:cNvPicPr>
          <p:nvPr/>
        </p:nvPicPr>
        <p:blipFill>
          <a:blip r:embed="rId2"/>
          <a:stretch>
            <a:fillRect/>
          </a:stretch>
        </p:blipFill>
        <p:spPr>
          <a:xfrm>
            <a:off x="9626188" y="1265381"/>
            <a:ext cx="2293172" cy="452581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95231EF4-C7FA-40D9-8B2B-D212D679A0DE}"/>
              </a:ext>
            </a:extLst>
          </p:cNvPr>
          <p:cNvPicPr>
            <a:picLocks noChangeAspect="1"/>
          </p:cNvPicPr>
          <p:nvPr/>
        </p:nvPicPr>
        <p:blipFill>
          <a:blip r:embed="rId3"/>
          <a:stretch>
            <a:fillRect/>
          </a:stretch>
        </p:blipFill>
        <p:spPr>
          <a:xfrm>
            <a:off x="152876" y="1135713"/>
            <a:ext cx="2293173" cy="4856516"/>
          </a:xfrm>
          <a:prstGeom prst="rect">
            <a:avLst/>
          </a:prstGeom>
        </p:spPr>
      </p:pic>
      <p:pic>
        <p:nvPicPr>
          <p:cNvPr id="8" name="Picture 7">
            <a:extLst>
              <a:ext uri="{FF2B5EF4-FFF2-40B4-BE49-F238E27FC236}">
                <a16:creationId xmlns:a16="http://schemas.microsoft.com/office/drawing/2014/main" id="{CE40FB2C-F647-4D54-BA6A-2550A66E7F61}"/>
              </a:ext>
            </a:extLst>
          </p:cNvPr>
          <p:cNvPicPr>
            <a:picLocks noChangeAspect="1"/>
          </p:cNvPicPr>
          <p:nvPr/>
        </p:nvPicPr>
        <p:blipFill>
          <a:blip r:embed="rId4"/>
          <a:stretch>
            <a:fillRect/>
          </a:stretch>
        </p:blipFill>
        <p:spPr>
          <a:xfrm>
            <a:off x="2812722" y="4338824"/>
            <a:ext cx="6404019" cy="2105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EE9AB7F-E225-410B-B738-8D16B56373F7}"/>
              </a:ext>
            </a:extLst>
          </p:cNvPr>
          <p:cNvPicPr>
            <a:picLocks noChangeAspect="1"/>
          </p:cNvPicPr>
          <p:nvPr/>
        </p:nvPicPr>
        <p:blipFill>
          <a:blip r:embed="rId5"/>
          <a:stretch>
            <a:fillRect/>
          </a:stretch>
        </p:blipFill>
        <p:spPr>
          <a:xfrm>
            <a:off x="2812722" y="945468"/>
            <a:ext cx="6273000" cy="3264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Arrow: Right 12">
            <a:extLst>
              <a:ext uri="{FF2B5EF4-FFF2-40B4-BE49-F238E27FC236}">
                <a16:creationId xmlns:a16="http://schemas.microsoft.com/office/drawing/2014/main" id="{DFBC682E-4D66-4FCC-92B5-F4BAF18EB779}"/>
              </a:ext>
            </a:extLst>
          </p:cNvPr>
          <p:cNvSpPr/>
          <p:nvPr/>
        </p:nvSpPr>
        <p:spPr>
          <a:xfrm>
            <a:off x="2446220" y="3237345"/>
            <a:ext cx="366502" cy="350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Arrow: Right 13">
            <a:extLst>
              <a:ext uri="{FF2B5EF4-FFF2-40B4-BE49-F238E27FC236}">
                <a16:creationId xmlns:a16="http://schemas.microsoft.com/office/drawing/2014/main" id="{7A063990-15E6-4D3F-8835-210488ADFAC8}"/>
              </a:ext>
            </a:extLst>
          </p:cNvPr>
          <p:cNvSpPr/>
          <p:nvPr/>
        </p:nvSpPr>
        <p:spPr>
          <a:xfrm>
            <a:off x="9020990" y="3438236"/>
            <a:ext cx="485889" cy="350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01374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104790" y="-1"/>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341745" y="230838"/>
            <a:ext cx="11194473" cy="553998"/>
          </a:xfrm>
          <a:prstGeom prst="rect">
            <a:avLst/>
          </a:prstGeom>
        </p:spPr>
        <p:txBody>
          <a:bodyPr wrap="square" lIns="0" tIns="0" rIns="0" bIns="0" rtlCol="0" anchor="t">
            <a:spAutoFit/>
          </a:bodyPr>
          <a:lstStyle/>
          <a:p>
            <a:pPr algn="ctr">
              <a:lnSpc>
                <a:spcPct val="90000"/>
              </a:lnSpc>
              <a:spcBef>
                <a:spcPct val="0"/>
              </a:spcBef>
            </a:pPr>
            <a:r>
              <a:rPr lang="en-US" sz="4000" dirty="0">
                <a:solidFill>
                  <a:schemeClr val="bg1"/>
                </a:solidFill>
                <a:latin typeface="Arial" panose="020B0604020202020204" pitchFamily="34" charset="0"/>
                <a:cs typeface="Arial" panose="020B0604020202020204" pitchFamily="34" charset="0"/>
              </a:rPr>
              <a:t>2.7 Fraud in the Name of IRCTC Ticket refund</a:t>
            </a:r>
            <a:endParaRPr lang="en-IN" sz="4000" b="1" spc="50" dirty="0">
              <a:solidFill>
                <a:schemeClr val="bg1"/>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813FDDFF-51D1-4424-A015-42C73F1677D8}"/>
              </a:ext>
            </a:extLst>
          </p:cNvPr>
          <p:cNvPicPr>
            <a:picLocks noChangeAspect="1"/>
          </p:cNvPicPr>
          <p:nvPr/>
        </p:nvPicPr>
        <p:blipFill>
          <a:blip r:embed="rId3"/>
          <a:stretch>
            <a:fillRect/>
          </a:stretch>
        </p:blipFill>
        <p:spPr>
          <a:xfrm>
            <a:off x="341745" y="1135714"/>
            <a:ext cx="5402184" cy="44984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920D1E16-7B7B-4B9B-AC40-C4864EBBD321}"/>
              </a:ext>
            </a:extLst>
          </p:cNvPr>
          <p:cNvPicPr>
            <a:picLocks noChangeAspect="1"/>
          </p:cNvPicPr>
          <p:nvPr/>
        </p:nvPicPr>
        <p:blipFill>
          <a:blip r:embed="rId4"/>
          <a:stretch>
            <a:fillRect/>
          </a:stretch>
        </p:blipFill>
        <p:spPr>
          <a:xfrm>
            <a:off x="6096000" y="1015675"/>
            <a:ext cx="4947501" cy="2598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D178288-72BB-45DE-A376-B3D52AF41152}"/>
              </a:ext>
            </a:extLst>
          </p:cNvPr>
          <p:cNvPicPr>
            <a:picLocks noChangeAspect="1"/>
          </p:cNvPicPr>
          <p:nvPr/>
        </p:nvPicPr>
        <p:blipFill>
          <a:blip r:embed="rId5"/>
          <a:stretch>
            <a:fillRect/>
          </a:stretch>
        </p:blipFill>
        <p:spPr>
          <a:xfrm>
            <a:off x="6996568" y="3814618"/>
            <a:ext cx="4947501" cy="2268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5119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4" name="Picture 3">
            <a:extLst>
              <a:ext uri="{FF2B5EF4-FFF2-40B4-BE49-F238E27FC236}">
                <a16:creationId xmlns:a16="http://schemas.microsoft.com/office/drawing/2014/main" id="{CD4A3C04-5931-46A6-9699-818A03C63294}"/>
              </a:ext>
            </a:extLst>
          </p:cNvPr>
          <p:cNvPicPr>
            <a:picLocks noChangeAspect="1"/>
          </p:cNvPicPr>
          <p:nvPr/>
        </p:nvPicPr>
        <p:blipFill>
          <a:blip r:embed="rId3"/>
          <a:stretch>
            <a:fillRect/>
          </a:stretch>
        </p:blipFill>
        <p:spPr>
          <a:xfrm>
            <a:off x="3472872" y="1015674"/>
            <a:ext cx="5412509" cy="5181926"/>
          </a:xfrm>
          <a:prstGeom prst="rect">
            <a:avLst/>
          </a:prstGeom>
        </p:spPr>
      </p:pic>
      <p:sp>
        <p:nvSpPr>
          <p:cNvPr id="9" name="TextBox 23">
            <a:extLst>
              <a:ext uri="{FF2B5EF4-FFF2-40B4-BE49-F238E27FC236}">
                <a16:creationId xmlns:a16="http://schemas.microsoft.com/office/drawing/2014/main" id="{41F3A1B8-F2A5-4FA9-84A5-B03FF7D7EC9F}"/>
              </a:ext>
            </a:extLst>
          </p:cNvPr>
          <p:cNvSpPr txBox="1"/>
          <p:nvPr/>
        </p:nvSpPr>
        <p:spPr>
          <a:xfrm>
            <a:off x="341745" y="230838"/>
            <a:ext cx="11194473" cy="553998"/>
          </a:xfrm>
          <a:prstGeom prst="rect">
            <a:avLst/>
          </a:prstGeom>
        </p:spPr>
        <p:txBody>
          <a:bodyPr wrap="square" lIns="0" tIns="0" rIns="0" bIns="0" rtlCol="0" anchor="t">
            <a:spAutoFit/>
          </a:bodyPr>
          <a:lstStyle/>
          <a:p>
            <a:pPr algn="ctr">
              <a:lnSpc>
                <a:spcPct val="90000"/>
              </a:lnSpc>
              <a:spcBef>
                <a:spcPct val="0"/>
              </a:spcBef>
            </a:pPr>
            <a:r>
              <a:rPr lang="en-US" sz="4000" dirty="0">
                <a:solidFill>
                  <a:schemeClr val="bg1"/>
                </a:solidFill>
                <a:latin typeface="Arial" panose="020B0604020202020204" pitchFamily="34" charset="0"/>
                <a:cs typeface="Arial" panose="020B0604020202020204" pitchFamily="34" charset="0"/>
              </a:rPr>
              <a:t>2.7 Fraud in the Name of IRCTC Ticket refund</a:t>
            </a:r>
            <a:endParaRPr lang="en-IN" sz="4000" b="1" spc="5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42813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341745" y="230838"/>
            <a:ext cx="11194473" cy="553998"/>
          </a:xfrm>
          <a:prstGeom prst="rect">
            <a:avLst/>
          </a:prstGeom>
        </p:spPr>
        <p:txBody>
          <a:bodyPr wrap="square" lIns="0" tIns="0" rIns="0" bIns="0" rtlCol="0" anchor="t">
            <a:spAutoFit/>
          </a:bodyPr>
          <a:lstStyle/>
          <a:p>
            <a:pPr algn="ctr">
              <a:lnSpc>
                <a:spcPct val="90000"/>
              </a:lnSpc>
              <a:spcBef>
                <a:spcPct val="0"/>
              </a:spcBef>
            </a:pPr>
            <a:r>
              <a:rPr lang="en-US" sz="4000" b="1" dirty="0">
                <a:solidFill>
                  <a:schemeClr val="bg1"/>
                </a:solidFill>
                <a:latin typeface="Arial" panose="020B0604020202020204" pitchFamily="34" charset="0"/>
                <a:cs typeface="Arial" panose="020B0604020202020204" pitchFamily="34" charset="0"/>
              </a:rPr>
              <a:t>2.8 Fraud in the name of PM KISAN YOJNA</a:t>
            </a:r>
            <a:endParaRPr lang="en-IN" sz="4000" b="1" spc="50" dirty="0">
              <a:solidFill>
                <a:schemeClr val="bg1"/>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D4F204C5-4FC4-4348-BC6A-BD735D468975}"/>
              </a:ext>
            </a:extLst>
          </p:cNvPr>
          <p:cNvPicPr>
            <a:picLocks noChangeAspect="1"/>
          </p:cNvPicPr>
          <p:nvPr/>
        </p:nvPicPr>
        <p:blipFill>
          <a:blip r:embed="rId3"/>
          <a:stretch>
            <a:fillRect/>
          </a:stretch>
        </p:blipFill>
        <p:spPr>
          <a:xfrm>
            <a:off x="4100945" y="1135713"/>
            <a:ext cx="6502400" cy="47755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8187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480291" y="230838"/>
            <a:ext cx="11305309"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3.1 INVESTMENT SCAM (STOCK MARKET /TRADING)</a:t>
            </a:r>
          </a:p>
        </p:txBody>
      </p:sp>
      <p:pic>
        <p:nvPicPr>
          <p:cNvPr id="3" name="Picture 2">
            <a:extLst>
              <a:ext uri="{FF2B5EF4-FFF2-40B4-BE49-F238E27FC236}">
                <a16:creationId xmlns:a16="http://schemas.microsoft.com/office/drawing/2014/main" id="{FFD4336D-D76A-4B5E-8E3C-E91B3BED3058}"/>
              </a:ext>
            </a:extLst>
          </p:cNvPr>
          <p:cNvPicPr>
            <a:picLocks noChangeAspect="1"/>
          </p:cNvPicPr>
          <p:nvPr/>
        </p:nvPicPr>
        <p:blipFill>
          <a:blip r:embed="rId2"/>
          <a:stretch>
            <a:fillRect/>
          </a:stretch>
        </p:blipFill>
        <p:spPr>
          <a:xfrm>
            <a:off x="4911365" y="1725283"/>
            <a:ext cx="2208252" cy="4447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F10C1DD-74AB-4FAC-8634-3D9547033ECC}"/>
              </a:ext>
            </a:extLst>
          </p:cNvPr>
          <p:cNvPicPr>
            <a:picLocks noChangeAspect="1"/>
          </p:cNvPicPr>
          <p:nvPr/>
        </p:nvPicPr>
        <p:blipFill>
          <a:blip r:embed="rId3"/>
          <a:stretch>
            <a:fillRect/>
          </a:stretch>
        </p:blipFill>
        <p:spPr>
          <a:xfrm>
            <a:off x="2506356" y="1793949"/>
            <a:ext cx="2208252" cy="3757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BDEBE46-C07C-4949-9A13-C41A391BD09B}"/>
              </a:ext>
            </a:extLst>
          </p:cNvPr>
          <p:cNvPicPr>
            <a:picLocks noChangeAspect="1"/>
          </p:cNvPicPr>
          <p:nvPr/>
        </p:nvPicPr>
        <p:blipFill>
          <a:blip r:embed="rId4"/>
          <a:stretch>
            <a:fillRect/>
          </a:stretch>
        </p:blipFill>
        <p:spPr>
          <a:xfrm>
            <a:off x="136814" y="1765396"/>
            <a:ext cx="2204592" cy="4409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D59D2687-3977-45DD-B187-DEDFDA3460D7}"/>
              </a:ext>
            </a:extLst>
          </p:cNvPr>
          <p:cNvPicPr>
            <a:picLocks noChangeAspect="1"/>
          </p:cNvPicPr>
          <p:nvPr/>
        </p:nvPicPr>
        <p:blipFill>
          <a:blip r:embed="rId5"/>
          <a:stretch>
            <a:fillRect/>
          </a:stretch>
        </p:blipFill>
        <p:spPr>
          <a:xfrm>
            <a:off x="7316374" y="1861250"/>
            <a:ext cx="1995795" cy="3690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0F02DE9-DE5B-4FC8-B4E6-F73F55370328}"/>
              </a:ext>
            </a:extLst>
          </p:cNvPr>
          <p:cNvPicPr>
            <a:picLocks noChangeAspect="1"/>
          </p:cNvPicPr>
          <p:nvPr/>
        </p:nvPicPr>
        <p:blipFill>
          <a:blip r:embed="rId6"/>
          <a:stretch>
            <a:fillRect/>
          </a:stretch>
        </p:blipFill>
        <p:spPr>
          <a:xfrm>
            <a:off x="9685644" y="1861250"/>
            <a:ext cx="2097257" cy="4311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738CCE6C-56CD-41AF-BEC5-17B665C27F4F}"/>
              </a:ext>
            </a:extLst>
          </p:cNvPr>
          <p:cNvSpPr txBox="1"/>
          <p:nvPr/>
        </p:nvSpPr>
        <p:spPr>
          <a:xfrm>
            <a:off x="1787590" y="911780"/>
            <a:ext cx="8183419"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FAKE APPS &amp; PROFILES LURING FOR INVESTMENT</a:t>
            </a:r>
            <a:endParaRPr lang="en-IN" sz="2400" b="1"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51EB8F1D-DEFB-40BF-B46F-676FC7F213E2}"/>
              </a:ext>
            </a:extLst>
          </p:cNvPr>
          <p:cNvCxnSpPr>
            <a:cxnSpLocks/>
          </p:cNvCxnSpPr>
          <p:nvPr/>
        </p:nvCxnSpPr>
        <p:spPr>
          <a:xfrm>
            <a:off x="1277351" y="1373452"/>
            <a:ext cx="8777593" cy="4606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F2938F3-D5C6-437F-83A5-A91BAA85EE96}"/>
              </a:ext>
            </a:extLst>
          </p:cNvPr>
          <p:cNvCxnSpPr>
            <a:cxnSpLocks/>
          </p:cNvCxnSpPr>
          <p:nvPr/>
        </p:nvCxnSpPr>
        <p:spPr>
          <a:xfrm flipH="1">
            <a:off x="1275781" y="1440835"/>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CFD84F-FA60-427D-B5BA-C119B16126EE}"/>
              </a:ext>
            </a:extLst>
          </p:cNvPr>
          <p:cNvCxnSpPr>
            <a:cxnSpLocks/>
          </p:cNvCxnSpPr>
          <p:nvPr/>
        </p:nvCxnSpPr>
        <p:spPr>
          <a:xfrm flipH="1">
            <a:off x="3423235" y="1400722"/>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CFA7E3F-E134-4959-9C66-3163B3862F2E}"/>
              </a:ext>
            </a:extLst>
          </p:cNvPr>
          <p:cNvCxnSpPr>
            <a:cxnSpLocks/>
          </p:cNvCxnSpPr>
          <p:nvPr/>
        </p:nvCxnSpPr>
        <p:spPr>
          <a:xfrm flipH="1">
            <a:off x="6030118" y="1400722"/>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852200-23E8-4514-9000-E05ACAA05B11}"/>
              </a:ext>
            </a:extLst>
          </p:cNvPr>
          <p:cNvCxnSpPr>
            <a:cxnSpLocks/>
          </p:cNvCxnSpPr>
          <p:nvPr/>
        </p:nvCxnSpPr>
        <p:spPr>
          <a:xfrm flipH="1">
            <a:off x="8207672" y="1458903"/>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15F0D7E-12CE-48F9-B8A0-776A39741846}"/>
              </a:ext>
            </a:extLst>
          </p:cNvPr>
          <p:cNvCxnSpPr>
            <a:cxnSpLocks/>
          </p:cNvCxnSpPr>
          <p:nvPr/>
        </p:nvCxnSpPr>
        <p:spPr>
          <a:xfrm flipH="1">
            <a:off x="10054944" y="1469389"/>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7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86327" y="230838"/>
            <a:ext cx="11573164"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3.1 INVESTMENT SCAM (STOCK MARKET /TRADING)</a:t>
            </a:r>
          </a:p>
        </p:txBody>
      </p:sp>
      <p:pic>
        <p:nvPicPr>
          <p:cNvPr id="3" name="Picture 2">
            <a:extLst>
              <a:ext uri="{FF2B5EF4-FFF2-40B4-BE49-F238E27FC236}">
                <a16:creationId xmlns:a16="http://schemas.microsoft.com/office/drawing/2014/main" id="{41A90868-55EF-4F0E-8C3D-BB6FD921925D}"/>
              </a:ext>
            </a:extLst>
          </p:cNvPr>
          <p:cNvPicPr>
            <a:picLocks noChangeAspect="1"/>
          </p:cNvPicPr>
          <p:nvPr/>
        </p:nvPicPr>
        <p:blipFill>
          <a:blip r:embed="rId3"/>
          <a:stretch>
            <a:fillRect/>
          </a:stretch>
        </p:blipFill>
        <p:spPr>
          <a:xfrm>
            <a:off x="584061" y="1805575"/>
            <a:ext cx="2620957" cy="434584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36561750-083E-4023-B985-509871E09C8E}"/>
              </a:ext>
            </a:extLst>
          </p:cNvPr>
          <p:cNvPicPr>
            <a:picLocks noChangeAspect="1"/>
          </p:cNvPicPr>
          <p:nvPr/>
        </p:nvPicPr>
        <p:blipFill>
          <a:blip r:embed="rId4"/>
          <a:stretch>
            <a:fillRect/>
          </a:stretch>
        </p:blipFill>
        <p:spPr>
          <a:xfrm>
            <a:off x="4392096" y="1682560"/>
            <a:ext cx="3177310" cy="4468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14EFDDE-BFA6-47E2-95A7-BE23C7C5DC50}"/>
              </a:ext>
            </a:extLst>
          </p:cNvPr>
          <p:cNvPicPr>
            <a:picLocks noChangeAspect="1"/>
          </p:cNvPicPr>
          <p:nvPr/>
        </p:nvPicPr>
        <p:blipFill>
          <a:blip r:embed="rId5"/>
          <a:stretch>
            <a:fillRect/>
          </a:stretch>
        </p:blipFill>
        <p:spPr>
          <a:xfrm>
            <a:off x="8494956" y="1745889"/>
            <a:ext cx="2770909" cy="4581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Straight Connector 18">
            <a:extLst>
              <a:ext uri="{FF2B5EF4-FFF2-40B4-BE49-F238E27FC236}">
                <a16:creationId xmlns:a16="http://schemas.microsoft.com/office/drawing/2014/main" id="{E5EE0419-D6E9-4D32-B62C-DC188D3E434A}"/>
              </a:ext>
            </a:extLst>
          </p:cNvPr>
          <p:cNvCxnSpPr>
            <a:cxnSpLocks/>
          </p:cNvCxnSpPr>
          <p:nvPr/>
        </p:nvCxnSpPr>
        <p:spPr>
          <a:xfrm>
            <a:off x="1275781" y="1382889"/>
            <a:ext cx="8608291" cy="1922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96B4217-7292-4A8D-8CCC-E6A3F0231874}"/>
              </a:ext>
            </a:extLst>
          </p:cNvPr>
          <p:cNvCxnSpPr>
            <a:cxnSpLocks/>
          </p:cNvCxnSpPr>
          <p:nvPr/>
        </p:nvCxnSpPr>
        <p:spPr>
          <a:xfrm flipH="1">
            <a:off x="1275781" y="1440835"/>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85949E-210F-4938-95FA-7D6DF5C548AC}"/>
              </a:ext>
            </a:extLst>
          </p:cNvPr>
          <p:cNvCxnSpPr>
            <a:cxnSpLocks/>
          </p:cNvCxnSpPr>
          <p:nvPr/>
        </p:nvCxnSpPr>
        <p:spPr>
          <a:xfrm flipH="1">
            <a:off x="5980751" y="1410222"/>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ADEDCC-6260-40B0-B156-706A853B38F7}"/>
              </a:ext>
            </a:extLst>
          </p:cNvPr>
          <p:cNvCxnSpPr>
            <a:cxnSpLocks/>
          </p:cNvCxnSpPr>
          <p:nvPr/>
        </p:nvCxnSpPr>
        <p:spPr>
          <a:xfrm flipH="1">
            <a:off x="9880411" y="1402109"/>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C3D3974-8A26-48FE-A63E-032C1A8E5B31}"/>
              </a:ext>
            </a:extLst>
          </p:cNvPr>
          <p:cNvSpPr txBox="1"/>
          <p:nvPr/>
        </p:nvSpPr>
        <p:spPr>
          <a:xfrm>
            <a:off x="1459345" y="979423"/>
            <a:ext cx="8183419"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          FAKE INVESTMENT ADVISORS</a:t>
            </a:r>
            <a:endParaRPr lang="en-IN"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03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86327" y="230838"/>
            <a:ext cx="11573164"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3.1 INVESTMENT SCAM (STOCK MARKET /TRADING)</a:t>
            </a:r>
          </a:p>
        </p:txBody>
      </p:sp>
      <p:pic>
        <p:nvPicPr>
          <p:cNvPr id="15" name="Picture 14">
            <a:extLst>
              <a:ext uri="{FF2B5EF4-FFF2-40B4-BE49-F238E27FC236}">
                <a16:creationId xmlns:a16="http://schemas.microsoft.com/office/drawing/2014/main" id="{BDBFA4E6-D34F-44AE-A36F-388B5752F44B}"/>
              </a:ext>
            </a:extLst>
          </p:cNvPr>
          <p:cNvPicPr>
            <a:picLocks noChangeAspect="1"/>
          </p:cNvPicPr>
          <p:nvPr/>
        </p:nvPicPr>
        <p:blipFill>
          <a:blip r:embed="rId3"/>
          <a:stretch>
            <a:fillRect/>
          </a:stretch>
        </p:blipFill>
        <p:spPr>
          <a:xfrm>
            <a:off x="542271" y="2011767"/>
            <a:ext cx="2545348" cy="4361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D3636014-8255-4171-8D90-5816EEE2D682}"/>
              </a:ext>
            </a:extLst>
          </p:cNvPr>
          <p:cNvPicPr>
            <a:picLocks noChangeAspect="1"/>
          </p:cNvPicPr>
          <p:nvPr/>
        </p:nvPicPr>
        <p:blipFill>
          <a:blip r:embed="rId4"/>
          <a:stretch>
            <a:fillRect/>
          </a:stretch>
        </p:blipFill>
        <p:spPr>
          <a:xfrm>
            <a:off x="4070700" y="1930399"/>
            <a:ext cx="2540367" cy="4342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4FA59E6-CD0B-4311-B031-2F651D1E4554}"/>
              </a:ext>
            </a:extLst>
          </p:cNvPr>
          <p:cNvPicPr>
            <a:picLocks noChangeAspect="1"/>
          </p:cNvPicPr>
          <p:nvPr/>
        </p:nvPicPr>
        <p:blipFill>
          <a:blip r:embed="rId5"/>
          <a:stretch>
            <a:fillRect/>
          </a:stretch>
        </p:blipFill>
        <p:spPr>
          <a:xfrm>
            <a:off x="7964009" y="1930398"/>
            <a:ext cx="2584084" cy="4342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Connector 12">
            <a:extLst>
              <a:ext uri="{FF2B5EF4-FFF2-40B4-BE49-F238E27FC236}">
                <a16:creationId xmlns:a16="http://schemas.microsoft.com/office/drawing/2014/main" id="{2A4C0BCD-ACA2-41BE-ACC6-56B2C95E2E80}"/>
              </a:ext>
            </a:extLst>
          </p:cNvPr>
          <p:cNvCxnSpPr>
            <a:cxnSpLocks/>
          </p:cNvCxnSpPr>
          <p:nvPr/>
        </p:nvCxnSpPr>
        <p:spPr>
          <a:xfrm>
            <a:off x="1177842" y="1680339"/>
            <a:ext cx="8608291" cy="1922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CF449E4-DE55-46AA-84DB-9761DD1719C0}"/>
              </a:ext>
            </a:extLst>
          </p:cNvPr>
          <p:cNvCxnSpPr>
            <a:cxnSpLocks/>
          </p:cNvCxnSpPr>
          <p:nvPr/>
        </p:nvCxnSpPr>
        <p:spPr>
          <a:xfrm flipH="1">
            <a:off x="1177842" y="1680339"/>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1165D8-C50A-49E3-9220-76B500EF258F}"/>
              </a:ext>
            </a:extLst>
          </p:cNvPr>
          <p:cNvCxnSpPr>
            <a:cxnSpLocks/>
          </p:cNvCxnSpPr>
          <p:nvPr/>
        </p:nvCxnSpPr>
        <p:spPr>
          <a:xfrm flipH="1">
            <a:off x="5520323" y="1680339"/>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D8BF41A-B194-4469-9288-2B4356C87FEB}"/>
              </a:ext>
            </a:extLst>
          </p:cNvPr>
          <p:cNvCxnSpPr>
            <a:cxnSpLocks/>
          </p:cNvCxnSpPr>
          <p:nvPr/>
        </p:nvCxnSpPr>
        <p:spPr>
          <a:xfrm flipH="1">
            <a:off x="9786133" y="1689949"/>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AE5FC21-52AF-410B-90D9-3963B2946E6A}"/>
              </a:ext>
            </a:extLst>
          </p:cNvPr>
          <p:cNvSpPr txBox="1"/>
          <p:nvPr/>
        </p:nvSpPr>
        <p:spPr>
          <a:xfrm>
            <a:off x="1293090" y="1068146"/>
            <a:ext cx="8604630"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PROMISING FAKE GROWTH ON INVESTMENT</a:t>
            </a:r>
            <a:endParaRPr lang="en-IN"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37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33A96-58A6-45D0-AB76-EC468CAF82A1}"/>
              </a:ext>
            </a:extLst>
          </p:cNvPr>
          <p:cNvPicPr>
            <a:picLocks noChangeAspect="1"/>
          </p:cNvPicPr>
          <p:nvPr/>
        </p:nvPicPr>
        <p:blipFill>
          <a:blip r:embed="rId2"/>
          <a:stretch>
            <a:fillRect/>
          </a:stretch>
        </p:blipFill>
        <p:spPr>
          <a:xfrm>
            <a:off x="5593976" y="1192305"/>
            <a:ext cx="6320118" cy="4984657"/>
          </a:xfrm>
          <a:prstGeom prst="rect">
            <a:avLst/>
          </a:prstGeom>
        </p:spPr>
      </p:pic>
      <p:sp>
        <p:nvSpPr>
          <p:cNvPr id="8" name="Title 1">
            <a:extLst>
              <a:ext uri="{FF2B5EF4-FFF2-40B4-BE49-F238E27FC236}">
                <a16:creationId xmlns:a16="http://schemas.microsoft.com/office/drawing/2014/main" id="{E38D79BC-EDE5-4969-A5AC-B7F39A348122}"/>
              </a:ext>
            </a:extLst>
          </p:cNvPr>
          <p:cNvSpPr txBox="1">
            <a:spLocks/>
          </p:cNvSpPr>
          <p:nvPr/>
        </p:nvSpPr>
        <p:spPr>
          <a:xfrm>
            <a:off x="0" y="160055"/>
            <a:ext cx="12192000" cy="809625"/>
          </a:xfrm>
          <a:prstGeom prst="rect">
            <a:avLst/>
          </a:prstGeom>
          <a:solidFill>
            <a:schemeClr val="accent1">
              <a:lumMod val="5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DISCUSSION POINTS</a:t>
            </a:r>
          </a:p>
        </p:txBody>
      </p:sp>
      <p:pic>
        <p:nvPicPr>
          <p:cNvPr id="6" name="Picture 5">
            <a:extLst>
              <a:ext uri="{FF2B5EF4-FFF2-40B4-BE49-F238E27FC236}">
                <a16:creationId xmlns:a16="http://schemas.microsoft.com/office/drawing/2014/main" id="{E1F8F0B7-BEB2-4AAF-A002-F8E066204B35}"/>
              </a:ext>
            </a:extLst>
          </p:cNvPr>
          <p:cNvPicPr>
            <a:picLocks noChangeAspect="1"/>
          </p:cNvPicPr>
          <p:nvPr/>
        </p:nvPicPr>
        <p:blipFill>
          <a:blip r:embed="rId3"/>
          <a:stretch>
            <a:fillRect/>
          </a:stretch>
        </p:blipFill>
        <p:spPr>
          <a:xfrm>
            <a:off x="0" y="1187549"/>
            <a:ext cx="5593976" cy="4984657"/>
          </a:xfrm>
          <a:prstGeom prst="rect">
            <a:avLst/>
          </a:prstGeom>
        </p:spPr>
      </p:pic>
      <p:sp>
        <p:nvSpPr>
          <p:cNvPr id="2" name="TextBox 1">
            <a:extLst>
              <a:ext uri="{FF2B5EF4-FFF2-40B4-BE49-F238E27FC236}">
                <a16:creationId xmlns:a16="http://schemas.microsoft.com/office/drawing/2014/main" id="{11CBF88C-E6C1-4890-AEC4-B9FCBAE949C9}"/>
              </a:ext>
            </a:extLst>
          </p:cNvPr>
          <p:cNvSpPr txBox="1"/>
          <p:nvPr/>
        </p:nvSpPr>
        <p:spPr>
          <a:xfrm>
            <a:off x="138546" y="1698815"/>
            <a:ext cx="5107709" cy="3074624"/>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n-US" sz="2000" b="1" i="0" dirty="0">
                <a:solidFill>
                  <a:srgbClr val="000000"/>
                </a:solidFill>
                <a:effectLst/>
                <a:latin typeface="Arial" panose="020B0604020202020204" pitchFamily="34" charset="0"/>
                <a:cs typeface="Arial" panose="020B0604020202020204" pitchFamily="34" charset="0"/>
              </a:rPr>
              <a:t>Prevailing Cyber Financial Frauds</a:t>
            </a:r>
          </a:p>
          <a:p>
            <a:pPr marL="285750" indent="-285750" algn="just">
              <a:lnSpc>
                <a:spcPct val="200000"/>
              </a:lnSpc>
              <a:buFont typeface="Arial" panose="020B0604020202020204" pitchFamily="34" charset="0"/>
              <a:buChar char="•"/>
            </a:pPr>
            <a:r>
              <a:rPr lang="en-US" sz="2000" b="1" dirty="0">
                <a:solidFill>
                  <a:srgbClr val="000000"/>
                </a:solidFill>
                <a:latin typeface="Arial" panose="020B0604020202020204" pitchFamily="34" charset="0"/>
                <a:cs typeface="Arial" panose="020B0604020202020204" pitchFamily="34" charset="0"/>
              </a:rPr>
              <a:t>Cyber Fraud Detection &amp; Prevention</a:t>
            </a:r>
          </a:p>
          <a:p>
            <a:pPr marL="285750" indent="-285750" algn="just">
              <a:lnSpc>
                <a:spcPct val="200000"/>
              </a:lnSpc>
              <a:buFont typeface="Arial" panose="020B0604020202020204" pitchFamily="34" charset="0"/>
              <a:buChar char="•"/>
            </a:pPr>
            <a:r>
              <a:rPr lang="en-US" sz="2000" b="1" dirty="0">
                <a:solidFill>
                  <a:srgbClr val="000000"/>
                </a:solidFill>
                <a:latin typeface="Arial" panose="020B0604020202020204" pitchFamily="34" charset="0"/>
                <a:cs typeface="Arial" panose="020B0604020202020204" pitchFamily="34" charset="0"/>
              </a:rPr>
              <a:t>Cyber Crime Reporting in India</a:t>
            </a:r>
          </a:p>
          <a:p>
            <a:pPr marL="285750" indent="-285750" algn="just">
              <a:lnSpc>
                <a:spcPct val="200000"/>
              </a:lnSpc>
              <a:buFont typeface="Arial" panose="020B0604020202020204" pitchFamily="34" charset="0"/>
              <a:buChar char="•"/>
            </a:pPr>
            <a:r>
              <a:rPr lang="en-US" sz="2000" b="1" i="0" dirty="0">
                <a:solidFill>
                  <a:srgbClr val="000000"/>
                </a:solidFill>
                <a:effectLst/>
                <a:latin typeface="Arial" panose="020B0604020202020204" pitchFamily="34" charset="0"/>
                <a:cs typeface="Arial" panose="020B0604020202020204" pitchFamily="34" charset="0"/>
              </a:rPr>
              <a:t>Recovery </a:t>
            </a:r>
            <a:r>
              <a:rPr lang="en-US" sz="2000" b="1" dirty="0">
                <a:solidFill>
                  <a:srgbClr val="000000"/>
                </a:solidFill>
                <a:latin typeface="Arial" panose="020B0604020202020204" pitchFamily="34" charset="0"/>
                <a:cs typeface="Arial" panose="020B0604020202020204" pitchFamily="34" charset="0"/>
              </a:rPr>
              <a:t>Process under Cyber Financial Frauds</a:t>
            </a:r>
          </a:p>
        </p:txBody>
      </p:sp>
    </p:spTree>
    <p:extLst>
      <p:ext uri="{BB962C8B-B14F-4D97-AF65-F5344CB8AC3E}">
        <p14:creationId xmlns:p14="http://schemas.microsoft.com/office/powerpoint/2010/main" val="131035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6</a:t>
            </a:r>
            <a:r>
              <a:rPr lang="en-IN" sz="3200" b="1" spc="50" dirty="0">
                <a:solidFill>
                  <a:schemeClr val="bg1"/>
                </a:solidFill>
                <a:latin typeface="Arial" panose="020B0604020202020204" pitchFamily="34" charset="0"/>
                <a:ea typeface="+mj-ea"/>
                <a:cs typeface="Arial" panose="020B0604020202020204" pitchFamily="34" charset="0"/>
              </a:rPr>
              <a:t>. LOTTERY &amp; JACKPOT SCAM</a:t>
            </a:r>
          </a:p>
        </p:txBody>
      </p:sp>
      <p:pic>
        <p:nvPicPr>
          <p:cNvPr id="5" name="Picture 4">
            <a:extLst>
              <a:ext uri="{FF2B5EF4-FFF2-40B4-BE49-F238E27FC236}">
                <a16:creationId xmlns:a16="http://schemas.microsoft.com/office/drawing/2014/main" id="{93ECA477-8496-4927-8A78-9170489678C6}"/>
              </a:ext>
            </a:extLst>
          </p:cNvPr>
          <p:cNvPicPr>
            <a:picLocks noChangeAspect="1"/>
          </p:cNvPicPr>
          <p:nvPr/>
        </p:nvPicPr>
        <p:blipFill>
          <a:blip r:embed="rId2"/>
          <a:stretch>
            <a:fillRect/>
          </a:stretch>
        </p:blipFill>
        <p:spPr>
          <a:xfrm>
            <a:off x="429158" y="2245168"/>
            <a:ext cx="1989790" cy="3892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497C9BC-364C-436E-B758-0E9860CD28C3}"/>
              </a:ext>
            </a:extLst>
          </p:cNvPr>
          <p:cNvPicPr>
            <a:picLocks noChangeAspect="1"/>
          </p:cNvPicPr>
          <p:nvPr/>
        </p:nvPicPr>
        <p:blipFill>
          <a:blip r:embed="rId3"/>
          <a:stretch>
            <a:fillRect/>
          </a:stretch>
        </p:blipFill>
        <p:spPr>
          <a:xfrm>
            <a:off x="2850514" y="2245168"/>
            <a:ext cx="2175100" cy="3891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5BBF438-DEED-495B-B949-BC08086F9480}"/>
              </a:ext>
            </a:extLst>
          </p:cNvPr>
          <p:cNvPicPr>
            <a:picLocks noChangeAspect="1"/>
          </p:cNvPicPr>
          <p:nvPr/>
        </p:nvPicPr>
        <p:blipFill>
          <a:blip r:embed="rId4"/>
          <a:stretch>
            <a:fillRect/>
          </a:stretch>
        </p:blipFill>
        <p:spPr>
          <a:xfrm>
            <a:off x="5437821" y="2245167"/>
            <a:ext cx="1768965" cy="3891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00D356F8-8C46-4895-B5D3-BB8F7C8CAC46}"/>
              </a:ext>
            </a:extLst>
          </p:cNvPr>
          <p:cNvPicPr>
            <a:picLocks noChangeAspect="1"/>
          </p:cNvPicPr>
          <p:nvPr/>
        </p:nvPicPr>
        <p:blipFill>
          <a:blip r:embed="rId5"/>
          <a:stretch>
            <a:fillRect/>
          </a:stretch>
        </p:blipFill>
        <p:spPr>
          <a:xfrm>
            <a:off x="9987181" y="2245168"/>
            <a:ext cx="2114484" cy="3891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8798A4C9-DD5A-4A40-9294-4B82DE641B24}"/>
              </a:ext>
            </a:extLst>
          </p:cNvPr>
          <p:cNvPicPr>
            <a:picLocks noChangeAspect="1"/>
          </p:cNvPicPr>
          <p:nvPr/>
        </p:nvPicPr>
        <p:blipFill>
          <a:blip r:embed="rId6"/>
          <a:stretch>
            <a:fillRect/>
          </a:stretch>
        </p:blipFill>
        <p:spPr>
          <a:xfrm>
            <a:off x="7557561" y="2245168"/>
            <a:ext cx="2246340" cy="3891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7C215643-83B1-4156-AE3A-3EC872FE9D6D}"/>
              </a:ext>
            </a:extLst>
          </p:cNvPr>
          <p:cNvCxnSpPr>
            <a:cxnSpLocks/>
          </p:cNvCxnSpPr>
          <p:nvPr/>
        </p:nvCxnSpPr>
        <p:spPr>
          <a:xfrm>
            <a:off x="1316387" y="1858029"/>
            <a:ext cx="9633116" cy="1922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9332356-A6B8-4E6D-9FB8-B3FCDB413722}"/>
              </a:ext>
            </a:extLst>
          </p:cNvPr>
          <p:cNvCxnSpPr>
            <a:cxnSpLocks/>
          </p:cNvCxnSpPr>
          <p:nvPr/>
        </p:nvCxnSpPr>
        <p:spPr>
          <a:xfrm flipH="1">
            <a:off x="1279442" y="1913447"/>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1A2618-440B-4B70-BB05-11287699FDCB}"/>
              </a:ext>
            </a:extLst>
          </p:cNvPr>
          <p:cNvCxnSpPr>
            <a:cxnSpLocks/>
          </p:cNvCxnSpPr>
          <p:nvPr/>
        </p:nvCxnSpPr>
        <p:spPr>
          <a:xfrm flipH="1">
            <a:off x="3800968" y="1903837"/>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4CF216-6748-455C-9922-67F26D363436}"/>
              </a:ext>
            </a:extLst>
          </p:cNvPr>
          <p:cNvCxnSpPr>
            <a:cxnSpLocks/>
          </p:cNvCxnSpPr>
          <p:nvPr/>
        </p:nvCxnSpPr>
        <p:spPr>
          <a:xfrm flipH="1">
            <a:off x="6230131" y="1894227"/>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5E93183-1D1C-48BB-A9B7-B40DD9AF8E3D}"/>
              </a:ext>
            </a:extLst>
          </p:cNvPr>
          <p:cNvCxnSpPr>
            <a:cxnSpLocks/>
          </p:cNvCxnSpPr>
          <p:nvPr/>
        </p:nvCxnSpPr>
        <p:spPr>
          <a:xfrm flipH="1">
            <a:off x="8576168" y="1894227"/>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22B4A3-0186-4737-ABF0-5C3536B31B55}"/>
              </a:ext>
            </a:extLst>
          </p:cNvPr>
          <p:cNvCxnSpPr>
            <a:cxnSpLocks/>
          </p:cNvCxnSpPr>
          <p:nvPr/>
        </p:nvCxnSpPr>
        <p:spPr>
          <a:xfrm flipH="1">
            <a:off x="10912558" y="1903837"/>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A4A68E7-5A74-466C-8B19-6FC7AC75FE1E}"/>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5" name="TextBox 23">
            <a:extLst>
              <a:ext uri="{FF2B5EF4-FFF2-40B4-BE49-F238E27FC236}">
                <a16:creationId xmlns:a16="http://schemas.microsoft.com/office/drawing/2014/main" id="{11F957A3-1032-40E8-A31E-10B505045362}"/>
              </a:ext>
            </a:extLst>
          </p:cNvPr>
          <p:cNvSpPr txBox="1"/>
          <p:nvPr/>
        </p:nvSpPr>
        <p:spPr>
          <a:xfrm>
            <a:off x="480291" y="230838"/>
            <a:ext cx="11305309"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3.2 INVESTMENT SCAM (STOCK MARKET /TRADING)</a:t>
            </a:r>
          </a:p>
        </p:txBody>
      </p:sp>
      <p:sp>
        <p:nvSpPr>
          <p:cNvPr id="26" name="TextBox 25">
            <a:extLst>
              <a:ext uri="{FF2B5EF4-FFF2-40B4-BE49-F238E27FC236}">
                <a16:creationId xmlns:a16="http://schemas.microsoft.com/office/drawing/2014/main" id="{86C221F1-862E-410E-B49B-89A9D0FCF751}"/>
              </a:ext>
            </a:extLst>
          </p:cNvPr>
          <p:cNvSpPr txBox="1"/>
          <p:nvPr/>
        </p:nvSpPr>
        <p:spPr>
          <a:xfrm>
            <a:off x="1402340" y="1239094"/>
            <a:ext cx="9387319"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 ACCOUNTS THROUGH WHATSAPP GROUP</a:t>
            </a:r>
            <a:endParaRPr lang="en-IN"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908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86327" y="230838"/>
            <a:ext cx="11573164"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3.3 INVESTMENT SCAM (STOCK MARKET /TRADING)</a:t>
            </a:r>
          </a:p>
        </p:txBody>
      </p:sp>
      <p:pic>
        <p:nvPicPr>
          <p:cNvPr id="4" name="Picture 3">
            <a:extLst>
              <a:ext uri="{FF2B5EF4-FFF2-40B4-BE49-F238E27FC236}">
                <a16:creationId xmlns:a16="http://schemas.microsoft.com/office/drawing/2014/main" id="{E49A17CC-A5D7-40E0-9417-9BB5ACE243CD}"/>
              </a:ext>
            </a:extLst>
          </p:cNvPr>
          <p:cNvPicPr>
            <a:picLocks noChangeAspect="1"/>
          </p:cNvPicPr>
          <p:nvPr/>
        </p:nvPicPr>
        <p:blipFill>
          <a:blip r:embed="rId3"/>
          <a:stretch>
            <a:fillRect/>
          </a:stretch>
        </p:blipFill>
        <p:spPr>
          <a:xfrm>
            <a:off x="110583" y="1088551"/>
            <a:ext cx="2083054" cy="5130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899F569-395A-4BAF-8E84-2951D3D1808C}"/>
              </a:ext>
            </a:extLst>
          </p:cNvPr>
          <p:cNvPicPr>
            <a:picLocks noChangeAspect="1"/>
          </p:cNvPicPr>
          <p:nvPr/>
        </p:nvPicPr>
        <p:blipFill>
          <a:blip r:embed="rId4"/>
          <a:stretch>
            <a:fillRect/>
          </a:stretch>
        </p:blipFill>
        <p:spPr>
          <a:xfrm>
            <a:off x="2782749" y="1428095"/>
            <a:ext cx="2152072" cy="5225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59B1C56-DE48-4460-9F1D-3EC576E2C19E}"/>
              </a:ext>
            </a:extLst>
          </p:cNvPr>
          <p:cNvPicPr>
            <a:picLocks noChangeAspect="1"/>
          </p:cNvPicPr>
          <p:nvPr/>
        </p:nvPicPr>
        <p:blipFill>
          <a:blip r:embed="rId5"/>
          <a:stretch>
            <a:fillRect/>
          </a:stretch>
        </p:blipFill>
        <p:spPr>
          <a:xfrm>
            <a:off x="5698837" y="1376319"/>
            <a:ext cx="2507735" cy="4989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E0B40AC3-1251-43EC-8BA9-AFECF4732E66}"/>
              </a:ext>
            </a:extLst>
          </p:cNvPr>
          <p:cNvPicPr>
            <a:picLocks noChangeAspect="1"/>
          </p:cNvPicPr>
          <p:nvPr/>
        </p:nvPicPr>
        <p:blipFill>
          <a:blip r:embed="rId6"/>
          <a:stretch>
            <a:fillRect/>
          </a:stretch>
        </p:blipFill>
        <p:spPr>
          <a:xfrm>
            <a:off x="9120452" y="1088551"/>
            <a:ext cx="2597371" cy="5225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0A7F47C1-44CB-42B2-8FD2-AC0E0DFD87CD}"/>
              </a:ext>
            </a:extLst>
          </p:cNvPr>
          <p:cNvSpPr txBox="1"/>
          <p:nvPr/>
        </p:nvSpPr>
        <p:spPr>
          <a:xfrm>
            <a:off x="1496291" y="904875"/>
            <a:ext cx="7912960"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PAYMENT MODES FOR INVESTMENT</a:t>
            </a:r>
            <a:endParaRPr lang="en-IN"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007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4. LOTTERY/ JACKPOT FRAUD </a:t>
            </a:r>
          </a:p>
        </p:txBody>
      </p:sp>
      <p:pic>
        <p:nvPicPr>
          <p:cNvPr id="4" name="Picture 3">
            <a:extLst>
              <a:ext uri="{FF2B5EF4-FFF2-40B4-BE49-F238E27FC236}">
                <a16:creationId xmlns:a16="http://schemas.microsoft.com/office/drawing/2014/main" id="{98266969-5624-4B0F-AC1E-18BB4DB2938F}"/>
              </a:ext>
            </a:extLst>
          </p:cNvPr>
          <p:cNvPicPr>
            <a:picLocks noChangeAspect="1"/>
          </p:cNvPicPr>
          <p:nvPr/>
        </p:nvPicPr>
        <p:blipFill>
          <a:blip r:embed="rId2"/>
          <a:stretch>
            <a:fillRect/>
          </a:stretch>
        </p:blipFill>
        <p:spPr>
          <a:xfrm>
            <a:off x="2161310" y="1339273"/>
            <a:ext cx="2761672" cy="5093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947CA1FA-5977-47F0-BABF-A4160A482F55}"/>
              </a:ext>
            </a:extLst>
          </p:cNvPr>
          <p:cNvPicPr>
            <a:picLocks noChangeAspect="1"/>
          </p:cNvPicPr>
          <p:nvPr/>
        </p:nvPicPr>
        <p:blipFill>
          <a:blip r:embed="rId3"/>
          <a:stretch>
            <a:fillRect/>
          </a:stretch>
        </p:blipFill>
        <p:spPr>
          <a:xfrm>
            <a:off x="6819877" y="1339273"/>
            <a:ext cx="2462133" cy="5093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6035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5. ILLEGAL LOAN APPS </a:t>
            </a:r>
          </a:p>
        </p:txBody>
      </p:sp>
      <p:pic>
        <p:nvPicPr>
          <p:cNvPr id="3" name="Picture 2">
            <a:extLst>
              <a:ext uri="{FF2B5EF4-FFF2-40B4-BE49-F238E27FC236}">
                <a16:creationId xmlns:a16="http://schemas.microsoft.com/office/drawing/2014/main" id="{C9DBF647-3227-4AB4-AEA2-293EFBFDB1AF}"/>
              </a:ext>
            </a:extLst>
          </p:cNvPr>
          <p:cNvPicPr>
            <a:picLocks noChangeAspect="1"/>
          </p:cNvPicPr>
          <p:nvPr/>
        </p:nvPicPr>
        <p:blipFill>
          <a:blip r:embed="rId2"/>
          <a:stretch>
            <a:fillRect/>
          </a:stretch>
        </p:blipFill>
        <p:spPr>
          <a:xfrm>
            <a:off x="1560183" y="1024877"/>
            <a:ext cx="2383744" cy="5669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2417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6</a:t>
            </a:r>
            <a:r>
              <a:rPr lang="en-IN" sz="3200" b="1" spc="50" dirty="0">
                <a:solidFill>
                  <a:schemeClr val="bg1"/>
                </a:solidFill>
                <a:latin typeface="Arial" panose="020B0604020202020204" pitchFamily="34" charset="0"/>
                <a:ea typeface="+mj-ea"/>
                <a:cs typeface="Arial" panose="020B0604020202020204" pitchFamily="34" charset="0"/>
              </a:rPr>
              <a:t>. MATRIMONIAL/ DATING SCAM </a:t>
            </a:r>
          </a:p>
        </p:txBody>
      </p:sp>
      <p:pic>
        <p:nvPicPr>
          <p:cNvPr id="3" name="Picture 2">
            <a:extLst>
              <a:ext uri="{FF2B5EF4-FFF2-40B4-BE49-F238E27FC236}">
                <a16:creationId xmlns:a16="http://schemas.microsoft.com/office/drawing/2014/main" id="{E8FB1C74-3FAC-49CA-88E3-3C029118F18E}"/>
              </a:ext>
            </a:extLst>
          </p:cNvPr>
          <p:cNvPicPr>
            <a:picLocks noChangeAspect="1"/>
          </p:cNvPicPr>
          <p:nvPr/>
        </p:nvPicPr>
        <p:blipFill>
          <a:blip r:embed="rId2"/>
          <a:stretch>
            <a:fillRect/>
          </a:stretch>
        </p:blipFill>
        <p:spPr>
          <a:xfrm>
            <a:off x="5670425" y="1209604"/>
            <a:ext cx="5102349" cy="4960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636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7</a:t>
            </a:r>
            <a:r>
              <a:rPr lang="en-IN" sz="3200" b="1" spc="50" dirty="0">
                <a:solidFill>
                  <a:schemeClr val="bg1"/>
                </a:solidFill>
                <a:latin typeface="Arial" panose="020B0604020202020204" pitchFamily="34" charset="0"/>
                <a:ea typeface="+mj-ea"/>
                <a:cs typeface="Arial" panose="020B0604020202020204" pitchFamily="34" charset="0"/>
              </a:rPr>
              <a:t>. FAKE NOTICES</a:t>
            </a:r>
          </a:p>
        </p:txBody>
      </p:sp>
      <p:pic>
        <p:nvPicPr>
          <p:cNvPr id="3" name="Picture 2">
            <a:extLst>
              <a:ext uri="{FF2B5EF4-FFF2-40B4-BE49-F238E27FC236}">
                <a16:creationId xmlns:a16="http://schemas.microsoft.com/office/drawing/2014/main" id="{C8213710-A912-41C3-8CD5-D06367D89ADD}"/>
              </a:ext>
            </a:extLst>
          </p:cNvPr>
          <p:cNvPicPr>
            <a:picLocks noChangeAspect="1"/>
          </p:cNvPicPr>
          <p:nvPr/>
        </p:nvPicPr>
        <p:blipFill>
          <a:blip r:embed="rId2"/>
          <a:stretch>
            <a:fillRect/>
          </a:stretch>
        </p:blipFill>
        <p:spPr>
          <a:xfrm>
            <a:off x="1694118" y="1135713"/>
            <a:ext cx="9078656" cy="55002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72149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7</a:t>
            </a:r>
            <a:r>
              <a:rPr lang="en-IN" sz="3200" b="1" spc="50" dirty="0">
                <a:solidFill>
                  <a:schemeClr val="bg1"/>
                </a:solidFill>
                <a:latin typeface="Arial" panose="020B0604020202020204" pitchFamily="34" charset="0"/>
                <a:ea typeface="+mj-ea"/>
                <a:cs typeface="Arial" panose="020B0604020202020204" pitchFamily="34" charset="0"/>
              </a:rPr>
              <a:t>. FAKE NOTICES</a:t>
            </a:r>
          </a:p>
        </p:txBody>
      </p:sp>
      <p:pic>
        <p:nvPicPr>
          <p:cNvPr id="4" name="Picture 3">
            <a:extLst>
              <a:ext uri="{FF2B5EF4-FFF2-40B4-BE49-F238E27FC236}">
                <a16:creationId xmlns:a16="http://schemas.microsoft.com/office/drawing/2014/main" id="{7ADD9F09-BCD0-46F2-9E0E-23F9EFB318D0}"/>
              </a:ext>
            </a:extLst>
          </p:cNvPr>
          <p:cNvPicPr>
            <a:picLocks noChangeAspect="1"/>
          </p:cNvPicPr>
          <p:nvPr/>
        </p:nvPicPr>
        <p:blipFill>
          <a:blip r:embed="rId2"/>
          <a:stretch>
            <a:fillRect/>
          </a:stretch>
        </p:blipFill>
        <p:spPr>
          <a:xfrm>
            <a:off x="1173019" y="1318328"/>
            <a:ext cx="10350080" cy="5137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28406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7</a:t>
            </a:r>
            <a:r>
              <a:rPr lang="en-IN" sz="3200" b="1" spc="50" dirty="0">
                <a:solidFill>
                  <a:schemeClr val="bg1"/>
                </a:solidFill>
                <a:latin typeface="Arial" panose="020B0604020202020204" pitchFamily="34" charset="0"/>
                <a:ea typeface="+mj-ea"/>
                <a:cs typeface="Arial" panose="020B0604020202020204" pitchFamily="34" charset="0"/>
              </a:rPr>
              <a:t>. FAKE NOTICES</a:t>
            </a:r>
          </a:p>
        </p:txBody>
      </p:sp>
      <p:pic>
        <p:nvPicPr>
          <p:cNvPr id="3" name="Picture 2">
            <a:extLst>
              <a:ext uri="{FF2B5EF4-FFF2-40B4-BE49-F238E27FC236}">
                <a16:creationId xmlns:a16="http://schemas.microsoft.com/office/drawing/2014/main" id="{282F41CD-7FB3-48C6-A6FF-39CFCF820066}"/>
              </a:ext>
            </a:extLst>
          </p:cNvPr>
          <p:cNvPicPr>
            <a:picLocks noChangeAspect="1"/>
          </p:cNvPicPr>
          <p:nvPr/>
        </p:nvPicPr>
        <p:blipFill>
          <a:blip r:embed="rId2"/>
          <a:stretch>
            <a:fillRect/>
          </a:stretch>
        </p:blipFill>
        <p:spPr>
          <a:xfrm>
            <a:off x="3223491" y="904874"/>
            <a:ext cx="5948218" cy="5953126"/>
          </a:xfrm>
          <a:prstGeom prst="rect">
            <a:avLst/>
          </a:prstGeom>
        </p:spPr>
      </p:pic>
    </p:spTree>
    <p:extLst>
      <p:ext uri="{BB962C8B-B14F-4D97-AF65-F5344CB8AC3E}">
        <p14:creationId xmlns:p14="http://schemas.microsoft.com/office/powerpoint/2010/main" val="3457464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RBI INITIATIVES</a:t>
            </a:r>
            <a:endParaRPr lang="en-IN" sz="3200" b="1" spc="50" dirty="0">
              <a:solidFill>
                <a:schemeClr val="bg1"/>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92406CD7-49F5-4170-8822-9C598AA35A12}"/>
              </a:ext>
            </a:extLst>
          </p:cNvPr>
          <p:cNvPicPr>
            <a:picLocks noChangeAspect="1"/>
          </p:cNvPicPr>
          <p:nvPr/>
        </p:nvPicPr>
        <p:blipFill>
          <a:blip r:embed="rId2"/>
          <a:stretch>
            <a:fillRect/>
          </a:stretch>
        </p:blipFill>
        <p:spPr>
          <a:xfrm>
            <a:off x="7857519" y="1449317"/>
            <a:ext cx="3170699" cy="42398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6" name="Picture 2" descr="&lt;div class=&quot;paragraphs&quot;&gt;&lt;p&gt;Reserve Bank of India (Photo: Vijay Sartape/NDTV Profit)&lt;/p&gt;&lt;/div&gt;">
            <a:extLst>
              <a:ext uri="{FF2B5EF4-FFF2-40B4-BE49-F238E27FC236}">
                <a16:creationId xmlns:a16="http://schemas.microsoft.com/office/drawing/2014/main" id="{DB0A4D32-3F16-4547-B503-40F065C9B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800"/>
          <a:stretch/>
        </p:blipFill>
        <p:spPr bwMode="auto">
          <a:xfrm>
            <a:off x="20" y="904874"/>
            <a:ext cx="5135398" cy="5384730"/>
          </a:xfrm>
          <a:prstGeom prst="rect">
            <a:avLst/>
          </a:prstGeom>
          <a:solidFill>
            <a:srgbClr val="FFFFFF"/>
          </a:solidFill>
        </p:spPr>
      </p:pic>
      <p:sp>
        <p:nvSpPr>
          <p:cNvPr id="4" name="Arrow: Right 3">
            <a:extLst>
              <a:ext uri="{FF2B5EF4-FFF2-40B4-BE49-F238E27FC236}">
                <a16:creationId xmlns:a16="http://schemas.microsoft.com/office/drawing/2014/main" id="{F6A9F38A-58D6-4077-A77F-3829B1001B29}"/>
              </a:ext>
            </a:extLst>
          </p:cNvPr>
          <p:cNvSpPr/>
          <p:nvPr/>
        </p:nvSpPr>
        <p:spPr>
          <a:xfrm>
            <a:off x="5135418" y="3214255"/>
            <a:ext cx="2225964" cy="904875"/>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8243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452583" y="230838"/>
            <a:ext cx="10686472" cy="443198"/>
          </a:xfrm>
          <a:prstGeom prst="rect">
            <a:avLst/>
          </a:prstGeom>
        </p:spPr>
        <p:txBody>
          <a:bodyPr wrap="square" lIns="0" tIns="0" rIns="0" bIns="0" rtlCol="0" anchor="t">
            <a:spAutoFit/>
          </a:bodyPr>
          <a:lstStyle/>
          <a:p>
            <a:pPr algn="ctr">
              <a:lnSpc>
                <a:spcPct val="90000"/>
              </a:lnSpc>
              <a:spcBef>
                <a:spcPct val="0"/>
              </a:spcBef>
            </a:pPr>
            <a:r>
              <a:rPr lang="en-US" sz="3200" b="1" dirty="0">
                <a:solidFill>
                  <a:schemeClr val="bg1"/>
                </a:solidFill>
                <a:latin typeface="Arial" panose="020B0604020202020204" pitchFamily="34" charset="0"/>
                <a:cs typeface="Arial" panose="020B0604020202020204" pitchFamily="34" charset="0"/>
              </a:rPr>
              <a:t>Customer Protection : Limited Liability of customers</a:t>
            </a:r>
            <a:endParaRPr lang="en-IN" sz="3200" b="1" spc="50" dirty="0">
              <a:solidFill>
                <a:schemeClr val="bg1"/>
              </a:solidFill>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180C5A20-4846-4B49-8392-068EE8316A35}"/>
              </a:ext>
            </a:extLst>
          </p:cNvPr>
          <p:cNvPicPr>
            <a:picLocks noChangeAspect="1"/>
          </p:cNvPicPr>
          <p:nvPr/>
        </p:nvPicPr>
        <p:blipFill>
          <a:blip r:embed="rId2"/>
          <a:stretch>
            <a:fillRect/>
          </a:stretch>
        </p:blipFill>
        <p:spPr>
          <a:xfrm>
            <a:off x="1523270" y="1135713"/>
            <a:ext cx="8856292" cy="495952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5831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53A3B-6800-0EAD-1F7C-88CDC13C6FA8}"/>
              </a:ext>
            </a:extLst>
          </p:cNvPr>
          <p:cNvSpPr>
            <a:spLocks noGrp="1"/>
          </p:cNvSpPr>
          <p:nvPr>
            <p:ph type="ctrTitle"/>
          </p:nvPr>
        </p:nvSpPr>
        <p:spPr>
          <a:xfrm>
            <a:off x="728663" y="1115219"/>
            <a:ext cx="5505449" cy="2387600"/>
          </a:xfrm>
        </p:spPr>
        <p:txBody>
          <a:bodyPr vert="horz" lIns="91440" tIns="45720" rIns="91440" bIns="45720" rtlCol="0">
            <a:normAutofit fontScale="90000"/>
          </a:bodyPr>
          <a:lstStyle/>
          <a:p>
            <a:pPr algn="l"/>
            <a:r>
              <a:rPr lang="en-US" sz="5000" dirty="0">
                <a:solidFill>
                  <a:schemeClr val="bg1"/>
                </a:solidFill>
              </a:rPr>
              <a:t>Modes of Purchasing VDA in India – Crime perspective</a:t>
            </a:r>
          </a:p>
        </p:txBody>
      </p:sp>
      <p:pic>
        <p:nvPicPr>
          <p:cNvPr id="5" name="Picture 4">
            <a:extLst>
              <a:ext uri="{FF2B5EF4-FFF2-40B4-BE49-F238E27FC236}">
                <a16:creationId xmlns:a16="http://schemas.microsoft.com/office/drawing/2014/main" id="{D5BFCA88-C8FC-4560-810E-7D609F00F0B1}"/>
              </a:ext>
            </a:extLst>
          </p:cNvPr>
          <p:cNvPicPr>
            <a:picLocks noChangeAspect="1"/>
          </p:cNvPicPr>
          <p:nvPr/>
        </p:nvPicPr>
        <p:blipFill>
          <a:blip r:embed="rId2"/>
          <a:stretch>
            <a:fillRect/>
          </a:stretch>
        </p:blipFill>
        <p:spPr>
          <a:xfrm>
            <a:off x="73891" y="120073"/>
            <a:ext cx="11933382" cy="6631709"/>
          </a:xfrm>
          <a:prstGeom prst="rect">
            <a:avLst/>
          </a:prstGeom>
        </p:spPr>
      </p:pic>
      <p:sp>
        <p:nvSpPr>
          <p:cNvPr id="6" name="TextBox 5">
            <a:extLst>
              <a:ext uri="{FF2B5EF4-FFF2-40B4-BE49-F238E27FC236}">
                <a16:creationId xmlns:a16="http://schemas.microsoft.com/office/drawing/2014/main" id="{23EB5159-6F91-4807-B8DA-CEB7EC5478E8}"/>
              </a:ext>
            </a:extLst>
          </p:cNvPr>
          <p:cNvSpPr txBox="1"/>
          <p:nvPr/>
        </p:nvSpPr>
        <p:spPr>
          <a:xfrm>
            <a:off x="535709" y="1958109"/>
            <a:ext cx="7610764" cy="2369880"/>
          </a:xfrm>
          <a:prstGeom prst="rect">
            <a:avLst/>
          </a:prstGeom>
          <a:noFill/>
        </p:spPr>
        <p:txBody>
          <a:bodyPr wrap="square" rtlCol="0">
            <a:spAutoFit/>
          </a:bodyPr>
          <a:lstStyle/>
          <a:p>
            <a:r>
              <a:rPr lang="en-GB" sz="5400" b="1" dirty="0">
                <a:latin typeface="Arial" panose="020B0604020202020204" pitchFamily="34" charset="0"/>
                <a:cs typeface="Arial" panose="020B0604020202020204" pitchFamily="34" charset="0"/>
              </a:rPr>
              <a:t>PREVAILING CYBER FRAUDS: </a:t>
            </a:r>
          </a:p>
          <a:p>
            <a:r>
              <a:rPr lang="en-GB" sz="4000" b="1" i="1" dirty="0">
                <a:latin typeface="Arial" panose="020B0604020202020204" pitchFamily="34" charset="0"/>
                <a:cs typeface="Arial" panose="020B0604020202020204" pitchFamily="34" charset="0"/>
              </a:rPr>
              <a:t>DETECTION &amp; PREVENTION</a:t>
            </a:r>
            <a:endParaRPr lang="en-IN" sz="4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46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452583" y="230838"/>
            <a:ext cx="10686472" cy="443198"/>
          </a:xfrm>
          <a:prstGeom prst="rect">
            <a:avLst/>
          </a:prstGeom>
        </p:spPr>
        <p:txBody>
          <a:bodyPr wrap="square" lIns="0" tIns="0" rIns="0" bIns="0" rtlCol="0" anchor="t">
            <a:spAutoFit/>
          </a:bodyPr>
          <a:lstStyle/>
          <a:p>
            <a:pPr algn="ctr">
              <a:lnSpc>
                <a:spcPct val="90000"/>
              </a:lnSpc>
              <a:spcBef>
                <a:spcPct val="0"/>
              </a:spcBef>
            </a:pPr>
            <a:r>
              <a:rPr lang="en-US" sz="3200" dirty="0">
                <a:solidFill>
                  <a:schemeClr val="bg1"/>
                </a:solidFill>
                <a:latin typeface="Arial" panose="020B0604020202020204" pitchFamily="34" charset="0"/>
                <a:cs typeface="Arial" panose="020B0604020202020204" pitchFamily="34" charset="0"/>
              </a:rPr>
              <a:t>Customer Protection : Limited Liability of customers</a:t>
            </a:r>
            <a:endParaRPr lang="en-IN" sz="3200" b="1" spc="50" dirty="0">
              <a:solidFill>
                <a:schemeClr val="bg1"/>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FF0C63A5-E373-469C-BB6C-5BC205320F6E}"/>
              </a:ext>
            </a:extLst>
          </p:cNvPr>
          <p:cNvPicPr>
            <a:picLocks noChangeAspect="1"/>
          </p:cNvPicPr>
          <p:nvPr/>
        </p:nvPicPr>
        <p:blipFill>
          <a:blip r:embed="rId2"/>
          <a:stretch>
            <a:fillRect/>
          </a:stretch>
        </p:blipFill>
        <p:spPr>
          <a:xfrm>
            <a:off x="1372890" y="2186841"/>
            <a:ext cx="10279245" cy="3233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8977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452583" y="230838"/>
            <a:ext cx="10686472" cy="443198"/>
          </a:xfrm>
          <a:prstGeom prst="rect">
            <a:avLst/>
          </a:prstGeom>
        </p:spPr>
        <p:txBody>
          <a:bodyPr wrap="square" lIns="0" tIns="0" rIns="0" bIns="0" rtlCol="0" anchor="t">
            <a:spAutoFit/>
          </a:bodyPr>
          <a:lstStyle/>
          <a:p>
            <a:pPr algn="ctr">
              <a:lnSpc>
                <a:spcPct val="90000"/>
              </a:lnSpc>
              <a:spcBef>
                <a:spcPct val="0"/>
              </a:spcBef>
            </a:pPr>
            <a:r>
              <a:rPr lang="en-US" sz="3200" dirty="0">
                <a:solidFill>
                  <a:schemeClr val="bg1"/>
                </a:solidFill>
                <a:latin typeface="Arial" panose="020B0604020202020204" pitchFamily="34" charset="0"/>
                <a:cs typeface="Arial" panose="020B0604020202020204" pitchFamily="34" charset="0"/>
              </a:rPr>
              <a:t>Customer Protection : Limited Liability of customers</a:t>
            </a:r>
            <a:endParaRPr lang="en-IN" sz="3200" b="1" spc="50" dirty="0">
              <a:solidFill>
                <a:schemeClr val="bg1"/>
              </a:solidFill>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94DBA82E-5D79-42DC-B254-25C0A31D35AA}"/>
              </a:ext>
            </a:extLst>
          </p:cNvPr>
          <p:cNvPicPr>
            <a:picLocks noChangeAspect="1"/>
          </p:cNvPicPr>
          <p:nvPr/>
        </p:nvPicPr>
        <p:blipFill>
          <a:blip r:embed="rId2"/>
          <a:stretch>
            <a:fillRect/>
          </a:stretch>
        </p:blipFill>
        <p:spPr>
          <a:xfrm>
            <a:off x="2376518" y="1434658"/>
            <a:ext cx="6894020" cy="46534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990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452583" y="230838"/>
            <a:ext cx="10686472" cy="443198"/>
          </a:xfrm>
          <a:prstGeom prst="rect">
            <a:avLst/>
          </a:prstGeom>
        </p:spPr>
        <p:txBody>
          <a:bodyPr wrap="square" lIns="0" tIns="0" rIns="0" bIns="0" rtlCol="0" anchor="t">
            <a:spAutoFit/>
          </a:bodyPr>
          <a:lstStyle/>
          <a:p>
            <a:pPr algn="ctr">
              <a:lnSpc>
                <a:spcPct val="90000"/>
              </a:lnSpc>
              <a:spcBef>
                <a:spcPct val="0"/>
              </a:spcBef>
            </a:pPr>
            <a:r>
              <a:rPr lang="en-US" sz="3200" dirty="0">
                <a:solidFill>
                  <a:schemeClr val="bg1"/>
                </a:solidFill>
                <a:latin typeface="Arial" panose="020B0604020202020204" pitchFamily="34" charset="0"/>
                <a:cs typeface="Arial" panose="020B0604020202020204" pitchFamily="34" charset="0"/>
              </a:rPr>
              <a:t>Customer Protection : Limited Liability of customers</a:t>
            </a:r>
            <a:endParaRPr lang="en-IN" sz="3200" b="1" spc="50" dirty="0">
              <a:solidFill>
                <a:schemeClr val="bg1"/>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D0A94E40-C424-48C3-B2C9-0A07F9C4CDDA}"/>
              </a:ext>
            </a:extLst>
          </p:cNvPr>
          <p:cNvPicPr>
            <a:picLocks noChangeAspect="1"/>
          </p:cNvPicPr>
          <p:nvPr/>
        </p:nvPicPr>
        <p:blipFill>
          <a:blip r:embed="rId2"/>
          <a:stretch>
            <a:fillRect/>
          </a:stretch>
        </p:blipFill>
        <p:spPr>
          <a:xfrm>
            <a:off x="1118990" y="1870152"/>
            <a:ext cx="9954019"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65242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452583" y="230838"/>
            <a:ext cx="10686472" cy="443198"/>
          </a:xfrm>
          <a:prstGeom prst="rect">
            <a:avLst/>
          </a:prstGeom>
        </p:spPr>
        <p:txBody>
          <a:bodyPr wrap="square" lIns="0" tIns="0" rIns="0" bIns="0" rtlCol="0" anchor="t">
            <a:spAutoFit/>
          </a:bodyPr>
          <a:lstStyle/>
          <a:p>
            <a:pPr algn="ctr">
              <a:lnSpc>
                <a:spcPct val="90000"/>
              </a:lnSpc>
              <a:spcBef>
                <a:spcPct val="0"/>
              </a:spcBef>
            </a:pPr>
            <a:r>
              <a:rPr lang="en-US" sz="3200" dirty="0">
                <a:solidFill>
                  <a:schemeClr val="bg1"/>
                </a:solidFill>
                <a:latin typeface="Arial" panose="020B0604020202020204" pitchFamily="34" charset="0"/>
                <a:cs typeface="Arial" panose="020B0604020202020204" pitchFamily="34" charset="0"/>
              </a:rPr>
              <a:t>Customer Protection : Limited Liability of customers</a:t>
            </a:r>
            <a:endParaRPr lang="en-IN" sz="3200" b="1" spc="50" dirty="0">
              <a:solidFill>
                <a:schemeClr val="bg1"/>
              </a:solidFill>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44B46739-D267-46A3-9F2A-2EDF699C7EE8}"/>
              </a:ext>
            </a:extLst>
          </p:cNvPr>
          <p:cNvPicPr>
            <a:picLocks noChangeAspect="1"/>
          </p:cNvPicPr>
          <p:nvPr/>
        </p:nvPicPr>
        <p:blipFill>
          <a:blip r:embed="rId2"/>
          <a:stretch>
            <a:fillRect/>
          </a:stretch>
        </p:blipFill>
        <p:spPr>
          <a:xfrm>
            <a:off x="1276894" y="1908465"/>
            <a:ext cx="9638211" cy="41870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99200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53A3B-6800-0EAD-1F7C-88CDC13C6FA8}"/>
              </a:ext>
            </a:extLst>
          </p:cNvPr>
          <p:cNvSpPr>
            <a:spLocks noGrp="1"/>
          </p:cNvSpPr>
          <p:nvPr>
            <p:ph type="ctrTitle"/>
          </p:nvPr>
        </p:nvSpPr>
        <p:spPr>
          <a:xfrm>
            <a:off x="728663" y="1115219"/>
            <a:ext cx="5505449" cy="2387600"/>
          </a:xfrm>
        </p:spPr>
        <p:txBody>
          <a:bodyPr vert="horz" lIns="91440" tIns="45720" rIns="91440" bIns="45720" rtlCol="0">
            <a:normAutofit fontScale="90000"/>
          </a:bodyPr>
          <a:lstStyle/>
          <a:p>
            <a:pPr algn="l"/>
            <a:r>
              <a:rPr lang="en-US" sz="5000" dirty="0">
                <a:solidFill>
                  <a:schemeClr val="bg1"/>
                </a:solidFill>
              </a:rPr>
              <a:t>Modes of Purchasing VDA in India – Crime perspective</a:t>
            </a:r>
          </a:p>
        </p:txBody>
      </p:sp>
      <p:pic>
        <p:nvPicPr>
          <p:cNvPr id="5" name="Picture 4">
            <a:extLst>
              <a:ext uri="{FF2B5EF4-FFF2-40B4-BE49-F238E27FC236}">
                <a16:creationId xmlns:a16="http://schemas.microsoft.com/office/drawing/2014/main" id="{D5BFCA88-C8FC-4560-810E-7D609F00F0B1}"/>
              </a:ext>
            </a:extLst>
          </p:cNvPr>
          <p:cNvPicPr>
            <a:picLocks noChangeAspect="1"/>
          </p:cNvPicPr>
          <p:nvPr/>
        </p:nvPicPr>
        <p:blipFill>
          <a:blip r:embed="rId2"/>
          <a:stretch>
            <a:fillRect/>
          </a:stretch>
        </p:blipFill>
        <p:spPr>
          <a:xfrm>
            <a:off x="73891" y="120073"/>
            <a:ext cx="11933382" cy="6631709"/>
          </a:xfrm>
          <a:prstGeom prst="rect">
            <a:avLst/>
          </a:prstGeom>
        </p:spPr>
      </p:pic>
      <p:sp>
        <p:nvSpPr>
          <p:cNvPr id="6" name="TextBox 5">
            <a:extLst>
              <a:ext uri="{FF2B5EF4-FFF2-40B4-BE49-F238E27FC236}">
                <a16:creationId xmlns:a16="http://schemas.microsoft.com/office/drawing/2014/main" id="{23EB5159-6F91-4807-B8DA-CEB7EC5478E8}"/>
              </a:ext>
            </a:extLst>
          </p:cNvPr>
          <p:cNvSpPr txBox="1"/>
          <p:nvPr/>
        </p:nvSpPr>
        <p:spPr>
          <a:xfrm>
            <a:off x="535709" y="1958109"/>
            <a:ext cx="5144655" cy="2585323"/>
          </a:xfrm>
          <a:prstGeom prst="rect">
            <a:avLst/>
          </a:prstGeom>
          <a:noFill/>
        </p:spPr>
        <p:txBody>
          <a:bodyPr wrap="square" rtlCol="0">
            <a:spAutoFit/>
          </a:bodyPr>
          <a:lstStyle/>
          <a:p>
            <a:r>
              <a:rPr lang="en-GB" sz="5400" b="1" dirty="0">
                <a:latin typeface="Arial" panose="020B0604020202020204" pitchFamily="34" charset="0"/>
                <a:cs typeface="Arial" panose="020B0604020202020204" pitchFamily="34" charset="0"/>
              </a:rPr>
              <a:t>REPORTING CYBER CRIMES</a:t>
            </a:r>
            <a:endParaRPr lang="en-IN"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19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8B2A9-3000-413D-80BF-5856E5376003}"/>
              </a:ext>
            </a:extLst>
          </p:cNvPr>
          <p:cNvSpPr/>
          <p:nvPr/>
        </p:nvSpPr>
        <p:spPr>
          <a:xfrm>
            <a:off x="0" y="129309"/>
            <a:ext cx="3733800" cy="6294582"/>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National cyber crime reporting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portal is an initiative of Government of India to facilitate victims/complainants to report cyber crime complaints online. This portal caters to complaints pertaining to cyber crimes only with special focus on cyber crimes against women and children. Complaints reported on this portal are dealt by law enforcement agencies/ police based on the information available in the complaints.</a:t>
            </a:r>
            <a:endParaRPr kumimoji="0" lang="en-IN"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23">
            <a:extLst>
              <a:ext uri="{FF2B5EF4-FFF2-40B4-BE49-F238E27FC236}">
                <a16:creationId xmlns:a16="http://schemas.microsoft.com/office/drawing/2014/main" id="{78ADBA4C-BA0F-36D7-C1B6-9EA59BFBC26E}"/>
              </a:ext>
            </a:extLst>
          </p:cNvPr>
          <p:cNvSpPr txBox="1"/>
          <p:nvPr/>
        </p:nvSpPr>
        <p:spPr>
          <a:xfrm>
            <a:off x="0" y="325070"/>
            <a:ext cx="3733800" cy="647421"/>
          </a:xfrm>
          <a:prstGeom prst="rect">
            <a:avLst/>
          </a:prstGeom>
        </p:spPr>
        <p:txBody>
          <a:bodyPr wrap="square" lIns="0" tIns="0" rIns="0" bIns="0" rtlCol="0" anchor="t">
            <a:spAutoFit/>
          </a:bodyPr>
          <a:lstStyle/>
          <a:p>
            <a:pPr algn="ctr">
              <a:lnSpc>
                <a:spcPct val="150000"/>
              </a:lnSpc>
              <a:spcBef>
                <a:spcPct val="0"/>
              </a:spcBef>
            </a:pPr>
            <a:r>
              <a:rPr lang="en-US" sz="3200" b="1" spc="50" dirty="0">
                <a:solidFill>
                  <a:schemeClr val="bg1"/>
                </a:solidFill>
                <a:latin typeface="Arial" panose="020B0604020202020204" pitchFamily="34" charset="0"/>
                <a:ea typeface="+mj-ea"/>
                <a:cs typeface="Arial" panose="020B0604020202020204" pitchFamily="34" charset="0"/>
              </a:rPr>
              <a:t>NCRP </a:t>
            </a:r>
          </a:p>
        </p:txBody>
      </p:sp>
      <p:sp>
        <p:nvSpPr>
          <p:cNvPr id="8" name="TextBox 7">
            <a:extLst>
              <a:ext uri="{FF2B5EF4-FFF2-40B4-BE49-F238E27FC236}">
                <a16:creationId xmlns:a16="http://schemas.microsoft.com/office/drawing/2014/main" id="{5D8373B6-FC93-DBC3-928F-ABB81F5AE829}"/>
              </a:ext>
            </a:extLst>
          </p:cNvPr>
          <p:cNvSpPr txBox="1"/>
          <p:nvPr/>
        </p:nvSpPr>
        <p:spPr>
          <a:xfrm>
            <a:off x="3821017" y="3799353"/>
            <a:ext cx="8246819" cy="2949525"/>
          </a:xfrm>
          <a:prstGeom prst="rect">
            <a:avLst/>
          </a:prstGeom>
          <a:noFill/>
        </p:spPr>
        <p:txBody>
          <a:bodyPr wrap="square">
            <a:spAutoFit/>
          </a:bodyPr>
          <a:lstStyle/>
          <a:p>
            <a:pPr lvl="2" algn="ctr">
              <a:lnSpc>
                <a:spcPct val="150000"/>
              </a:lnSpc>
            </a:pPr>
            <a:r>
              <a:rPr lang="en-IN" b="1" dirty="0">
                <a:solidFill>
                  <a:srgbClr val="002060"/>
                </a:solidFill>
                <a:latin typeface="Arial" panose="020B0604020202020204" pitchFamily="34" charset="0"/>
                <a:cs typeface="Arial" panose="020B0604020202020204" pitchFamily="34" charset="0"/>
              </a:rPr>
              <a:t>NCRP Features </a:t>
            </a:r>
          </a:p>
          <a:p>
            <a:pPr marL="342900" indent="-342900">
              <a:lnSpc>
                <a:spcPct val="150000"/>
              </a:lnSpc>
              <a:buFont typeface="Arial" panose="020B0604020202020204" pitchFamily="34" charset="0"/>
              <a:buChar char="•"/>
            </a:pPr>
            <a:r>
              <a:rPr lang="en-IN" dirty="0">
                <a:solidFill>
                  <a:srgbClr val="002060"/>
                </a:solidFill>
                <a:latin typeface="Arial" panose="020B0604020202020204" pitchFamily="34" charset="0"/>
                <a:cs typeface="Arial" panose="020B0604020202020204" pitchFamily="34" charset="0"/>
              </a:rPr>
              <a:t>All Types of Cybercrime Incidents can be reported from anywhere. </a:t>
            </a:r>
          </a:p>
          <a:p>
            <a:pPr marL="342900" indent="-342900">
              <a:lnSpc>
                <a:spcPct val="150000"/>
              </a:lnSpc>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Online status tracking facility for the complainant.</a:t>
            </a:r>
          </a:p>
          <a:p>
            <a:pPr marL="342900" indent="-342900">
              <a:lnSpc>
                <a:spcPct val="150000"/>
              </a:lnSpc>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A new module “Citizen Financial Cyber Fraud Reporting and Management System” links intermediaries with  the Cybercrime Portal, enabling citizens to report cyber financial frauds via National Helpline 1930 </a:t>
            </a:r>
          </a:p>
          <a:p>
            <a:pPr marL="342900" indent="-342900">
              <a:lnSpc>
                <a:spcPct val="150000"/>
              </a:lnSpc>
              <a:buFont typeface="Arial" panose="020B0604020202020204" pitchFamily="34" charset="0"/>
              <a:buChar char="•"/>
            </a:pPr>
            <a:endParaRPr lang="en-IN" dirty="0">
              <a:solidFill>
                <a:srgbClr val="00206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28BCEEC-7668-4124-909A-96E803537088}"/>
              </a:ext>
            </a:extLst>
          </p:cNvPr>
          <p:cNvPicPr>
            <a:picLocks noChangeAspect="1"/>
          </p:cNvPicPr>
          <p:nvPr/>
        </p:nvPicPr>
        <p:blipFill>
          <a:blip r:embed="rId2"/>
          <a:stretch>
            <a:fillRect/>
          </a:stretch>
        </p:blipFill>
        <p:spPr>
          <a:xfrm>
            <a:off x="3733800" y="-8709"/>
            <a:ext cx="8458200" cy="3180549"/>
          </a:xfrm>
          <a:prstGeom prst="rect">
            <a:avLst/>
          </a:prstGeom>
          <a:ln>
            <a:solidFill>
              <a:schemeClr val="accent1"/>
            </a:solidFill>
          </a:ln>
        </p:spPr>
      </p:pic>
      <p:pic>
        <p:nvPicPr>
          <p:cNvPr id="4" name="Picture 3">
            <a:extLst>
              <a:ext uri="{FF2B5EF4-FFF2-40B4-BE49-F238E27FC236}">
                <a16:creationId xmlns:a16="http://schemas.microsoft.com/office/drawing/2014/main" id="{D5713FFD-7F63-4D4E-82D7-7AE269DA2CD3}"/>
              </a:ext>
            </a:extLst>
          </p:cNvPr>
          <p:cNvPicPr>
            <a:picLocks noChangeAspect="1"/>
          </p:cNvPicPr>
          <p:nvPr/>
        </p:nvPicPr>
        <p:blipFill>
          <a:blip r:embed="rId3"/>
          <a:stretch>
            <a:fillRect/>
          </a:stretch>
        </p:blipFill>
        <p:spPr>
          <a:xfrm>
            <a:off x="3733800" y="3171840"/>
            <a:ext cx="8458200" cy="839949"/>
          </a:xfrm>
          <a:prstGeom prst="rect">
            <a:avLst/>
          </a:prstGeom>
        </p:spPr>
      </p:pic>
    </p:spTree>
    <p:extLst>
      <p:ext uri="{BB962C8B-B14F-4D97-AF65-F5344CB8AC3E}">
        <p14:creationId xmlns:p14="http://schemas.microsoft.com/office/powerpoint/2010/main" val="413477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Types of complaints </a:t>
            </a:r>
          </a:p>
        </p:txBody>
      </p:sp>
      <p:pic>
        <p:nvPicPr>
          <p:cNvPr id="5" name="Picture 4">
            <a:extLst>
              <a:ext uri="{FF2B5EF4-FFF2-40B4-BE49-F238E27FC236}">
                <a16:creationId xmlns:a16="http://schemas.microsoft.com/office/drawing/2014/main" id="{B9F765B6-443F-41C6-804C-7C31AD90938B}"/>
              </a:ext>
            </a:extLst>
          </p:cNvPr>
          <p:cNvPicPr>
            <a:picLocks noChangeAspect="1"/>
          </p:cNvPicPr>
          <p:nvPr/>
        </p:nvPicPr>
        <p:blipFill>
          <a:blip r:embed="rId2"/>
          <a:stretch>
            <a:fillRect/>
          </a:stretch>
        </p:blipFill>
        <p:spPr>
          <a:xfrm>
            <a:off x="3650892" y="904874"/>
            <a:ext cx="8540585" cy="3690536"/>
          </a:xfrm>
          <a:prstGeom prst="rect">
            <a:avLst/>
          </a:prstGeom>
        </p:spPr>
      </p:pic>
      <p:sp>
        <p:nvSpPr>
          <p:cNvPr id="15" name="Rectangle: Rounded Corners 14">
            <a:extLst>
              <a:ext uri="{FF2B5EF4-FFF2-40B4-BE49-F238E27FC236}">
                <a16:creationId xmlns:a16="http://schemas.microsoft.com/office/drawing/2014/main" id="{51EA3C73-0B1E-430B-913F-A75EB752AC3B}"/>
              </a:ext>
            </a:extLst>
          </p:cNvPr>
          <p:cNvSpPr/>
          <p:nvPr/>
        </p:nvSpPr>
        <p:spPr>
          <a:xfrm>
            <a:off x="91449" y="3124152"/>
            <a:ext cx="4387850" cy="1862766"/>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IN" sz="1200">
              <a:solidFill>
                <a:prstClr val="white"/>
              </a:solidFill>
              <a:latin typeface="Calibri"/>
            </a:endParaRPr>
          </a:p>
        </p:txBody>
      </p:sp>
      <p:sp>
        <p:nvSpPr>
          <p:cNvPr id="16" name="TextBox 15">
            <a:extLst>
              <a:ext uri="{FF2B5EF4-FFF2-40B4-BE49-F238E27FC236}">
                <a16:creationId xmlns:a16="http://schemas.microsoft.com/office/drawing/2014/main" id="{DC074391-A828-44CD-B0FD-7B50C2BFC316}"/>
              </a:ext>
            </a:extLst>
          </p:cNvPr>
          <p:cNvSpPr txBox="1"/>
          <p:nvPr/>
        </p:nvSpPr>
        <p:spPr>
          <a:xfrm>
            <a:off x="443867" y="3429000"/>
            <a:ext cx="3921125" cy="1166410"/>
          </a:xfrm>
          <a:prstGeom prst="rect">
            <a:avLst/>
          </a:prstGeom>
          <a:noFill/>
        </p:spPr>
        <p:txBody>
          <a:bodyPr wrap="square" rtlCol="0">
            <a:spAutoFit/>
          </a:bodyPr>
          <a:lstStyle/>
          <a:p>
            <a:pPr defTabSz="609630">
              <a:lnSpc>
                <a:spcPct val="120000"/>
              </a:lnSpc>
            </a:pPr>
            <a:r>
              <a:rPr lang="en-US" sz="2000" dirty="0">
                <a:solidFill>
                  <a:srgbClr val="4F81BD">
                    <a:lumMod val="20000"/>
                    <a:lumOff val="80000"/>
                  </a:srgbClr>
                </a:solidFill>
                <a:effectLst>
                  <a:outerShdw blurRad="38100" dist="38100" dir="2700000" algn="tl">
                    <a:srgbClr val="000000">
                      <a:alpha val="43137"/>
                    </a:srgbClr>
                  </a:outerShdw>
                </a:effectLst>
                <a:latin typeface="Arial" panose="020B0604020202020204" pitchFamily="34" charset="0"/>
                <a:ea typeface="Nirmala UI" panose="020B0502040204020203" pitchFamily="34" charset="0"/>
                <a:cs typeface="Arial" panose="020B0604020202020204" pitchFamily="34" charset="0"/>
              </a:rPr>
              <a:t>On an average, more than 7,000 cybercrime complaints are registered per day. </a:t>
            </a:r>
            <a:endParaRPr lang="en-IN" sz="2000" dirty="0">
              <a:solidFill>
                <a:srgbClr val="4F81BD">
                  <a:lumMod val="20000"/>
                  <a:lumOff val="80000"/>
                </a:srgbClr>
              </a:solidFill>
              <a:effectLst>
                <a:outerShdw blurRad="38100" dist="38100" dir="2700000" algn="tl">
                  <a:srgbClr val="000000">
                    <a:alpha val="43137"/>
                  </a:srgbClr>
                </a:outerShdw>
              </a:effectLst>
              <a:latin typeface="Arial" panose="020B0604020202020204" pitchFamily="34" charset="0"/>
              <a:ea typeface="Nirmala UI" panose="020B0502040204020203"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4C2964A0-57D5-47F6-9C13-4EED35EB2B2E}"/>
              </a:ext>
            </a:extLst>
          </p:cNvPr>
          <p:cNvSpPr/>
          <p:nvPr/>
        </p:nvSpPr>
        <p:spPr>
          <a:xfrm>
            <a:off x="6013881" y="4195760"/>
            <a:ext cx="4758893" cy="1668909"/>
          </a:xfrm>
          <a:prstGeom prst="roundRect">
            <a:avLst>
              <a:gd name="adj" fmla="val 39216"/>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IN" sz="1200">
              <a:solidFill>
                <a:prstClr val="white"/>
              </a:solidFill>
              <a:latin typeface="Calibri"/>
            </a:endParaRPr>
          </a:p>
        </p:txBody>
      </p:sp>
      <p:sp>
        <p:nvSpPr>
          <p:cNvPr id="18" name="TextBox 17">
            <a:extLst>
              <a:ext uri="{FF2B5EF4-FFF2-40B4-BE49-F238E27FC236}">
                <a16:creationId xmlns:a16="http://schemas.microsoft.com/office/drawing/2014/main" id="{510FC83C-5F49-4776-8CBD-4D7E486258E0}"/>
              </a:ext>
            </a:extLst>
          </p:cNvPr>
          <p:cNvSpPr txBox="1"/>
          <p:nvPr/>
        </p:nvSpPr>
        <p:spPr>
          <a:xfrm>
            <a:off x="6013881" y="4306569"/>
            <a:ext cx="4516442" cy="1814407"/>
          </a:xfrm>
          <a:prstGeom prst="rect">
            <a:avLst/>
          </a:prstGeom>
          <a:noFill/>
        </p:spPr>
        <p:txBody>
          <a:bodyPr wrap="square" rtlCol="0">
            <a:spAutoFit/>
          </a:bodyPr>
          <a:lstStyle/>
          <a:p>
            <a:pPr algn="ctr" defTabSz="609630">
              <a:lnSpc>
                <a:spcPct val="120000"/>
              </a:lnSpc>
            </a:pPr>
            <a:r>
              <a:rPr lang="en-US" sz="1900" dirty="0">
                <a:solidFill>
                  <a:srgbClr val="4F81BD">
                    <a:lumMod val="20000"/>
                    <a:lumOff val="80000"/>
                  </a:srgbClr>
                </a:solidFill>
                <a:effectLst>
                  <a:outerShdw blurRad="38100" dist="38100" dir="2700000" algn="tl">
                    <a:srgbClr val="000000">
                      <a:alpha val="43137"/>
                    </a:srgbClr>
                  </a:outerShdw>
                </a:effectLst>
                <a:latin typeface="Arial" panose="020B0604020202020204" pitchFamily="34" charset="0"/>
                <a:ea typeface="Nirmala UI" panose="020B0502040204020203" pitchFamily="34" charset="0"/>
                <a:cs typeface="Arial" panose="020B0604020202020204" pitchFamily="34" charset="0"/>
              </a:rPr>
              <a:t>3 Unique Complaints Category</a:t>
            </a:r>
          </a:p>
          <a:p>
            <a:pPr algn="ctr" defTabSz="609630">
              <a:lnSpc>
                <a:spcPct val="120000"/>
              </a:lnSpc>
            </a:pPr>
            <a:r>
              <a:rPr lang="en-US" sz="1900" dirty="0">
                <a:solidFill>
                  <a:srgbClr val="4F81BD">
                    <a:lumMod val="20000"/>
                    <a:lumOff val="80000"/>
                  </a:srgbClr>
                </a:solidFill>
                <a:effectLst>
                  <a:outerShdw blurRad="38100" dist="38100" dir="2700000" algn="tl">
                    <a:srgbClr val="000000">
                      <a:alpha val="43137"/>
                    </a:srgbClr>
                  </a:outerShdw>
                </a:effectLst>
                <a:latin typeface="Arial" panose="020B0604020202020204" pitchFamily="34" charset="0"/>
                <a:ea typeface="Nirmala UI" panose="020B0502040204020203" pitchFamily="34" charset="0"/>
                <a:cs typeface="Arial" panose="020B0604020202020204" pitchFamily="34" charset="0"/>
              </a:rPr>
              <a:t>WOMEN/CHILDREN RELATED CRIME</a:t>
            </a:r>
          </a:p>
          <a:p>
            <a:pPr algn="ctr" defTabSz="609630">
              <a:lnSpc>
                <a:spcPct val="120000"/>
              </a:lnSpc>
            </a:pPr>
            <a:r>
              <a:rPr lang="en-US" sz="1900" dirty="0">
                <a:solidFill>
                  <a:srgbClr val="4F81BD">
                    <a:lumMod val="20000"/>
                    <a:lumOff val="80000"/>
                  </a:srgbClr>
                </a:solidFill>
                <a:effectLst>
                  <a:outerShdw blurRad="38100" dist="38100" dir="2700000" algn="tl">
                    <a:srgbClr val="000000">
                      <a:alpha val="43137"/>
                    </a:srgbClr>
                  </a:outerShdw>
                </a:effectLst>
                <a:latin typeface="Arial" panose="020B0604020202020204" pitchFamily="34" charset="0"/>
                <a:ea typeface="Nirmala UI" panose="020B0502040204020203" pitchFamily="34" charset="0"/>
                <a:cs typeface="Arial" panose="020B0604020202020204" pitchFamily="34" charset="0"/>
              </a:rPr>
              <a:t>FINANCIAL FRAUD </a:t>
            </a:r>
          </a:p>
          <a:p>
            <a:pPr algn="ctr" defTabSz="609630">
              <a:lnSpc>
                <a:spcPct val="120000"/>
              </a:lnSpc>
            </a:pPr>
            <a:r>
              <a:rPr lang="en-US" sz="1900" dirty="0">
                <a:solidFill>
                  <a:srgbClr val="4F81BD">
                    <a:lumMod val="20000"/>
                    <a:lumOff val="80000"/>
                  </a:srgbClr>
                </a:solidFill>
                <a:effectLst>
                  <a:outerShdw blurRad="38100" dist="38100" dir="2700000" algn="tl">
                    <a:srgbClr val="000000">
                      <a:alpha val="43137"/>
                    </a:srgbClr>
                  </a:outerShdw>
                </a:effectLst>
                <a:latin typeface="Arial" panose="020B0604020202020204" pitchFamily="34" charset="0"/>
                <a:ea typeface="Nirmala UI" panose="020B0502040204020203" pitchFamily="34" charset="0"/>
                <a:cs typeface="Arial" panose="020B0604020202020204" pitchFamily="34" charset="0"/>
              </a:rPr>
              <a:t>OTHER CYBER CRIME   </a:t>
            </a:r>
          </a:p>
          <a:p>
            <a:pPr algn="ctr" defTabSz="609630">
              <a:lnSpc>
                <a:spcPct val="120000"/>
              </a:lnSpc>
            </a:pPr>
            <a:endParaRPr lang="en-IN" sz="1900" dirty="0">
              <a:solidFill>
                <a:srgbClr val="4F81BD">
                  <a:lumMod val="20000"/>
                  <a:lumOff val="80000"/>
                </a:srgbClr>
              </a:solidFill>
              <a:effectLst>
                <a:outerShdw blurRad="38100" dist="38100" dir="2700000" algn="tl">
                  <a:srgbClr val="000000">
                    <a:alpha val="43137"/>
                  </a:srgbClr>
                </a:outerShdw>
              </a:effectLst>
              <a:latin typeface="Arial" panose="020B0604020202020204" pitchFamily="34" charset="0"/>
              <a:ea typeface="Nirmala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177777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NCRP COMPLAINT  WORKFLOW  </a:t>
            </a:r>
          </a:p>
        </p:txBody>
      </p:sp>
      <p:grpSp>
        <p:nvGrpSpPr>
          <p:cNvPr id="27" name="Group 26">
            <a:extLst>
              <a:ext uri="{FF2B5EF4-FFF2-40B4-BE49-F238E27FC236}">
                <a16:creationId xmlns:a16="http://schemas.microsoft.com/office/drawing/2014/main" id="{8E9195F7-AD9A-46F1-8F89-249F586BB8E4}"/>
              </a:ext>
            </a:extLst>
          </p:cNvPr>
          <p:cNvGrpSpPr/>
          <p:nvPr/>
        </p:nvGrpSpPr>
        <p:grpSpPr>
          <a:xfrm>
            <a:off x="228229" y="1527926"/>
            <a:ext cx="11735541" cy="3755274"/>
            <a:chOff x="240559" y="1119668"/>
            <a:chExt cx="11583408" cy="2606323"/>
          </a:xfrm>
        </p:grpSpPr>
        <p:pic>
          <p:nvPicPr>
            <p:cNvPr id="28" name="Graphic 27" descr="Speaker phone with solid fill">
              <a:extLst>
                <a:ext uri="{FF2B5EF4-FFF2-40B4-BE49-F238E27FC236}">
                  <a16:creationId xmlns:a16="http://schemas.microsoft.com/office/drawing/2014/main" id="{4210E1E7-3B6D-4C99-B71A-3928684C9F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729" y="3240522"/>
              <a:ext cx="459483" cy="485469"/>
            </a:xfrm>
            <a:prstGeom prst="rect">
              <a:avLst/>
            </a:prstGeom>
          </p:spPr>
        </p:pic>
        <p:pic>
          <p:nvPicPr>
            <p:cNvPr id="29" name="Graphic 28" descr="Internet outline">
              <a:extLst>
                <a:ext uri="{FF2B5EF4-FFF2-40B4-BE49-F238E27FC236}">
                  <a16:creationId xmlns:a16="http://schemas.microsoft.com/office/drawing/2014/main" id="{4CF03E58-9CBD-4B1F-9FAD-1E50E48C0A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559" y="1119668"/>
              <a:ext cx="448959" cy="448959"/>
            </a:xfrm>
            <a:prstGeom prst="rect">
              <a:avLst/>
            </a:prstGeom>
          </p:spPr>
        </p:pic>
        <p:grpSp>
          <p:nvGrpSpPr>
            <p:cNvPr id="30" name="Group 29">
              <a:extLst>
                <a:ext uri="{FF2B5EF4-FFF2-40B4-BE49-F238E27FC236}">
                  <a16:creationId xmlns:a16="http://schemas.microsoft.com/office/drawing/2014/main" id="{2BAA3AB5-AD12-4184-8D5E-FE97073DE354}"/>
                </a:ext>
              </a:extLst>
            </p:cNvPr>
            <p:cNvGrpSpPr/>
            <p:nvPr/>
          </p:nvGrpSpPr>
          <p:grpSpPr>
            <a:xfrm>
              <a:off x="930970" y="1149578"/>
              <a:ext cx="10892997" cy="2533855"/>
              <a:chOff x="930970" y="1149578"/>
              <a:chExt cx="10892997" cy="2533855"/>
            </a:xfrm>
          </p:grpSpPr>
          <p:cxnSp>
            <p:nvCxnSpPr>
              <p:cNvPr id="31" name="Connector: Elbow 18">
                <a:extLst>
                  <a:ext uri="{FF2B5EF4-FFF2-40B4-BE49-F238E27FC236}">
                    <a16:creationId xmlns:a16="http://schemas.microsoft.com/office/drawing/2014/main" id="{BF7522F6-5C1E-4C4E-AA1E-D893F4FB697C}"/>
                  </a:ext>
                </a:extLst>
              </p:cNvPr>
              <p:cNvCxnSpPr>
                <a:cxnSpLocks/>
                <a:endCxn id="37" idx="0"/>
              </p:cNvCxnSpPr>
              <p:nvPr/>
            </p:nvCxnSpPr>
            <p:spPr>
              <a:xfrm>
                <a:off x="2579290" y="1344148"/>
                <a:ext cx="1715604" cy="87550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Connector: Elbow 24">
                <a:extLst>
                  <a:ext uri="{FF2B5EF4-FFF2-40B4-BE49-F238E27FC236}">
                    <a16:creationId xmlns:a16="http://schemas.microsoft.com/office/drawing/2014/main" id="{55DA8E59-8FC6-47B2-B012-2079AF69DA8C}"/>
                  </a:ext>
                </a:extLst>
              </p:cNvPr>
              <p:cNvCxnSpPr>
                <a:cxnSpLocks/>
                <a:endCxn id="37" idx="2"/>
              </p:cNvCxnSpPr>
              <p:nvPr/>
            </p:nvCxnSpPr>
            <p:spPr>
              <a:xfrm flipV="1">
                <a:off x="2529573" y="2628277"/>
                <a:ext cx="1765321" cy="8955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pic>
            <p:nvPicPr>
              <p:cNvPr id="33" name="Graphic 32" descr="Female Profile outline">
                <a:extLst>
                  <a:ext uri="{FF2B5EF4-FFF2-40B4-BE49-F238E27FC236}">
                    <a16:creationId xmlns:a16="http://schemas.microsoft.com/office/drawing/2014/main" id="{3FE4128B-07D6-4B9F-AE49-F4A64A2190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51203" y="1898796"/>
                <a:ext cx="1045916" cy="1045916"/>
              </a:xfrm>
              <a:prstGeom prst="rect">
                <a:avLst/>
              </a:prstGeom>
            </p:spPr>
          </p:pic>
          <p:sp>
            <p:nvSpPr>
              <p:cNvPr id="34" name="TextBox 33">
                <a:extLst>
                  <a:ext uri="{FF2B5EF4-FFF2-40B4-BE49-F238E27FC236}">
                    <a16:creationId xmlns:a16="http://schemas.microsoft.com/office/drawing/2014/main" id="{941640F6-C13A-44EE-A760-3FEA4144B304}"/>
                  </a:ext>
                </a:extLst>
              </p:cNvPr>
              <p:cNvSpPr txBox="1"/>
              <p:nvPr/>
            </p:nvSpPr>
            <p:spPr>
              <a:xfrm>
                <a:off x="932521" y="1149578"/>
                <a:ext cx="2836414" cy="36658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05256">
                  <a:spcAft>
                    <a:spcPts val="600"/>
                  </a:spcAft>
                </a:pPr>
                <a:endParaRPr lang="en-IN"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04C6FD0-0BDF-4B16-8E90-85CCDBD96058}"/>
                  </a:ext>
                </a:extLst>
              </p:cNvPr>
              <p:cNvSpPr txBox="1"/>
              <p:nvPr/>
            </p:nvSpPr>
            <p:spPr>
              <a:xfrm>
                <a:off x="930970" y="3344879"/>
                <a:ext cx="2836414"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05256">
                  <a:spcAft>
                    <a:spcPts val="600"/>
                  </a:spcAft>
                </a:pPr>
                <a:r>
                  <a:rPr lang="en-IN" sz="1600" b="1" kern="1200" dirty="0">
                    <a:solidFill>
                      <a:schemeClr val="tx1"/>
                    </a:solidFill>
                    <a:latin typeface="Arial" panose="020B0604020202020204" pitchFamily="34" charset="0"/>
                    <a:ea typeface="+mn-ea"/>
                    <a:cs typeface="Arial" panose="020B0604020202020204" pitchFamily="34" charset="0"/>
                  </a:rPr>
                  <a:t>1930</a:t>
                </a:r>
                <a:r>
                  <a:rPr lang="en-IN" sz="1600" kern="1200" dirty="0">
                    <a:solidFill>
                      <a:schemeClr val="tx1"/>
                    </a:solidFill>
                    <a:latin typeface="Arial" panose="020B0604020202020204" pitchFamily="34" charset="0"/>
                    <a:ea typeface="+mn-ea"/>
                    <a:cs typeface="Arial" panose="020B0604020202020204" pitchFamily="34" charset="0"/>
                  </a:rPr>
                  <a:t> Cybe</a:t>
                </a:r>
                <a:r>
                  <a:rPr lang="en-IN" sz="1600" dirty="0">
                    <a:latin typeface="Arial" panose="020B0604020202020204" pitchFamily="34" charset="0"/>
                    <a:cs typeface="Arial" panose="020B0604020202020204" pitchFamily="34" charset="0"/>
                  </a:rPr>
                  <a:t>r Crime Helpline</a:t>
                </a:r>
              </a:p>
            </p:txBody>
          </p:sp>
          <p:pic>
            <p:nvPicPr>
              <p:cNvPr id="36" name="Picture 35">
                <a:extLst>
                  <a:ext uri="{FF2B5EF4-FFF2-40B4-BE49-F238E27FC236}">
                    <a16:creationId xmlns:a16="http://schemas.microsoft.com/office/drawing/2014/main" id="{384DD365-AA46-464A-AF2A-028E9FDF53AD}"/>
                  </a:ext>
                </a:extLst>
              </p:cNvPr>
              <p:cNvPicPr>
                <a:picLocks noChangeAspect="1"/>
              </p:cNvPicPr>
              <p:nvPr/>
            </p:nvPicPr>
            <p:blipFill rotWithShape="1">
              <a:blip r:embed="rId8"/>
              <a:srcRect t="11958" b="10487"/>
              <a:stretch/>
            </p:blipFill>
            <p:spPr>
              <a:xfrm>
                <a:off x="1111938" y="1176871"/>
                <a:ext cx="2466150" cy="317617"/>
              </a:xfrm>
              <a:prstGeom prst="rect">
                <a:avLst/>
              </a:prstGeom>
            </p:spPr>
          </p:pic>
          <p:sp>
            <p:nvSpPr>
              <p:cNvPr id="37" name="TextBox 36">
                <a:extLst>
                  <a:ext uri="{FF2B5EF4-FFF2-40B4-BE49-F238E27FC236}">
                    <a16:creationId xmlns:a16="http://schemas.microsoft.com/office/drawing/2014/main" id="{A6C64AF7-163D-4F2A-A891-B38BF60B6D34}"/>
                  </a:ext>
                </a:extLst>
              </p:cNvPr>
              <p:cNvSpPr txBox="1"/>
              <p:nvPr/>
            </p:nvSpPr>
            <p:spPr>
              <a:xfrm>
                <a:off x="3560551" y="2219654"/>
                <a:ext cx="1468686" cy="408623"/>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IN"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LEA’s  </a:t>
                </a:r>
                <a:r>
                  <a:rPr lang="en-IN"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92A8E6A3-24A7-49A5-BE4B-3F76AE8D193C}"/>
                  </a:ext>
                </a:extLst>
              </p:cNvPr>
              <p:cNvSpPr txBox="1"/>
              <p:nvPr/>
            </p:nvSpPr>
            <p:spPr>
              <a:xfrm>
                <a:off x="1195111" y="2752240"/>
                <a:ext cx="1765767" cy="307777"/>
              </a:xfrm>
              <a:prstGeom prst="rect">
                <a:avLst/>
              </a:prstGeom>
              <a:noFill/>
            </p:spPr>
            <p:txBody>
              <a:bodyPr wrap="square" rtlCol="0">
                <a:spAutoFit/>
              </a:bodyPr>
              <a:lstStyle/>
              <a:p>
                <a:pPr algn="ctr"/>
                <a:r>
                  <a:rPr lang="en-IN" sz="1400" b="1" dirty="0">
                    <a:latin typeface="Arial" panose="020B0604020202020204" pitchFamily="34" charset="0"/>
                    <a:cs typeface="Arial" panose="020B0604020202020204" pitchFamily="34" charset="0"/>
                  </a:rPr>
                  <a:t>Victim </a:t>
                </a:r>
                <a:endParaRPr lang="en-IN" sz="1050" b="1" dirty="0">
                  <a:latin typeface="Arial" panose="020B0604020202020204" pitchFamily="34" charset="0"/>
                  <a:cs typeface="Arial" panose="020B0604020202020204" pitchFamily="34" charset="0"/>
                </a:endParaRPr>
              </a:p>
            </p:txBody>
          </p:sp>
          <p:sp>
            <p:nvSpPr>
              <p:cNvPr id="39" name="Right Arrow 41">
                <a:extLst>
                  <a:ext uri="{FF2B5EF4-FFF2-40B4-BE49-F238E27FC236}">
                    <a16:creationId xmlns:a16="http://schemas.microsoft.com/office/drawing/2014/main" id="{7202CA50-3F28-45E4-927F-B782EF851EA4}"/>
                  </a:ext>
                </a:extLst>
              </p:cNvPr>
              <p:cNvSpPr/>
              <p:nvPr/>
            </p:nvSpPr>
            <p:spPr>
              <a:xfrm>
                <a:off x="5029236" y="2292612"/>
                <a:ext cx="664917" cy="25828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0" name="Up Arrow 72">
                <a:extLst>
                  <a:ext uri="{FF2B5EF4-FFF2-40B4-BE49-F238E27FC236}">
                    <a16:creationId xmlns:a16="http://schemas.microsoft.com/office/drawing/2014/main" id="{FCF3DCFD-B1BD-43A0-9B15-D774E8008946}"/>
                  </a:ext>
                </a:extLst>
              </p:cNvPr>
              <p:cNvSpPr/>
              <p:nvPr/>
            </p:nvSpPr>
            <p:spPr>
              <a:xfrm>
                <a:off x="1974516" y="1608652"/>
                <a:ext cx="181482" cy="280209"/>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1" name="Up Arrow 73">
                <a:extLst>
                  <a:ext uri="{FF2B5EF4-FFF2-40B4-BE49-F238E27FC236}">
                    <a16:creationId xmlns:a16="http://schemas.microsoft.com/office/drawing/2014/main" id="{188C60C7-81FD-40AE-BB3F-C297C34B44D3}"/>
                  </a:ext>
                </a:extLst>
              </p:cNvPr>
              <p:cNvSpPr/>
              <p:nvPr/>
            </p:nvSpPr>
            <p:spPr>
              <a:xfrm rot="10800000" flipH="1">
                <a:off x="1999341" y="3028674"/>
                <a:ext cx="135933" cy="280209"/>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1A400E6D-D983-4416-B89D-F40211E40BB2}"/>
                  </a:ext>
                </a:extLst>
              </p:cNvPr>
              <p:cNvSpPr txBox="1"/>
              <p:nvPr/>
            </p:nvSpPr>
            <p:spPr>
              <a:xfrm>
                <a:off x="5694153" y="2217442"/>
                <a:ext cx="1248514" cy="408623"/>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IN"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NCRP   </a:t>
                </a:r>
                <a:r>
                  <a:rPr lang="en-IN"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id="{AC5D53AB-2CDB-482C-AE0F-AF601D3B6FEF}"/>
                  </a:ext>
                </a:extLst>
              </p:cNvPr>
              <p:cNvSpPr txBox="1"/>
              <p:nvPr/>
            </p:nvSpPr>
            <p:spPr>
              <a:xfrm>
                <a:off x="8119501" y="1752842"/>
                <a:ext cx="2836414"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905256">
                  <a:spcAft>
                    <a:spcPts val="600"/>
                  </a:spcAft>
                </a:pPr>
                <a:r>
                  <a:rPr lang="en-IN" sz="1600" b="1" dirty="0">
                    <a:solidFill>
                      <a:schemeClr val="tx1"/>
                    </a:solidFill>
                    <a:latin typeface="Arial" panose="020B0604020202020204" pitchFamily="34" charset="0"/>
                    <a:cs typeface="Arial" panose="020B0604020202020204" pitchFamily="34" charset="0"/>
                  </a:rPr>
                  <a:t>Bank  </a:t>
                </a:r>
                <a:endParaRPr lang="en-IN" sz="16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375B08B-EB82-4C0B-9C76-C2430B7DCB2F}"/>
                  </a:ext>
                </a:extLst>
              </p:cNvPr>
              <p:cNvSpPr txBox="1"/>
              <p:nvPr/>
            </p:nvSpPr>
            <p:spPr>
              <a:xfrm>
                <a:off x="8167910" y="2567573"/>
                <a:ext cx="2836414"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905256">
                  <a:spcAft>
                    <a:spcPts val="600"/>
                  </a:spcAft>
                </a:pPr>
                <a:r>
                  <a:rPr lang="en-IN" sz="1600" b="1" dirty="0">
                    <a:solidFill>
                      <a:schemeClr val="tx1"/>
                    </a:solidFill>
                    <a:latin typeface="Arial" panose="020B0604020202020204" pitchFamily="34" charset="0"/>
                    <a:cs typeface="Arial" panose="020B0604020202020204" pitchFamily="34" charset="0"/>
                  </a:rPr>
                  <a:t>TSP’s  </a:t>
                </a:r>
                <a:endParaRPr lang="en-IN" sz="1600" dirty="0">
                  <a:latin typeface="Arial" panose="020B0604020202020204" pitchFamily="34" charset="0"/>
                  <a:cs typeface="Arial" panose="020B0604020202020204" pitchFamily="34" charset="0"/>
                </a:endParaRPr>
              </a:p>
            </p:txBody>
          </p:sp>
          <p:sp>
            <p:nvSpPr>
              <p:cNvPr id="45" name="Rounded Rectangle 49">
                <a:extLst>
                  <a:ext uri="{FF2B5EF4-FFF2-40B4-BE49-F238E27FC236}">
                    <a16:creationId xmlns:a16="http://schemas.microsoft.com/office/drawing/2014/main" id="{6BAE204F-2D8E-4E65-B8EB-80AABCAD997F}"/>
                  </a:ext>
                </a:extLst>
              </p:cNvPr>
              <p:cNvSpPr/>
              <p:nvPr/>
            </p:nvSpPr>
            <p:spPr>
              <a:xfrm>
                <a:off x="7401453" y="1394096"/>
                <a:ext cx="4422514" cy="2129729"/>
              </a:xfrm>
              <a:prstGeom prst="roundRect">
                <a:avLst/>
              </a:prstGeom>
              <a:noFill/>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6" name="Right Arrow 41">
                <a:extLst>
                  <a:ext uri="{FF2B5EF4-FFF2-40B4-BE49-F238E27FC236}">
                    <a16:creationId xmlns:a16="http://schemas.microsoft.com/office/drawing/2014/main" id="{19002F8E-9045-4AC5-B31D-58DD11AAE009}"/>
                  </a:ext>
                </a:extLst>
              </p:cNvPr>
              <p:cNvSpPr/>
              <p:nvPr/>
            </p:nvSpPr>
            <p:spPr>
              <a:xfrm>
                <a:off x="6942667" y="2300010"/>
                <a:ext cx="458786" cy="25828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grpSp>
      </p:grpSp>
      <p:sp>
        <p:nvSpPr>
          <p:cNvPr id="64" name="TextBox 63">
            <a:extLst>
              <a:ext uri="{FF2B5EF4-FFF2-40B4-BE49-F238E27FC236}">
                <a16:creationId xmlns:a16="http://schemas.microsoft.com/office/drawing/2014/main" id="{C5F8C3BD-C7E2-4018-9CBF-C7A9AF2EB68F}"/>
              </a:ext>
            </a:extLst>
          </p:cNvPr>
          <p:cNvSpPr txBox="1"/>
          <p:nvPr/>
        </p:nvSpPr>
        <p:spPr>
          <a:xfrm>
            <a:off x="7831757" y="1527926"/>
            <a:ext cx="3729543"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IN" sz="1600" b="1" dirty="0">
                <a:latin typeface="Arial" panose="020B0604020202020204" pitchFamily="34" charset="0"/>
                <a:cs typeface="Arial" panose="020B0604020202020204" pitchFamily="34" charset="0"/>
              </a:rPr>
              <a:t>Cyber Police Portal </a:t>
            </a:r>
          </a:p>
        </p:txBody>
      </p:sp>
    </p:spTree>
    <p:extLst>
      <p:ext uri="{BB962C8B-B14F-4D97-AF65-F5344CB8AC3E}">
        <p14:creationId xmlns:p14="http://schemas.microsoft.com/office/powerpoint/2010/main" val="2356687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6" name="Picture 5">
            <a:extLst>
              <a:ext uri="{FF2B5EF4-FFF2-40B4-BE49-F238E27FC236}">
                <a16:creationId xmlns:a16="http://schemas.microsoft.com/office/drawing/2014/main" id="{E3AD7E47-0CB3-446B-881F-29282D075FB6}"/>
              </a:ext>
            </a:extLst>
          </p:cNvPr>
          <p:cNvPicPr>
            <a:picLocks noChangeAspect="1"/>
          </p:cNvPicPr>
          <p:nvPr/>
        </p:nvPicPr>
        <p:blipFill>
          <a:blip r:embed="rId2"/>
          <a:stretch>
            <a:fillRect/>
          </a:stretch>
        </p:blipFill>
        <p:spPr>
          <a:xfrm>
            <a:off x="0" y="904874"/>
            <a:ext cx="12192000" cy="4989717"/>
          </a:xfrm>
          <a:prstGeom prst="rect">
            <a:avLst/>
          </a:prstGeom>
        </p:spPr>
      </p:pic>
    </p:spTree>
    <p:extLst>
      <p:ext uri="{BB962C8B-B14F-4D97-AF65-F5344CB8AC3E}">
        <p14:creationId xmlns:p14="http://schemas.microsoft.com/office/powerpoint/2010/main" val="3782298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886397"/>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a:p>
            <a:pPr algn="ctr">
              <a:lnSpc>
                <a:spcPct val="90000"/>
              </a:lnSpc>
              <a:spcBef>
                <a:spcPct val="0"/>
              </a:spcBef>
            </a:pPr>
            <a:endParaRPr lang="en-IN" sz="3200" b="1" spc="50" dirty="0">
              <a:solidFill>
                <a:schemeClr val="bg1"/>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884A9B6F-3D4A-423E-B8CB-1AB1E85A5CEC}"/>
              </a:ext>
            </a:extLst>
          </p:cNvPr>
          <p:cNvPicPr>
            <a:picLocks noChangeAspect="1"/>
          </p:cNvPicPr>
          <p:nvPr/>
        </p:nvPicPr>
        <p:blipFill>
          <a:blip r:embed="rId2"/>
          <a:stretch>
            <a:fillRect/>
          </a:stretch>
        </p:blipFill>
        <p:spPr>
          <a:xfrm>
            <a:off x="1168399" y="1135713"/>
            <a:ext cx="10136909" cy="5241461"/>
          </a:xfrm>
          <a:prstGeom prst="rect">
            <a:avLst/>
          </a:prstGeom>
        </p:spPr>
      </p:pic>
    </p:spTree>
    <p:extLst>
      <p:ext uri="{BB962C8B-B14F-4D97-AF65-F5344CB8AC3E}">
        <p14:creationId xmlns:p14="http://schemas.microsoft.com/office/powerpoint/2010/main" val="197238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D3C54-CE3A-C62F-0CBF-154F9D764A76}"/>
              </a:ext>
            </a:extLst>
          </p:cNvPr>
          <p:cNvSpPr>
            <a:spLocks noGrp="1"/>
          </p:cNvSpPr>
          <p:nvPr>
            <p:ph idx="1"/>
          </p:nvPr>
        </p:nvSpPr>
        <p:spPr>
          <a:xfrm>
            <a:off x="147782" y="1016000"/>
            <a:ext cx="3565236" cy="5508337"/>
          </a:xfrm>
        </p:spPr>
        <p:txBody>
          <a:bodyPr>
            <a:normAutofit fontScale="70000" lnSpcReduction="20000"/>
          </a:bodyPr>
          <a:lstStyle/>
          <a:p>
            <a:pPr marL="0" indent="0">
              <a:buNone/>
            </a:pPr>
            <a:r>
              <a:rPr lang="en-US" sz="3100" b="1" dirty="0">
                <a:latin typeface="Arial Black" panose="020B0604020202020204" pitchFamily="34" charset="0"/>
                <a:cs typeface="Arial Black" panose="020B0604020202020204" pitchFamily="34" charset="0"/>
              </a:rPr>
              <a:t>Step 1 : </a:t>
            </a:r>
          </a:p>
          <a:p>
            <a:pPr marL="0" indent="0">
              <a:buNone/>
            </a:pPr>
            <a:r>
              <a:rPr lang="en-US" sz="3100" b="1" dirty="0">
                <a:latin typeface="Arial Black" panose="020B0604020202020204" pitchFamily="34" charset="0"/>
                <a:cs typeface="Arial Black" panose="020B0604020202020204" pitchFamily="34" charset="0"/>
              </a:rPr>
              <a:t>Victim is contacted via Normal call from Indian number</a:t>
            </a:r>
          </a:p>
          <a:p>
            <a:pPr marL="0" indent="0">
              <a:buNone/>
            </a:pPr>
            <a:endParaRPr lang="en-US" sz="2933" b="1" dirty="0">
              <a:latin typeface="Arial Black" panose="020B0604020202020204" pitchFamily="34" charset="0"/>
              <a:cs typeface="Arial Black" panose="020B0604020202020204" pitchFamily="34" charset="0"/>
            </a:endParaRPr>
          </a:p>
          <a:p>
            <a:pPr marL="304815" indent="-304815">
              <a:lnSpc>
                <a:spcPct val="200000"/>
              </a:lnSpc>
              <a:buFont typeface="Arial" panose="020B0604020202020204" pitchFamily="34" charset="0"/>
              <a:buChar char="•"/>
            </a:pPr>
            <a:r>
              <a:rPr lang="en-US" sz="3200" b="1" dirty="0">
                <a:latin typeface="Arial" panose="020B0604020202020204" pitchFamily="34" charset="0"/>
                <a:cs typeface="Arial" panose="020B0604020202020204" pitchFamily="34" charset="0"/>
              </a:rPr>
              <a:t>Call Spoofing used to call the Victims.</a:t>
            </a:r>
          </a:p>
          <a:p>
            <a:pPr marL="304815" indent="-304815">
              <a:lnSpc>
                <a:spcPct val="200000"/>
              </a:lnSpc>
              <a:buFont typeface="Arial" panose="020B0604020202020204" pitchFamily="34" charset="0"/>
              <a:buChar char="•"/>
            </a:pPr>
            <a:r>
              <a:rPr lang="en-US" sz="3200" b="1" dirty="0">
                <a:latin typeface="Arial" panose="020B0604020202020204" pitchFamily="34" charset="0"/>
                <a:cs typeface="Arial" panose="020B0604020202020204" pitchFamily="34" charset="0"/>
              </a:rPr>
              <a:t>Call from Parcel, CBI, RBI, NIA, ED, Narcotics Control, Bank.</a:t>
            </a:r>
          </a:p>
          <a:p>
            <a:pPr marL="0" indent="0">
              <a:buNone/>
            </a:pPr>
            <a:endParaRPr lang="en-US" sz="2933" b="1" dirty="0">
              <a:latin typeface="Arial Black" panose="020B0604020202020204" pitchFamily="34" charset="0"/>
              <a:cs typeface="Arial Black" panose="020B0604020202020204" pitchFamily="34" charset="0"/>
            </a:endParaRPr>
          </a:p>
          <a:p>
            <a:pPr marL="0" indent="0">
              <a:buNone/>
            </a:pPr>
            <a:endParaRPr lang="en-US" sz="2933" b="1" dirty="0">
              <a:latin typeface="Arial Black" panose="020B0604020202020204" pitchFamily="34" charset="0"/>
              <a:cs typeface="Arial Black" panose="020B0604020202020204" pitchFamily="34" charset="0"/>
            </a:endParaRPr>
          </a:p>
          <a:p>
            <a:pPr marL="0" indent="0">
              <a:buNone/>
            </a:pPr>
            <a:endParaRPr lang="en-US" sz="2933" b="1" dirty="0">
              <a:latin typeface="Arial Black" panose="020B0604020202020204" pitchFamily="34" charset="0"/>
              <a:cs typeface="Arial Black" panose="020B0604020202020204" pitchFamily="34" charset="0"/>
            </a:endParaRPr>
          </a:p>
        </p:txBody>
      </p:sp>
      <p:pic>
        <p:nvPicPr>
          <p:cNvPr id="4" name="Picture 3">
            <a:extLst>
              <a:ext uri="{FF2B5EF4-FFF2-40B4-BE49-F238E27FC236}">
                <a16:creationId xmlns:a16="http://schemas.microsoft.com/office/drawing/2014/main" id="{C20A5A74-0499-4DC1-9947-DE0B76B7568D}"/>
              </a:ext>
            </a:extLst>
          </p:cNvPr>
          <p:cNvPicPr>
            <a:picLocks noChangeAspect="1"/>
          </p:cNvPicPr>
          <p:nvPr/>
        </p:nvPicPr>
        <p:blipFill>
          <a:blip r:embed="rId2"/>
          <a:stretch>
            <a:fillRect/>
          </a:stretch>
        </p:blipFill>
        <p:spPr>
          <a:xfrm>
            <a:off x="3960677" y="1063410"/>
            <a:ext cx="3770158" cy="5563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700D4F3-2929-40AE-AA07-103F5D93EB34}"/>
              </a:ext>
            </a:extLst>
          </p:cNvPr>
          <p:cNvPicPr>
            <a:picLocks noChangeAspect="1"/>
          </p:cNvPicPr>
          <p:nvPr/>
        </p:nvPicPr>
        <p:blipFill>
          <a:blip r:embed="rId3"/>
          <a:stretch>
            <a:fillRect/>
          </a:stretch>
        </p:blipFill>
        <p:spPr>
          <a:xfrm>
            <a:off x="8026399" y="868218"/>
            <a:ext cx="3870037" cy="5711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34AED817-E615-4014-A923-E25B2CE9DCAB}"/>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TextBox 23">
            <a:extLst>
              <a:ext uri="{FF2B5EF4-FFF2-40B4-BE49-F238E27FC236}">
                <a16:creationId xmlns:a16="http://schemas.microsoft.com/office/drawing/2014/main" id="{E53396E6-A0C9-4A7C-9B07-A6E4D9D4C9AA}"/>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1. DIGITAL ARREST(PARCEL/FEDEX SCAM)</a:t>
            </a:r>
          </a:p>
        </p:txBody>
      </p:sp>
    </p:spTree>
    <p:extLst>
      <p:ext uri="{BB962C8B-B14F-4D97-AF65-F5344CB8AC3E}">
        <p14:creationId xmlns:p14="http://schemas.microsoft.com/office/powerpoint/2010/main" val="513242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6" name="Picture 5">
            <a:extLst>
              <a:ext uri="{FF2B5EF4-FFF2-40B4-BE49-F238E27FC236}">
                <a16:creationId xmlns:a16="http://schemas.microsoft.com/office/drawing/2014/main" id="{BC020C62-F03F-4E1F-B1D1-C37A86C6B62B}"/>
              </a:ext>
            </a:extLst>
          </p:cNvPr>
          <p:cNvPicPr>
            <a:picLocks noChangeAspect="1"/>
          </p:cNvPicPr>
          <p:nvPr/>
        </p:nvPicPr>
        <p:blipFill>
          <a:blip r:embed="rId2"/>
          <a:stretch>
            <a:fillRect/>
          </a:stretch>
        </p:blipFill>
        <p:spPr>
          <a:xfrm>
            <a:off x="855869" y="1052656"/>
            <a:ext cx="10926267" cy="5431271"/>
          </a:xfrm>
          <a:prstGeom prst="rect">
            <a:avLst/>
          </a:prstGeom>
        </p:spPr>
      </p:pic>
    </p:spTree>
    <p:extLst>
      <p:ext uri="{BB962C8B-B14F-4D97-AF65-F5344CB8AC3E}">
        <p14:creationId xmlns:p14="http://schemas.microsoft.com/office/powerpoint/2010/main" val="2088858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3" name="Picture 2">
            <a:extLst>
              <a:ext uri="{FF2B5EF4-FFF2-40B4-BE49-F238E27FC236}">
                <a16:creationId xmlns:a16="http://schemas.microsoft.com/office/drawing/2014/main" id="{A6DF1187-1AC4-4C0E-A0AF-4C3F54A6998C}"/>
              </a:ext>
            </a:extLst>
          </p:cNvPr>
          <p:cNvPicPr>
            <a:picLocks noChangeAspect="1"/>
          </p:cNvPicPr>
          <p:nvPr/>
        </p:nvPicPr>
        <p:blipFill rotWithShape="1">
          <a:blip r:embed="rId2"/>
          <a:srcRect b="1706"/>
          <a:stretch/>
        </p:blipFill>
        <p:spPr>
          <a:xfrm>
            <a:off x="740239" y="997238"/>
            <a:ext cx="10952997" cy="5348144"/>
          </a:xfrm>
          <a:prstGeom prst="rect">
            <a:avLst/>
          </a:prstGeom>
        </p:spPr>
      </p:pic>
    </p:spTree>
    <p:extLst>
      <p:ext uri="{BB962C8B-B14F-4D97-AF65-F5344CB8AC3E}">
        <p14:creationId xmlns:p14="http://schemas.microsoft.com/office/powerpoint/2010/main" val="2793156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4" name="Picture 3">
            <a:extLst>
              <a:ext uri="{FF2B5EF4-FFF2-40B4-BE49-F238E27FC236}">
                <a16:creationId xmlns:a16="http://schemas.microsoft.com/office/drawing/2014/main" id="{A00F171C-6B32-41D5-A24C-C65738951ACB}"/>
              </a:ext>
            </a:extLst>
          </p:cNvPr>
          <p:cNvPicPr>
            <a:picLocks noChangeAspect="1"/>
          </p:cNvPicPr>
          <p:nvPr/>
        </p:nvPicPr>
        <p:blipFill>
          <a:blip r:embed="rId2"/>
          <a:stretch>
            <a:fillRect/>
          </a:stretch>
        </p:blipFill>
        <p:spPr>
          <a:xfrm>
            <a:off x="0" y="904874"/>
            <a:ext cx="12192000" cy="5953126"/>
          </a:xfrm>
          <a:prstGeom prst="rect">
            <a:avLst/>
          </a:prstGeom>
        </p:spPr>
      </p:pic>
    </p:spTree>
    <p:extLst>
      <p:ext uri="{BB962C8B-B14F-4D97-AF65-F5344CB8AC3E}">
        <p14:creationId xmlns:p14="http://schemas.microsoft.com/office/powerpoint/2010/main" val="2982643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7" name="Content Placeholder 4">
            <a:extLst>
              <a:ext uri="{FF2B5EF4-FFF2-40B4-BE49-F238E27FC236}">
                <a16:creationId xmlns:a16="http://schemas.microsoft.com/office/drawing/2014/main" id="{4C8714A4-08CF-4DC3-A8BE-BB3139D5FA29}"/>
              </a:ext>
            </a:extLst>
          </p:cNvPr>
          <p:cNvPicPr>
            <a:picLocks noGrp="1" noChangeAspect="1"/>
          </p:cNvPicPr>
          <p:nvPr>
            <p:ph idx="1"/>
          </p:nvPr>
        </p:nvPicPr>
        <p:blipFill>
          <a:blip r:embed="rId2"/>
          <a:stretch>
            <a:fillRect/>
          </a:stretch>
        </p:blipFill>
        <p:spPr>
          <a:xfrm>
            <a:off x="0" y="904874"/>
            <a:ext cx="12192000" cy="5953126"/>
          </a:xfrm>
        </p:spPr>
      </p:pic>
    </p:spTree>
    <p:extLst>
      <p:ext uri="{BB962C8B-B14F-4D97-AF65-F5344CB8AC3E}">
        <p14:creationId xmlns:p14="http://schemas.microsoft.com/office/powerpoint/2010/main" val="1899271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4" name="Picture 3">
            <a:extLst>
              <a:ext uri="{FF2B5EF4-FFF2-40B4-BE49-F238E27FC236}">
                <a16:creationId xmlns:a16="http://schemas.microsoft.com/office/drawing/2014/main" id="{39CDD12B-DFE2-44AD-A20A-E73950C3C19B}"/>
              </a:ext>
            </a:extLst>
          </p:cNvPr>
          <p:cNvPicPr>
            <a:picLocks noChangeAspect="1"/>
          </p:cNvPicPr>
          <p:nvPr/>
        </p:nvPicPr>
        <p:blipFill>
          <a:blip r:embed="rId2"/>
          <a:stretch>
            <a:fillRect/>
          </a:stretch>
        </p:blipFill>
        <p:spPr>
          <a:xfrm>
            <a:off x="0" y="904874"/>
            <a:ext cx="12192000" cy="5953126"/>
          </a:xfrm>
          <a:prstGeom prst="rect">
            <a:avLst/>
          </a:prstGeom>
        </p:spPr>
      </p:pic>
    </p:spTree>
    <p:extLst>
      <p:ext uri="{BB962C8B-B14F-4D97-AF65-F5344CB8AC3E}">
        <p14:creationId xmlns:p14="http://schemas.microsoft.com/office/powerpoint/2010/main" val="4008905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3" name="Picture 2">
            <a:extLst>
              <a:ext uri="{FF2B5EF4-FFF2-40B4-BE49-F238E27FC236}">
                <a16:creationId xmlns:a16="http://schemas.microsoft.com/office/drawing/2014/main" id="{27D7275F-D938-4F9E-B8D8-E3D9C04F8981}"/>
              </a:ext>
            </a:extLst>
          </p:cNvPr>
          <p:cNvPicPr>
            <a:picLocks noChangeAspect="1"/>
          </p:cNvPicPr>
          <p:nvPr/>
        </p:nvPicPr>
        <p:blipFill>
          <a:blip r:embed="rId2"/>
          <a:stretch>
            <a:fillRect/>
          </a:stretch>
        </p:blipFill>
        <p:spPr>
          <a:xfrm>
            <a:off x="0" y="911937"/>
            <a:ext cx="12192000" cy="5946063"/>
          </a:xfrm>
          <a:prstGeom prst="rect">
            <a:avLst/>
          </a:prstGeom>
        </p:spPr>
      </p:pic>
    </p:spTree>
    <p:extLst>
      <p:ext uri="{BB962C8B-B14F-4D97-AF65-F5344CB8AC3E}">
        <p14:creationId xmlns:p14="http://schemas.microsoft.com/office/powerpoint/2010/main" val="231803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4" name="Picture 3">
            <a:extLst>
              <a:ext uri="{FF2B5EF4-FFF2-40B4-BE49-F238E27FC236}">
                <a16:creationId xmlns:a16="http://schemas.microsoft.com/office/drawing/2014/main" id="{308E985F-E87D-4150-ACBA-457E0F37EB5A}"/>
              </a:ext>
            </a:extLst>
          </p:cNvPr>
          <p:cNvPicPr>
            <a:picLocks noChangeAspect="1"/>
          </p:cNvPicPr>
          <p:nvPr/>
        </p:nvPicPr>
        <p:blipFill>
          <a:blip r:embed="rId2"/>
          <a:stretch>
            <a:fillRect/>
          </a:stretch>
        </p:blipFill>
        <p:spPr>
          <a:xfrm>
            <a:off x="0" y="904874"/>
            <a:ext cx="12192000" cy="5953126"/>
          </a:xfrm>
          <a:prstGeom prst="rect">
            <a:avLst/>
          </a:prstGeom>
        </p:spPr>
      </p:pic>
    </p:spTree>
    <p:extLst>
      <p:ext uri="{BB962C8B-B14F-4D97-AF65-F5344CB8AC3E}">
        <p14:creationId xmlns:p14="http://schemas.microsoft.com/office/powerpoint/2010/main" val="242261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3" name="Picture 2">
            <a:extLst>
              <a:ext uri="{FF2B5EF4-FFF2-40B4-BE49-F238E27FC236}">
                <a16:creationId xmlns:a16="http://schemas.microsoft.com/office/drawing/2014/main" id="{2C932FCF-AF16-4600-8818-D0EB45CF0596}"/>
              </a:ext>
            </a:extLst>
          </p:cNvPr>
          <p:cNvPicPr>
            <a:picLocks noChangeAspect="1"/>
          </p:cNvPicPr>
          <p:nvPr/>
        </p:nvPicPr>
        <p:blipFill>
          <a:blip r:embed="rId2"/>
          <a:stretch>
            <a:fillRect/>
          </a:stretch>
        </p:blipFill>
        <p:spPr>
          <a:xfrm>
            <a:off x="0" y="904874"/>
            <a:ext cx="12192000" cy="5953126"/>
          </a:xfrm>
          <a:prstGeom prst="rect">
            <a:avLst/>
          </a:prstGeom>
        </p:spPr>
      </p:pic>
    </p:spTree>
    <p:extLst>
      <p:ext uri="{BB962C8B-B14F-4D97-AF65-F5344CB8AC3E}">
        <p14:creationId xmlns:p14="http://schemas.microsoft.com/office/powerpoint/2010/main" val="1213359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4" name="Picture 3">
            <a:extLst>
              <a:ext uri="{FF2B5EF4-FFF2-40B4-BE49-F238E27FC236}">
                <a16:creationId xmlns:a16="http://schemas.microsoft.com/office/drawing/2014/main" id="{E6C0CE95-DA56-41F9-B0CA-EEBC417901CE}"/>
              </a:ext>
            </a:extLst>
          </p:cNvPr>
          <p:cNvPicPr>
            <a:picLocks noChangeAspect="1"/>
          </p:cNvPicPr>
          <p:nvPr/>
        </p:nvPicPr>
        <p:blipFill>
          <a:blip r:embed="rId2"/>
          <a:stretch>
            <a:fillRect/>
          </a:stretch>
        </p:blipFill>
        <p:spPr>
          <a:xfrm>
            <a:off x="0" y="904874"/>
            <a:ext cx="12192000" cy="5953126"/>
          </a:xfrm>
          <a:prstGeom prst="rect">
            <a:avLst/>
          </a:prstGeom>
        </p:spPr>
      </p:pic>
    </p:spTree>
    <p:extLst>
      <p:ext uri="{BB962C8B-B14F-4D97-AF65-F5344CB8AC3E}">
        <p14:creationId xmlns:p14="http://schemas.microsoft.com/office/powerpoint/2010/main" val="3749265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COMPLAINT FILLING PROCESS   </a:t>
            </a:r>
          </a:p>
        </p:txBody>
      </p:sp>
      <p:pic>
        <p:nvPicPr>
          <p:cNvPr id="3" name="Picture 2">
            <a:extLst>
              <a:ext uri="{FF2B5EF4-FFF2-40B4-BE49-F238E27FC236}">
                <a16:creationId xmlns:a16="http://schemas.microsoft.com/office/drawing/2014/main" id="{EED8387A-57F3-46AB-8664-AB74B9FF5B3B}"/>
              </a:ext>
            </a:extLst>
          </p:cNvPr>
          <p:cNvPicPr>
            <a:picLocks noChangeAspect="1"/>
          </p:cNvPicPr>
          <p:nvPr/>
        </p:nvPicPr>
        <p:blipFill>
          <a:blip r:embed="rId2"/>
          <a:stretch>
            <a:fillRect/>
          </a:stretch>
        </p:blipFill>
        <p:spPr>
          <a:xfrm>
            <a:off x="196654" y="1135713"/>
            <a:ext cx="5307867" cy="4036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3A76E76-F57D-4389-A68B-8F30C7416FB5}"/>
              </a:ext>
            </a:extLst>
          </p:cNvPr>
          <p:cNvPicPr>
            <a:picLocks noChangeAspect="1"/>
          </p:cNvPicPr>
          <p:nvPr/>
        </p:nvPicPr>
        <p:blipFill>
          <a:blip r:embed="rId3"/>
          <a:stretch>
            <a:fillRect/>
          </a:stretch>
        </p:blipFill>
        <p:spPr>
          <a:xfrm>
            <a:off x="9406066" y="987932"/>
            <a:ext cx="2733416" cy="5272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FADA889-2E6A-4A30-93AC-66D20FBF6331}"/>
              </a:ext>
            </a:extLst>
          </p:cNvPr>
          <p:cNvPicPr>
            <a:picLocks noChangeAspect="1"/>
          </p:cNvPicPr>
          <p:nvPr/>
        </p:nvPicPr>
        <p:blipFill>
          <a:blip r:embed="rId4"/>
          <a:stretch>
            <a:fillRect/>
          </a:stretch>
        </p:blipFill>
        <p:spPr>
          <a:xfrm>
            <a:off x="5747760" y="2289524"/>
            <a:ext cx="3467584" cy="3258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662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 DIGITAL ARREST-FAKE POLICE</a:t>
            </a:r>
          </a:p>
        </p:txBody>
      </p:sp>
      <p:pic>
        <p:nvPicPr>
          <p:cNvPr id="5" name="Picture 4">
            <a:extLst>
              <a:ext uri="{FF2B5EF4-FFF2-40B4-BE49-F238E27FC236}">
                <a16:creationId xmlns:a16="http://schemas.microsoft.com/office/drawing/2014/main" id="{1C55A009-4C34-4302-B503-D5826F1531E1}"/>
              </a:ext>
            </a:extLst>
          </p:cNvPr>
          <p:cNvPicPr>
            <a:picLocks noChangeAspect="1"/>
          </p:cNvPicPr>
          <p:nvPr/>
        </p:nvPicPr>
        <p:blipFill>
          <a:blip r:embed="rId2"/>
          <a:stretch>
            <a:fillRect/>
          </a:stretch>
        </p:blipFill>
        <p:spPr>
          <a:xfrm>
            <a:off x="2412925" y="3291913"/>
            <a:ext cx="1831624" cy="3016523"/>
          </a:xfrm>
          <a:prstGeom prst="rect">
            <a:avLst/>
          </a:prstGeom>
        </p:spPr>
      </p:pic>
      <p:pic>
        <p:nvPicPr>
          <p:cNvPr id="7" name="Picture 6">
            <a:extLst>
              <a:ext uri="{FF2B5EF4-FFF2-40B4-BE49-F238E27FC236}">
                <a16:creationId xmlns:a16="http://schemas.microsoft.com/office/drawing/2014/main" id="{FFB5DB67-EE3E-4886-A72A-3DC5ACE76B4A}"/>
              </a:ext>
            </a:extLst>
          </p:cNvPr>
          <p:cNvPicPr>
            <a:picLocks noChangeAspect="1"/>
          </p:cNvPicPr>
          <p:nvPr/>
        </p:nvPicPr>
        <p:blipFill>
          <a:blip r:embed="rId3"/>
          <a:stretch>
            <a:fillRect/>
          </a:stretch>
        </p:blipFill>
        <p:spPr>
          <a:xfrm>
            <a:off x="4549847" y="3280689"/>
            <a:ext cx="1685068" cy="2997303"/>
          </a:xfrm>
          <a:prstGeom prst="rect">
            <a:avLst/>
          </a:prstGeom>
        </p:spPr>
      </p:pic>
      <p:pic>
        <p:nvPicPr>
          <p:cNvPr id="9" name="Picture 8">
            <a:extLst>
              <a:ext uri="{FF2B5EF4-FFF2-40B4-BE49-F238E27FC236}">
                <a16:creationId xmlns:a16="http://schemas.microsoft.com/office/drawing/2014/main" id="{5DC03922-C07C-4A02-881C-A1BE47DA7EB1}"/>
              </a:ext>
            </a:extLst>
          </p:cNvPr>
          <p:cNvPicPr>
            <a:picLocks noChangeAspect="1"/>
          </p:cNvPicPr>
          <p:nvPr/>
        </p:nvPicPr>
        <p:blipFill>
          <a:blip r:embed="rId4"/>
          <a:stretch>
            <a:fillRect/>
          </a:stretch>
        </p:blipFill>
        <p:spPr>
          <a:xfrm>
            <a:off x="6576853" y="3229516"/>
            <a:ext cx="1867695" cy="3040633"/>
          </a:xfrm>
          <a:prstGeom prst="rect">
            <a:avLst/>
          </a:prstGeom>
        </p:spPr>
      </p:pic>
      <p:pic>
        <p:nvPicPr>
          <p:cNvPr id="13" name="Picture 12">
            <a:extLst>
              <a:ext uri="{FF2B5EF4-FFF2-40B4-BE49-F238E27FC236}">
                <a16:creationId xmlns:a16="http://schemas.microsoft.com/office/drawing/2014/main" id="{5B8CA998-9E9E-44CF-8805-52692799719D}"/>
              </a:ext>
            </a:extLst>
          </p:cNvPr>
          <p:cNvPicPr>
            <a:picLocks noChangeAspect="1"/>
          </p:cNvPicPr>
          <p:nvPr/>
        </p:nvPicPr>
        <p:blipFill>
          <a:blip r:embed="rId5"/>
          <a:stretch>
            <a:fillRect/>
          </a:stretch>
        </p:blipFill>
        <p:spPr>
          <a:xfrm>
            <a:off x="377366" y="3267802"/>
            <a:ext cx="1730261" cy="3040634"/>
          </a:xfrm>
          <a:prstGeom prst="rect">
            <a:avLst/>
          </a:prstGeom>
        </p:spPr>
      </p:pic>
      <p:cxnSp>
        <p:nvCxnSpPr>
          <p:cNvPr id="14" name="Straight Connector 13">
            <a:extLst>
              <a:ext uri="{FF2B5EF4-FFF2-40B4-BE49-F238E27FC236}">
                <a16:creationId xmlns:a16="http://schemas.microsoft.com/office/drawing/2014/main" id="{D2F3B50E-7022-425F-BCB5-86B8DDEB8391}"/>
              </a:ext>
            </a:extLst>
          </p:cNvPr>
          <p:cNvCxnSpPr>
            <a:cxnSpLocks/>
          </p:cNvCxnSpPr>
          <p:nvPr/>
        </p:nvCxnSpPr>
        <p:spPr>
          <a:xfrm>
            <a:off x="1242496" y="2688548"/>
            <a:ext cx="9277722" cy="1922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82DDB0-A4A2-46D1-B1F3-409848DB32BA}"/>
              </a:ext>
            </a:extLst>
          </p:cNvPr>
          <p:cNvCxnSpPr>
            <a:cxnSpLocks/>
          </p:cNvCxnSpPr>
          <p:nvPr/>
        </p:nvCxnSpPr>
        <p:spPr>
          <a:xfrm flipH="1">
            <a:off x="1260968" y="2696738"/>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9B416D5-96BC-4515-AAA1-6496CF506F74}"/>
              </a:ext>
            </a:extLst>
          </p:cNvPr>
          <p:cNvCxnSpPr>
            <a:cxnSpLocks/>
          </p:cNvCxnSpPr>
          <p:nvPr/>
        </p:nvCxnSpPr>
        <p:spPr>
          <a:xfrm flipH="1">
            <a:off x="3312845" y="2712023"/>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BD4B410-8732-43CB-BE7E-C80E8BE3636B}"/>
              </a:ext>
            </a:extLst>
          </p:cNvPr>
          <p:cNvCxnSpPr>
            <a:cxnSpLocks/>
          </p:cNvCxnSpPr>
          <p:nvPr/>
        </p:nvCxnSpPr>
        <p:spPr>
          <a:xfrm flipH="1">
            <a:off x="5372045" y="2665074"/>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1D3AFE-74D1-4154-8F6A-D4CAB52B65B9}"/>
              </a:ext>
            </a:extLst>
          </p:cNvPr>
          <p:cNvCxnSpPr>
            <a:cxnSpLocks/>
          </p:cNvCxnSpPr>
          <p:nvPr/>
        </p:nvCxnSpPr>
        <p:spPr>
          <a:xfrm flipH="1">
            <a:off x="7450162" y="2665074"/>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CFF4235-99BB-45E4-B66F-EC8BE376BDFF}"/>
              </a:ext>
            </a:extLst>
          </p:cNvPr>
          <p:cNvPicPr>
            <a:picLocks noChangeAspect="1"/>
          </p:cNvPicPr>
          <p:nvPr/>
        </p:nvPicPr>
        <p:blipFill>
          <a:blip r:embed="rId6"/>
          <a:stretch>
            <a:fillRect/>
          </a:stretch>
        </p:blipFill>
        <p:spPr>
          <a:xfrm>
            <a:off x="8792174" y="3229362"/>
            <a:ext cx="2067174" cy="3105375"/>
          </a:xfrm>
          <a:prstGeom prst="rect">
            <a:avLst/>
          </a:prstGeom>
        </p:spPr>
      </p:pic>
      <p:cxnSp>
        <p:nvCxnSpPr>
          <p:cNvPr id="23" name="Straight Arrow Connector 22">
            <a:extLst>
              <a:ext uri="{FF2B5EF4-FFF2-40B4-BE49-F238E27FC236}">
                <a16:creationId xmlns:a16="http://schemas.microsoft.com/office/drawing/2014/main" id="{F3206FBB-2416-4EEC-9E09-C587693A65DB}"/>
              </a:ext>
            </a:extLst>
          </p:cNvPr>
          <p:cNvCxnSpPr>
            <a:cxnSpLocks/>
          </p:cNvCxnSpPr>
          <p:nvPr/>
        </p:nvCxnSpPr>
        <p:spPr>
          <a:xfrm flipH="1">
            <a:off x="10520218" y="2707768"/>
            <a:ext cx="3661" cy="32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691EBDB-0E97-47B2-9136-D04D7B2D2ECF}"/>
              </a:ext>
            </a:extLst>
          </p:cNvPr>
          <p:cNvSpPr txBox="1"/>
          <p:nvPr/>
        </p:nvSpPr>
        <p:spPr>
          <a:xfrm>
            <a:off x="1473404" y="1215692"/>
            <a:ext cx="9190934" cy="1077218"/>
          </a:xfrm>
          <a:prstGeom prst="rect">
            <a:avLst/>
          </a:prstGeom>
          <a:noFill/>
        </p:spPr>
        <p:txBody>
          <a:bodyPr wrap="square">
            <a:spAutoFit/>
          </a:bodyPr>
          <a:lstStyle/>
          <a:p>
            <a:pPr marL="0" indent="0">
              <a:buNone/>
            </a:pPr>
            <a:r>
              <a:rPr lang="en-US" sz="3200" b="1" dirty="0">
                <a:latin typeface="Arial Black" panose="020B0604020202020204" pitchFamily="34" charset="0"/>
                <a:cs typeface="Arial Black" panose="020B0604020202020204" pitchFamily="34" charset="0"/>
              </a:rPr>
              <a:t>Victim is contacted via Normal call, then is called on SKYPE</a:t>
            </a:r>
            <a:endParaRPr lang="en-US" sz="1800"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992138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53A3B-6800-0EAD-1F7C-88CDC13C6FA8}"/>
              </a:ext>
            </a:extLst>
          </p:cNvPr>
          <p:cNvSpPr>
            <a:spLocks noGrp="1"/>
          </p:cNvSpPr>
          <p:nvPr>
            <p:ph type="ctrTitle"/>
          </p:nvPr>
        </p:nvSpPr>
        <p:spPr>
          <a:xfrm>
            <a:off x="728663" y="1115219"/>
            <a:ext cx="5505449" cy="2387600"/>
          </a:xfrm>
        </p:spPr>
        <p:txBody>
          <a:bodyPr vert="horz" lIns="91440" tIns="45720" rIns="91440" bIns="45720" rtlCol="0">
            <a:normAutofit fontScale="90000"/>
          </a:bodyPr>
          <a:lstStyle/>
          <a:p>
            <a:pPr algn="l"/>
            <a:r>
              <a:rPr lang="en-US" sz="5000" dirty="0">
                <a:solidFill>
                  <a:schemeClr val="bg1"/>
                </a:solidFill>
              </a:rPr>
              <a:t>Modes of Purchasing VDA in India – Crime perspective</a:t>
            </a:r>
          </a:p>
        </p:txBody>
      </p:sp>
      <p:pic>
        <p:nvPicPr>
          <p:cNvPr id="5" name="Picture 4">
            <a:extLst>
              <a:ext uri="{FF2B5EF4-FFF2-40B4-BE49-F238E27FC236}">
                <a16:creationId xmlns:a16="http://schemas.microsoft.com/office/drawing/2014/main" id="{D5BFCA88-C8FC-4560-810E-7D609F00F0B1}"/>
              </a:ext>
            </a:extLst>
          </p:cNvPr>
          <p:cNvPicPr>
            <a:picLocks noChangeAspect="1"/>
          </p:cNvPicPr>
          <p:nvPr/>
        </p:nvPicPr>
        <p:blipFill>
          <a:blip r:embed="rId2"/>
          <a:stretch>
            <a:fillRect/>
          </a:stretch>
        </p:blipFill>
        <p:spPr>
          <a:xfrm>
            <a:off x="73891" y="120073"/>
            <a:ext cx="11933382" cy="6631709"/>
          </a:xfrm>
          <a:prstGeom prst="rect">
            <a:avLst/>
          </a:prstGeom>
        </p:spPr>
      </p:pic>
      <p:sp>
        <p:nvSpPr>
          <p:cNvPr id="6" name="TextBox 5">
            <a:extLst>
              <a:ext uri="{FF2B5EF4-FFF2-40B4-BE49-F238E27FC236}">
                <a16:creationId xmlns:a16="http://schemas.microsoft.com/office/drawing/2014/main" id="{23EB5159-6F91-4807-B8DA-CEB7EC5478E8}"/>
              </a:ext>
            </a:extLst>
          </p:cNvPr>
          <p:cNvSpPr txBox="1"/>
          <p:nvPr/>
        </p:nvSpPr>
        <p:spPr>
          <a:xfrm>
            <a:off x="535709" y="1958109"/>
            <a:ext cx="5144655" cy="923330"/>
          </a:xfrm>
          <a:prstGeom prst="rect">
            <a:avLst/>
          </a:prstGeom>
          <a:noFill/>
        </p:spPr>
        <p:txBody>
          <a:bodyPr wrap="square" rtlCol="0">
            <a:spAutoFit/>
          </a:bodyPr>
          <a:lstStyle/>
          <a:p>
            <a:r>
              <a:rPr lang="en-GB" sz="5400" b="1" dirty="0">
                <a:latin typeface="Arial" panose="020B0604020202020204" pitchFamily="34" charset="0"/>
                <a:cs typeface="Arial" panose="020B0604020202020204" pitchFamily="34" charset="0"/>
              </a:rPr>
              <a:t>RECOVERY</a:t>
            </a:r>
            <a:endParaRPr lang="en-IN"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07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R</a:t>
            </a:r>
            <a:r>
              <a:rPr lang="en-IN" sz="3200" b="1" spc="50" dirty="0">
                <a:solidFill>
                  <a:schemeClr val="bg1"/>
                </a:solidFill>
                <a:latin typeface="Arial" panose="020B0604020202020204" pitchFamily="34" charset="0"/>
                <a:ea typeface="+mj-ea"/>
                <a:cs typeface="Arial" panose="020B0604020202020204" pitchFamily="34" charset="0"/>
              </a:rPr>
              <a:t>ECOVERY</a:t>
            </a:r>
          </a:p>
        </p:txBody>
      </p:sp>
      <p:pic>
        <p:nvPicPr>
          <p:cNvPr id="6" name="Picture 5">
            <a:extLst>
              <a:ext uri="{FF2B5EF4-FFF2-40B4-BE49-F238E27FC236}">
                <a16:creationId xmlns:a16="http://schemas.microsoft.com/office/drawing/2014/main" id="{E7484114-FB97-4C27-A899-4E6EE96F5412}"/>
              </a:ext>
            </a:extLst>
          </p:cNvPr>
          <p:cNvPicPr>
            <a:picLocks noChangeAspect="1"/>
          </p:cNvPicPr>
          <p:nvPr/>
        </p:nvPicPr>
        <p:blipFill>
          <a:blip r:embed="rId2"/>
          <a:stretch>
            <a:fillRect/>
          </a:stretch>
        </p:blipFill>
        <p:spPr>
          <a:xfrm>
            <a:off x="4007219" y="1075973"/>
            <a:ext cx="4768574" cy="5675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B94F7DD-2789-4C97-B332-FC573896C3BA}"/>
              </a:ext>
            </a:extLst>
          </p:cNvPr>
          <p:cNvPicPr>
            <a:picLocks noChangeAspect="1"/>
          </p:cNvPicPr>
          <p:nvPr/>
        </p:nvPicPr>
        <p:blipFill>
          <a:blip r:embed="rId3"/>
          <a:stretch>
            <a:fillRect/>
          </a:stretch>
        </p:blipFill>
        <p:spPr>
          <a:xfrm>
            <a:off x="73892" y="904874"/>
            <a:ext cx="3177308" cy="5846908"/>
          </a:xfrm>
          <a:prstGeom prst="rect">
            <a:avLst/>
          </a:prstGeom>
        </p:spPr>
      </p:pic>
      <p:sp>
        <p:nvSpPr>
          <p:cNvPr id="2" name="TextBox 1">
            <a:extLst>
              <a:ext uri="{FF2B5EF4-FFF2-40B4-BE49-F238E27FC236}">
                <a16:creationId xmlns:a16="http://schemas.microsoft.com/office/drawing/2014/main" id="{65917C2F-7A20-4738-8F90-53817128C140}"/>
              </a:ext>
            </a:extLst>
          </p:cNvPr>
          <p:cNvSpPr txBox="1"/>
          <p:nvPr/>
        </p:nvSpPr>
        <p:spPr>
          <a:xfrm>
            <a:off x="258618" y="972857"/>
            <a:ext cx="2004293" cy="3970318"/>
          </a:xfrm>
          <a:prstGeom prst="rect">
            <a:avLst/>
          </a:prstGeom>
          <a:noFill/>
        </p:spPr>
        <p:txBody>
          <a:bodyPr wrap="square" rtlCol="0">
            <a:spAutoFit/>
          </a:bodyPr>
          <a:lstStyle/>
          <a:p>
            <a:r>
              <a:rPr lang="en-GB" sz="3600" b="1" i="1" dirty="0">
                <a:latin typeface="Arial" panose="020B0604020202020204" pitchFamily="34" charset="0"/>
                <a:cs typeface="Arial" panose="020B0604020202020204" pitchFamily="34" charset="0"/>
              </a:rPr>
              <a:t>STEP-1:</a:t>
            </a:r>
          </a:p>
          <a:p>
            <a:r>
              <a:rPr lang="en-GB" sz="3600" b="1" i="1" dirty="0">
                <a:latin typeface="Arial" panose="020B0604020202020204" pitchFamily="34" charset="0"/>
                <a:cs typeface="Arial" panose="020B0604020202020204" pitchFamily="34" charset="0"/>
              </a:rPr>
              <a:t>Form to be filled by the victim for refund</a:t>
            </a:r>
            <a:endParaRPr lang="en-IN" sz="3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2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R</a:t>
            </a:r>
            <a:r>
              <a:rPr lang="en-IN" sz="3200" b="1" spc="50" dirty="0">
                <a:solidFill>
                  <a:schemeClr val="bg1"/>
                </a:solidFill>
                <a:latin typeface="Arial" panose="020B0604020202020204" pitchFamily="34" charset="0"/>
                <a:ea typeface="+mj-ea"/>
                <a:cs typeface="Arial" panose="020B0604020202020204" pitchFamily="34" charset="0"/>
              </a:rPr>
              <a:t>ECOVERY</a:t>
            </a:r>
          </a:p>
        </p:txBody>
      </p:sp>
      <p:pic>
        <p:nvPicPr>
          <p:cNvPr id="7" name="Picture 6">
            <a:extLst>
              <a:ext uri="{FF2B5EF4-FFF2-40B4-BE49-F238E27FC236}">
                <a16:creationId xmlns:a16="http://schemas.microsoft.com/office/drawing/2014/main" id="{61CF1210-8164-4427-9DAB-2D089DCEDA80}"/>
              </a:ext>
            </a:extLst>
          </p:cNvPr>
          <p:cNvPicPr>
            <a:picLocks noChangeAspect="1"/>
          </p:cNvPicPr>
          <p:nvPr/>
        </p:nvPicPr>
        <p:blipFill>
          <a:blip r:embed="rId2"/>
          <a:stretch>
            <a:fillRect/>
          </a:stretch>
        </p:blipFill>
        <p:spPr>
          <a:xfrm>
            <a:off x="1991986" y="904874"/>
            <a:ext cx="5100008" cy="5953126"/>
          </a:xfrm>
          <a:prstGeom prst="rect">
            <a:avLst/>
          </a:prstGeom>
        </p:spPr>
      </p:pic>
      <p:pic>
        <p:nvPicPr>
          <p:cNvPr id="8" name="Picture 7">
            <a:extLst>
              <a:ext uri="{FF2B5EF4-FFF2-40B4-BE49-F238E27FC236}">
                <a16:creationId xmlns:a16="http://schemas.microsoft.com/office/drawing/2014/main" id="{E7EB3967-D114-4363-B9FC-D7E551490C75}"/>
              </a:ext>
            </a:extLst>
          </p:cNvPr>
          <p:cNvPicPr>
            <a:picLocks noChangeAspect="1"/>
          </p:cNvPicPr>
          <p:nvPr/>
        </p:nvPicPr>
        <p:blipFill>
          <a:blip r:embed="rId3"/>
          <a:stretch>
            <a:fillRect/>
          </a:stretch>
        </p:blipFill>
        <p:spPr>
          <a:xfrm>
            <a:off x="7091994" y="941965"/>
            <a:ext cx="5060540" cy="5878945"/>
          </a:xfrm>
          <a:prstGeom prst="rect">
            <a:avLst/>
          </a:prstGeom>
        </p:spPr>
      </p:pic>
      <p:pic>
        <p:nvPicPr>
          <p:cNvPr id="9" name="Picture 8">
            <a:extLst>
              <a:ext uri="{FF2B5EF4-FFF2-40B4-BE49-F238E27FC236}">
                <a16:creationId xmlns:a16="http://schemas.microsoft.com/office/drawing/2014/main" id="{8C7187BF-A21A-4A71-8E11-5E14D44BBEF3}"/>
              </a:ext>
            </a:extLst>
          </p:cNvPr>
          <p:cNvPicPr>
            <a:picLocks noChangeAspect="1"/>
          </p:cNvPicPr>
          <p:nvPr/>
        </p:nvPicPr>
        <p:blipFill>
          <a:blip r:embed="rId4"/>
          <a:stretch>
            <a:fillRect/>
          </a:stretch>
        </p:blipFill>
        <p:spPr>
          <a:xfrm>
            <a:off x="73892" y="904874"/>
            <a:ext cx="2198253" cy="5846908"/>
          </a:xfrm>
          <a:prstGeom prst="rect">
            <a:avLst/>
          </a:prstGeom>
        </p:spPr>
      </p:pic>
      <p:sp>
        <p:nvSpPr>
          <p:cNvPr id="2" name="TextBox 1">
            <a:extLst>
              <a:ext uri="{FF2B5EF4-FFF2-40B4-BE49-F238E27FC236}">
                <a16:creationId xmlns:a16="http://schemas.microsoft.com/office/drawing/2014/main" id="{D0195D37-771F-4B32-A21D-9764CDAB62F8}"/>
              </a:ext>
            </a:extLst>
          </p:cNvPr>
          <p:cNvSpPr txBox="1"/>
          <p:nvPr/>
        </p:nvSpPr>
        <p:spPr>
          <a:xfrm>
            <a:off x="73892" y="1995055"/>
            <a:ext cx="2198253" cy="2246769"/>
          </a:xfrm>
          <a:prstGeom prst="rect">
            <a:avLst/>
          </a:prstGeom>
          <a:noFill/>
        </p:spPr>
        <p:txBody>
          <a:bodyPr wrap="square" rtlCol="0">
            <a:spAutoFit/>
          </a:bodyPr>
          <a:lstStyle/>
          <a:p>
            <a:r>
              <a:rPr lang="en-GB" sz="2800" b="1" i="1" dirty="0">
                <a:latin typeface="Arial" panose="020B0604020202020204" pitchFamily="34" charset="0"/>
                <a:cs typeface="Arial" panose="020B0604020202020204" pitchFamily="34" charset="0"/>
              </a:rPr>
              <a:t>Step-2:</a:t>
            </a:r>
          </a:p>
          <a:p>
            <a:r>
              <a:rPr lang="en-GB" sz="2800" b="1" i="1" dirty="0">
                <a:latin typeface="Arial" panose="020B0604020202020204" pitchFamily="34" charset="0"/>
                <a:cs typeface="Arial" panose="020B0604020202020204" pitchFamily="34" charset="0"/>
              </a:rPr>
              <a:t>Court Order issued by Magistrate</a:t>
            </a:r>
            <a:endParaRPr lang="en-IN"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1934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GB" sz="3200" b="1" spc="50" dirty="0">
                <a:solidFill>
                  <a:schemeClr val="bg1"/>
                </a:solidFill>
                <a:latin typeface="Arial" panose="020B0604020202020204" pitchFamily="34" charset="0"/>
                <a:ea typeface="+mj-ea"/>
                <a:cs typeface="Arial" panose="020B0604020202020204" pitchFamily="34" charset="0"/>
              </a:rPr>
              <a:t>R</a:t>
            </a:r>
            <a:r>
              <a:rPr lang="en-IN" sz="3200" b="1" spc="50" dirty="0">
                <a:solidFill>
                  <a:schemeClr val="bg1"/>
                </a:solidFill>
                <a:latin typeface="Arial" panose="020B0604020202020204" pitchFamily="34" charset="0"/>
                <a:ea typeface="+mj-ea"/>
                <a:cs typeface="Arial" panose="020B0604020202020204" pitchFamily="34" charset="0"/>
              </a:rPr>
              <a:t>ECOVERY</a:t>
            </a:r>
          </a:p>
        </p:txBody>
      </p:sp>
      <p:pic>
        <p:nvPicPr>
          <p:cNvPr id="9" name="Picture 8">
            <a:extLst>
              <a:ext uri="{FF2B5EF4-FFF2-40B4-BE49-F238E27FC236}">
                <a16:creationId xmlns:a16="http://schemas.microsoft.com/office/drawing/2014/main" id="{8C7187BF-A21A-4A71-8E11-5E14D44BBEF3}"/>
              </a:ext>
            </a:extLst>
          </p:cNvPr>
          <p:cNvPicPr>
            <a:picLocks noChangeAspect="1"/>
          </p:cNvPicPr>
          <p:nvPr/>
        </p:nvPicPr>
        <p:blipFill>
          <a:blip r:embed="rId2"/>
          <a:stretch>
            <a:fillRect/>
          </a:stretch>
        </p:blipFill>
        <p:spPr>
          <a:xfrm>
            <a:off x="73892" y="904874"/>
            <a:ext cx="2198253" cy="5846908"/>
          </a:xfrm>
          <a:prstGeom prst="rect">
            <a:avLst/>
          </a:prstGeom>
        </p:spPr>
      </p:pic>
      <p:sp>
        <p:nvSpPr>
          <p:cNvPr id="2" name="TextBox 1">
            <a:extLst>
              <a:ext uri="{FF2B5EF4-FFF2-40B4-BE49-F238E27FC236}">
                <a16:creationId xmlns:a16="http://schemas.microsoft.com/office/drawing/2014/main" id="{D0195D37-771F-4B32-A21D-9764CDAB62F8}"/>
              </a:ext>
            </a:extLst>
          </p:cNvPr>
          <p:cNvSpPr txBox="1"/>
          <p:nvPr/>
        </p:nvSpPr>
        <p:spPr>
          <a:xfrm>
            <a:off x="73892" y="1995055"/>
            <a:ext cx="2198253" cy="3539430"/>
          </a:xfrm>
          <a:prstGeom prst="rect">
            <a:avLst/>
          </a:prstGeom>
          <a:noFill/>
        </p:spPr>
        <p:txBody>
          <a:bodyPr wrap="square" rtlCol="0">
            <a:spAutoFit/>
          </a:bodyPr>
          <a:lstStyle/>
          <a:p>
            <a:r>
              <a:rPr lang="en-GB" sz="2800" b="1" i="1" dirty="0">
                <a:latin typeface="Arial" panose="020B0604020202020204" pitchFamily="34" charset="0"/>
                <a:cs typeface="Arial" panose="020B0604020202020204" pitchFamily="34" charset="0"/>
              </a:rPr>
              <a:t>Step-3:</a:t>
            </a:r>
          </a:p>
          <a:p>
            <a:endParaRPr lang="en-GB" sz="2800" b="1" i="1" dirty="0">
              <a:latin typeface="Arial" panose="020B0604020202020204" pitchFamily="34" charset="0"/>
              <a:cs typeface="Arial" panose="020B0604020202020204" pitchFamily="34" charset="0"/>
            </a:endParaRPr>
          </a:p>
          <a:p>
            <a:r>
              <a:rPr lang="en-GB" sz="2800" b="1" dirty="0">
                <a:latin typeface="Arial" panose="020B0604020202020204" pitchFamily="34" charset="0"/>
                <a:cs typeface="Arial" panose="020B0604020202020204" pitchFamily="34" charset="0"/>
              </a:rPr>
              <a:t>BANK REFUND THE MONEY OF VICTIM</a:t>
            </a:r>
            <a:endParaRPr lang="en-IN" sz="2800" b="1" dirty="0">
              <a:latin typeface="Arial" panose="020B0604020202020204" pitchFamily="34" charset="0"/>
              <a:cs typeface="Arial" panose="020B0604020202020204" pitchFamily="34" charset="0"/>
            </a:endParaRPr>
          </a:p>
          <a:p>
            <a:endParaRPr lang="en-GB"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944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48"/>
        <p:cNvGrpSpPr/>
        <p:nvPr/>
      </p:nvGrpSpPr>
      <p:grpSpPr>
        <a:xfrm>
          <a:off x="0" y="0"/>
          <a:ext cx="0" cy="0"/>
          <a:chOff x="0" y="0"/>
          <a:chExt cx="0" cy="0"/>
        </a:xfrm>
      </p:grpSpPr>
      <p:sp useBgFill="1">
        <p:nvSpPr>
          <p:cNvPr id="4162" name="Rectangle 416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CA7316DB-81C1-D81F-E125-F0C15ADA3C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7" t="9091" r="3100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64" name="Rectangle 416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Google Shape;253;p29"/>
          <p:cNvSpPr txBox="1">
            <a:spLocks noGrp="1"/>
          </p:cNvSpPr>
          <p:nvPr>
            <p:ph type="ctrTitle"/>
          </p:nvPr>
        </p:nvSpPr>
        <p:spPr>
          <a:xfrm>
            <a:off x="954993" y="2403269"/>
            <a:ext cx="5141007" cy="2074463"/>
          </a:xfrm>
          <a:prstGeom prst="rect">
            <a:avLst/>
          </a:prstGeom>
        </p:spPr>
        <p:txBody>
          <a:bodyPr spcFirstLastPara="1" vert="horz" lIns="91440" tIns="45720" rIns="91440" bIns="45720" rtlCol="0" anchor="b" anchorCtr="0">
            <a:noAutofit/>
          </a:bodyPr>
          <a:lstStyle/>
          <a:p>
            <a:pPr algn="l">
              <a:lnSpc>
                <a:spcPct val="120000"/>
              </a:lnSpc>
            </a:pPr>
            <a:r>
              <a:rPr lang="en-US" sz="4800" b="1" spc="100" dirty="0">
                <a:solidFill>
                  <a:schemeClr val="accent2">
                    <a:lumMod val="60000"/>
                    <a:lumOff val="40000"/>
                  </a:schemeClr>
                </a:solidFill>
                <a:latin typeface="Helvetica" pitchFamily="2" charset="0"/>
                <a:cs typeface="Arial" panose="020B0604020202020204" pitchFamily="34" charset="0"/>
              </a:rPr>
              <a:t>THANKS</a:t>
            </a:r>
            <a:br>
              <a:rPr lang="en-US" sz="4800" b="1" spc="100" dirty="0">
                <a:solidFill>
                  <a:schemeClr val="accent2">
                    <a:lumMod val="60000"/>
                    <a:lumOff val="40000"/>
                  </a:schemeClr>
                </a:solidFill>
                <a:latin typeface="Helvetica" pitchFamily="2" charset="0"/>
                <a:cs typeface="Arial" panose="020B0604020202020204" pitchFamily="34" charset="0"/>
              </a:rPr>
            </a:br>
            <a:endParaRPr lang="en-US" sz="4800" b="1" spc="100" dirty="0">
              <a:solidFill>
                <a:schemeClr val="accent2">
                  <a:lumMod val="60000"/>
                  <a:lumOff val="40000"/>
                </a:schemeClr>
              </a:solidFill>
              <a:latin typeface="Helvetica" pitchFamily="2" charset="0"/>
              <a:cs typeface="Arial" panose="020B0604020202020204" pitchFamily="34" charset="0"/>
            </a:endParaRPr>
          </a:p>
        </p:txBody>
      </p:sp>
      <p:sp>
        <p:nvSpPr>
          <p:cNvPr id="4166" name="Rectangle 416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68" name="Rectangle 416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1F4FBFC-DB4C-B037-83CA-63F6CC620164}"/>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243971" y="361956"/>
            <a:ext cx="1776047" cy="699318"/>
          </a:xfrm>
          <a:prstGeom prst="rect">
            <a:avLst/>
          </a:prstGeom>
        </p:spPr>
      </p:pic>
      <p:pic>
        <p:nvPicPr>
          <p:cNvPr id="3" name="Picture 2">
            <a:extLst>
              <a:ext uri="{FF2B5EF4-FFF2-40B4-BE49-F238E27FC236}">
                <a16:creationId xmlns:a16="http://schemas.microsoft.com/office/drawing/2014/main" id="{05A1F301-C978-E195-30D5-CD58DE69D2F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817187" y="413281"/>
            <a:ext cx="1577644" cy="567794"/>
          </a:xfrm>
          <a:prstGeom prst="rect">
            <a:avLst/>
          </a:prstGeom>
        </p:spPr>
      </p:pic>
    </p:spTree>
    <p:extLst>
      <p:ext uri="{BB962C8B-B14F-4D97-AF65-F5344CB8AC3E}">
        <p14:creationId xmlns:p14="http://schemas.microsoft.com/office/powerpoint/2010/main" val="120325045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D3C54-CE3A-C62F-0CBF-154F9D764A76}"/>
              </a:ext>
            </a:extLst>
          </p:cNvPr>
          <p:cNvSpPr>
            <a:spLocks noGrp="1"/>
          </p:cNvSpPr>
          <p:nvPr>
            <p:ph idx="1"/>
          </p:nvPr>
        </p:nvSpPr>
        <p:spPr>
          <a:xfrm>
            <a:off x="254000" y="1052657"/>
            <a:ext cx="10668000" cy="453880"/>
          </a:xfrm>
        </p:spPr>
        <p:txBody>
          <a:bodyPr>
            <a:noAutofit/>
          </a:bodyPr>
          <a:lstStyle/>
          <a:p>
            <a:pPr marL="0" indent="0">
              <a:buNone/>
            </a:pPr>
            <a:r>
              <a:rPr lang="en-US" sz="2400" b="1" dirty="0">
                <a:latin typeface="Arial" panose="020B0604020202020204" pitchFamily="34" charset="0"/>
                <a:cs typeface="Arial" panose="020B0604020202020204" pitchFamily="34" charset="0"/>
              </a:rPr>
              <a:t>Step 2 : Thousand of Skype accounts – Impersonating Agencies</a:t>
            </a:r>
          </a:p>
        </p:txBody>
      </p:sp>
      <p:pic>
        <p:nvPicPr>
          <p:cNvPr id="6" name="Picture 5">
            <a:extLst>
              <a:ext uri="{FF2B5EF4-FFF2-40B4-BE49-F238E27FC236}">
                <a16:creationId xmlns:a16="http://schemas.microsoft.com/office/drawing/2014/main" id="{9CC9EFAD-1D01-833E-04EC-DB9188620300}"/>
              </a:ext>
            </a:extLst>
          </p:cNvPr>
          <p:cNvPicPr>
            <a:picLocks noChangeAspect="1"/>
          </p:cNvPicPr>
          <p:nvPr/>
        </p:nvPicPr>
        <p:blipFill>
          <a:blip r:embed="rId2"/>
          <a:stretch>
            <a:fillRect/>
          </a:stretch>
        </p:blipFill>
        <p:spPr>
          <a:xfrm>
            <a:off x="254000" y="1654319"/>
            <a:ext cx="2343548" cy="4456547"/>
          </a:xfrm>
          <a:prstGeom prst="rect">
            <a:avLst/>
          </a:prstGeom>
        </p:spPr>
      </p:pic>
      <p:pic>
        <p:nvPicPr>
          <p:cNvPr id="7" name="Picture 6">
            <a:extLst>
              <a:ext uri="{FF2B5EF4-FFF2-40B4-BE49-F238E27FC236}">
                <a16:creationId xmlns:a16="http://schemas.microsoft.com/office/drawing/2014/main" id="{4F60ECDD-ABE9-B7DA-7A3D-1A78FC4A99BD}"/>
              </a:ext>
            </a:extLst>
          </p:cNvPr>
          <p:cNvPicPr>
            <a:picLocks noChangeAspect="1"/>
          </p:cNvPicPr>
          <p:nvPr/>
        </p:nvPicPr>
        <p:blipFill>
          <a:blip r:embed="rId3"/>
          <a:stretch>
            <a:fillRect/>
          </a:stretch>
        </p:blipFill>
        <p:spPr>
          <a:xfrm>
            <a:off x="2891857" y="1588654"/>
            <a:ext cx="2461416" cy="4456547"/>
          </a:xfrm>
          <a:prstGeom prst="rect">
            <a:avLst/>
          </a:prstGeom>
        </p:spPr>
      </p:pic>
      <p:pic>
        <p:nvPicPr>
          <p:cNvPr id="8" name="Picture 7">
            <a:extLst>
              <a:ext uri="{FF2B5EF4-FFF2-40B4-BE49-F238E27FC236}">
                <a16:creationId xmlns:a16="http://schemas.microsoft.com/office/drawing/2014/main" id="{A90E13A3-E428-1D3C-89C5-365FE00DD9CE}"/>
              </a:ext>
            </a:extLst>
          </p:cNvPr>
          <p:cNvPicPr>
            <a:picLocks noChangeAspect="1"/>
          </p:cNvPicPr>
          <p:nvPr/>
        </p:nvPicPr>
        <p:blipFill>
          <a:blip r:embed="rId4"/>
          <a:stretch>
            <a:fillRect/>
          </a:stretch>
        </p:blipFill>
        <p:spPr>
          <a:xfrm>
            <a:off x="5779107" y="1440872"/>
            <a:ext cx="2255643" cy="4198216"/>
          </a:xfrm>
          <a:prstGeom prst="rect">
            <a:avLst/>
          </a:prstGeom>
        </p:spPr>
      </p:pic>
      <p:pic>
        <p:nvPicPr>
          <p:cNvPr id="9" name="Picture 8">
            <a:extLst>
              <a:ext uri="{FF2B5EF4-FFF2-40B4-BE49-F238E27FC236}">
                <a16:creationId xmlns:a16="http://schemas.microsoft.com/office/drawing/2014/main" id="{D064A421-65FD-0D9B-9719-5DF3636ACCBF}"/>
              </a:ext>
            </a:extLst>
          </p:cNvPr>
          <p:cNvPicPr>
            <a:picLocks noChangeAspect="1"/>
          </p:cNvPicPr>
          <p:nvPr/>
        </p:nvPicPr>
        <p:blipFill>
          <a:blip r:embed="rId5"/>
          <a:stretch>
            <a:fillRect/>
          </a:stretch>
        </p:blipFill>
        <p:spPr>
          <a:xfrm>
            <a:off x="8201929" y="1654319"/>
            <a:ext cx="2209237" cy="3131128"/>
          </a:xfrm>
          <a:prstGeom prst="rect">
            <a:avLst/>
          </a:prstGeom>
        </p:spPr>
      </p:pic>
      <p:sp>
        <p:nvSpPr>
          <p:cNvPr id="11" name="Rectangle 10">
            <a:extLst>
              <a:ext uri="{FF2B5EF4-FFF2-40B4-BE49-F238E27FC236}">
                <a16:creationId xmlns:a16="http://schemas.microsoft.com/office/drawing/2014/main" id="{BCC78FE2-9221-458D-95F0-098A60D44D10}"/>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78F9A582-FB1B-44EF-AA0D-2C2CDD164B50}"/>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 DIGITAL ARREST(PARCEL/FEDEX SCAM)</a:t>
            </a:r>
          </a:p>
        </p:txBody>
      </p:sp>
    </p:spTree>
    <p:extLst>
      <p:ext uri="{BB962C8B-B14F-4D97-AF65-F5344CB8AC3E}">
        <p14:creationId xmlns:p14="http://schemas.microsoft.com/office/powerpoint/2010/main" val="2722359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2.1 IMPERSONATION: KIDNAPPING</a:t>
            </a:r>
          </a:p>
        </p:txBody>
      </p:sp>
      <p:pic>
        <p:nvPicPr>
          <p:cNvPr id="3" name="Picture 2">
            <a:extLst>
              <a:ext uri="{FF2B5EF4-FFF2-40B4-BE49-F238E27FC236}">
                <a16:creationId xmlns:a16="http://schemas.microsoft.com/office/drawing/2014/main" id="{C1FB0719-3EF6-4445-BD6E-8E63B6BA5218}"/>
              </a:ext>
            </a:extLst>
          </p:cNvPr>
          <p:cNvPicPr>
            <a:picLocks noChangeAspect="1"/>
          </p:cNvPicPr>
          <p:nvPr/>
        </p:nvPicPr>
        <p:blipFill>
          <a:blip r:embed="rId2"/>
          <a:stretch>
            <a:fillRect/>
          </a:stretch>
        </p:blipFill>
        <p:spPr>
          <a:xfrm>
            <a:off x="35769" y="1135713"/>
            <a:ext cx="6965395" cy="4570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3B2E040-347F-4888-8DAA-6EA67C1ADB62}"/>
              </a:ext>
            </a:extLst>
          </p:cNvPr>
          <p:cNvPicPr>
            <a:picLocks noChangeAspect="1"/>
          </p:cNvPicPr>
          <p:nvPr/>
        </p:nvPicPr>
        <p:blipFill>
          <a:blip r:embed="rId3"/>
          <a:stretch>
            <a:fillRect/>
          </a:stretch>
        </p:blipFill>
        <p:spPr>
          <a:xfrm>
            <a:off x="7370619" y="1006473"/>
            <a:ext cx="4490049" cy="5329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245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0" y="0"/>
            <a:ext cx="12192000"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8762535" cy="443198"/>
          </a:xfrm>
          <a:prstGeom prst="rect">
            <a:avLst/>
          </a:prstGeom>
        </p:spPr>
        <p:txBody>
          <a:bodyPr wrap="square" lIns="0" tIns="0" rIns="0" bIns="0" rtlCol="0" anchor="t">
            <a:spAutoFit/>
          </a:bodyPr>
          <a:lstStyle/>
          <a:p>
            <a:pPr algn="ctr">
              <a:lnSpc>
                <a:spcPct val="90000"/>
              </a:lnSpc>
              <a:spcBef>
                <a:spcPct val="0"/>
              </a:spcBef>
            </a:pPr>
            <a:r>
              <a:rPr lang="en-IN" sz="3200" b="1" spc="50" dirty="0">
                <a:solidFill>
                  <a:schemeClr val="bg1"/>
                </a:solidFill>
                <a:latin typeface="Arial" panose="020B0604020202020204" pitchFamily="34" charset="0"/>
                <a:ea typeface="+mj-ea"/>
                <a:cs typeface="Arial" panose="020B0604020202020204" pitchFamily="34" charset="0"/>
              </a:rPr>
              <a:t>2.1 IMPERSONATION: KIDNAPPING</a:t>
            </a:r>
          </a:p>
        </p:txBody>
      </p:sp>
      <p:pic>
        <p:nvPicPr>
          <p:cNvPr id="4" name="Picture 3">
            <a:extLst>
              <a:ext uri="{FF2B5EF4-FFF2-40B4-BE49-F238E27FC236}">
                <a16:creationId xmlns:a16="http://schemas.microsoft.com/office/drawing/2014/main" id="{09B3B4D6-1785-40A6-857D-BFCE9F526EA1}"/>
              </a:ext>
            </a:extLst>
          </p:cNvPr>
          <p:cNvPicPr>
            <a:picLocks noChangeAspect="1"/>
          </p:cNvPicPr>
          <p:nvPr/>
        </p:nvPicPr>
        <p:blipFill>
          <a:blip r:embed="rId2"/>
          <a:stretch>
            <a:fillRect/>
          </a:stretch>
        </p:blipFill>
        <p:spPr>
          <a:xfrm>
            <a:off x="3155844" y="1135713"/>
            <a:ext cx="5658640" cy="5125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00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D6BEF0-0C0B-8A86-424B-3D6870680438}"/>
              </a:ext>
            </a:extLst>
          </p:cNvPr>
          <p:cNvSpPr/>
          <p:nvPr/>
        </p:nvSpPr>
        <p:spPr>
          <a:xfrm>
            <a:off x="-1" y="79585"/>
            <a:ext cx="11998037" cy="904875"/>
          </a:xfrm>
          <a:prstGeom prst="rect">
            <a:avLst/>
          </a:prstGeom>
          <a:gradFill>
            <a:gsLst>
              <a:gs pos="6000">
                <a:srgbClr val="002060"/>
              </a:gs>
              <a:gs pos="43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23">
            <a:extLst>
              <a:ext uri="{FF2B5EF4-FFF2-40B4-BE49-F238E27FC236}">
                <a16:creationId xmlns:a16="http://schemas.microsoft.com/office/drawing/2014/main" id="{B50913D4-95D3-5F1D-170A-6E776FDE6362}"/>
              </a:ext>
            </a:extLst>
          </p:cNvPr>
          <p:cNvSpPr txBox="1"/>
          <p:nvPr/>
        </p:nvSpPr>
        <p:spPr>
          <a:xfrm>
            <a:off x="2010239" y="230838"/>
            <a:ext cx="9535216" cy="387798"/>
          </a:xfrm>
          <a:prstGeom prst="rect">
            <a:avLst/>
          </a:prstGeom>
        </p:spPr>
        <p:txBody>
          <a:bodyPr wrap="square" lIns="0" tIns="0" rIns="0" bIns="0" rtlCol="0" anchor="t">
            <a:spAutoFit/>
          </a:bodyPr>
          <a:lstStyle/>
          <a:p>
            <a:pPr algn="ctr">
              <a:lnSpc>
                <a:spcPct val="90000"/>
              </a:lnSpc>
              <a:spcBef>
                <a:spcPct val="0"/>
              </a:spcBef>
            </a:pPr>
            <a:r>
              <a:rPr lang="en-IN" sz="2800" b="1" spc="50" dirty="0">
                <a:solidFill>
                  <a:schemeClr val="bg1"/>
                </a:solidFill>
                <a:latin typeface="Arial" panose="020B0604020202020204" pitchFamily="34" charset="0"/>
                <a:ea typeface="+mj-ea"/>
                <a:cs typeface="Arial" panose="020B0604020202020204" pitchFamily="34" charset="0"/>
              </a:rPr>
              <a:t>2.2 IMPERSONATION: CREDIT/DEBIT CARD FRAUDS</a:t>
            </a:r>
          </a:p>
        </p:txBody>
      </p:sp>
      <p:pic>
        <p:nvPicPr>
          <p:cNvPr id="3" name="Picture 2">
            <a:extLst>
              <a:ext uri="{FF2B5EF4-FFF2-40B4-BE49-F238E27FC236}">
                <a16:creationId xmlns:a16="http://schemas.microsoft.com/office/drawing/2014/main" id="{75CDBAE4-C1E5-4A3C-8293-6325E096975F}"/>
              </a:ext>
            </a:extLst>
          </p:cNvPr>
          <p:cNvPicPr>
            <a:picLocks noChangeAspect="1"/>
          </p:cNvPicPr>
          <p:nvPr/>
        </p:nvPicPr>
        <p:blipFill>
          <a:blip r:embed="rId2"/>
          <a:stretch>
            <a:fillRect/>
          </a:stretch>
        </p:blipFill>
        <p:spPr>
          <a:xfrm>
            <a:off x="722842" y="1155404"/>
            <a:ext cx="2774047" cy="52638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523C7EE0-8448-4BED-A1FA-10F78BA454AA}"/>
              </a:ext>
            </a:extLst>
          </p:cNvPr>
          <p:cNvPicPr>
            <a:picLocks noChangeAspect="1"/>
          </p:cNvPicPr>
          <p:nvPr/>
        </p:nvPicPr>
        <p:blipFill>
          <a:blip r:embed="rId3"/>
          <a:stretch>
            <a:fillRect/>
          </a:stretch>
        </p:blipFill>
        <p:spPr>
          <a:xfrm>
            <a:off x="4108896" y="1237673"/>
            <a:ext cx="3362538" cy="4778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F93AEEB-C5DF-4FAA-BB40-0E6D6DAD39A6}"/>
              </a:ext>
            </a:extLst>
          </p:cNvPr>
          <p:cNvPicPr>
            <a:picLocks noChangeAspect="1"/>
          </p:cNvPicPr>
          <p:nvPr/>
        </p:nvPicPr>
        <p:blipFill>
          <a:blip r:embed="rId4"/>
          <a:stretch>
            <a:fillRect/>
          </a:stretch>
        </p:blipFill>
        <p:spPr>
          <a:xfrm>
            <a:off x="7955155" y="1345997"/>
            <a:ext cx="3590300" cy="4778671"/>
          </a:xfrm>
          <a:prstGeom prst="rect">
            <a:avLst/>
          </a:prstGeom>
        </p:spPr>
      </p:pic>
    </p:spTree>
    <p:extLst>
      <p:ext uri="{BB962C8B-B14F-4D97-AF65-F5344CB8AC3E}">
        <p14:creationId xmlns:p14="http://schemas.microsoft.com/office/powerpoint/2010/main" val="2827569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4413</TotalTime>
  <Words>598</Words>
  <Application>Microsoft Office PowerPoint</Application>
  <PresentationFormat>Widescreen</PresentationFormat>
  <Paragraphs>109</Paragraphs>
  <Slides>54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 Black</vt:lpstr>
      <vt:lpstr>Calibri</vt:lpstr>
      <vt:lpstr>Calibri Light</vt:lpstr>
      <vt:lpstr>Helvetica</vt:lpstr>
      <vt:lpstr>Nirmala UI</vt:lpstr>
      <vt:lpstr>Tw Cen MT</vt:lpstr>
      <vt:lpstr>Office Theme</vt:lpstr>
      <vt:lpstr>PowerPoint Presentation</vt:lpstr>
      <vt:lpstr>PowerPoint Presentation</vt:lpstr>
      <vt:lpstr>Modes of Purchasing VDA in India – Crime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Modes of Purchasing VDA in India – Crime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Modes of Purchasing VDA in India – Crime perspective</vt:lpstr>
      <vt:lpstr>PowerPoint Presentation</vt:lpstr>
      <vt:lpstr>PowerPoint Presentation</vt:lpstr>
      <vt:lpstr>PowerPoint Presentation</vt:lpstr>
      <vt:lpstr>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MHA-I4C</dc:creator>
  <cp:lastModifiedBy>MHA-I4C</cp:lastModifiedBy>
  <cp:revision>448</cp:revision>
  <cp:lastPrinted>2024-05-27T05:53:45Z</cp:lastPrinted>
  <dcterms:created xsi:type="dcterms:W3CDTF">2024-05-09T06:52:10Z</dcterms:created>
  <dcterms:modified xsi:type="dcterms:W3CDTF">2024-08-14T10:06:34Z</dcterms:modified>
</cp:coreProperties>
</file>