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9" r:id="rId5"/>
    <p:sldId id="270" r:id="rId6"/>
    <p:sldId id="271" r:id="rId7"/>
    <p:sldId id="278" r:id="rId8"/>
    <p:sldId id="273" r:id="rId9"/>
    <p:sldId id="279" r:id="rId10"/>
    <p:sldId id="277" r:id="rId11"/>
    <p:sldId id="280" r:id="rId12"/>
    <p:sldId id="268" r:id="rId13"/>
    <p:sldId id="265" r:id="rId14"/>
    <p:sldId id="266" r:id="rId15"/>
    <p:sldId id="267" r:id="rId16"/>
  </p:sldIdLst>
  <p:sldSz cx="12192000" cy="6858000"/>
  <p:notesSz cx="9926638"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14"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146281" y="6355369"/>
            <a:ext cx="45720" cy="368935"/>
          </a:xfrm>
          <a:custGeom>
            <a:avLst/>
            <a:gdLst/>
            <a:ahLst/>
            <a:cxnLst/>
            <a:rect l="l" t="t" r="r" b="b"/>
            <a:pathLst>
              <a:path w="45720" h="368934">
                <a:moveTo>
                  <a:pt x="45718" y="368933"/>
                </a:moveTo>
                <a:lnTo>
                  <a:pt x="0" y="368933"/>
                </a:lnTo>
                <a:lnTo>
                  <a:pt x="0" y="0"/>
                </a:lnTo>
                <a:lnTo>
                  <a:pt x="45718" y="0"/>
                </a:lnTo>
                <a:lnTo>
                  <a:pt x="45718" y="368933"/>
                </a:lnTo>
                <a:close/>
              </a:path>
            </a:pathLst>
          </a:custGeom>
          <a:solidFill>
            <a:srgbClr val="029B2D"/>
          </a:solidFill>
        </p:spPr>
        <p:txBody>
          <a:bodyPr wrap="square" lIns="0" tIns="0" rIns="0" bIns="0" rtlCol="0"/>
          <a:lstStyle/>
          <a:p>
            <a:endParaRPr/>
          </a:p>
        </p:txBody>
      </p:sp>
      <p:sp>
        <p:nvSpPr>
          <p:cNvPr id="17" name="bg object 17"/>
          <p:cNvSpPr/>
          <p:nvPr/>
        </p:nvSpPr>
        <p:spPr>
          <a:xfrm>
            <a:off x="431999" y="431999"/>
            <a:ext cx="85090" cy="695960"/>
          </a:xfrm>
          <a:custGeom>
            <a:avLst/>
            <a:gdLst/>
            <a:ahLst/>
            <a:cxnLst/>
            <a:rect l="l" t="t" r="r" b="b"/>
            <a:pathLst>
              <a:path w="85090" h="695960">
                <a:moveTo>
                  <a:pt x="84834" y="695739"/>
                </a:moveTo>
                <a:lnTo>
                  <a:pt x="0" y="695739"/>
                </a:lnTo>
                <a:lnTo>
                  <a:pt x="0" y="0"/>
                </a:lnTo>
                <a:lnTo>
                  <a:pt x="84834" y="0"/>
                </a:lnTo>
                <a:lnTo>
                  <a:pt x="84834" y="695739"/>
                </a:lnTo>
                <a:close/>
              </a:path>
            </a:pathLst>
          </a:custGeom>
          <a:solidFill>
            <a:srgbClr val="029B2D"/>
          </a:solidFill>
        </p:spPr>
        <p:txBody>
          <a:bodyPr wrap="square" lIns="0" tIns="0" rIns="0" bIns="0" rtlCol="0"/>
          <a:lstStyle/>
          <a:p>
            <a:endParaRPr/>
          </a:p>
        </p:txBody>
      </p:sp>
      <p:sp>
        <p:nvSpPr>
          <p:cNvPr id="18" name="bg object 18"/>
          <p:cNvSpPr/>
          <p:nvPr/>
        </p:nvSpPr>
        <p:spPr>
          <a:xfrm>
            <a:off x="516833" y="431999"/>
            <a:ext cx="6256655" cy="695960"/>
          </a:xfrm>
          <a:custGeom>
            <a:avLst/>
            <a:gdLst/>
            <a:ahLst/>
            <a:cxnLst/>
            <a:rect l="l" t="t" r="r" b="b"/>
            <a:pathLst>
              <a:path w="6256655" h="695960">
                <a:moveTo>
                  <a:pt x="6256498" y="695739"/>
                </a:moveTo>
                <a:lnTo>
                  <a:pt x="0" y="695739"/>
                </a:lnTo>
                <a:lnTo>
                  <a:pt x="0" y="0"/>
                </a:lnTo>
                <a:lnTo>
                  <a:pt x="6256498" y="0"/>
                </a:lnTo>
                <a:lnTo>
                  <a:pt x="6256498" y="695739"/>
                </a:lnTo>
                <a:close/>
              </a:path>
            </a:pathLst>
          </a:custGeom>
          <a:solidFill>
            <a:srgbClr val="F1F1F1">
              <a:alpha val="49803"/>
            </a:srgbClr>
          </a:solidFill>
        </p:spPr>
        <p:txBody>
          <a:bodyPr wrap="square" lIns="0" tIns="0" rIns="0" bIns="0" rtlCol="0"/>
          <a:lstStyle/>
          <a:p>
            <a:endParaRPr/>
          </a:p>
        </p:txBody>
      </p:sp>
      <p:sp>
        <p:nvSpPr>
          <p:cNvPr id="2" name="Holder 2"/>
          <p:cNvSpPr>
            <a:spLocks noGrp="1"/>
          </p:cNvSpPr>
          <p:nvPr>
            <p:ph type="ctrTitle"/>
          </p:nvPr>
        </p:nvSpPr>
        <p:spPr>
          <a:xfrm>
            <a:off x="675584" y="334760"/>
            <a:ext cx="5830570" cy="836294"/>
          </a:xfrm>
          <a:prstGeom prst="rect">
            <a:avLst/>
          </a:prstGeom>
        </p:spPr>
        <p:txBody>
          <a:bodyPr wrap="square" lIns="0" tIns="0" rIns="0" bIns="0">
            <a:spAutoFit/>
          </a:bodyPr>
          <a:lstStyle>
            <a:lvl1pPr>
              <a:defRPr sz="3600" b="1" i="0">
                <a:solidFill>
                  <a:srgbClr val="3E3E3E"/>
                </a:solidFill>
                <a:latin typeface="Times New Roman"/>
                <a:cs typeface="Times New Roman"/>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500" b="1"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6" name="Holder 6"/>
          <p:cNvSpPr>
            <a:spLocks noGrp="1"/>
          </p:cNvSpPr>
          <p:nvPr>
            <p:ph type="sldNum" sz="quarter" idx="7"/>
          </p:nvPr>
        </p:nvSpPr>
        <p:spPr/>
        <p:txBody>
          <a:bodyPr lIns="0" tIns="0" rIns="0" bIns="0"/>
          <a:lstStyle>
            <a:lvl1pPr>
              <a:defRPr sz="1200" b="0" i="1">
                <a:solidFill>
                  <a:srgbClr val="888888"/>
                </a:solidFill>
                <a:latin typeface="Corbel"/>
                <a:cs typeface="Corbel"/>
              </a:defRPr>
            </a:lvl1pPr>
          </a:lstStyle>
          <a:p>
            <a:pPr marL="38100">
              <a:lnSpc>
                <a:spcPts val="1230"/>
              </a:lnSpc>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3E3E3E"/>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1500" b="1" i="0">
                <a:solidFill>
                  <a:schemeClr val="bg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6" name="Holder 6"/>
          <p:cNvSpPr>
            <a:spLocks noGrp="1"/>
          </p:cNvSpPr>
          <p:nvPr>
            <p:ph type="sldNum" sz="quarter" idx="7"/>
          </p:nvPr>
        </p:nvSpPr>
        <p:spPr/>
        <p:txBody>
          <a:bodyPr lIns="0" tIns="0" rIns="0" bIns="0"/>
          <a:lstStyle>
            <a:lvl1pPr>
              <a:defRPr sz="1200" b="0" i="1">
                <a:solidFill>
                  <a:srgbClr val="888888"/>
                </a:solidFill>
                <a:latin typeface="Corbel"/>
                <a:cs typeface="Corbel"/>
              </a:defRPr>
            </a:lvl1pPr>
          </a:lstStyle>
          <a:p>
            <a:pPr marL="38100">
              <a:lnSpc>
                <a:spcPts val="1230"/>
              </a:lnSpc>
            </a:pPr>
            <a:fld id="{81D60167-4931-47E6-BA6A-407CBD079E47}" type="slidenum">
              <a:rPr spc="-25" dirty="0"/>
              <a:t>‹#›</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146281" y="6355369"/>
            <a:ext cx="45720" cy="368935"/>
          </a:xfrm>
          <a:custGeom>
            <a:avLst/>
            <a:gdLst/>
            <a:ahLst/>
            <a:cxnLst/>
            <a:rect l="l" t="t" r="r" b="b"/>
            <a:pathLst>
              <a:path w="45720" h="368934">
                <a:moveTo>
                  <a:pt x="45718" y="368933"/>
                </a:moveTo>
                <a:lnTo>
                  <a:pt x="0" y="368933"/>
                </a:lnTo>
                <a:lnTo>
                  <a:pt x="0" y="0"/>
                </a:lnTo>
                <a:lnTo>
                  <a:pt x="45718" y="0"/>
                </a:lnTo>
                <a:lnTo>
                  <a:pt x="45718" y="368933"/>
                </a:lnTo>
                <a:close/>
              </a:path>
            </a:pathLst>
          </a:custGeom>
          <a:solidFill>
            <a:srgbClr val="029B2D"/>
          </a:solidFill>
        </p:spPr>
        <p:txBody>
          <a:bodyPr wrap="square" lIns="0" tIns="0" rIns="0" bIns="0" rtlCol="0"/>
          <a:lstStyle/>
          <a:p>
            <a:endParaRPr/>
          </a:p>
        </p:txBody>
      </p:sp>
      <p:sp>
        <p:nvSpPr>
          <p:cNvPr id="17" name="bg object 17"/>
          <p:cNvSpPr/>
          <p:nvPr/>
        </p:nvSpPr>
        <p:spPr>
          <a:xfrm>
            <a:off x="431999" y="431999"/>
            <a:ext cx="85090" cy="695960"/>
          </a:xfrm>
          <a:custGeom>
            <a:avLst/>
            <a:gdLst/>
            <a:ahLst/>
            <a:cxnLst/>
            <a:rect l="l" t="t" r="r" b="b"/>
            <a:pathLst>
              <a:path w="85090" h="695960">
                <a:moveTo>
                  <a:pt x="84834" y="695739"/>
                </a:moveTo>
                <a:lnTo>
                  <a:pt x="0" y="695739"/>
                </a:lnTo>
                <a:lnTo>
                  <a:pt x="0" y="0"/>
                </a:lnTo>
                <a:lnTo>
                  <a:pt x="84834" y="0"/>
                </a:lnTo>
                <a:lnTo>
                  <a:pt x="84834" y="695739"/>
                </a:lnTo>
                <a:close/>
              </a:path>
            </a:pathLst>
          </a:custGeom>
          <a:solidFill>
            <a:srgbClr val="029B2D"/>
          </a:solidFill>
        </p:spPr>
        <p:txBody>
          <a:bodyPr wrap="square" lIns="0" tIns="0" rIns="0" bIns="0" rtlCol="0"/>
          <a:lstStyle/>
          <a:p>
            <a:endParaRPr/>
          </a:p>
        </p:txBody>
      </p:sp>
      <p:sp>
        <p:nvSpPr>
          <p:cNvPr id="18" name="bg object 18"/>
          <p:cNvSpPr/>
          <p:nvPr/>
        </p:nvSpPr>
        <p:spPr>
          <a:xfrm>
            <a:off x="516833" y="431999"/>
            <a:ext cx="5967095" cy="695960"/>
          </a:xfrm>
          <a:custGeom>
            <a:avLst/>
            <a:gdLst/>
            <a:ahLst/>
            <a:cxnLst/>
            <a:rect l="l" t="t" r="r" b="b"/>
            <a:pathLst>
              <a:path w="5967095" h="695960">
                <a:moveTo>
                  <a:pt x="5967092" y="695739"/>
                </a:moveTo>
                <a:lnTo>
                  <a:pt x="0" y="695739"/>
                </a:lnTo>
                <a:lnTo>
                  <a:pt x="0" y="0"/>
                </a:lnTo>
                <a:lnTo>
                  <a:pt x="5967092" y="0"/>
                </a:lnTo>
                <a:lnTo>
                  <a:pt x="5967092" y="695739"/>
                </a:lnTo>
                <a:close/>
              </a:path>
            </a:pathLst>
          </a:custGeom>
          <a:solidFill>
            <a:srgbClr val="F1F1F1">
              <a:alpha val="49803"/>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600" b="1" i="0">
                <a:solidFill>
                  <a:srgbClr val="3E3E3E"/>
                </a:solidFill>
                <a:latin typeface="Times New Roman"/>
                <a:cs typeface="Times New Roman"/>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7" name="Holder 7"/>
          <p:cNvSpPr>
            <a:spLocks noGrp="1"/>
          </p:cNvSpPr>
          <p:nvPr>
            <p:ph type="sldNum" sz="quarter" idx="7"/>
          </p:nvPr>
        </p:nvSpPr>
        <p:spPr/>
        <p:txBody>
          <a:bodyPr lIns="0" tIns="0" rIns="0" bIns="0"/>
          <a:lstStyle>
            <a:lvl1pPr>
              <a:defRPr sz="1200" b="0" i="1">
                <a:solidFill>
                  <a:srgbClr val="888888"/>
                </a:solidFill>
                <a:latin typeface="Corbel"/>
                <a:cs typeface="Corbel"/>
              </a:defRPr>
            </a:lvl1pPr>
          </a:lstStyle>
          <a:p>
            <a:pPr marL="38100">
              <a:lnSpc>
                <a:spcPts val="1230"/>
              </a:lnSpc>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146281" y="6355369"/>
            <a:ext cx="45720" cy="368935"/>
          </a:xfrm>
          <a:custGeom>
            <a:avLst/>
            <a:gdLst/>
            <a:ahLst/>
            <a:cxnLst/>
            <a:rect l="l" t="t" r="r" b="b"/>
            <a:pathLst>
              <a:path w="45720" h="368934">
                <a:moveTo>
                  <a:pt x="45718" y="368933"/>
                </a:moveTo>
                <a:lnTo>
                  <a:pt x="0" y="368933"/>
                </a:lnTo>
                <a:lnTo>
                  <a:pt x="0" y="0"/>
                </a:lnTo>
                <a:lnTo>
                  <a:pt x="45718" y="0"/>
                </a:lnTo>
                <a:lnTo>
                  <a:pt x="45718" y="368933"/>
                </a:lnTo>
                <a:close/>
              </a:path>
            </a:pathLst>
          </a:custGeom>
          <a:solidFill>
            <a:srgbClr val="029B2D"/>
          </a:solidFill>
        </p:spPr>
        <p:txBody>
          <a:bodyPr wrap="square" lIns="0" tIns="0" rIns="0" bIns="0" rtlCol="0"/>
          <a:lstStyle/>
          <a:p>
            <a:endParaRPr/>
          </a:p>
        </p:txBody>
      </p:sp>
      <p:sp>
        <p:nvSpPr>
          <p:cNvPr id="17" name="bg object 17"/>
          <p:cNvSpPr/>
          <p:nvPr/>
        </p:nvSpPr>
        <p:spPr>
          <a:xfrm>
            <a:off x="431999" y="431999"/>
            <a:ext cx="85090" cy="695960"/>
          </a:xfrm>
          <a:custGeom>
            <a:avLst/>
            <a:gdLst/>
            <a:ahLst/>
            <a:cxnLst/>
            <a:rect l="l" t="t" r="r" b="b"/>
            <a:pathLst>
              <a:path w="85090" h="695960">
                <a:moveTo>
                  <a:pt x="84834" y="695739"/>
                </a:moveTo>
                <a:lnTo>
                  <a:pt x="0" y="695739"/>
                </a:lnTo>
                <a:lnTo>
                  <a:pt x="0" y="0"/>
                </a:lnTo>
                <a:lnTo>
                  <a:pt x="84834" y="0"/>
                </a:lnTo>
                <a:lnTo>
                  <a:pt x="84834" y="695739"/>
                </a:lnTo>
                <a:close/>
              </a:path>
            </a:pathLst>
          </a:custGeom>
          <a:solidFill>
            <a:srgbClr val="029B2D"/>
          </a:solidFill>
        </p:spPr>
        <p:txBody>
          <a:bodyPr wrap="square" lIns="0" tIns="0" rIns="0" bIns="0" rtlCol="0"/>
          <a:lstStyle/>
          <a:p>
            <a:endParaRPr/>
          </a:p>
        </p:txBody>
      </p:sp>
      <p:sp>
        <p:nvSpPr>
          <p:cNvPr id="18" name="bg object 18"/>
          <p:cNvSpPr/>
          <p:nvPr/>
        </p:nvSpPr>
        <p:spPr>
          <a:xfrm>
            <a:off x="516833" y="431999"/>
            <a:ext cx="11255375" cy="695960"/>
          </a:xfrm>
          <a:custGeom>
            <a:avLst/>
            <a:gdLst/>
            <a:ahLst/>
            <a:cxnLst/>
            <a:rect l="l" t="t" r="r" b="b"/>
            <a:pathLst>
              <a:path w="11255375" h="695960">
                <a:moveTo>
                  <a:pt x="11255165" y="695739"/>
                </a:moveTo>
                <a:lnTo>
                  <a:pt x="0" y="695739"/>
                </a:lnTo>
                <a:lnTo>
                  <a:pt x="0" y="0"/>
                </a:lnTo>
                <a:lnTo>
                  <a:pt x="11255165" y="0"/>
                </a:lnTo>
                <a:lnTo>
                  <a:pt x="11255165" y="695739"/>
                </a:lnTo>
                <a:close/>
              </a:path>
            </a:pathLst>
          </a:custGeom>
          <a:solidFill>
            <a:srgbClr val="F1F1F1">
              <a:alpha val="49803"/>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600" b="1" i="0">
                <a:solidFill>
                  <a:srgbClr val="3E3E3E"/>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5" name="Holder 5"/>
          <p:cNvSpPr>
            <a:spLocks noGrp="1"/>
          </p:cNvSpPr>
          <p:nvPr>
            <p:ph type="sldNum" sz="quarter" idx="7"/>
          </p:nvPr>
        </p:nvSpPr>
        <p:spPr/>
        <p:txBody>
          <a:bodyPr lIns="0" tIns="0" rIns="0" bIns="0"/>
          <a:lstStyle>
            <a:lvl1pPr>
              <a:defRPr sz="1200" b="0" i="1">
                <a:solidFill>
                  <a:srgbClr val="888888"/>
                </a:solidFill>
                <a:latin typeface="Corbel"/>
                <a:cs typeface="Corbel"/>
              </a:defRPr>
            </a:lvl1pPr>
          </a:lstStyle>
          <a:p>
            <a:pPr marL="38100">
              <a:lnSpc>
                <a:spcPts val="1230"/>
              </a:lnSpc>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4" name="Holder 4"/>
          <p:cNvSpPr>
            <a:spLocks noGrp="1"/>
          </p:cNvSpPr>
          <p:nvPr>
            <p:ph type="sldNum" sz="quarter" idx="7"/>
          </p:nvPr>
        </p:nvSpPr>
        <p:spPr/>
        <p:txBody>
          <a:bodyPr lIns="0" tIns="0" rIns="0" bIns="0"/>
          <a:lstStyle>
            <a:lvl1pPr>
              <a:defRPr sz="1200" b="0" i="1">
                <a:solidFill>
                  <a:srgbClr val="888888"/>
                </a:solidFill>
                <a:latin typeface="Corbel"/>
                <a:cs typeface="Corbel"/>
              </a:defRPr>
            </a:lvl1pPr>
          </a:lstStyle>
          <a:p>
            <a:pPr marL="38100">
              <a:lnSpc>
                <a:spcPts val="1230"/>
              </a:lnSpc>
            </a:pP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2146281" y="6355369"/>
            <a:ext cx="45720" cy="368935"/>
          </a:xfrm>
          <a:custGeom>
            <a:avLst/>
            <a:gdLst/>
            <a:ahLst/>
            <a:cxnLst/>
            <a:rect l="l" t="t" r="r" b="b"/>
            <a:pathLst>
              <a:path w="45720" h="368934">
                <a:moveTo>
                  <a:pt x="45718" y="368933"/>
                </a:moveTo>
                <a:lnTo>
                  <a:pt x="0" y="368933"/>
                </a:lnTo>
                <a:lnTo>
                  <a:pt x="0" y="0"/>
                </a:lnTo>
                <a:lnTo>
                  <a:pt x="45718" y="0"/>
                </a:lnTo>
                <a:lnTo>
                  <a:pt x="45718" y="368933"/>
                </a:lnTo>
                <a:close/>
              </a:path>
            </a:pathLst>
          </a:custGeom>
          <a:solidFill>
            <a:srgbClr val="029B2D"/>
          </a:solidFill>
        </p:spPr>
        <p:txBody>
          <a:bodyPr wrap="square" lIns="0" tIns="0" rIns="0" bIns="0" rtlCol="0"/>
          <a:lstStyle/>
          <a:p>
            <a:endParaRPr/>
          </a:p>
        </p:txBody>
      </p:sp>
      <p:sp>
        <p:nvSpPr>
          <p:cNvPr id="17" name="bg object 17"/>
          <p:cNvSpPr/>
          <p:nvPr/>
        </p:nvSpPr>
        <p:spPr>
          <a:xfrm>
            <a:off x="431999" y="431999"/>
            <a:ext cx="85090" cy="695960"/>
          </a:xfrm>
          <a:custGeom>
            <a:avLst/>
            <a:gdLst/>
            <a:ahLst/>
            <a:cxnLst/>
            <a:rect l="l" t="t" r="r" b="b"/>
            <a:pathLst>
              <a:path w="85090" h="695960">
                <a:moveTo>
                  <a:pt x="84834" y="695739"/>
                </a:moveTo>
                <a:lnTo>
                  <a:pt x="0" y="695739"/>
                </a:lnTo>
                <a:lnTo>
                  <a:pt x="0" y="0"/>
                </a:lnTo>
                <a:lnTo>
                  <a:pt x="84834" y="0"/>
                </a:lnTo>
                <a:lnTo>
                  <a:pt x="84834" y="695739"/>
                </a:lnTo>
                <a:close/>
              </a:path>
            </a:pathLst>
          </a:custGeom>
          <a:solidFill>
            <a:srgbClr val="029B2D"/>
          </a:solidFill>
        </p:spPr>
        <p:txBody>
          <a:bodyPr wrap="square" lIns="0" tIns="0" rIns="0" bIns="0" rtlCol="0"/>
          <a:lstStyle/>
          <a:p>
            <a:endParaRPr/>
          </a:p>
        </p:txBody>
      </p:sp>
      <p:sp>
        <p:nvSpPr>
          <p:cNvPr id="2" name="Holder 2"/>
          <p:cNvSpPr>
            <a:spLocks noGrp="1"/>
          </p:cNvSpPr>
          <p:nvPr>
            <p:ph type="title"/>
          </p:nvPr>
        </p:nvSpPr>
        <p:spPr>
          <a:xfrm>
            <a:off x="552450" y="458102"/>
            <a:ext cx="11489055" cy="891139"/>
          </a:xfrm>
          <a:prstGeom prst="rect">
            <a:avLst/>
          </a:prstGeom>
        </p:spPr>
        <p:txBody>
          <a:bodyPr wrap="square" lIns="0" tIns="0" rIns="0" bIns="0">
            <a:spAutoFit/>
          </a:bodyPr>
          <a:lstStyle>
            <a:lvl1pPr>
              <a:defRPr sz="3600" b="1" i="0">
                <a:solidFill>
                  <a:srgbClr val="3E3E3E"/>
                </a:solidFill>
                <a:latin typeface="Times New Roman"/>
                <a:cs typeface="Times New Roman"/>
              </a:defRPr>
            </a:lvl1pPr>
          </a:lstStyle>
          <a:p>
            <a:endParaRPr/>
          </a:p>
        </p:txBody>
      </p:sp>
      <p:sp>
        <p:nvSpPr>
          <p:cNvPr id="3" name="Holder 3"/>
          <p:cNvSpPr>
            <a:spLocks noGrp="1"/>
          </p:cNvSpPr>
          <p:nvPr>
            <p:ph type="body" idx="1"/>
          </p:nvPr>
        </p:nvSpPr>
        <p:spPr>
          <a:xfrm>
            <a:off x="6053993" y="2019088"/>
            <a:ext cx="4931409" cy="3935729"/>
          </a:xfrm>
          <a:prstGeom prst="rect">
            <a:avLst/>
          </a:prstGeom>
        </p:spPr>
        <p:txBody>
          <a:bodyPr wrap="square" lIns="0" tIns="0" rIns="0" bIns="0">
            <a:spAutoFit/>
          </a:bodyPr>
          <a:lstStyle>
            <a:lvl1pPr>
              <a:defRPr sz="1500" b="1" i="0">
                <a:solidFill>
                  <a:schemeClr val="bg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8/13/2024</a:t>
            </a:fld>
            <a:endParaRPr lang="en-US"/>
          </a:p>
        </p:txBody>
      </p:sp>
      <p:sp>
        <p:nvSpPr>
          <p:cNvPr id="6" name="Holder 6"/>
          <p:cNvSpPr>
            <a:spLocks noGrp="1"/>
          </p:cNvSpPr>
          <p:nvPr>
            <p:ph type="sldNum" sz="quarter" idx="7"/>
          </p:nvPr>
        </p:nvSpPr>
        <p:spPr>
          <a:xfrm>
            <a:off x="11806899" y="6467743"/>
            <a:ext cx="234950" cy="177800"/>
          </a:xfrm>
          <a:prstGeom prst="rect">
            <a:avLst/>
          </a:prstGeom>
        </p:spPr>
        <p:txBody>
          <a:bodyPr wrap="square" lIns="0" tIns="0" rIns="0" bIns="0">
            <a:spAutoFit/>
          </a:bodyPr>
          <a:lstStyle>
            <a:lvl1pPr>
              <a:defRPr sz="1200" b="0" i="1">
                <a:solidFill>
                  <a:srgbClr val="888888"/>
                </a:solidFill>
                <a:latin typeface="Corbel"/>
                <a:cs typeface="Corbel"/>
              </a:defRPr>
            </a:lvl1pPr>
          </a:lstStyle>
          <a:p>
            <a:pPr marL="38100">
              <a:lnSpc>
                <a:spcPts val="1230"/>
              </a:lnSpc>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739644" y="2629991"/>
            <a:ext cx="3773804" cy="0"/>
          </a:xfrm>
          <a:custGeom>
            <a:avLst/>
            <a:gdLst/>
            <a:ahLst/>
            <a:cxnLst/>
            <a:rect l="l" t="t" r="r" b="b"/>
            <a:pathLst>
              <a:path w="3773804">
                <a:moveTo>
                  <a:pt x="0" y="0"/>
                </a:moveTo>
                <a:lnTo>
                  <a:pt x="3773632" y="0"/>
                </a:lnTo>
              </a:path>
            </a:pathLst>
          </a:custGeom>
          <a:ln w="9524">
            <a:solidFill>
              <a:srgbClr val="029B2D"/>
            </a:solidFill>
          </a:ln>
        </p:spPr>
        <p:txBody>
          <a:bodyPr wrap="square" lIns="0" tIns="0" rIns="0" bIns="0" rtlCol="0"/>
          <a:lstStyle/>
          <a:p>
            <a:endParaRPr/>
          </a:p>
        </p:txBody>
      </p:sp>
      <p:sp>
        <p:nvSpPr>
          <p:cNvPr id="4" name="object 4"/>
          <p:cNvSpPr txBox="1">
            <a:spLocks noGrp="1"/>
          </p:cNvSpPr>
          <p:nvPr>
            <p:ph type="title"/>
          </p:nvPr>
        </p:nvSpPr>
        <p:spPr>
          <a:xfrm>
            <a:off x="701674" y="2943098"/>
            <a:ext cx="10423525" cy="1692836"/>
          </a:xfrm>
          <a:prstGeom prst="rect">
            <a:avLst/>
          </a:prstGeom>
        </p:spPr>
        <p:txBody>
          <a:bodyPr vert="horz" wrap="square" lIns="0" tIns="116205" rIns="0" bIns="0" rtlCol="0">
            <a:spAutoFit/>
          </a:bodyPr>
          <a:lstStyle/>
          <a:p>
            <a:pPr marL="12700" marR="5080">
              <a:lnSpc>
                <a:spcPts val="6480"/>
              </a:lnSpc>
              <a:spcBef>
                <a:spcPts val="915"/>
              </a:spcBef>
            </a:pPr>
            <a:r>
              <a:rPr lang="en-US" sz="4000" dirty="0">
                <a:latin typeface="Arial"/>
                <a:cs typeface="Arial"/>
              </a:rPr>
              <a:t>"</a:t>
            </a:r>
            <a:r>
              <a:rPr lang="hi-IN" sz="4000" dirty="0">
                <a:latin typeface="Arial"/>
                <a:cs typeface="Arial"/>
              </a:rPr>
              <a:t> साइबरस्पेस में वित्तीय सुरक्षा के लिए कानूनी और नियामक उपाय</a:t>
            </a:r>
            <a:r>
              <a:rPr lang="en-US" sz="4000" dirty="0">
                <a:latin typeface="Arial"/>
                <a:cs typeface="Arial"/>
              </a:rPr>
              <a:t>"</a:t>
            </a:r>
          </a:p>
        </p:txBody>
      </p:sp>
      <p:pic>
        <p:nvPicPr>
          <p:cNvPr id="5" name="object 5"/>
          <p:cNvPicPr/>
          <p:nvPr/>
        </p:nvPicPr>
        <p:blipFill>
          <a:blip r:embed="rId2" cstate="print"/>
          <a:stretch>
            <a:fillRect/>
          </a:stretch>
        </p:blipFill>
        <p:spPr>
          <a:xfrm>
            <a:off x="8906933" y="0"/>
            <a:ext cx="3025226" cy="2099658"/>
          </a:xfrm>
          <a:prstGeom prst="rect">
            <a:avLst/>
          </a:prstGeom>
        </p:spPr>
      </p:pic>
      <p:pic>
        <p:nvPicPr>
          <p:cNvPr id="6" name="object 6"/>
          <p:cNvPicPr/>
          <p:nvPr/>
        </p:nvPicPr>
        <p:blipFill>
          <a:blip r:embed="rId3" cstate="print"/>
          <a:stretch>
            <a:fillRect/>
          </a:stretch>
        </p:blipFill>
        <p:spPr>
          <a:xfrm>
            <a:off x="259841" y="283862"/>
            <a:ext cx="4007358" cy="1497001"/>
          </a:xfrm>
          <a:prstGeom prst="rect">
            <a:avLst/>
          </a:prstGeom>
        </p:spPr>
      </p:pic>
      <p:sp>
        <p:nvSpPr>
          <p:cNvPr id="7" name="object 7"/>
          <p:cNvSpPr txBox="1"/>
          <p:nvPr/>
        </p:nvSpPr>
        <p:spPr>
          <a:xfrm>
            <a:off x="8077200" y="5838286"/>
            <a:ext cx="3352799" cy="487313"/>
          </a:xfrm>
          <a:prstGeom prst="rect">
            <a:avLst/>
          </a:prstGeom>
        </p:spPr>
        <p:txBody>
          <a:bodyPr vert="horz" wrap="square" lIns="0" tIns="12700" rIns="0" bIns="0" rtlCol="0">
            <a:spAutoFit/>
          </a:bodyPr>
          <a:lstStyle/>
          <a:p>
            <a:pPr marL="12700">
              <a:lnSpc>
                <a:spcPct val="100000"/>
              </a:lnSpc>
              <a:spcBef>
                <a:spcPts val="100"/>
              </a:spcBef>
            </a:pPr>
            <a:r>
              <a:rPr lang="en-IN" sz="1500" b="1" spc="-10" dirty="0" err="1">
                <a:solidFill>
                  <a:srgbClr val="3E3E3E"/>
                </a:solidFill>
                <a:latin typeface="Arial"/>
                <a:cs typeface="Arial"/>
              </a:rPr>
              <a:t>Lovish</a:t>
            </a:r>
            <a:r>
              <a:rPr lang="en-IN" sz="1500" b="1" spc="-10" dirty="0">
                <a:solidFill>
                  <a:srgbClr val="3E3E3E"/>
                </a:solidFill>
                <a:latin typeface="Arial"/>
                <a:cs typeface="Arial"/>
              </a:rPr>
              <a:t> Seth </a:t>
            </a:r>
          </a:p>
          <a:p>
            <a:pPr marL="12700">
              <a:lnSpc>
                <a:spcPct val="100000"/>
              </a:lnSpc>
              <a:spcBef>
                <a:spcPts val="100"/>
              </a:spcBef>
            </a:pPr>
            <a:r>
              <a:rPr lang="en-IN" sz="1500" b="1" spc="-10" dirty="0">
                <a:solidFill>
                  <a:srgbClr val="3E3E3E"/>
                </a:solidFill>
                <a:latin typeface="Arial"/>
                <a:cs typeface="Arial"/>
              </a:rPr>
              <a:t>Legal Assistant, I4C, MHA</a:t>
            </a:r>
            <a:endParaRPr sz="15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276F1-1ECD-4C1A-A76D-F80CB5126844}"/>
              </a:ext>
            </a:extLst>
          </p:cNvPr>
          <p:cNvSpPr>
            <a:spLocks noGrp="1"/>
          </p:cNvSpPr>
          <p:nvPr>
            <p:ph type="title"/>
          </p:nvPr>
        </p:nvSpPr>
        <p:spPr>
          <a:xfrm>
            <a:off x="552450" y="458102"/>
            <a:ext cx="11489055" cy="246221"/>
          </a:xfrm>
        </p:spPr>
        <p:txBody>
          <a:bodyPr/>
          <a:lstStyle/>
          <a:p>
            <a:pPr algn="ctr"/>
            <a:r>
              <a:rPr lang="hi-IN" sz="1600" b="1" dirty="0"/>
              <a:t>धन शोधन निवारण अधिनियम 2002</a:t>
            </a:r>
            <a:endParaRPr lang="en-US" sz="1600" b="1" dirty="0"/>
          </a:p>
        </p:txBody>
      </p:sp>
      <p:sp>
        <p:nvSpPr>
          <p:cNvPr id="18" name="Rectangle 17">
            <a:extLst>
              <a:ext uri="{FF2B5EF4-FFF2-40B4-BE49-F238E27FC236}">
                <a16:creationId xmlns:a16="http://schemas.microsoft.com/office/drawing/2014/main" id="{F5E411F2-E2DE-4188-8DF5-D926EBE87ADF}"/>
              </a:ext>
            </a:extLst>
          </p:cNvPr>
          <p:cNvSpPr/>
          <p:nvPr/>
        </p:nvSpPr>
        <p:spPr>
          <a:xfrm>
            <a:off x="552449" y="1286066"/>
            <a:ext cx="11029951" cy="10320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hi-IN" sz="1600" b="1" dirty="0">
                <a:effectLst/>
                <a:latin typeface="Arial" panose="020B0604020202020204" pitchFamily="34" charset="0"/>
                <a:ea typeface="Times New Roman" panose="02020603050405020304" pitchFamily="18" charset="0"/>
                <a:cs typeface="Arial" panose="020B0604020202020204" pitchFamily="34" charset="0"/>
              </a:rPr>
              <a:t>धन शोधन निवारण अधिनियम (पीएमएलए), 2002, भारत में एक महत्वपूर्ण कानून है जो साइबर गतिविधियों सहित वित्तीय अपराधों को संबोधित करता है। वित्तीय साइबर अपराधों के लिए प्रासंगिक पीएमएलए के तहत प्रमुख प्रावधानों में शामिल हैं:</a:t>
            </a:r>
            <a:endParaRPr lang="en-IN" sz="12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ABD88641-3A03-49F6-A36B-7EA91388FF62}"/>
              </a:ext>
            </a:extLst>
          </p:cNvPr>
          <p:cNvSpPr/>
          <p:nvPr/>
        </p:nvSpPr>
        <p:spPr>
          <a:xfrm>
            <a:off x="580053" y="2519265"/>
            <a:ext cx="6000750" cy="36529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hi-IN" b="1" dirty="0">
                <a:effectLst/>
                <a:latin typeface="Arial" panose="020B0604020202020204" pitchFamily="34" charset="0"/>
                <a:ea typeface="Times New Roman" panose="02020603050405020304" pitchFamily="18" charset="0"/>
                <a:cs typeface="Arial" panose="020B0604020202020204" pitchFamily="34" charset="0"/>
              </a:rPr>
              <a:t>धारा 2(यू) - अपराध की आय की परिभाषा: यह धारा "अपराध की आय" को किसी अनुसूचित अपराध से संबंधित आपराधिक गतिविधि के परिणामस्वरूप किसी भी व्यक्ति द्वारा प्रत्यक्ष या अप्रत्यक्ष रूप से प्राप्त या प्राप्त की गई संपत्ति या उसके मूल्य के रूप में परिभाषित करती है। ऐसी कोई संपत्ति. वित्तीय साइबर अपराधों में अक्सर अवैध लाभ शामिल होते हैं जिन्हें अपराध की आय के रूप में वर्गीकृत किया जाता है।</a:t>
            </a:r>
            <a:endParaRPr lang="en-IN" sz="1400" dirty="0">
              <a:effectLst/>
              <a:latin typeface="Arial" panose="020B0604020202020204" pitchFamily="34" charset="0"/>
              <a:ea typeface="Calibri" panose="020F0502020204030204" pitchFamily="34" charset="0"/>
              <a:cs typeface="Arial" panose="020B0604020202020204" pitchFamily="34" charset="0"/>
            </a:endParaRPr>
          </a:p>
        </p:txBody>
      </p:sp>
      <p:sp>
        <p:nvSpPr>
          <p:cNvPr id="60" name="Rectangle 59">
            <a:extLst>
              <a:ext uri="{FF2B5EF4-FFF2-40B4-BE49-F238E27FC236}">
                <a16:creationId xmlns:a16="http://schemas.microsoft.com/office/drawing/2014/main" id="{1F5DB373-AEA4-4EE1-B661-23ECCF15A8E4}"/>
              </a:ext>
            </a:extLst>
          </p:cNvPr>
          <p:cNvSpPr/>
          <p:nvPr/>
        </p:nvSpPr>
        <p:spPr>
          <a:xfrm>
            <a:off x="6858000" y="2527800"/>
            <a:ext cx="4724400" cy="364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i-IN" b="1" dirty="0">
                <a:latin typeface="Arial" panose="020B0604020202020204" pitchFamily="34" charset="0"/>
                <a:cs typeface="Arial" panose="020B0604020202020204" pitchFamily="34" charset="0"/>
              </a:rPr>
              <a:t>धारा 3 - धन-शोधन का अपराध:</a:t>
            </a:r>
          </a:p>
          <a:p>
            <a:pPr algn="just"/>
            <a:endParaRPr lang="hi-IN" b="1" dirty="0">
              <a:latin typeface="Arial" panose="020B0604020202020204" pitchFamily="34" charset="0"/>
              <a:cs typeface="Arial" panose="020B0604020202020204" pitchFamily="34" charset="0"/>
            </a:endParaRPr>
          </a:p>
          <a:p>
            <a:pPr algn="just"/>
            <a:r>
              <a:rPr lang="hi-IN" b="1" dirty="0">
                <a:latin typeface="Arial" panose="020B0604020202020204" pitchFamily="34" charset="0"/>
                <a:cs typeface="Arial" panose="020B0604020202020204" pitchFamily="34" charset="0"/>
              </a:rPr>
              <a:t>यह धारा मनी लॉन्ड्रिंग के अपराध को परिभाषित करती है। इसमें कहा गया है कि कोई व्यक्ति मनी लॉन्ड्रिंग का दोषी होगा यदि वह प्रत्यक्ष या अप्रत्यक्ष रूप से अपराध की आय से जुड़ी किसी भी प्रक्रिया या गतिविधि में प्रत्यक्ष या अप्रत्यक्ष रूप से शामिल होने का प्रयास करता है, जानबूझकर सहायता करता है, या वास्तव में इसमें शामिल होता है और इसे बेदाग संपत्ति के रूप में पेश करता है। वित्तीय साइबर अपराधों में अक्सर विभिन्न माध्यमों से प्राप्त आय को वैध बनाना शामिल होता है।</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5076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A79BF-9A80-446E-A296-3FDAA8A41257}"/>
              </a:ext>
            </a:extLst>
          </p:cNvPr>
          <p:cNvSpPr>
            <a:spLocks noGrp="1"/>
          </p:cNvSpPr>
          <p:nvPr>
            <p:ph type="title"/>
          </p:nvPr>
        </p:nvSpPr>
        <p:spPr>
          <a:xfrm>
            <a:off x="914400" y="458102"/>
            <a:ext cx="11127105" cy="553998"/>
          </a:xfrm>
        </p:spPr>
        <p:txBody>
          <a:bodyPr/>
          <a:lstStyle/>
          <a:p>
            <a:r>
              <a:rPr lang="hi-IN" dirty="0"/>
              <a:t>जारी</a:t>
            </a:r>
            <a:r>
              <a:rPr lang="en-IN" dirty="0"/>
              <a:t>.</a:t>
            </a:r>
          </a:p>
        </p:txBody>
      </p:sp>
      <p:sp>
        <p:nvSpPr>
          <p:cNvPr id="4" name="Rectangle 3">
            <a:extLst>
              <a:ext uri="{FF2B5EF4-FFF2-40B4-BE49-F238E27FC236}">
                <a16:creationId xmlns:a16="http://schemas.microsoft.com/office/drawing/2014/main" id="{9B0016E6-9684-4D01-900F-65EBF0D548FB}"/>
              </a:ext>
            </a:extLst>
          </p:cNvPr>
          <p:cNvSpPr/>
          <p:nvPr/>
        </p:nvSpPr>
        <p:spPr>
          <a:xfrm>
            <a:off x="6248402" y="1752600"/>
            <a:ext cx="4952998" cy="396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2400" b="1" dirty="0">
                <a:latin typeface="Arial" panose="020B0604020202020204" pitchFamily="34" charset="0"/>
                <a:cs typeface="Arial" panose="020B0604020202020204" pitchFamily="34" charset="0"/>
              </a:rPr>
              <a:t>धारा 5 - मनी-लॉन्ड्रिंग में शामिल संपत्ति की कुर्की:</a:t>
            </a:r>
          </a:p>
          <a:p>
            <a:pPr algn="just"/>
            <a:endParaRPr lang="hi-IN" sz="2400" b="1" dirty="0">
              <a:latin typeface="Arial" panose="020B0604020202020204" pitchFamily="34" charset="0"/>
              <a:cs typeface="Arial" panose="020B0604020202020204" pitchFamily="34" charset="0"/>
            </a:endParaRPr>
          </a:p>
          <a:p>
            <a:pPr algn="just"/>
            <a:r>
              <a:rPr lang="hi-IN" sz="2400" b="1" dirty="0">
                <a:latin typeface="Arial" panose="020B0604020202020204" pitchFamily="34" charset="0"/>
                <a:cs typeface="Arial" panose="020B0604020202020204" pitchFamily="34" charset="0"/>
              </a:rPr>
              <a:t>यह धारा मनी लॉन्ड्रिंग में शामिल संपत्ति को छुपाने, स्थानांतरित करने या किसी भी तरीके से लेन-देन करने से रोकने के लिए उसकी कुर्की की अनुमति देती है, जिसके परिणामस्वरूप अधिनियम के तहत जब्ती से संबंधित किसी भी कार्यवाही में बाधा उत्पन्न हो सकती है।</a:t>
            </a:r>
            <a:endParaRPr lang="en-US" sz="2400"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349F3D55-D819-4BD6-AD57-B1CE9706E247}"/>
              </a:ext>
            </a:extLst>
          </p:cNvPr>
          <p:cNvSpPr/>
          <p:nvPr/>
        </p:nvSpPr>
        <p:spPr>
          <a:xfrm>
            <a:off x="609600" y="1752600"/>
            <a:ext cx="5334000" cy="396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hi-IN" sz="2400" b="1" dirty="0">
                <a:effectLst/>
                <a:latin typeface="Arial" panose="020B0604020202020204" pitchFamily="34" charset="0"/>
                <a:ea typeface="Times New Roman" panose="02020603050405020304" pitchFamily="18" charset="0"/>
                <a:cs typeface="Arial" panose="020B0604020202020204" pitchFamily="34" charset="0"/>
              </a:rPr>
              <a:t>धारा 4 - धन शोधन के लिए सजा:</a:t>
            </a:r>
          </a:p>
          <a:p>
            <a:pPr algn="just">
              <a:lnSpc>
                <a:spcPct val="107000"/>
              </a:lnSpc>
              <a:spcAft>
                <a:spcPts val="800"/>
              </a:spcAft>
            </a:pPr>
            <a:r>
              <a:rPr lang="hi-IN" sz="2400" b="1" dirty="0">
                <a:effectLst/>
                <a:latin typeface="Arial" panose="020B0604020202020204" pitchFamily="34" charset="0"/>
                <a:ea typeface="Times New Roman" panose="02020603050405020304" pitchFamily="18" charset="0"/>
                <a:cs typeface="Arial" panose="020B0604020202020204" pitchFamily="34" charset="0"/>
              </a:rPr>
              <a:t>इस धारा में कठोर कारावास की सजा का प्रावधान है जो तीन साल से कम नहीं होगी लेकिन सात साल तक बढ़ सकती है और जुर्माना भी लगाया जा सकता है। यदि मनी लॉन्ड्रिंग में शामिल अपराध की आय अनुसूची के भाग ए के पैराग्राफ 2 के तहत निर्दिष्ट किसी अपराध से संबंधित है, तो सजा दस साल तक बढ़ सकती है।</a:t>
            </a:r>
            <a:endParaRPr lang="en-IN"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8381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751E7-AA4C-40A2-9556-BD9A5C226984}"/>
              </a:ext>
            </a:extLst>
          </p:cNvPr>
          <p:cNvSpPr>
            <a:spLocks noGrp="1"/>
          </p:cNvSpPr>
          <p:nvPr>
            <p:ph type="title"/>
          </p:nvPr>
        </p:nvSpPr>
        <p:spPr>
          <a:xfrm>
            <a:off x="552450" y="458102"/>
            <a:ext cx="11489055" cy="553998"/>
          </a:xfrm>
        </p:spPr>
        <p:txBody>
          <a:bodyPr/>
          <a:lstStyle/>
          <a:p>
            <a:r>
              <a:rPr lang="hi-IN" dirty="0"/>
              <a:t>वित्तीय धोखाधड़ी के प्रभाव</a:t>
            </a:r>
            <a:endParaRPr lang="en-IN" dirty="0"/>
          </a:p>
        </p:txBody>
      </p:sp>
      <p:sp>
        <p:nvSpPr>
          <p:cNvPr id="3" name="Text Placeholder 2">
            <a:extLst>
              <a:ext uri="{FF2B5EF4-FFF2-40B4-BE49-F238E27FC236}">
                <a16:creationId xmlns:a16="http://schemas.microsoft.com/office/drawing/2014/main" id="{E6B5D078-E3F2-4AE3-B842-0662DEBCB62C}"/>
              </a:ext>
            </a:extLst>
          </p:cNvPr>
          <p:cNvSpPr>
            <a:spLocks noGrp="1"/>
          </p:cNvSpPr>
          <p:nvPr>
            <p:ph type="body" idx="1"/>
          </p:nvPr>
        </p:nvSpPr>
        <p:spPr>
          <a:xfrm>
            <a:off x="457201" y="1371600"/>
            <a:ext cx="11489054" cy="4847481"/>
          </a:xfrm>
        </p:spPr>
        <p:txBody>
          <a:bodyPr/>
          <a:lstStyle/>
          <a:p>
            <a:pPr algn="just"/>
            <a:r>
              <a:rPr lang="hi-IN" sz="2000" b="1" dirty="0">
                <a:solidFill>
                  <a:schemeClr val="tx1"/>
                </a:solidFill>
                <a:latin typeface="Times New Roman" panose="02020603050405020304" pitchFamily="18" charset="0"/>
                <a:cs typeface="Times New Roman" panose="02020603050405020304" pitchFamily="18" charset="0"/>
              </a:rPr>
              <a:t>वित्तीय हानि: </a:t>
            </a:r>
            <a:r>
              <a:rPr lang="hi-IN" sz="2000" b="0" dirty="0">
                <a:solidFill>
                  <a:schemeClr val="tx1"/>
                </a:solidFill>
                <a:latin typeface="Times New Roman" panose="02020603050405020304" pitchFamily="18" charset="0"/>
                <a:cs typeface="Times New Roman" panose="02020603050405020304" pitchFamily="18" charset="0"/>
              </a:rPr>
              <a:t>वित्तीय धोखाधड़ी व्यक्तियों, व्यवसायों और वित्तीय संस्थानों के लिए महत्वपूर्ण मौद्रिक हानि का कारण बनती है, जिससे बचत, निवेश, राजस्व और परिचालन लागत प्रभावित होती है।</a:t>
            </a:r>
            <a:endParaRPr lang="en-US" sz="2000" b="0" dirty="0">
              <a:solidFill>
                <a:schemeClr val="tx1"/>
              </a:solidFill>
              <a:latin typeface="Times New Roman" panose="02020603050405020304" pitchFamily="18" charset="0"/>
              <a:cs typeface="Times New Roman" panose="02020603050405020304" pitchFamily="18" charset="0"/>
            </a:endParaRPr>
          </a:p>
          <a:p>
            <a:pPr algn="just"/>
            <a:endParaRPr lang="en-US" sz="2000" b="0" dirty="0">
              <a:solidFill>
                <a:srgbClr val="1C1C1C"/>
              </a:solidFill>
              <a:latin typeface="Times New Roman" panose="02020603050405020304" pitchFamily="18" charset="0"/>
              <a:cs typeface="Times New Roman" panose="02020603050405020304" pitchFamily="18" charset="0"/>
            </a:endParaRPr>
          </a:p>
          <a:p>
            <a:pPr algn="just"/>
            <a:r>
              <a:rPr lang="hi-IN" sz="2000" b="1" dirty="0">
                <a:solidFill>
                  <a:schemeClr val="tx1"/>
                </a:solidFill>
                <a:latin typeface="Times New Roman" panose="02020603050405020304" pitchFamily="18" charset="0"/>
                <a:cs typeface="Times New Roman" panose="02020603050405020304" pitchFamily="18" charset="0"/>
              </a:rPr>
              <a:t>क्रेडिट क्षति: </a:t>
            </a:r>
            <a:r>
              <a:rPr lang="hi-IN" sz="2000" b="0" dirty="0">
                <a:solidFill>
                  <a:schemeClr val="tx1"/>
                </a:solidFill>
                <a:latin typeface="Times New Roman" panose="02020603050405020304" pitchFamily="18" charset="0"/>
                <a:cs typeface="Times New Roman" panose="02020603050405020304" pitchFamily="18" charset="0"/>
              </a:rPr>
              <a:t>धोखाधड़ी क्रेडिट स्कोर को गंभीर रूप से नुकसान पहुंचा सकती है, जिससे ऋण और क्रेडिट कार्ड प्राप्त करना कठिन हो जाता है। क्षतिग्रस्त स्कोर को पुनर्स्थापित करना एक जटिल और समय लेने वाली प्रक्रिया है जिसमें अशुद्धियों को ठीक करने के लिए पीड़ित को महत्वपूर्ण प्रयास की आवश्यकता होती है।</a:t>
            </a:r>
          </a:p>
          <a:p>
            <a:pPr algn="just"/>
            <a:endParaRPr lang="hi-IN" sz="2000" b="1" dirty="0">
              <a:solidFill>
                <a:schemeClr val="tx1"/>
              </a:solidFill>
              <a:latin typeface="Times New Roman" panose="02020603050405020304" pitchFamily="18" charset="0"/>
              <a:cs typeface="Times New Roman" panose="02020603050405020304" pitchFamily="18" charset="0"/>
            </a:endParaRPr>
          </a:p>
          <a:p>
            <a:pPr algn="just"/>
            <a:r>
              <a:rPr lang="hi-IN" sz="2000" b="1" dirty="0">
                <a:solidFill>
                  <a:schemeClr val="tx1"/>
                </a:solidFill>
                <a:latin typeface="Times New Roman" panose="02020603050405020304" pitchFamily="18" charset="0"/>
                <a:cs typeface="Times New Roman" panose="02020603050405020304" pitchFamily="18" charset="0"/>
              </a:rPr>
              <a:t>कानूनी मुद्दे: </a:t>
            </a:r>
            <a:r>
              <a:rPr lang="hi-IN" sz="2000" b="0" dirty="0">
                <a:solidFill>
                  <a:schemeClr val="tx1"/>
                </a:solidFill>
                <a:latin typeface="Times New Roman" panose="02020603050405020304" pitchFamily="18" charset="0"/>
                <a:cs typeface="Times New Roman" panose="02020603050405020304" pitchFamily="18" charset="0"/>
              </a:rPr>
              <a:t>अपराधियों और पीड़ितों को अभियोजन, जुर्माना, कारावास और कानूनी लड़ाई का सामना करना पड़ सकता है। व्यवसायों को दंड, मुकदमे और प्रतिष्ठा क्षति का भी सामना करना पड़ सकता है। </a:t>
            </a:r>
          </a:p>
          <a:p>
            <a:pPr algn="just"/>
            <a:endParaRPr lang="hi-IN" sz="2000" b="1" dirty="0">
              <a:solidFill>
                <a:schemeClr val="tx1"/>
              </a:solidFill>
              <a:latin typeface="Times New Roman" panose="02020603050405020304" pitchFamily="18" charset="0"/>
              <a:cs typeface="Times New Roman" panose="02020603050405020304" pitchFamily="18" charset="0"/>
            </a:endParaRPr>
          </a:p>
          <a:p>
            <a:pPr algn="just"/>
            <a:r>
              <a:rPr lang="hi-IN" sz="2000" b="1" dirty="0">
                <a:solidFill>
                  <a:schemeClr val="tx1"/>
                </a:solidFill>
                <a:latin typeface="Times New Roman" panose="02020603050405020304" pitchFamily="18" charset="0"/>
                <a:cs typeface="Times New Roman" panose="02020603050405020304" pitchFamily="18" charset="0"/>
              </a:rPr>
              <a:t>विश्वास का क्षरण: </a:t>
            </a:r>
            <a:r>
              <a:rPr lang="hi-IN" sz="2000" b="0" dirty="0">
                <a:solidFill>
                  <a:schemeClr val="tx1"/>
                </a:solidFill>
                <a:latin typeface="Times New Roman" panose="02020603050405020304" pitchFamily="18" charset="0"/>
                <a:cs typeface="Times New Roman" panose="02020603050405020304" pitchFamily="18" charset="0"/>
              </a:rPr>
              <a:t>धोखाधड़ी वित्तीय संस्थानों में विश्वास को कमजोर करती है, जिससे वित्तीय सेवाओं का उपयोग कम हो जाता है और सुरक्षा उपायों के प्रति संदेह पैदा होता है। </a:t>
            </a:r>
          </a:p>
          <a:p>
            <a:pPr algn="just"/>
            <a:endParaRPr lang="hi-IN" sz="2000" b="1" dirty="0">
              <a:solidFill>
                <a:schemeClr val="tx1"/>
              </a:solidFill>
              <a:latin typeface="Times New Roman" panose="02020603050405020304" pitchFamily="18" charset="0"/>
              <a:cs typeface="Times New Roman" panose="02020603050405020304" pitchFamily="18" charset="0"/>
            </a:endParaRPr>
          </a:p>
          <a:p>
            <a:pPr algn="just"/>
            <a:r>
              <a:rPr lang="hi-IN" sz="2000" b="1" dirty="0">
                <a:solidFill>
                  <a:schemeClr val="tx1"/>
                </a:solidFill>
                <a:latin typeface="Times New Roman" panose="02020603050405020304" pitchFamily="18" charset="0"/>
                <a:cs typeface="Times New Roman" panose="02020603050405020304" pitchFamily="18" charset="0"/>
              </a:rPr>
              <a:t>आर्थिक अस्थिरता: </a:t>
            </a:r>
            <a:r>
              <a:rPr lang="hi-IN" sz="2000" b="0" dirty="0">
                <a:solidFill>
                  <a:schemeClr val="tx1"/>
                </a:solidFill>
                <a:latin typeface="Times New Roman" panose="02020603050405020304" pitchFamily="18" charset="0"/>
                <a:cs typeface="Times New Roman" panose="02020603050405020304" pitchFamily="18" charset="0"/>
              </a:rPr>
              <a:t>कपटपूर्ण गतिविधियाँ वित्तीय बाजारों को अस्थिर कर सकती हैं, निवेशकों का विश्वास कम कर सकती हैं और पर्याप्त वित्तीय बोझ और नियामक परिवर्तन ला सकती हैं।</a:t>
            </a:r>
            <a:endParaRPr lang="en-US" b="0" dirty="0">
              <a:solidFill>
                <a:srgbClr val="1C1C1C"/>
              </a:solidFill>
              <a:latin typeface="Inter"/>
            </a:endParaRPr>
          </a:p>
          <a:p>
            <a:pPr algn="just"/>
            <a:r>
              <a:rPr lang="en-US" dirty="0"/>
              <a:t>	</a:t>
            </a:r>
          </a:p>
        </p:txBody>
      </p:sp>
    </p:spTree>
    <p:extLst>
      <p:ext uri="{BB962C8B-B14F-4D97-AF65-F5344CB8AC3E}">
        <p14:creationId xmlns:p14="http://schemas.microsoft.com/office/powerpoint/2010/main" val="2635359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36269" y="272766"/>
            <a:ext cx="11255375" cy="695960"/>
          </a:xfrm>
          <a:custGeom>
            <a:avLst/>
            <a:gdLst/>
            <a:ahLst/>
            <a:cxnLst/>
            <a:rect l="l" t="t" r="r" b="b"/>
            <a:pathLst>
              <a:path w="11255375" h="695960">
                <a:moveTo>
                  <a:pt x="11255165" y="695739"/>
                </a:moveTo>
                <a:lnTo>
                  <a:pt x="0" y="695739"/>
                </a:lnTo>
                <a:lnTo>
                  <a:pt x="0" y="0"/>
                </a:lnTo>
                <a:lnTo>
                  <a:pt x="11255165" y="0"/>
                </a:lnTo>
                <a:lnTo>
                  <a:pt x="11255165" y="695739"/>
                </a:lnTo>
                <a:close/>
              </a:path>
            </a:pathLst>
          </a:custGeom>
          <a:solidFill>
            <a:srgbClr val="F1F1F1">
              <a:alpha val="49803"/>
            </a:srgbClr>
          </a:solidFill>
        </p:spPr>
        <p:txBody>
          <a:bodyPr wrap="square" lIns="0" tIns="0" rIns="0" bIns="0" rtlCol="0"/>
          <a:lstStyle/>
          <a:p>
            <a:endParaRPr dirty="0"/>
          </a:p>
        </p:txBody>
      </p:sp>
      <p:sp>
        <p:nvSpPr>
          <p:cNvPr id="3" name="object 3"/>
          <p:cNvSpPr txBox="1">
            <a:spLocks noGrp="1"/>
          </p:cNvSpPr>
          <p:nvPr>
            <p:ph type="title"/>
          </p:nvPr>
        </p:nvSpPr>
        <p:spPr>
          <a:xfrm>
            <a:off x="552450" y="404261"/>
            <a:ext cx="11489055" cy="513063"/>
          </a:xfrm>
          <a:prstGeom prst="rect">
            <a:avLst/>
          </a:prstGeom>
        </p:spPr>
        <p:txBody>
          <a:bodyPr vert="horz" wrap="square" lIns="0" tIns="81381" rIns="0" bIns="0" rtlCol="0">
            <a:spAutoFit/>
          </a:bodyPr>
          <a:lstStyle/>
          <a:p>
            <a:pPr marL="135255">
              <a:lnSpc>
                <a:spcPct val="100000"/>
              </a:lnSpc>
              <a:spcBef>
                <a:spcPts val="100"/>
              </a:spcBef>
            </a:pPr>
            <a:r>
              <a:rPr sz="2800" dirty="0"/>
              <a:t>6.</a:t>
            </a:r>
            <a:r>
              <a:rPr sz="2800" spc="-45" dirty="0"/>
              <a:t> </a:t>
            </a:r>
            <a:r>
              <a:rPr sz="2800" spc="-80" dirty="0"/>
              <a:t>Cyber</a:t>
            </a:r>
            <a:r>
              <a:rPr sz="2800" spc="-45" dirty="0"/>
              <a:t> </a:t>
            </a:r>
            <a:r>
              <a:rPr sz="2800" spc="-55" dirty="0"/>
              <a:t>Safety</a:t>
            </a:r>
            <a:r>
              <a:rPr sz="2800" spc="-40" dirty="0"/>
              <a:t> </a:t>
            </a:r>
            <a:r>
              <a:rPr sz="2800" dirty="0"/>
              <a:t>Tips</a:t>
            </a:r>
          </a:p>
        </p:txBody>
      </p:sp>
      <p:sp>
        <p:nvSpPr>
          <p:cNvPr id="4" name="object 4"/>
          <p:cNvSpPr/>
          <p:nvPr/>
        </p:nvSpPr>
        <p:spPr>
          <a:xfrm>
            <a:off x="11706224" y="6356350"/>
            <a:ext cx="370840" cy="365125"/>
          </a:xfrm>
          <a:custGeom>
            <a:avLst/>
            <a:gdLst/>
            <a:ahLst/>
            <a:cxnLst/>
            <a:rect l="l" t="t" r="r" b="b"/>
            <a:pathLst>
              <a:path w="370840" h="365125">
                <a:moveTo>
                  <a:pt x="370574" y="365124"/>
                </a:moveTo>
                <a:lnTo>
                  <a:pt x="0" y="365124"/>
                </a:lnTo>
                <a:lnTo>
                  <a:pt x="0" y="0"/>
                </a:lnTo>
                <a:lnTo>
                  <a:pt x="370574" y="0"/>
                </a:lnTo>
                <a:lnTo>
                  <a:pt x="370574" y="365124"/>
                </a:lnTo>
                <a:close/>
              </a:path>
            </a:pathLst>
          </a:custGeom>
          <a:solidFill>
            <a:srgbClr val="F1F1F1">
              <a:alpha val="49803"/>
            </a:srgbClr>
          </a:solidFill>
        </p:spPr>
        <p:txBody>
          <a:bodyPr wrap="square" lIns="0" tIns="0" rIns="0" bIns="0" rtlCol="0"/>
          <a:lstStyle/>
          <a:p>
            <a:endParaRPr/>
          </a:p>
        </p:txBody>
      </p:sp>
      <p:sp>
        <p:nvSpPr>
          <p:cNvPr id="22" name="object 22"/>
          <p:cNvSpPr txBox="1"/>
          <p:nvPr/>
        </p:nvSpPr>
        <p:spPr>
          <a:xfrm>
            <a:off x="3926840" y="2667000"/>
            <a:ext cx="2702560" cy="816610"/>
          </a:xfrm>
          <a:prstGeom prst="rect">
            <a:avLst/>
          </a:prstGeom>
        </p:spPr>
        <p:txBody>
          <a:bodyPr vert="horz" wrap="square" lIns="0" tIns="86360" rIns="0" bIns="0" rtlCol="0">
            <a:spAutoFit/>
          </a:bodyPr>
          <a:lstStyle/>
          <a:p>
            <a:pPr marL="12700">
              <a:lnSpc>
                <a:spcPct val="100000"/>
              </a:lnSpc>
              <a:spcBef>
                <a:spcPts val="680"/>
              </a:spcBef>
            </a:pPr>
            <a:r>
              <a:rPr sz="1700" dirty="0">
                <a:latin typeface="Corbel"/>
                <a:cs typeface="Corbel"/>
              </a:rPr>
              <a:t>Social</a:t>
            </a:r>
            <a:r>
              <a:rPr sz="1700" spc="-50" dirty="0">
                <a:latin typeface="Corbel"/>
                <a:cs typeface="Corbel"/>
              </a:rPr>
              <a:t> </a:t>
            </a:r>
            <a:r>
              <a:rPr sz="1700" dirty="0">
                <a:latin typeface="Corbel"/>
                <a:cs typeface="Corbel"/>
              </a:rPr>
              <a:t>Media</a:t>
            </a:r>
            <a:r>
              <a:rPr sz="1700" spc="-45" dirty="0">
                <a:latin typeface="Corbel"/>
                <a:cs typeface="Corbel"/>
              </a:rPr>
              <a:t> </a:t>
            </a:r>
            <a:r>
              <a:rPr sz="1700" dirty="0">
                <a:latin typeface="Corbel"/>
                <a:cs typeface="Corbel"/>
              </a:rPr>
              <a:t>&amp;</a:t>
            </a:r>
            <a:r>
              <a:rPr sz="1700" spc="-40" dirty="0">
                <a:latin typeface="Corbel"/>
                <a:cs typeface="Corbel"/>
              </a:rPr>
              <a:t> </a:t>
            </a:r>
            <a:r>
              <a:rPr sz="1700" spc="-10" dirty="0">
                <a:latin typeface="Corbel"/>
                <a:cs typeface="Corbel"/>
              </a:rPr>
              <a:t>Internet</a:t>
            </a:r>
            <a:r>
              <a:rPr sz="1700" spc="-75" dirty="0">
                <a:latin typeface="Corbel"/>
                <a:cs typeface="Corbel"/>
              </a:rPr>
              <a:t> </a:t>
            </a:r>
            <a:r>
              <a:rPr sz="1700" spc="-10" dirty="0">
                <a:latin typeface="Corbel"/>
                <a:cs typeface="Corbel"/>
              </a:rPr>
              <a:t>Usage</a:t>
            </a:r>
            <a:endParaRPr sz="1700" dirty="0">
              <a:latin typeface="Corbel"/>
              <a:cs typeface="Corbel"/>
            </a:endParaRPr>
          </a:p>
          <a:p>
            <a:pPr marL="125730" indent="-104139">
              <a:lnSpc>
                <a:spcPct val="100000"/>
              </a:lnSpc>
              <a:spcBef>
                <a:spcPts val="445"/>
              </a:spcBef>
              <a:buChar char="•"/>
              <a:tabLst>
                <a:tab pos="125730" algn="l"/>
              </a:tabLst>
            </a:pPr>
            <a:r>
              <a:rPr sz="1300" dirty="0">
                <a:latin typeface="Corbel"/>
                <a:cs typeface="Corbel"/>
              </a:rPr>
              <a:t>Gaming</a:t>
            </a:r>
            <a:r>
              <a:rPr sz="1300" spc="-30" dirty="0">
                <a:latin typeface="Corbel"/>
                <a:cs typeface="Corbel"/>
              </a:rPr>
              <a:t> </a:t>
            </a:r>
            <a:r>
              <a:rPr sz="1300" spc="-10" dirty="0">
                <a:latin typeface="Corbel"/>
                <a:cs typeface="Corbel"/>
              </a:rPr>
              <a:t>communications</a:t>
            </a:r>
            <a:endParaRPr sz="1300" dirty="0">
              <a:latin typeface="Corbel"/>
              <a:cs typeface="Corbel"/>
            </a:endParaRPr>
          </a:p>
          <a:p>
            <a:pPr marL="125730" indent="-104139">
              <a:lnSpc>
                <a:spcPct val="100000"/>
              </a:lnSpc>
              <a:spcBef>
                <a:spcPts val="40"/>
              </a:spcBef>
              <a:buChar char="•"/>
              <a:tabLst>
                <a:tab pos="125730" algn="l"/>
              </a:tabLst>
            </a:pPr>
            <a:r>
              <a:rPr sz="1300" dirty="0">
                <a:latin typeface="Corbel"/>
                <a:cs typeface="Corbel"/>
              </a:rPr>
              <a:t>Social</a:t>
            </a:r>
            <a:r>
              <a:rPr sz="1300" spc="-30" dirty="0">
                <a:latin typeface="Corbel"/>
                <a:cs typeface="Corbel"/>
              </a:rPr>
              <a:t> </a:t>
            </a:r>
            <a:r>
              <a:rPr sz="1300" dirty="0">
                <a:latin typeface="Corbel"/>
                <a:cs typeface="Corbel"/>
              </a:rPr>
              <a:t>Media</a:t>
            </a:r>
            <a:r>
              <a:rPr sz="1300" spc="-25" dirty="0">
                <a:latin typeface="Corbel"/>
                <a:cs typeface="Corbel"/>
              </a:rPr>
              <a:t> </a:t>
            </a:r>
            <a:r>
              <a:rPr sz="1300" spc="-10" dirty="0">
                <a:latin typeface="Corbel"/>
                <a:cs typeface="Corbel"/>
              </a:rPr>
              <a:t>Interactions</a:t>
            </a:r>
            <a:r>
              <a:rPr sz="1300" spc="-25" dirty="0">
                <a:latin typeface="Corbel"/>
                <a:cs typeface="Corbel"/>
              </a:rPr>
              <a:t> </a:t>
            </a:r>
            <a:r>
              <a:rPr sz="1300" dirty="0">
                <a:latin typeface="Corbel"/>
                <a:cs typeface="Corbel"/>
              </a:rPr>
              <a:t>of</a:t>
            </a:r>
            <a:r>
              <a:rPr sz="1300" spc="-25" dirty="0">
                <a:latin typeface="Corbel"/>
                <a:cs typeface="Corbel"/>
              </a:rPr>
              <a:t> </a:t>
            </a:r>
            <a:r>
              <a:rPr sz="1300" spc="-10" dirty="0">
                <a:latin typeface="Corbel"/>
                <a:cs typeface="Corbel"/>
              </a:rPr>
              <a:t>Minors</a:t>
            </a:r>
            <a:endParaRPr sz="1300" dirty="0">
              <a:latin typeface="Corbel"/>
              <a:cs typeface="Corbel"/>
            </a:endParaRPr>
          </a:p>
        </p:txBody>
      </p:sp>
      <p:sp>
        <p:nvSpPr>
          <p:cNvPr id="29" name="object 29"/>
          <p:cNvSpPr txBox="1">
            <a:spLocks noGrp="1"/>
          </p:cNvSpPr>
          <p:nvPr>
            <p:ph type="sldNum" sz="quarter" idx="7"/>
          </p:nvPr>
        </p:nvSpPr>
        <p:spPr>
          <a:prstGeom prst="rect">
            <a:avLst/>
          </a:prstGeom>
        </p:spPr>
        <p:txBody>
          <a:bodyPr vert="horz" wrap="square" lIns="0" tIns="0" rIns="0" bIns="0" rtlCol="0">
            <a:spAutoFit/>
          </a:bodyPr>
          <a:lstStyle/>
          <a:p>
            <a:pPr marL="38100">
              <a:lnSpc>
                <a:spcPts val="1230"/>
              </a:lnSpc>
            </a:pPr>
            <a:fld id="{81D60167-4931-47E6-BA6A-407CBD079E47}" type="slidenum">
              <a:rPr spc="-25" dirty="0"/>
              <a:t>13</a:t>
            </a:fld>
            <a:endParaRPr spc="-25" dirty="0"/>
          </a:p>
        </p:txBody>
      </p:sp>
      <p:sp>
        <p:nvSpPr>
          <p:cNvPr id="6" name="Rectangle: Rounded Corners 5">
            <a:extLst>
              <a:ext uri="{FF2B5EF4-FFF2-40B4-BE49-F238E27FC236}">
                <a16:creationId xmlns:a16="http://schemas.microsoft.com/office/drawing/2014/main" id="{9F9B76F3-4418-4FE3-8CC2-90566C81CBA4}"/>
              </a:ext>
            </a:extLst>
          </p:cNvPr>
          <p:cNvSpPr/>
          <p:nvPr/>
        </p:nvSpPr>
        <p:spPr>
          <a:xfrm>
            <a:off x="250827" y="1349241"/>
            <a:ext cx="11255374" cy="46705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अवांछित या खतरनाक ऐप्स तक पहुंच प्रतिबंधित करें</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बच्चों के लिए विशिष्ट ऐप्स का उपयोग करें</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नाबालिगों के साथ वित्तीय पासवर्ड साझा न करें</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यदि आवश्यक हो तो पेरेंटल कंट्रोल ऐप्स का उपयोग करें</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डिजिटल वेलबीइंग और माता-पिता के नियंत्रण का उपयोग करें</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अपनी व्यक्तिगत जानकारी को मजबूत पासवर्ड से सुरक्षित रखें। </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व्यक्तिगत जानकारी निजी रखें. </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सुनिश्चित करें कि आपके उपकरण सुरक्षित हैं। </a:t>
            </a:r>
          </a:p>
          <a:p>
            <a:pPr marL="298450" marR="478155" indent="-285750">
              <a:lnSpc>
                <a:spcPts val="1839"/>
              </a:lnSpc>
              <a:spcBef>
                <a:spcPts val="1200"/>
              </a:spcBef>
              <a:buFont typeface="Arial" panose="020B0604020202020204" pitchFamily="34" charset="0"/>
              <a:buChar char="•"/>
            </a:pPr>
            <a:r>
              <a:rPr lang="hi-IN" sz="28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सॉफ़्टवेयर अपडेट पर ध्यान दें.</a:t>
            </a:r>
            <a:endParaRPr lang="en-US" sz="1400" b="1" dirty="0">
              <a:latin typeface="Times New Roman" panose="02020603050405020304" pitchFamily="18" charset="0"/>
              <a:cs typeface="Times New Roman" panose="02020603050405020304" pitchFamily="18" charset="0"/>
            </a:endParaRPr>
          </a:p>
          <a:p>
            <a:pPr marL="298450" marR="478155" indent="-285750">
              <a:lnSpc>
                <a:spcPts val="1839"/>
              </a:lnSpc>
              <a:spcBef>
                <a:spcPts val="325"/>
              </a:spcBef>
              <a:buFont typeface="Arial" panose="020B0604020202020204" pitchFamily="34" charset="0"/>
              <a:buChar char="•"/>
            </a:pPr>
            <a:endParaRPr lang="en-US" sz="1600" b="1"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16833" y="431999"/>
            <a:ext cx="11255375" cy="695960"/>
          </a:xfrm>
          <a:custGeom>
            <a:avLst/>
            <a:gdLst/>
            <a:ahLst/>
            <a:cxnLst/>
            <a:rect l="l" t="t" r="r" b="b"/>
            <a:pathLst>
              <a:path w="11255375" h="695960">
                <a:moveTo>
                  <a:pt x="11255165" y="695739"/>
                </a:moveTo>
                <a:lnTo>
                  <a:pt x="0" y="695739"/>
                </a:lnTo>
                <a:lnTo>
                  <a:pt x="0" y="0"/>
                </a:lnTo>
                <a:lnTo>
                  <a:pt x="11255165" y="0"/>
                </a:lnTo>
                <a:lnTo>
                  <a:pt x="11255165" y="695739"/>
                </a:lnTo>
                <a:close/>
              </a:path>
            </a:pathLst>
          </a:custGeom>
          <a:solidFill>
            <a:srgbClr val="F1F1F1">
              <a:alpha val="49803"/>
            </a:srgbClr>
          </a:solidFill>
        </p:spPr>
        <p:txBody>
          <a:bodyPr wrap="square" lIns="0" tIns="0" rIns="0" bIns="0" rtlCol="0"/>
          <a:lstStyle/>
          <a:p>
            <a:endParaRPr/>
          </a:p>
        </p:txBody>
      </p:sp>
      <p:sp>
        <p:nvSpPr>
          <p:cNvPr id="3" name="object 3"/>
          <p:cNvSpPr txBox="1">
            <a:spLocks noGrp="1"/>
          </p:cNvSpPr>
          <p:nvPr>
            <p:ph type="title"/>
          </p:nvPr>
        </p:nvSpPr>
        <p:spPr>
          <a:xfrm>
            <a:off x="552450" y="458102"/>
            <a:ext cx="11489055" cy="566822"/>
          </a:xfrm>
          <a:prstGeom prst="rect">
            <a:avLst/>
          </a:prstGeom>
        </p:spPr>
        <p:txBody>
          <a:bodyPr vert="horz" wrap="square" lIns="0" tIns="12700" rIns="0" bIns="0" rtlCol="0">
            <a:spAutoFit/>
          </a:bodyPr>
          <a:lstStyle/>
          <a:p>
            <a:pPr marL="135255">
              <a:lnSpc>
                <a:spcPct val="100000"/>
              </a:lnSpc>
              <a:spcBef>
                <a:spcPts val="100"/>
              </a:spcBef>
            </a:pPr>
            <a:r>
              <a:rPr lang="hi-IN" dirty="0"/>
              <a:t>ऑनलाइन वित्तीय धोखाधड़ी - आसान लिंक/संपर्क</a:t>
            </a:r>
            <a:endParaRPr spc="-10" dirty="0"/>
          </a:p>
        </p:txBody>
      </p:sp>
      <p:sp>
        <p:nvSpPr>
          <p:cNvPr id="4" name="object 4"/>
          <p:cNvSpPr txBox="1"/>
          <p:nvPr/>
        </p:nvSpPr>
        <p:spPr>
          <a:xfrm>
            <a:off x="424012" y="1590823"/>
            <a:ext cx="11141710" cy="2218556"/>
          </a:xfrm>
          <a:prstGeom prst="rect">
            <a:avLst/>
          </a:prstGeom>
        </p:spPr>
        <p:txBody>
          <a:bodyPr vert="horz" wrap="square" lIns="0" tIns="12700" rIns="0" bIns="0" rtlCol="0">
            <a:spAutoFit/>
          </a:bodyPr>
          <a:lstStyle/>
          <a:p>
            <a:pPr marL="12700">
              <a:lnSpc>
                <a:spcPct val="100000"/>
              </a:lnSpc>
              <a:spcBef>
                <a:spcPts val="100"/>
              </a:spcBef>
            </a:pPr>
            <a:r>
              <a:rPr sz="2800" dirty="0">
                <a:solidFill>
                  <a:srgbClr val="029B2D"/>
                </a:solidFill>
                <a:latin typeface="Corbel"/>
                <a:cs typeface="Corbel"/>
              </a:rPr>
              <a:t>»</a:t>
            </a:r>
            <a:r>
              <a:rPr sz="2800" spc="100" dirty="0">
                <a:solidFill>
                  <a:srgbClr val="029B2D"/>
                </a:solidFill>
                <a:latin typeface="Corbel"/>
                <a:cs typeface="Corbel"/>
              </a:rPr>
              <a:t> </a:t>
            </a:r>
            <a:r>
              <a:rPr lang="hi-IN" sz="2800" dirty="0">
                <a:solidFill>
                  <a:srgbClr val="3E3E3E"/>
                </a:solidFill>
                <a:latin typeface="Corbel"/>
                <a:cs typeface="Corbel"/>
              </a:rPr>
              <a:t>तुरंत हेल्पलाइन नंबर डायल करें: 1930</a:t>
            </a:r>
          </a:p>
          <a:p>
            <a:pPr marL="12700">
              <a:lnSpc>
                <a:spcPct val="100000"/>
              </a:lnSpc>
              <a:spcBef>
                <a:spcPts val="100"/>
              </a:spcBef>
            </a:pPr>
            <a:endParaRPr lang="hi-IN" sz="2800" dirty="0">
              <a:solidFill>
                <a:srgbClr val="3E3E3E"/>
              </a:solidFill>
              <a:latin typeface="Corbel"/>
              <a:cs typeface="Corbel"/>
            </a:endParaRPr>
          </a:p>
          <a:p>
            <a:pPr marL="12700">
              <a:lnSpc>
                <a:spcPct val="100000"/>
              </a:lnSpc>
              <a:spcBef>
                <a:spcPts val="100"/>
              </a:spcBef>
            </a:pPr>
            <a:r>
              <a:rPr lang="hi-IN" sz="2800" dirty="0">
                <a:solidFill>
                  <a:srgbClr val="3E3E3E"/>
                </a:solidFill>
                <a:latin typeface="Corbel"/>
                <a:cs typeface="Corbel"/>
              </a:rPr>
              <a:t>»</a:t>
            </a:r>
            <a:r>
              <a:rPr lang="en-IN" sz="2800" dirty="0">
                <a:solidFill>
                  <a:srgbClr val="3E3E3E"/>
                </a:solidFill>
                <a:latin typeface="Corbel"/>
                <a:cs typeface="Corbel"/>
              </a:rPr>
              <a:t>www.cybercrime.gov.in </a:t>
            </a:r>
            <a:r>
              <a:rPr lang="hi-IN" sz="2800" dirty="0">
                <a:solidFill>
                  <a:srgbClr val="3E3E3E"/>
                </a:solidFill>
                <a:latin typeface="Corbel"/>
                <a:cs typeface="Corbel"/>
              </a:rPr>
              <a:t>पर रिपोर्ट (राष्ट्रीय साइबर अपराध रिपोर्टिंग पोर्टल)</a:t>
            </a:r>
          </a:p>
          <a:p>
            <a:pPr marL="12700">
              <a:lnSpc>
                <a:spcPct val="100000"/>
              </a:lnSpc>
              <a:spcBef>
                <a:spcPts val="100"/>
              </a:spcBef>
            </a:pPr>
            <a:endParaRPr lang="hi-IN" sz="2800" dirty="0">
              <a:solidFill>
                <a:srgbClr val="3E3E3E"/>
              </a:solidFill>
              <a:latin typeface="Corbel"/>
              <a:cs typeface="Corbel"/>
            </a:endParaRPr>
          </a:p>
          <a:p>
            <a:pPr marL="12700">
              <a:lnSpc>
                <a:spcPct val="100000"/>
              </a:lnSpc>
              <a:spcBef>
                <a:spcPts val="100"/>
              </a:spcBef>
            </a:pPr>
            <a:r>
              <a:rPr lang="hi-IN" sz="2800" dirty="0">
                <a:solidFill>
                  <a:srgbClr val="3E3E3E"/>
                </a:solidFill>
                <a:latin typeface="Corbel"/>
                <a:cs typeface="Corbel"/>
              </a:rPr>
              <a:t>» तुरंत बैंक में शिकायत दर्ज करें</a:t>
            </a:r>
            <a:endParaRPr sz="2800" dirty="0">
              <a:latin typeface="Corbel"/>
              <a:cs typeface="Corbel"/>
            </a:endParaRPr>
          </a:p>
        </p:txBody>
      </p:sp>
      <p:sp>
        <p:nvSpPr>
          <p:cNvPr id="5" name="object 5"/>
          <p:cNvSpPr/>
          <p:nvPr/>
        </p:nvSpPr>
        <p:spPr>
          <a:xfrm>
            <a:off x="11706224" y="6356350"/>
            <a:ext cx="370840" cy="365125"/>
          </a:xfrm>
          <a:custGeom>
            <a:avLst/>
            <a:gdLst/>
            <a:ahLst/>
            <a:cxnLst/>
            <a:rect l="l" t="t" r="r" b="b"/>
            <a:pathLst>
              <a:path w="370840" h="365125">
                <a:moveTo>
                  <a:pt x="370574" y="365124"/>
                </a:moveTo>
                <a:lnTo>
                  <a:pt x="0" y="365124"/>
                </a:lnTo>
                <a:lnTo>
                  <a:pt x="0" y="0"/>
                </a:lnTo>
                <a:lnTo>
                  <a:pt x="370574" y="0"/>
                </a:lnTo>
                <a:lnTo>
                  <a:pt x="370574" y="365124"/>
                </a:lnTo>
                <a:close/>
              </a:path>
            </a:pathLst>
          </a:custGeom>
          <a:solidFill>
            <a:srgbClr val="F1F1F1">
              <a:alpha val="49803"/>
            </a:srgbClr>
          </a:solidFill>
        </p:spPr>
        <p:txBody>
          <a:bodyPr wrap="square" lIns="0" tIns="0" rIns="0" bIns="0" rtlCol="0"/>
          <a:lstStyle/>
          <a:p>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230"/>
              </a:lnSpc>
            </a:pPr>
            <a:fld id="{81D60167-4931-47E6-BA6A-407CBD079E47}" type="slidenum">
              <a:rPr spc="-25" dirty="0"/>
              <a:t>14</a:t>
            </a:fld>
            <a:endParaRPr spc="-2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706224" y="6356350"/>
            <a:ext cx="370840" cy="365125"/>
          </a:xfrm>
          <a:custGeom>
            <a:avLst/>
            <a:gdLst/>
            <a:ahLst/>
            <a:cxnLst/>
            <a:rect l="l" t="t" r="r" b="b"/>
            <a:pathLst>
              <a:path w="370840" h="365125">
                <a:moveTo>
                  <a:pt x="370574" y="365124"/>
                </a:moveTo>
                <a:lnTo>
                  <a:pt x="0" y="365124"/>
                </a:lnTo>
                <a:lnTo>
                  <a:pt x="0" y="0"/>
                </a:lnTo>
                <a:lnTo>
                  <a:pt x="370574" y="0"/>
                </a:lnTo>
                <a:lnTo>
                  <a:pt x="370574" y="365124"/>
                </a:lnTo>
                <a:close/>
              </a:path>
            </a:pathLst>
          </a:custGeom>
          <a:solidFill>
            <a:srgbClr val="F1F1F1">
              <a:alpha val="49803"/>
            </a:srgbClr>
          </a:solidFill>
        </p:spPr>
        <p:txBody>
          <a:bodyPr wrap="square" lIns="0" tIns="0" rIns="0" bIns="0" rtlCol="0"/>
          <a:lstStyle/>
          <a:p>
            <a:endParaRPr/>
          </a:p>
        </p:txBody>
      </p:sp>
      <p:sp>
        <p:nvSpPr>
          <p:cNvPr id="3" name="object 3"/>
          <p:cNvSpPr txBox="1">
            <a:spLocks noGrp="1"/>
          </p:cNvSpPr>
          <p:nvPr>
            <p:ph type="title"/>
          </p:nvPr>
        </p:nvSpPr>
        <p:spPr>
          <a:xfrm>
            <a:off x="3971364" y="3011166"/>
            <a:ext cx="4061460" cy="645882"/>
          </a:xfrm>
          <a:prstGeom prst="rect">
            <a:avLst/>
          </a:prstGeom>
          <a:solidFill>
            <a:srgbClr val="F1F1F1">
              <a:alpha val="49803"/>
            </a:srgbClr>
          </a:solidFill>
        </p:spPr>
        <p:txBody>
          <a:bodyPr vert="horz" wrap="square" lIns="0" tIns="0" rIns="0" bIns="0" rtlCol="0">
            <a:spAutoFit/>
          </a:bodyPr>
          <a:lstStyle/>
          <a:p>
            <a:pPr marL="460375">
              <a:lnSpc>
                <a:spcPts val="5045"/>
              </a:lnSpc>
            </a:pPr>
            <a:r>
              <a:rPr lang="hi-IN" sz="4400" dirty="0">
                <a:latin typeface="Arial"/>
                <a:cs typeface="Arial"/>
              </a:rPr>
              <a:t>धन्यवाद</a:t>
            </a:r>
            <a:endParaRPr sz="4400" dirty="0">
              <a:latin typeface="Arial"/>
              <a:cs typeface="Arial"/>
            </a:endParaRP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230"/>
              </a:lnSpc>
            </a:pPr>
            <a:fld id="{81D60167-4931-47E6-BA6A-407CBD079E47}" type="slidenum">
              <a:rPr spc="-25" dirty="0"/>
              <a:t>15</a:t>
            </a:fld>
            <a:endParaRPr spc="-2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2450" y="458102"/>
            <a:ext cx="11489055" cy="510441"/>
          </a:xfrm>
          <a:prstGeom prst="rect">
            <a:avLst/>
          </a:prstGeom>
        </p:spPr>
        <p:txBody>
          <a:bodyPr vert="horz" wrap="square" lIns="0" tIns="115804" rIns="0" bIns="0" rtlCol="0">
            <a:spAutoFit/>
          </a:bodyPr>
          <a:lstStyle/>
          <a:p>
            <a:pPr marL="12700" marR="5080">
              <a:lnSpc>
                <a:spcPts val="3020"/>
              </a:lnSpc>
              <a:spcBef>
                <a:spcPts val="480"/>
              </a:spcBef>
            </a:pPr>
            <a:r>
              <a:rPr lang="hi-IN" sz="2800" dirty="0">
                <a:latin typeface="Arial"/>
                <a:cs typeface="Arial"/>
              </a:rPr>
              <a:t>भारतीय साइबर अपराध समन्वय केंद्र (</a:t>
            </a:r>
            <a:r>
              <a:rPr lang="en-IN" sz="2800" dirty="0">
                <a:latin typeface="Arial"/>
                <a:cs typeface="Arial"/>
              </a:rPr>
              <a:t>I4C), </a:t>
            </a:r>
            <a:r>
              <a:rPr lang="hi-IN" sz="2800" dirty="0">
                <a:latin typeface="Arial"/>
                <a:cs typeface="Arial"/>
              </a:rPr>
              <a:t>गृह मंत्रालय</a:t>
            </a:r>
            <a:endParaRPr sz="2800" dirty="0">
              <a:latin typeface="Arial"/>
              <a:cs typeface="Arial"/>
            </a:endParaRPr>
          </a:p>
        </p:txBody>
      </p:sp>
      <p:sp>
        <p:nvSpPr>
          <p:cNvPr id="17" name="object 17"/>
          <p:cNvSpPr txBox="1">
            <a:spLocks noGrp="1"/>
          </p:cNvSpPr>
          <p:nvPr>
            <p:ph type="body" idx="1"/>
          </p:nvPr>
        </p:nvSpPr>
        <p:spPr>
          <a:xfrm>
            <a:off x="304800" y="2643362"/>
            <a:ext cx="7979409" cy="1705595"/>
          </a:xfrm>
          <a:prstGeom prst="rect">
            <a:avLst/>
          </a:prstGeom>
        </p:spPr>
        <p:txBody>
          <a:bodyPr vert="horz" wrap="square" lIns="0" tIns="12700" rIns="0" bIns="0" rtlCol="0">
            <a:spAutoFit/>
          </a:bodyPr>
          <a:lstStyle/>
          <a:p>
            <a:pPr marL="12700">
              <a:lnSpc>
                <a:spcPct val="100000"/>
              </a:lnSpc>
              <a:spcBef>
                <a:spcPts val="100"/>
              </a:spcBef>
            </a:pPr>
            <a:r>
              <a:rPr lang="en-IN" spc="-10" dirty="0">
                <a:solidFill>
                  <a:schemeClr val="tx1"/>
                </a:solidFill>
              </a:rPr>
              <a:t> </a:t>
            </a:r>
          </a:p>
          <a:p>
            <a:pPr marL="12700">
              <a:lnSpc>
                <a:spcPct val="100000"/>
              </a:lnSpc>
              <a:spcBef>
                <a:spcPts val="100"/>
              </a:spcBef>
            </a:pPr>
            <a:endParaRPr lang="en-IN" spc="-10" dirty="0">
              <a:solidFill>
                <a:schemeClr val="tx1"/>
              </a:solidFill>
            </a:endParaRPr>
          </a:p>
          <a:p>
            <a:pPr marL="12700">
              <a:lnSpc>
                <a:spcPct val="100000"/>
              </a:lnSpc>
              <a:spcBef>
                <a:spcPts val="100"/>
              </a:spcBef>
            </a:pPr>
            <a:r>
              <a:rPr lang="en-IN" spc="-10" dirty="0">
                <a:solidFill>
                  <a:schemeClr val="tx1"/>
                </a:solidFill>
              </a:rPr>
              <a:t> </a:t>
            </a:r>
          </a:p>
          <a:p>
            <a:pPr marL="12700">
              <a:lnSpc>
                <a:spcPct val="100000"/>
              </a:lnSpc>
              <a:spcBef>
                <a:spcPts val="100"/>
              </a:spcBef>
            </a:pPr>
            <a:endParaRPr lang="en-IN" spc="-10" dirty="0">
              <a:solidFill>
                <a:schemeClr val="tx1"/>
              </a:solidFill>
            </a:endParaRPr>
          </a:p>
          <a:p>
            <a:pPr marL="12700">
              <a:lnSpc>
                <a:spcPct val="100000"/>
              </a:lnSpc>
              <a:spcBef>
                <a:spcPts val="100"/>
              </a:spcBef>
            </a:pPr>
            <a:r>
              <a:rPr lang="en-IN" spc="-10" dirty="0">
                <a:solidFill>
                  <a:schemeClr val="tx1"/>
                </a:solidFill>
              </a:rPr>
              <a:t> </a:t>
            </a:r>
          </a:p>
          <a:p>
            <a:pPr marL="12700">
              <a:lnSpc>
                <a:spcPct val="100000"/>
              </a:lnSpc>
              <a:spcBef>
                <a:spcPts val="100"/>
              </a:spcBef>
            </a:pPr>
            <a:r>
              <a:rPr lang="en-IN" spc="-10" dirty="0">
                <a:solidFill>
                  <a:schemeClr val="tx1"/>
                </a:solidFill>
              </a:rPr>
              <a:t> </a:t>
            </a:r>
          </a:p>
          <a:p>
            <a:pPr marL="12700">
              <a:lnSpc>
                <a:spcPct val="100000"/>
              </a:lnSpc>
              <a:spcBef>
                <a:spcPts val="100"/>
              </a:spcBef>
            </a:pPr>
            <a:r>
              <a:rPr lang="en-IN" spc="-10" dirty="0">
                <a:solidFill>
                  <a:schemeClr val="tx1"/>
                </a:solidFill>
              </a:rPr>
              <a:t> </a:t>
            </a:r>
          </a:p>
        </p:txBody>
      </p:sp>
      <p:pic>
        <p:nvPicPr>
          <p:cNvPr id="18" name="object 6">
            <a:extLst>
              <a:ext uri="{FF2B5EF4-FFF2-40B4-BE49-F238E27FC236}">
                <a16:creationId xmlns:a16="http://schemas.microsoft.com/office/drawing/2014/main" id="{5F2A0044-3B9B-4DB2-B706-50837253D9A2}"/>
              </a:ext>
            </a:extLst>
          </p:cNvPr>
          <p:cNvPicPr/>
          <p:nvPr/>
        </p:nvPicPr>
        <p:blipFill>
          <a:blip r:embed="rId2" cstate="print"/>
          <a:stretch>
            <a:fillRect/>
          </a:stretch>
        </p:blipFill>
        <p:spPr>
          <a:xfrm>
            <a:off x="5285022" y="2205621"/>
            <a:ext cx="1654259" cy="1216444"/>
          </a:xfrm>
          <a:prstGeom prst="rect">
            <a:avLst/>
          </a:prstGeom>
        </p:spPr>
      </p:pic>
      <p:sp>
        <p:nvSpPr>
          <p:cNvPr id="20" name="Rectangle: Rounded Corners 19">
            <a:extLst>
              <a:ext uri="{FF2B5EF4-FFF2-40B4-BE49-F238E27FC236}">
                <a16:creationId xmlns:a16="http://schemas.microsoft.com/office/drawing/2014/main" id="{F209DC8E-93CE-4096-B94B-9FFC2A2A56E8}"/>
              </a:ext>
            </a:extLst>
          </p:cNvPr>
          <p:cNvSpPr/>
          <p:nvPr/>
        </p:nvSpPr>
        <p:spPr>
          <a:xfrm>
            <a:off x="381000" y="1676400"/>
            <a:ext cx="3962400" cy="678864"/>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a:lnSpc>
                <a:spcPct val="100000"/>
              </a:lnSpc>
              <a:spcBef>
                <a:spcPts val="100"/>
              </a:spcBef>
            </a:pPr>
            <a:r>
              <a:rPr lang="hi-IN" spc="-10" dirty="0">
                <a:solidFill>
                  <a:schemeClr val="tx1"/>
                </a:solidFill>
              </a:rPr>
              <a:t>राष्ट्रीय साइबर अपराध अनुसंधान और नवाचार केंद्र</a:t>
            </a:r>
            <a:r>
              <a:rPr lang="en-US" spc="-10" dirty="0">
                <a:solidFill>
                  <a:schemeClr val="tx1"/>
                </a:solidFill>
              </a:rPr>
              <a:t> </a:t>
            </a:r>
            <a:r>
              <a:rPr lang="en-IN" spc="-10" dirty="0">
                <a:solidFill>
                  <a:schemeClr val="tx1"/>
                </a:solidFill>
              </a:rPr>
              <a:t>(NCR&amp;IC)</a:t>
            </a:r>
          </a:p>
        </p:txBody>
      </p:sp>
      <p:sp>
        <p:nvSpPr>
          <p:cNvPr id="21" name="Rectangle: Rounded Corners 20">
            <a:extLst>
              <a:ext uri="{FF2B5EF4-FFF2-40B4-BE49-F238E27FC236}">
                <a16:creationId xmlns:a16="http://schemas.microsoft.com/office/drawing/2014/main" id="{DCC02FF6-49AD-48D8-916F-C220D3C331FC}"/>
              </a:ext>
            </a:extLst>
          </p:cNvPr>
          <p:cNvSpPr/>
          <p:nvPr/>
        </p:nvSpPr>
        <p:spPr>
          <a:xfrm>
            <a:off x="8187570" y="1766179"/>
            <a:ext cx="2971800" cy="737276"/>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a:lnSpc>
                <a:spcPct val="100000"/>
              </a:lnSpc>
              <a:spcBef>
                <a:spcPts val="100"/>
              </a:spcBef>
            </a:pPr>
            <a:r>
              <a:rPr lang="hi-IN" spc="-10" dirty="0">
                <a:solidFill>
                  <a:schemeClr val="tx1"/>
                </a:solidFill>
              </a:rPr>
              <a:t>राष्ट्रीय साइबर अपराध प्रशिक्षण केंद्र</a:t>
            </a:r>
            <a:r>
              <a:rPr lang="en-US" spc="-10" dirty="0">
                <a:solidFill>
                  <a:schemeClr val="tx1"/>
                </a:solidFill>
              </a:rPr>
              <a:t> </a:t>
            </a:r>
            <a:r>
              <a:rPr lang="en-IN" spc="-10" dirty="0">
                <a:solidFill>
                  <a:schemeClr val="tx1"/>
                </a:solidFill>
              </a:rPr>
              <a:t>(NCTC)</a:t>
            </a:r>
          </a:p>
        </p:txBody>
      </p:sp>
      <p:sp>
        <p:nvSpPr>
          <p:cNvPr id="22" name="Rectangle: Rounded Corners 21">
            <a:extLst>
              <a:ext uri="{FF2B5EF4-FFF2-40B4-BE49-F238E27FC236}">
                <a16:creationId xmlns:a16="http://schemas.microsoft.com/office/drawing/2014/main" id="{D35E6BDE-C976-4528-BE0B-CAF47785D55C}"/>
              </a:ext>
            </a:extLst>
          </p:cNvPr>
          <p:cNvSpPr/>
          <p:nvPr/>
        </p:nvSpPr>
        <p:spPr>
          <a:xfrm>
            <a:off x="3886200" y="5029199"/>
            <a:ext cx="4191000" cy="678865"/>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a:lnSpc>
                <a:spcPct val="100000"/>
              </a:lnSpc>
              <a:spcBef>
                <a:spcPts val="100"/>
              </a:spcBef>
            </a:pPr>
            <a:r>
              <a:rPr lang="hi-IN" spc="-10" dirty="0">
                <a:solidFill>
                  <a:schemeClr val="tx1"/>
                </a:solidFill>
              </a:rPr>
              <a:t>राष्ट्रीय साइबर फोरेंसिक प्रयोगशाला</a:t>
            </a:r>
            <a:r>
              <a:rPr lang="en-US" spc="-10" dirty="0">
                <a:solidFill>
                  <a:schemeClr val="tx1"/>
                </a:solidFill>
              </a:rPr>
              <a:t> </a:t>
            </a:r>
            <a:r>
              <a:rPr lang="en-IN" spc="-10" dirty="0">
                <a:solidFill>
                  <a:schemeClr val="tx1"/>
                </a:solidFill>
              </a:rPr>
              <a:t>(NCFL)</a:t>
            </a:r>
          </a:p>
        </p:txBody>
      </p:sp>
      <p:sp>
        <p:nvSpPr>
          <p:cNvPr id="23" name="Rectangle: Rounded Corners 22">
            <a:extLst>
              <a:ext uri="{FF2B5EF4-FFF2-40B4-BE49-F238E27FC236}">
                <a16:creationId xmlns:a16="http://schemas.microsoft.com/office/drawing/2014/main" id="{E69993CF-3A31-4655-A94E-3FA4438192CB}"/>
              </a:ext>
            </a:extLst>
          </p:cNvPr>
          <p:cNvSpPr/>
          <p:nvPr/>
        </p:nvSpPr>
        <p:spPr>
          <a:xfrm>
            <a:off x="8177464" y="3644687"/>
            <a:ext cx="3124200" cy="721054"/>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a:lnSpc>
                <a:spcPct val="100000"/>
              </a:lnSpc>
              <a:spcBef>
                <a:spcPts val="100"/>
              </a:spcBef>
            </a:pPr>
            <a:r>
              <a:rPr lang="hi-IN" spc="-10" dirty="0">
                <a:solidFill>
                  <a:schemeClr val="tx1"/>
                </a:solidFill>
              </a:rPr>
              <a:t>संयुक्त साइबर अपराध समन्वय टीमें</a:t>
            </a:r>
            <a:r>
              <a:rPr lang="en-US" spc="-10" dirty="0">
                <a:solidFill>
                  <a:schemeClr val="tx1"/>
                </a:solidFill>
              </a:rPr>
              <a:t> </a:t>
            </a:r>
            <a:r>
              <a:rPr lang="en-IN" spc="-10" dirty="0">
                <a:solidFill>
                  <a:schemeClr val="tx1"/>
                </a:solidFill>
              </a:rPr>
              <a:t>(JCCT)</a:t>
            </a:r>
          </a:p>
        </p:txBody>
      </p:sp>
      <p:sp>
        <p:nvSpPr>
          <p:cNvPr id="24" name="Rectangle: Rounded Corners 23">
            <a:extLst>
              <a:ext uri="{FF2B5EF4-FFF2-40B4-BE49-F238E27FC236}">
                <a16:creationId xmlns:a16="http://schemas.microsoft.com/office/drawing/2014/main" id="{505D4EE9-7B88-48CB-AEE0-6EA3BB6211FE}"/>
              </a:ext>
            </a:extLst>
          </p:cNvPr>
          <p:cNvSpPr/>
          <p:nvPr/>
        </p:nvSpPr>
        <p:spPr>
          <a:xfrm>
            <a:off x="381000" y="2743199"/>
            <a:ext cx="3962400" cy="678865"/>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pc="-10" dirty="0">
                <a:solidFill>
                  <a:schemeClr val="tx1"/>
                </a:solidFill>
              </a:rPr>
              <a:t>राष्ट्रीय साइबर अपराध पारिस्थितिकी तंत्र प्रबंधन इकाई</a:t>
            </a:r>
            <a:r>
              <a:rPr lang="en-US" spc="-10" dirty="0">
                <a:solidFill>
                  <a:schemeClr val="tx1"/>
                </a:solidFill>
              </a:rPr>
              <a:t> </a:t>
            </a:r>
            <a:r>
              <a:rPr lang="en-IN" spc="-10" dirty="0">
                <a:solidFill>
                  <a:schemeClr val="tx1"/>
                </a:solidFill>
              </a:rPr>
              <a:t>(NCEMU)</a:t>
            </a:r>
            <a:endParaRPr lang="en-IN" dirty="0"/>
          </a:p>
        </p:txBody>
      </p:sp>
      <p:sp>
        <p:nvSpPr>
          <p:cNvPr id="25" name="Rectangle: Rounded Corners 24">
            <a:extLst>
              <a:ext uri="{FF2B5EF4-FFF2-40B4-BE49-F238E27FC236}">
                <a16:creationId xmlns:a16="http://schemas.microsoft.com/office/drawing/2014/main" id="{4C42BCEB-4C1B-4444-A991-7BE0F30F3B68}"/>
              </a:ext>
            </a:extLst>
          </p:cNvPr>
          <p:cNvSpPr/>
          <p:nvPr/>
        </p:nvSpPr>
        <p:spPr>
          <a:xfrm>
            <a:off x="8165432" y="2728690"/>
            <a:ext cx="3149223" cy="572253"/>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spc="-10" dirty="0">
                <a:solidFill>
                  <a:schemeClr val="tx1"/>
                </a:solidFill>
              </a:rPr>
              <a:t>राष्ट्रीय साइबर अपराध खतरा विश्लेषण इकाई</a:t>
            </a:r>
            <a:r>
              <a:rPr lang="en-US" spc="-10" dirty="0">
                <a:solidFill>
                  <a:schemeClr val="tx1"/>
                </a:solidFill>
              </a:rPr>
              <a:t> </a:t>
            </a:r>
            <a:r>
              <a:rPr lang="en-IN" spc="-10" dirty="0">
                <a:solidFill>
                  <a:schemeClr val="tx1"/>
                </a:solidFill>
              </a:rPr>
              <a:t>(NCTAU)</a:t>
            </a:r>
            <a:endParaRPr lang="en-IN" dirty="0"/>
          </a:p>
        </p:txBody>
      </p:sp>
      <p:sp>
        <p:nvSpPr>
          <p:cNvPr id="26" name="Rectangle: Rounded Corners 25">
            <a:extLst>
              <a:ext uri="{FF2B5EF4-FFF2-40B4-BE49-F238E27FC236}">
                <a16:creationId xmlns:a16="http://schemas.microsoft.com/office/drawing/2014/main" id="{2DF2B2E0-22F0-42A3-A44D-D8D112B29C4F}"/>
              </a:ext>
            </a:extLst>
          </p:cNvPr>
          <p:cNvSpPr/>
          <p:nvPr/>
        </p:nvSpPr>
        <p:spPr>
          <a:xfrm>
            <a:off x="457200" y="3809999"/>
            <a:ext cx="3886200" cy="678865"/>
          </a:xfrm>
          <a:prstGeom prst="round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700">
              <a:lnSpc>
                <a:spcPct val="100000"/>
              </a:lnSpc>
              <a:spcBef>
                <a:spcPts val="100"/>
              </a:spcBef>
            </a:pPr>
            <a:r>
              <a:rPr lang="hi-IN" spc="-10" dirty="0">
                <a:solidFill>
                  <a:schemeClr val="tx1"/>
                </a:solidFill>
              </a:rPr>
              <a:t>राष्ट्रीय साइबर अपराध रिपोर्टिंग पोर्टल</a:t>
            </a:r>
            <a:r>
              <a:rPr lang="en-US" spc="-10" dirty="0">
                <a:solidFill>
                  <a:schemeClr val="tx1"/>
                </a:solidFill>
              </a:rPr>
              <a:t> </a:t>
            </a:r>
            <a:r>
              <a:rPr lang="en-IN" spc="-10" dirty="0">
                <a:solidFill>
                  <a:schemeClr val="tx1"/>
                </a:solidFill>
              </a:rPr>
              <a:t>(NCRP)</a:t>
            </a:r>
          </a:p>
        </p:txBody>
      </p:sp>
      <p:cxnSp>
        <p:nvCxnSpPr>
          <p:cNvPr id="28" name="Straight Connector 27">
            <a:extLst>
              <a:ext uri="{FF2B5EF4-FFF2-40B4-BE49-F238E27FC236}">
                <a16:creationId xmlns:a16="http://schemas.microsoft.com/office/drawing/2014/main" id="{B8AD6A14-5F1F-4A26-920F-E7C76EE288A0}"/>
              </a:ext>
            </a:extLst>
          </p:cNvPr>
          <p:cNvCxnSpPr>
            <a:cxnSpLocks/>
            <a:stCxn id="20" idx="3"/>
          </p:cNvCxnSpPr>
          <p:nvPr/>
        </p:nvCxnSpPr>
        <p:spPr>
          <a:xfrm>
            <a:off x="4343400" y="2015832"/>
            <a:ext cx="1045209" cy="562249"/>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40C5ED98-4530-48E7-A706-C191EBF3E464}"/>
              </a:ext>
            </a:extLst>
          </p:cNvPr>
          <p:cNvCxnSpPr>
            <a:cxnSpLocks/>
            <a:stCxn id="24" idx="3"/>
          </p:cNvCxnSpPr>
          <p:nvPr/>
        </p:nvCxnSpPr>
        <p:spPr>
          <a:xfrm flipV="1">
            <a:off x="4343400" y="2583866"/>
            <a:ext cx="1045209" cy="498766"/>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8C6558B3-CFF7-4FF1-B0D3-616C998376E3}"/>
              </a:ext>
            </a:extLst>
          </p:cNvPr>
          <p:cNvCxnSpPr>
            <a:cxnSpLocks/>
            <a:stCxn id="26" idx="3"/>
          </p:cNvCxnSpPr>
          <p:nvPr/>
        </p:nvCxnSpPr>
        <p:spPr>
          <a:xfrm flipV="1">
            <a:off x="4343400" y="2626578"/>
            <a:ext cx="1045209" cy="1522854"/>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D33713C0-CE1D-4006-815A-B1A6E9E44849}"/>
              </a:ext>
            </a:extLst>
          </p:cNvPr>
          <p:cNvCxnSpPr>
            <a:cxnSpLocks/>
          </p:cNvCxnSpPr>
          <p:nvPr/>
        </p:nvCxnSpPr>
        <p:spPr>
          <a:xfrm flipV="1">
            <a:off x="6930707" y="2155027"/>
            <a:ext cx="1306471" cy="609600"/>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EB6CC850-459C-4969-89F5-1198DA6E26DD}"/>
              </a:ext>
            </a:extLst>
          </p:cNvPr>
          <p:cNvCxnSpPr>
            <a:cxnSpLocks/>
            <a:stCxn id="18" idx="3"/>
            <a:endCxn id="25" idx="1"/>
          </p:cNvCxnSpPr>
          <p:nvPr/>
        </p:nvCxnSpPr>
        <p:spPr>
          <a:xfrm>
            <a:off x="6939281" y="2813843"/>
            <a:ext cx="1226151" cy="200974"/>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953BCA71-779F-4507-AA56-40EC754180C6}"/>
              </a:ext>
            </a:extLst>
          </p:cNvPr>
          <p:cNvCxnSpPr>
            <a:cxnSpLocks/>
            <a:stCxn id="18" idx="3"/>
            <a:endCxn id="23" idx="1"/>
          </p:cNvCxnSpPr>
          <p:nvPr/>
        </p:nvCxnSpPr>
        <p:spPr>
          <a:xfrm>
            <a:off x="6939281" y="2813843"/>
            <a:ext cx="1238183" cy="1191371"/>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a:extLst>
              <a:ext uri="{FF2B5EF4-FFF2-40B4-BE49-F238E27FC236}">
                <a16:creationId xmlns:a16="http://schemas.microsoft.com/office/drawing/2014/main" id="{0A62E77D-BC78-4CB2-89E7-84F4DA1D152E}"/>
              </a:ext>
            </a:extLst>
          </p:cNvPr>
          <p:cNvCxnSpPr>
            <a:cxnSpLocks/>
            <a:stCxn id="18" idx="2"/>
            <a:endCxn id="22" idx="0"/>
          </p:cNvCxnSpPr>
          <p:nvPr/>
        </p:nvCxnSpPr>
        <p:spPr>
          <a:xfrm flipH="1">
            <a:off x="5981700" y="3422065"/>
            <a:ext cx="130452" cy="1607134"/>
          </a:xfrm>
          <a:prstGeom prst="line">
            <a:avLst/>
          </a:prstGeom>
        </p:spPr>
        <p:style>
          <a:lnRef idx="1">
            <a:schemeClr val="dk1"/>
          </a:lnRef>
          <a:fillRef idx="0">
            <a:schemeClr val="dk1"/>
          </a:fillRef>
          <a:effectRef idx="0">
            <a:schemeClr val="dk1"/>
          </a:effectRef>
          <a:fontRef idx="minor">
            <a:schemeClr val="tx1"/>
          </a:fontRef>
        </p:style>
      </p:cxnSp>
      <p:sp>
        <p:nvSpPr>
          <p:cNvPr id="3" name="Rectangle 1">
            <a:extLst>
              <a:ext uri="{FF2B5EF4-FFF2-40B4-BE49-F238E27FC236}">
                <a16:creationId xmlns:a16="http://schemas.microsoft.com/office/drawing/2014/main" id="{43619970-951F-444B-83BA-D737B382E9B2}"/>
              </a:ext>
            </a:extLst>
          </p:cNvPr>
          <p:cNvSpPr>
            <a:spLocks noChangeArrowheads="1"/>
          </p:cNvSpPr>
          <p:nvPr/>
        </p:nvSpPr>
        <p:spPr bwMode="auto">
          <a:xfrm>
            <a:off x="0" y="179864"/>
            <a:ext cx="51296" cy="97471"/>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en-US" sz="800" b="0" i="0" u="none" strike="noStrike" cap="none" normalizeH="0" baseline="0" dirty="0">
                <a:ln>
                  <a:noFill/>
                </a:ln>
                <a:solidFill>
                  <a:schemeClr val="tx1"/>
                </a:solidFill>
                <a:effectLst/>
                <a:cs typeface="Mangal" panose="02040503050203030202"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516833" y="431999"/>
            <a:ext cx="11255375" cy="695960"/>
          </a:xfrm>
          <a:custGeom>
            <a:avLst/>
            <a:gdLst/>
            <a:ahLst/>
            <a:cxnLst/>
            <a:rect l="l" t="t" r="r" b="b"/>
            <a:pathLst>
              <a:path w="11255375" h="695960">
                <a:moveTo>
                  <a:pt x="11255165" y="695739"/>
                </a:moveTo>
                <a:lnTo>
                  <a:pt x="0" y="695739"/>
                </a:lnTo>
                <a:lnTo>
                  <a:pt x="0" y="0"/>
                </a:lnTo>
                <a:lnTo>
                  <a:pt x="11255165" y="0"/>
                </a:lnTo>
                <a:lnTo>
                  <a:pt x="11255165" y="695739"/>
                </a:lnTo>
                <a:close/>
              </a:path>
            </a:pathLst>
          </a:custGeom>
          <a:solidFill>
            <a:srgbClr val="F1F1F1">
              <a:alpha val="49803"/>
            </a:srgbClr>
          </a:solidFill>
        </p:spPr>
        <p:txBody>
          <a:bodyPr wrap="square" lIns="0" tIns="0" rIns="0" bIns="0" rtlCol="0"/>
          <a:lstStyle/>
          <a:p>
            <a:endParaRPr/>
          </a:p>
        </p:txBody>
      </p:sp>
      <p:sp>
        <p:nvSpPr>
          <p:cNvPr id="3" name="object 3"/>
          <p:cNvSpPr txBox="1">
            <a:spLocks noGrp="1"/>
          </p:cNvSpPr>
          <p:nvPr>
            <p:ph type="title"/>
          </p:nvPr>
        </p:nvSpPr>
        <p:spPr>
          <a:xfrm>
            <a:off x="552450" y="458102"/>
            <a:ext cx="11489055" cy="513063"/>
          </a:xfrm>
          <a:prstGeom prst="rect">
            <a:avLst/>
          </a:prstGeom>
        </p:spPr>
        <p:txBody>
          <a:bodyPr vert="horz" wrap="square" lIns="0" tIns="81381" rIns="0" bIns="0" rtlCol="0">
            <a:spAutoFit/>
          </a:bodyPr>
          <a:lstStyle/>
          <a:p>
            <a:pPr marL="135255">
              <a:lnSpc>
                <a:spcPct val="100000"/>
              </a:lnSpc>
              <a:spcBef>
                <a:spcPts val="100"/>
              </a:spcBef>
            </a:pPr>
            <a:r>
              <a:rPr lang="hi-IN" sz="2800" spc="-10" dirty="0">
                <a:latin typeface="Arial"/>
                <a:cs typeface="Arial"/>
              </a:rPr>
              <a:t>वित्तीय धोखाधड़ी क्या है</a:t>
            </a:r>
            <a:r>
              <a:rPr lang="en-IN" sz="2800" spc="-10" dirty="0">
                <a:latin typeface="Arial"/>
                <a:cs typeface="Arial"/>
              </a:rPr>
              <a:t>?</a:t>
            </a:r>
            <a:endParaRPr sz="2800" dirty="0">
              <a:latin typeface="Arial"/>
              <a:cs typeface="Arial"/>
            </a:endParaRPr>
          </a:p>
        </p:txBody>
      </p:sp>
      <p:sp>
        <p:nvSpPr>
          <p:cNvPr id="25" name="object 25"/>
          <p:cNvSpPr/>
          <p:nvPr/>
        </p:nvSpPr>
        <p:spPr>
          <a:xfrm>
            <a:off x="11706224" y="6356350"/>
            <a:ext cx="370840" cy="365125"/>
          </a:xfrm>
          <a:custGeom>
            <a:avLst/>
            <a:gdLst/>
            <a:ahLst/>
            <a:cxnLst/>
            <a:rect l="l" t="t" r="r" b="b"/>
            <a:pathLst>
              <a:path w="370840" h="365125">
                <a:moveTo>
                  <a:pt x="370574" y="365124"/>
                </a:moveTo>
                <a:lnTo>
                  <a:pt x="0" y="365124"/>
                </a:lnTo>
                <a:lnTo>
                  <a:pt x="0" y="0"/>
                </a:lnTo>
                <a:lnTo>
                  <a:pt x="370574" y="0"/>
                </a:lnTo>
                <a:lnTo>
                  <a:pt x="370574" y="365124"/>
                </a:lnTo>
                <a:close/>
              </a:path>
            </a:pathLst>
          </a:custGeom>
          <a:solidFill>
            <a:srgbClr val="F1F1F1">
              <a:alpha val="49803"/>
            </a:srgbClr>
          </a:solidFill>
        </p:spPr>
        <p:txBody>
          <a:bodyPr wrap="square" lIns="0" tIns="0" rIns="0" bIns="0" rtlCol="0"/>
          <a:lstStyle/>
          <a:p>
            <a:endParaRPr/>
          </a:p>
        </p:txBody>
      </p:sp>
      <p:sp>
        <p:nvSpPr>
          <p:cNvPr id="26" name="object 26"/>
          <p:cNvSpPr txBox="1"/>
          <p:nvPr/>
        </p:nvSpPr>
        <p:spPr>
          <a:xfrm>
            <a:off x="11843093" y="6428676"/>
            <a:ext cx="97155" cy="208279"/>
          </a:xfrm>
          <a:prstGeom prst="rect">
            <a:avLst/>
          </a:prstGeom>
        </p:spPr>
        <p:txBody>
          <a:bodyPr vert="horz" wrap="square" lIns="0" tIns="12700" rIns="0" bIns="0" rtlCol="0">
            <a:spAutoFit/>
          </a:bodyPr>
          <a:lstStyle/>
          <a:p>
            <a:pPr marL="12700">
              <a:lnSpc>
                <a:spcPct val="100000"/>
              </a:lnSpc>
              <a:spcBef>
                <a:spcPts val="100"/>
              </a:spcBef>
            </a:pPr>
            <a:r>
              <a:rPr sz="1200" i="1" spc="-50" dirty="0">
                <a:solidFill>
                  <a:srgbClr val="3E3E3E"/>
                </a:solidFill>
                <a:latin typeface="Times New Roman"/>
                <a:cs typeface="Times New Roman"/>
              </a:rPr>
              <a:t>3</a:t>
            </a:r>
            <a:endParaRPr sz="1200">
              <a:latin typeface="Times New Roman"/>
              <a:cs typeface="Times New Roman"/>
            </a:endParaRPr>
          </a:p>
        </p:txBody>
      </p:sp>
      <p:sp>
        <p:nvSpPr>
          <p:cNvPr id="37" name="Rectangle: Rounded Corners 36">
            <a:extLst>
              <a:ext uri="{FF2B5EF4-FFF2-40B4-BE49-F238E27FC236}">
                <a16:creationId xmlns:a16="http://schemas.microsoft.com/office/drawing/2014/main" id="{CC5020AF-2367-4520-8806-69C5DF2EE754}"/>
              </a:ext>
            </a:extLst>
          </p:cNvPr>
          <p:cNvSpPr/>
          <p:nvPr/>
        </p:nvSpPr>
        <p:spPr>
          <a:xfrm>
            <a:off x="914400" y="1127959"/>
            <a:ext cx="10366686" cy="481564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hi-IN" sz="24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वित्तीय धोखाधड़ी का मतलब ऐसी धोखाधड़ी करने के उद्देश्य से जानबूझकर महत्वपूर्ण जानकारी छिपाकर या गलत बयान देकर तथ्यों को गलत तरीके से पेश करना है।</a:t>
            </a:r>
            <a:endParaRPr lang="en-IN" sz="2400" dirty="0">
              <a:solidFill>
                <a:sysClr val="windowText" lastClr="000000"/>
              </a:solidFill>
              <a:latin typeface="Times New Roman" panose="02020603050405020304" pitchFamily="18" charset="0"/>
              <a:cs typeface="Times New Roman" panose="02020603050405020304" pitchFamily="18" charset="0"/>
            </a:endParaRPr>
          </a:p>
          <a:p>
            <a:pPr marR="0" lvl="0" algn="just" defTabSz="914400" eaLnBrk="1" fontAlgn="auto" latinLnBrk="0" hangingPunct="1">
              <a:lnSpc>
                <a:spcPct val="100000"/>
              </a:lnSpc>
              <a:spcBef>
                <a:spcPts val="0"/>
              </a:spcBef>
              <a:spcAft>
                <a:spcPts val="0"/>
              </a:spcAft>
              <a:buClrTx/>
              <a:buSzTx/>
              <a:tabLst/>
              <a:defRPr/>
            </a:pPr>
            <a:endParaRPr lang="en-US" sz="2400" dirty="0">
              <a:solidFill>
                <a:schemeClr val="tx1"/>
              </a:solidFill>
              <a:latin typeface="Times New Roman" panose="02020603050405020304" pitchFamily="18" charset="0"/>
              <a:cs typeface="Times New Roman" panose="02020603050405020304" pitchFamily="18" charset="0"/>
            </a:endParaRPr>
          </a:p>
          <a:p>
            <a:pPr marL="342900" marR="0" lvl="0" indent="-34290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hi-IN" sz="2400" dirty="0">
                <a:solidFill>
                  <a:schemeClr val="tx1"/>
                </a:solidFill>
                <a:latin typeface="Times New Roman" panose="02020603050405020304" pitchFamily="18" charset="0"/>
                <a:cs typeface="Times New Roman" panose="02020603050405020304" pitchFamily="18" charset="0"/>
              </a:rPr>
              <a:t>वित्तीय धोखाधड़ी जानबूझकर किया गया धोखाधड़ी का कार्य है जिसमें व्यक्तिगत या वित्तीय लाभ के उद्देश्य से वित्तीय लेनदेन शामिल होता है। इस भ्रामक प्रथा में अवैध गतिविधियों की एक विस्तृत श्रृंखला शामिल है</a:t>
            </a:r>
            <a:r>
              <a:rPr lang="en-IN" sz="2400" dirty="0">
                <a:solidFill>
                  <a:schemeClr val="tx1"/>
                </a:solidFill>
                <a:latin typeface="Times New Roman" panose="02020603050405020304" pitchFamily="18" charset="0"/>
                <a:cs typeface="Times New Roman" panose="02020603050405020304" pitchFamily="18" charset="0"/>
              </a:rPr>
              <a:t>.</a:t>
            </a:r>
            <a:endParaRPr kumimoji="0" lang="en-US" sz="2400" b="0" i="0" u="none" strike="noStrike" kern="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39B7A-EAAC-4CB2-B8DD-8D2B01472560}"/>
              </a:ext>
            </a:extLst>
          </p:cNvPr>
          <p:cNvSpPr>
            <a:spLocks noGrp="1"/>
          </p:cNvSpPr>
          <p:nvPr>
            <p:ph type="title"/>
          </p:nvPr>
        </p:nvSpPr>
        <p:spPr>
          <a:xfrm>
            <a:off x="552450" y="458102"/>
            <a:ext cx="11489055" cy="553998"/>
          </a:xfrm>
        </p:spPr>
        <p:txBody>
          <a:bodyPr/>
          <a:lstStyle/>
          <a:p>
            <a:r>
              <a:rPr lang="hi-IN" dirty="0"/>
              <a:t>वित्तीय धोखाधड़ी के प्रकार</a:t>
            </a:r>
            <a:endParaRPr lang="en-IN" dirty="0"/>
          </a:p>
        </p:txBody>
      </p:sp>
      <p:sp>
        <p:nvSpPr>
          <p:cNvPr id="4" name="Rectangle: Rounded Corners 3">
            <a:extLst>
              <a:ext uri="{FF2B5EF4-FFF2-40B4-BE49-F238E27FC236}">
                <a16:creationId xmlns:a16="http://schemas.microsoft.com/office/drawing/2014/main" id="{2A2CAA2D-313B-4A12-BF5E-98552D5AFC56}"/>
              </a:ext>
            </a:extLst>
          </p:cNvPr>
          <p:cNvSpPr/>
          <p:nvPr/>
        </p:nvSpPr>
        <p:spPr>
          <a:xfrm>
            <a:off x="312576" y="1697898"/>
            <a:ext cx="7612225"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600" b="1" dirty="0">
                <a:solidFill>
                  <a:schemeClr val="tx1"/>
                </a:solidFill>
              </a:rPr>
              <a:t>पहचान की चोरी</a:t>
            </a:r>
            <a:r>
              <a:rPr lang="hi-IN" sz="1600" b="0" dirty="0">
                <a:solidFill>
                  <a:schemeClr val="tx1"/>
                </a:solidFill>
              </a:rPr>
              <a:t>: किसी भी प्रकार की धोखाधड़ी करने के लिए पहचान की चोरी करना</a:t>
            </a:r>
            <a:endParaRPr lang="en-US" sz="1600" b="0" dirty="0">
              <a:solidFill>
                <a:schemeClr val="tx1"/>
              </a:solidFill>
            </a:endParaRPr>
          </a:p>
        </p:txBody>
      </p:sp>
      <p:sp>
        <p:nvSpPr>
          <p:cNvPr id="5" name="Rectangle: Rounded Corners 4">
            <a:extLst>
              <a:ext uri="{FF2B5EF4-FFF2-40B4-BE49-F238E27FC236}">
                <a16:creationId xmlns:a16="http://schemas.microsoft.com/office/drawing/2014/main" id="{A9C0359E-F134-49DE-9F38-CEABE53D0E0E}"/>
              </a:ext>
            </a:extLst>
          </p:cNvPr>
          <p:cNvSpPr/>
          <p:nvPr/>
        </p:nvSpPr>
        <p:spPr>
          <a:xfrm>
            <a:off x="327739" y="2252714"/>
            <a:ext cx="7597062"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क्रेडिट कार्ड धोखाधड़ी: </a:t>
            </a:r>
            <a:r>
              <a:rPr lang="hi-IN" sz="1800" dirty="0">
                <a:solidFill>
                  <a:schemeClr val="tx1"/>
                </a:solidFill>
              </a:rPr>
              <a:t>अनधिकृत खरीदारी या नकद निकासी</a:t>
            </a:r>
            <a:r>
              <a:rPr lang="en-US" sz="1800" b="0" dirty="0">
                <a:solidFill>
                  <a:schemeClr val="tx1"/>
                </a:solidFill>
              </a:rPr>
              <a:t>.</a:t>
            </a:r>
          </a:p>
        </p:txBody>
      </p:sp>
      <p:sp>
        <p:nvSpPr>
          <p:cNvPr id="6" name="Rectangle: Rounded Corners 5">
            <a:extLst>
              <a:ext uri="{FF2B5EF4-FFF2-40B4-BE49-F238E27FC236}">
                <a16:creationId xmlns:a16="http://schemas.microsoft.com/office/drawing/2014/main" id="{33ABB924-2FCE-4F05-8F8E-F30862A2D76A}"/>
              </a:ext>
            </a:extLst>
          </p:cNvPr>
          <p:cNvSpPr/>
          <p:nvPr/>
        </p:nvSpPr>
        <p:spPr>
          <a:xfrm>
            <a:off x="296583" y="2793370"/>
            <a:ext cx="7597063"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बीमा धोखाधड़ी </a:t>
            </a:r>
            <a:r>
              <a:rPr lang="hi-IN" sz="1800" dirty="0">
                <a:solidFill>
                  <a:schemeClr val="tx1"/>
                </a:solidFill>
              </a:rPr>
              <a:t>दावों को गलत साबित करना या बढ़ा-चढ़ाकर पेश करना।</a:t>
            </a:r>
            <a:r>
              <a:rPr lang="en-US" sz="1800" dirty="0">
                <a:solidFill>
                  <a:schemeClr val="tx1"/>
                </a:solidFill>
              </a:rPr>
              <a:t>. </a:t>
            </a:r>
          </a:p>
        </p:txBody>
      </p:sp>
      <p:sp>
        <p:nvSpPr>
          <p:cNvPr id="7" name="Rectangle: Rounded Corners 6">
            <a:extLst>
              <a:ext uri="{FF2B5EF4-FFF2-40B4-BE49-F238E27FC236}">
                <a16:creationId xmlns:a16="http://schemas.microsoft.com/office/drawing/2014/main" id="{AA35875C-ECD3-4028-B5B4-1ED6C837475A}"/>
              </a:ext>
            </a:extLst>
          </p:cNvPr>
          <p:cNvSpPr/>
          <p:nvPr/>
        </p:nvSpPr>
        <p:spPr>
          <a:xfrm>
            <a:off x="320156" y="3334983"/>
            <a:ext cx="7597063"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निवेश घोटाले: </a:t>
            </a:r>
            <a:r>
              <a:rPr lang="hi-IN" sz="1800" dirty="0">
                <a:solidFill>
                  <a:schemeClr val="tx1"/>
                </a:solidFill>
              </a:rPr>
              <a:t>पोंजी योजनाओं जैसी भ्रामक प्रथाएँ</a:t>
            </a:r>
            <a:r>
              <a:rPr lang="en-US" sz="1800" b="0" dirty="0">
                <a:solidFill>
                  <a:schemeClr val="tx1"/>
                </a:solidFill>
              </a:rPr>
              <a:t>.</a:t>
            </a:r>
          </a:p>
        </p:txBody>
      </p:sp>
      <p:sp>
        <p:nvSpPr>
          <p:cNvPr id="8" name="Rectangle: Rounded Corners 7">
            <a:extLst>
              <a:ext uri="{FF2B5EF4-FFF2-40B4-BE49-F238E27FC236}">
                <a16:creationId xmlns:a16="http://schemas.microsoft.com/office/drawing/2014/main" id="{0B147FA7-9DFC-4FFF-8E84-96FF23F0C313}"/>
              </a:ext>
            </a:extLst>
          </p:cNvPr>
          <p:cNvSpPr/>
          <p:nvPr/>
        </p:nvSpPr>
        <p:spPr>
          <a:xfrm>
            <a:off x="327739" y="3904594"/>
            <a:ext cx="7607949"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बैंक धोखाधड़ी: </a:t>
            </a:r>
            <a:r>
              <a:rPr lang="hi-IN" sz="1800" dirty="0">
                <a:solidFill>
                  <a:schemeClr val="tx1"/>
                </a:solidFill>
              </a:rPr>
              <a:t>अवैध रूप से धन या संपत्ति प्राप्त करना</a:t>
            </a:r>
            <a:r>
              <a:rPr lang="en-US" sz="1800" dirty="0">
                <a:solidFill>
                  <a:schemeClr val="tx1"/>
                </a:solidFill>
              </a:rPr>
              <a:t>.</a:t>
            </a:r>
          </a:p>
        </p:txBody>
      </p:sp>
      <p:sp>
        <p:nvSpPr>
          <p:cNvPr id="9" name="Rectangle: Rounded Corners 8">
            <a:extLst>
              <a:ext uri="{FF2B5EF4-FFF2-40B4-BE49-F238E27FC236}">
                <a16:creationId xmlns:a16="http://schemas.microsoft.com/office/drawing/2014/main" id="{794345B9-4A24-4F14-BBCE-B6E854C56EE2}"/>
              </a:ext>
            </a:extLst>
          </p:cNvPr>
          <p:cNvSpPr/>
          <p:nvPr/>
        </p:nvSpPr>
        <p:spPr>
          <a:xfrm>
            <a:off x="327739" y="4505712"/>
            <a:ext cx="7607950"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लेखांकन हेरफेर: </a:t>
            </a:r>
            <a:r>
              <a:rPr lang="hi-IN" sz="1800" dirty="0">
                <a:solidFill>
                  <a:schemeClr val="tx1"/>
                </a:solidFill>
              </a:rPr>
              <a:t>वित्तीय विवरणों को गलत तरीके से प्रस्तुत करना</a:t>
            </a:r>
            <a:r>
              <a:rPr lang="en-US" sz="1800" b="0" dirty="0">
                <a:solidFill>
                  <a:schemeClr val="tx1"/>
                </a:solidFill>
              </a:rPr>
              <a:t>.</a:t>
            </a:r>
          </a:p>
        </p:txBody>
      </p:sp>
      <p:sp>
        <p:nvSpPr>
          <p:cNvPr id="10" name="Rectangle: Rounded Corners 9">
            <a:extLst>
              <a:ext uri="{FF2B5EF4-FFF2-40B4-BE49-F238E27FC236}">
                <a16:creationId xmlns:a16="http://schemas.microsoft.com/office/drawing/2014/main" id="{D6C3F346-A1EA-4396-BAA1-A6ECEE7339B9}"/>
              </a:ext>
            </a:extLst>
          </p:cNvPr>
          <p:cNvSpPr/>
          <p:nvPr/>
        </p:nvSpPr>
        <p:spPr>
          <a:xfrm>
            <a:off x="327739" y="1155840"/>
            <a:ext cx="7597062"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कर चोरी: </a:t>
            </a:r>
            <a:r>
              <a:rPr lang="hi-IN" sz="1800" dirty="0">
                <a:solidFill>
                  <a:schemeClr val="tx1"/>
                </a:solidFill>
              </a:rPr>
              <a:t>करों से बचने के लिए कर रिटर्न में हेराफेरी करना।</a:t>
            </a:r>
            <a:endParaRPr lang="en-US" sz="1800" dirty="0">
              <a:solidFill>
                <a:schemeClr val="tx1"/>
              </a:solidFill>
            </a:endParaRPr>
          </a:p>
        </p:txBody>
      </p:sp>
      <p:sp>
        <p:nvSpPr>
          <p:cNvPr id="11" name="Rectangle: Rounded Corners 10">
            <a:extLst>
              <a:ext uri="{FF2B5EF4-FFF2-40B4-BE49-F238E27FC236}">
                <a16:creationId xmlns:a16="http://schemas.microsoft.com/office/drawing/2014/main" id="{9CC6B17D-D877-484D-8117-2BFE519A9A03}"/>
              </a:ext>
            </a:extLst>
          </p:cNvPr>
          <p:cNvSpPr/>
          <p:nvPr/>
        </p:nvSpPr>
        <p:spPr>
          <a:xfrm>
            <a:off x="327739" y="5071721"/>
            <a:ext cx="7607950"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700" b="1" dirty="0">
                <a:solidFill>
                  <a:schemeClr val="tx1"/>
                </a:solidFill>
              </a:rPr>
              <a:t>फ़िशिंग</a:t>
            </a:r>
            <a:r>
              <a:rPr lang="hi-IN" sz="1700" dirty="0">
                <a:solidFill>
                  <a:schemeClr val="tx1"/>
                </a:solidFill>
              </a:rPr>
              <a:t>: संवेदनशील जानकारी चुराने के लिए नकली संचार का उपयोग करना</a:t>
            </a:r>
            <a:r>
              <a:rPr lang="en-US" sz="1700" b="0" dirty="0">
                <a:solidFill>
                  <a:schemeClr val="tx1"/>
                </a:solidFill>
              </a:rPr>
              <a:t>.</a:t>
            </a:r>
          </a:p>
        </p:txBody>
      </p:sp>
      <p:sp>
        <p:nvSpPr>
          <p:cNvPr id="12" name="Rectangle: Rounded Corners 11">
            <a:extLst>
              <a:ext uri="{FF2B5EF4-FFF2-40B4-BE49-F238E27FC236}">
                <a16:creationId xmlns:a16="http://schemas.microsoft.com/office/drawing/2014/main" id="{3FE09391-D491-446F-B945-D763D660BBF2}"/>
              </a:ext>
            </a:extLst>
          </p:cNvPr>
          <p:cNvSpPr/>
          <p:nvPr/>
        </p:nvSpPr>
        <p:spPr>
          <a:xfrm>
            <a:off x="304604" y="5669842"/>
            <a:ext cx="7607950" cy="457200"/>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50000"/>
              </a:lnSpc>
              <a:buFont typeface="Arial" panose="020B0604020202020204" pitchFamily="34" charset="0"/>
              <a:buChar char="•"/>
            </a:pPr>
            <a:r>
              <a:rPr lang="hi-IN" sz="1800" b="1" dirty="0">
                <a:solidFill>
                  <a:schemeClr val="tx1"/>
                </a:solidFill>
              </a:rPr>
              <a:t>गबन: </a:t>
            </a:r>
            <a:r>
              <a:rPr lang="hi-IN" sz="1800" dirty="0">
                <a:solidFill>
                  <a:schemeClr val="tx1"/>
                </a:solidFill>
              </a:rPr>
              <a:t>सौंपे गए धन या संपत्ति का दुरुपयोग करना</a:t>
            </a:r>
            <a:r>
              <a:rPr lang="en-US" sz="1800" b="0" dirty="0">
                <a:solidFill>
                  <a:schemeClr val="tx1"/>
                </a:solidFill>
              </a:rPr>
              <a:t>.</a:t>
            </a:r>
          </a:p>
        </p:txBody>
      </p:sp>
    </p:spTree>
    <p:extLst>
      <p:ext uri="{BB962C8B-B14F-4D97-AF65-F5344CB8AC3E}">
        <p14:creationId xmlns:p14="http://schemas.microsoft.com/office/powerpoint/2010/main" val="2168766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27963-19E4-4679-B9E0-D3CF2B76C30E}"/>
              </a:ext>
            </a:extLst>
          </p:cNvPr>
          <p:cNvSpPr>
            <a:spLocks noGrp="1"/>
          </p:cNvSpPr>
          <p:nvPr>
            <p:ph type="title"/>
          </p:nvPr>
        </p:nvSpPr>
        <p:spPr>
          <a:xfrm>
            <a:off x="552451" y="458102"/>
            <a:ext cx="10953750" cy="430887"/>
          </a:xfrm>
        </p:spPr>
        <p:txBody>
          <a:bodyPr/>
          <a:lstStyle/>
          <a:p>
            <a:r>
              <a:rPr lang="hi-IN" sz="2800" dirty="0"/>
              <a:t>वित्तीय प्रणालियों को साइबर खतरों से बचाने के लिए कानून</a:t>
            </a:r>
            <a:endParaRPr lang="en-IN" sz="2800" dirty="0"/>
          </a:p>
        </p:txBody>
      </p:sp>
      <p:sp>
        <p:nvSpPr>
          <p:cNvPr id="5" name="Rectangle 4">
            <a:extLst>
              <a:ext uri="{FF2B5EF4-FFF2-40B4-BE49-F238E27FC236}">
                <a16:creationId xmlns:a16="http://schemas.microsoft.com/office/drawing/2014/main" id="{CBD55687-1307-47CF-8316-171C7AD59C7C}"/>
              </a:ext>
            </a:extLst>
          </p:cNvPr>
          <p:cNvSpPr/>
          <p:nvPr/>
        </p:nvSpPr>
        <p:spPr>
          <a:xfrm>
            <a:off x="616210" y="1136780"/>
            <a:ext cx="3574790" cy="4407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सूचना प्रौद्योगिकी अधिनियम 2000</a:t>
            </a:r>
            <a:endParaRPr lang="en-US" b="1" dirty="0"/>
          </a:p>
          <a:p>
            <a:pPr algn="ctr"/>
            <a:endParaRPr lang="en-US" b="1" dirty="0"/>
          </a:p>
          <a:p>
            <a:pPr algn="just"/>
            <a:r>
              <a:rPr lang="hi-IN" b="1" dirty="0"/>
              <a:t>सूचना प्रौद्योगिकी अधिनियम, 2000 इलेक्ट्रॉनिक डेटा इंटरचेंज और इलेक्ट्रॉनिक संचार के अन्य रूपों के माध्यम से किए गए लेनदेन को कानूनी मान्यता प्रदान करता है, जिसे सामूहिक रूप से "इलेक्ट्रॉनिक कॉमर्स" के रूप में जाना जाता है। इसमें संचार और सूचना भंडारण के लिए पारंपरिक कागज-आधारित तरीकों के विकल्पों का उपयोग शामिल है, जिससे सरकारी एजेंसियों के साथ दस्तावेजों की इलेक्ट्रॉनिक फाइलिंग की सुविधा मिलती है।</a:t>
            </a:r>
            <a:endParaRPr lang="en-US" b="1" dirty="0"/>
          </a:p>
          <a:p>
            <a:pPr algn="just"/>
            <a:endParaRPr lang="en-IN" b="1" dirty="0"/>
          </a:p>
        </p:txBody>
      </p:sp>
      <p:sp>
        <p:nvSpPr>
          <p:cNvPr id="9" name="Rectangle 8">
            <a:extLst>
              <a:ext uri="{FF2B5EF4-FFF2-40B4-BE49-F238E27FC236}">
                <a16:creationId xmlns:a16="http://schemas.microsoft.com/office/drawing/2014/main" id="{3D52C5DD-E7E5-48CD-9642-3B82B1EF1B30}"/>
              </a:ext>
            </a:extLst>
          </p:cNvPr>
          <p:cNvSpPr/>
          <p:nvPr/>
        </p:nvSpPr>
        <p:spPr>
          <a:xfrm>
            <a:off x="4343400" y="1118118"/>
            <a:ext cx="3810000" cy="44258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a:p>
            <a:pPr algn="ctr"/>
            <a:endParaRPr lang="en-US" b="1" dirty="0"/>
          </a:p>
          <a:p>
            <a:pPr algn="ctr"/>
            <a:endParaRPr lang="en-US" b="1" dirty="0"/>
          </a:p>
          <a:p>
            <a:pPr algn="ctr"/>
            <a:endParaRPr lang="en-US" b="1" dirty="0"/>
          </a:p>
          <a:p>
            <a:pPr algn="ctr"/>
            <a:endParaRPr lang="en-US" b="1" dirty="0"/>
          </a:p>
          <a:p>
            <a:pPr algn="ctr"/>
            <a:r>
              <a:rPr lang="hi-IN" b="1" dirty="0"/>
              <a:t>भारतीय न्याय संहिता 2023</a:t>
            </a:r>
          </a:p>
          <a:p>
            <a:pPr algn="ctr"/>
            <a:endParaRPr lang="en-US" b="1" dirty="0"/>
          </a:p>
          <a:p>
            <a:pPr algn="just"/>
            <a:r>
              <a:rPr lang="hi-IN" b="1" dirty="0"/>
              <a:t>यह अधिनियम आपराधिक कानून को आधुनिक बनाने के लिए 1860 के भारतीय दंड संहिता की जगह लेता है। यह पीड़ित-केंद्रित दृष्टिकोण अपनाता है, लिंग-तटस्थ दृष्टिकोण लागू करता है और प्रौद्योगिकी को एकीकृत करता है। चूंकि यह अधिनियम एक नागरिक के अधिकारों और देनदारियों को परिभाषित करता है, इसलिए यह वित्तीय प्रणालियों को साइबर खतरों से बचाने के लिए बहुत महत्वपूर्ण है।</a:t>
            </a:r>
            <a:endParaRPr lang="en-US" sz="1400" b="1" dirty="0"/>
          </a:p>
          <a:p>
            <a:pPr algn="just"/>
            <a:endParaRPr lang="en-US" sz="1400" b="1" dirty="0"/>
          </a:p>
          <a:p>
            <a:pPr algn="just"/>
            <a:endParaRPr lang="en-US" sz="1400" b="1" dirty="0"/>
          </a:p>
          <a:p>
            <a:pPr algn="just"/>
            <a:endParaRPr lang="en-US" b="1" dirty="0"/>
          </a:p>
          <a:p>
            <a:pPr algn="ctr"/>
            <a:endParaRPr lang="en-US" b="1" dirty="0"/>
          </a:p>
          <a:p>
            <a:pPr algn="ctr"/>
            <a:endParaRPr lang="en-US" b="1" dirty="0"/>
          </a:p>
          <a:p>
            <a:pPr algn="ctr"/>
            <a:endParaRPr lang="en-US" b="1" dirty="0"/>
          </a:p>
          <a:p>
            <a:pPr algn="ctr"/>
            <a:endParaRPr lang="en-US" b="1" dirty="0"/>
          </a:p>
          <a:p>
            <a:pPr algn="ctr"/>
            <a:endParaRPr lang="en-IN" b="1" dirty="0"/>
          </a:p>
        </p:txBody>
      </p:sp>
      <p:sp>
        <p:nvSpPr>
          <p:cNvPr id="11" name="Rectangle 10">
            <a:extLst>
              <a:ext uri="{FF2B5EF4-FFF2-40B4-BE49-F238E27FC236}">
                <a16:creationId xmlns:a16="http://schemas.microsoft.com/office/drawing/2014/main" id="{D499906E-D934-4F33-96B4-25DEADEEEE7D}"/>
              </a:ext>
            </a:extLst>
          </p:cNvPr>
          <p:cNvSpPr/>
          <p:nvPr/>
        </p:nvSpPr>
        <p:spPr>
          <a:xfrm>
            <a:off x="8305801" y="1136778"/>
            <a:ext cx="3352800" cy="44258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i-IN" b="1" dirty="0"/>
              <a:t>धन शोधन निवारण अधिनियम 2002</a:t>
            </a:r>
            <a:endParaRPr lang="en-US" b="1" dirty="0"/>
          </a:p>
          <a:p>
            <a:pPr algn="just"/>
            <a:endParaRPr lang="en-US" b="1" dirty="0"/>
          </a:p>
          <a:p>
            <a:pPr algn="just"/>
            <a:r>
              <a:rPr lang="hi-IN" b="1" dirty="0"/>
              <a:t>पीएमएलए अधिनियम और आईटी अधिनियम वित्तीय अपराधों और साइबर-संबंधी मुद्दों को संबोधित करने के संदर्भ में परस्पर जुड़े हुए हैं, आईटी अधिनियम इलेक्ट्रॉनिक साक्ष्य को संभालने और साइबर अपराधों को संबोधित करने के लिए आवश्यक कानूनी ढांचा प्रदान करता है, जो मनी लॉन्ड्रिंग गतिविधियों की जांच और मुकदमा चलाने में पीएमएलए के प्रवर्तन का समर्थन करता है। </a:t>
            </a:r>
            <a:endParaRPr lang="en-US" sz="1400" b="1" dirty="0"/>
          </a:p>
        </p:txBody>
      </p:sp>
    </p:spTree>
    <p:extLst>
      <p:ext uri="{BB962C8B-B14F-4D97-AF65-F5344CB8AC3E}">
        <p14:creationId xmlns:p14="http://schemas.microsoft.com/office/powerpoint/2010/main" val="3634906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276F1-1ECD-4C1A-A76D-F80CB5126844}"/>
              </a:ext>
            </a:extLst>
          </p:cNvPr>
          <p:cNvSpPr>
            <a:spLocks noGrp="1"/>
          </p:cNvSpPr>
          <p:nvPr>
            <p:ph type="title"/>
          </p:nvPr>
        </p:nvSpPr>
        <p:spPr>
          <a:xfrm>
            <a:off x="609600" y="511070"/>
            <a:ext cx="11489055" cy="461665"/>
          </a:xfrm>
        </p:spPr>
        <p:txBody>
          <a:bodyPr/>
          <a:lstStyle/>
          <a:p>
            <a:r>
              <a:rPr lang="hi-IN" sz="3000" dirty="0"/>
              <a:t>सूचना प्रौद्योगिकी अधिनियम, 2000</a:t>
            </a:r>
            <a:endParaRPr lang="en-IN" sz="3000" dirty="0"/>
          </a:p>
        </p:txBody>
      </p:sp>
      <p:sp>
        <p:nvSpPr>
          <p:cNvPr id="18" name="Rectangle 17">
            <a:extLst>
              <a:ext uri="{FF2B5EF4-FFF2-40B4-BE49-F238E27FC236}">
                <a16:creationId xmlns:a16="http://schemas.microsoft.com/office/drawing/2014/main" id="{F5E411F2-E2DE-4188-8DF5-D926EBE87ADF}"/>
              </a:ext>
            </a:extLst>
          </p:cNvPr>
          <p:cNvSpPr/>
          <p:nvPr/>
        </p:nvSpPr>
        <p:spPr>
          <a:xfrm>
            <a:off x="253675" y="1263633"/>
            <a:ext cx="11489055" cy="7175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dirty="0">
                <a:solidFill>
                  <a:schemeClr val="bg1"/>
                </a:solidFill>
                <a:effectLst/>
                <a:latin typeface="Arial" panose="020B0604020202020204" pitchFamily="34" charset="0"/>
                <a:cs typeface="Arial" panose="020B0604020202020204" pitchFamily="34" charset="0"/>
              </a:rPr>
              <a:t> आईटी अधिनियम की धारा 43 के अनुसार</a:t>
            </a:r>
            <a:r>
              <a:rPr lang="en-IN" sz="1600" b="1" dirty="0">
                <a:solidFill>
                  <a:schemeClr val="bg1"/>
                </a:solidFill>
                <a:effectLst/>
                <a:latin typeface="Arial" panose="020B0604020202020204" pitchFamily="34" charset="0"/>
                <a:cs typeface="Arial" panose="020B0604020202020204" pitchFamily="34" charset="0"/>
              </a:rPr>
              <a:t> </a:t>
            </a:r>
            <a:r>
              <a:rPr lang="hi-IN" sz="1600" b="1" dirty="0">
                <a:solidFill>
                  <a:schemeClr val="bg1"/>
                </a:solidFill>
                <a:effectLst/>
                <a:latin typeface="Arial" panose="020B0604020202020204" pitchFamily="34" charset="0"/>
                <a:cs typeface="Arial" panose="020B0604020202020204" pitchFamily="34" charset="0"/>
              </a:rPr>
              <a:t>कंप्यूटर सिस्टम तक अनधिकृत पहुंच और क्षति के लिए दंड से संबंधित है, जो प्रभावित व्यक्तियों या संस्थाओं को अपने नुकसान के लिए मुआवजे की मांग करने की अनुमति देती है।</a:t>
            </a:r>
            <a:endParaRPr lang="en-US" sz="1600" i="0" dirty="0">
              <a:solidFill>
                <a:schemeClr val="bg1"/>
              </a:solidFill>
              <a:effectLst/>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ABD88641-3A03-49F6-A36B-7EA91388FF62}"/>
              </a:ext>
            </a:extLst>
          </p:cNvPr>
          <p:cNvSpPr/>
          <p:nvPr/>
        </p:nvSpPr>
        <p:spPr>
          <a:xfrm>
            <a:off x="253676" y="2187368"/>
            <a:ext cx="11489054" cy="10320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43ए में कहा गया है कि संवेदनशील व्यक्तिगत डेटा के उल्लंघन के कारण उचित सुरक्षा प्रथाओं को लागू करने में विफल रहने वाली कंपनियों को प्रभावित व्यक्तियों को मुआवजा देना चाहिए, यह सुनिश्चित करना चाहिए कि संगठन व्यक्तिगत जानकारी की सुरक्षा करें और डेटा उल्लंघनों के लिए जवाबदेह रहें।</a:t>
            </a:r>
            <a:endParaRPr lang="en-US" sz="1600" i="0" dirty="0">
              <a:solidFill>
                <a:schemeClr val="bg1"/>
              </a:solidFill>
              <a:effectLst/>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B133D5AB-1A8F-43FA-9DAF-16566A806CA1}"/>
              </a:ext>
            </a:extLst>
          </p:cNvPr>
          <p:cNvSpPr/>
          <p:nvPr/>
        </p:nvSpPr>
        <p:spPr>
          <a:xfrm>
            <a:off x="253676" y="3408280"/>
            <a:ext cx="11476904" cy="8935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dirty="0">
                <a:solidFill>
                  <a:schemeClr val="bg1"/>
                </a:solidFill>
                <a:latin typeface="Arial" panose="020B0604020202020204" pitchFamily="34" charset="0"/>
                <a:cs typeface="Arial" panose="020B0604020202020204" pitchFamily="34" charset="0"/>
              </a:rPr>
              <a:t>धारा 65 "कंप्यूटर स्रोत दस्तावेजों के साथ छेड़छाड़ करने पर तीन साल तक की कैद, दो लाख रुपये तक का जुर्माना या दोनों से दंडनीय है।"</a:t>
            </a:r>
            <a:endParaRPr lang="en-US" sz="1600" b="1" i="0" dirty="0">
              <a:solidFill>
                <a:schemeClr val="bg1"/>
              </a:solidFill>
              <a:effectLst/>
              <a:latin typeface="Arial" panose="020B0604020202020204" pitchFamily="34" charset="0"/>
              <a:cs typeface="Arial" panose="020B0604020202020204" pitchFamily="34" charset="0"/>
            </a:endParaRPr>
          </a:p>
        </p:txBody>
      </p:sp>
      <p:sp>
        <p:nvSpPr>
          <p:cNvPr id="55" name="Rectangle 54">
            <a:extLst>
              <a:ext uri="{FF2B5EF4-FFF2-40B4-BE49-F238E27FC236}">
                <a16:creationId xmlns:a16="http://schemas.microsoft.com/office/drawing/2014/main" id="{161C134F-106F-4550-B23E-4636995DD721}"/>
              </a:ext>
            </a:extLst>
          </p:cNvPr>
          <p:cNvSpPr/>
          <p:nvPr/>
        </p:nvSpPr>
        <p:spPr>
          <a:xfrm>
            <a:off x="241527" y="5069003"/>
            <a:ext cx="11489054" cy="6612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66 अनधिकृत पहुंच (हैकिंग), पहचान की चोरी और इलेक्ट्रॉनिक रिकॉर्ड के दुरुपयोग से संबंधित है, जिसमें तीन साल तक की कैद, जुर्माना या दोनों की सजा का प्रावधान है।</a:t>
            </a:r>
            <a:endParaRPr lang="en-US" sz="1600" b="0" i="0" dirty="0">
              <a:solidFill>
                <a:schemeClr val="bg1"/>
              </a:solidFill>
              <a:effectLst/>
              <a:latin typeface="Arial" panose="020B060402020202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0E7FD1A7-D4B5-46B0-B3C6-113FF0FA6346}"/>
              </a:ext>
            </a:extLst>
          </p:cNvPr>
          <p:cNvSpPr/>
          <p:nvPr/>
        </p:nvSpPr>
        <p:spPr>
          <a:xfrm>
            <a:off x="241527" y="4494070"/>
            <a:ext cx="11489054" cy="3827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66सी पहचान की चोरी को लक्षित करती है, जिसमें तीन साल तक की कैद, जुर्माना या दोनों का प्रावधान है।</a:t>
            </a:r>
            <a:r>
              <a:rPr lang="en-US" sz="1600" b="0" i="0" dirty="0">
                <a:solidFill>
                  <a:schemeClr val="bg1"/>
                </a:solidFill>
                <a:effectLst/>
                <a:latin typeface="Arial" panose="020B0604020202020204" pitchFamily="34" charset="0"/>
                <a:cs typeface="Arial" panose="020B0604020202020204" pitchFamily="34" charset="0"/>
              </a:rPr>
              <a:t>.</a:t>
            </a:r>
          </a:p>
        </p:txBody>
      </p:sp>
      <p:sp>
        <p:nvSpPr>
          <p:cNvPr id="58" name="Rectangle 57">
            <a:extLst>
              <a:ext uri="{FF2B5EF4-FFF2-40B4-BE49-F238E27FC236}">
                <a16:creationId xmlns:a16="http://schemas.microsoft.com/office/drawing/2014/main" id="{E921DDDB-F75A-43BF-9B3F-F9B13D7C69F1}"/>
              </a:ext>
            </a:extLst>
          </p:cNvPr>
          <p:cNvSpPr/>
          <p:nvPr/>
        </p:nvSpPr>
        <p:spPr>
          <a:xfrm>
            <a:off x="241527" y="5922409"/>
            <a:ext cx="11489053" cy="5614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66डी कंप्यूटर संसाधनों का उपयोग करके धोखाधड़ी करने, तीन साल तक की कैद, जुर्माना या दोनों का दंड लगाने का प्रावधान करती है।</a:t>
            </a:r>
            <a:endParaRPr lang="en-US" sz="1600" b="0" i="0" dirty="0">
              <a:solidFill>
                <a:schemeClr val="bg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6382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0512E8-DCFA-4086-BB0D-B2928447CDCD}"/>
              </a:ext>
            </a:extLst>
          </p:cNvPr>
          <p:cNvSpPr/>
          <p:nvPr/>
        </p:nvSpPr>
        <p:spPr>
          <a:xfrm>
            <a:off x="445924" y="2387600"/>
            <a:ext cx="11252524"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66बी चोरी के कंप्यूटर संसाधनों या संचार उपकरणों को बेईमानी से प्राप्त करने के लिए दंड का प्रावधान करती है। अपराधियों को तीन साल तक की कैद, जुर्माना या दोनों का सामना करना पड़ सकता है।</a:t>
            </a:r>
            <a:endParaRPr lang="en-US" sz="1600" b="0" i="0" dirty="0">
              <a:solidFill>
                <a:schemeClr val="bg1"/>
              </a:solidFill>
              <a:effectLst/>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48A261B-E31B-4DC2-BBD3-49275B78E007}"/>
              </a:ext>
            </a:extLst>
          </p:cNvPr>
          <p:cNvSpPr/>
          <p:nvPr/>
        </p:nvSpPr>
        <p:spPr>
          <a:xfrm>
            <a:off x="463711" y="1408445"/>
            <a:ext cx="11252524"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66ई </a:t>
            </a:r>
            <a:r>
              <a:rPr lang="hi-IN" sz="1600" i="0" dirty="0">
                <a:solidFill>
                  <a:schemeClr val="bg1"/>
                </a:solidFill>
                <a:effectLst/>
                <a:latin typeface="Arial" panose="020B0604020202020204" pitchFamily="34" charset="0"/>
                <a:cs typeface="Arial" panose="020B0604020202020204" pitchFamily="34" charset="0"/>
              </a:rPr>
              <a:t>डिजिटल माध्यमों से गोपनीयता के उल्लंघन के लिए सजा से संबंधित है, जिसमें तीन साल तक की कैद, जुर्माना या दोनों शामिल हैं।</a:t>
            </a:r>
            <a:endParaRPr lang="en-US" sz="1600" i="0" dirty="0">
              <a:solidFill>
                <a:schemeClr val="bg1"/>
              </a:solidFill>
              <a:effectLst/>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4DCF2A20-DE88-48EB-8031-92F0C903DA1B}"/>
              </a:ext>
            </a:extLst>
          </p:cNvPr>
          <p:cNvSpPr/>
          <p:nvPr/>
        </p:nvSpPr>
        <p:spPr>
          <a:xfrm>
            <a:off x="440191" y="3372975"/>
            <a:ext cx="11276043" cy="598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66एफ में साइबर आतंकवाद को आजीवन कारावास सहित कठोर दंड का प्रावधान है</a:t>
            </a:r>
            <a:r>
              <a:rPr lang="en-US" sz="1600" b="0" i="0" dirty="0">
                <a:solidFill>
                  <a:schemeClr val="bg1"/>
                </a:solidFill>
                <a:effectLst/>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C3092999-9806-49BD-A531-424ABF1252DA}"/>
              </a:ext>
            </a:extLst>
          </p:cNvPr>
          <p:cNvSpPr/>
          <p:nvPr/>
        </p:nvSpPr>
        <p:spPr>
          <a:xfrm>
            <a:off x="451952" y="4271250"/>
            <a:ext cx="11276043" cy="878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67ए इलेक्ट्रॉनिक रूप में अश्लील सामग्री प्रकाशित या प्रसारित करने पर पांच साल तक की कैद और जुर्माना लगाने की सजा का प्रावधान करती है।</a:t>
            </a:r>
            <a:endParaRPr lang="en-US" sz="1600" b="0" i="0" dirty="0">
              <a:solidFill>
                <a:schemeClr val="bg1"/>
              </a:solidFill>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30294861-2C16-4071-9CE6-C63308AB9364}"/>
              </a:ext>
            </a:extLst>
          </p:cNvPr>
          <p:cNvSpPr/>
          <p:nvPr/>
        </p:nvSpPr>
        <p:spPr>
          <a:xfrm>
            <a:off x="451952" y="5486400"/>
            <a:ext cx="11252523" cy="10320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67बी बच्चों को स्पष्ट यौन कृत्यों में चित्रित करने वाली सामग्री को प्रकाशित या प्रसारित करने के लिए सजा का प्रावधान करती है, जिसमें सात साल तक की कैद और जुर्माना लगाया जाता है।</a:t>
            </a:r>
            <a:r>
              <a:rPr lang="en-US" sz="1600" b="0" i="0" dirty="0">
                <a:solidFill>
                  <a:schemeClr val="bg1"/>
                </a:solidFill>
                <a:effectLst/>
                <a:latin typeface="Arial" panose="020B0604020202020204" pitchFamily="34" charset="0"/>
                <a:cs typeface="Arial" panose="020B0604020202020204" pitchFamily="34" charset="0"/>
              </a:rPr>
              <a:t>.</a:t>
            </a:r>
            <a:endParaRPr lang="en-US" sz="1600" dirty="0">
              <a:solidFill>
                <a:schemeClr val="bg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24A30577-8BE7-4D21-9380-D3536128B314}"/>
              </a:ext>
            </a:extLst>
          </p:cNvPr>
          <p:cNvSpPr txBox="1"/>
          <p:nvPr/>
        </p:nvSpPr>
        <p:spPr>
          <a:xfrm>
            <a:off x="469738" y="480147"/>
            <a:ext cx="4114800" cy="646331"/>
          </a:xfrm>
          <a:prstGeom prst="rect">
            <a:avLst/>
          </a:prstGeom>
          <a:noFill/>
        </p:spPr>
        <p:txBody>
          <a:bodyPr wrap="square" rtlCol="0">
            <a:spAutoFit/>
          </a:bodyPr>
          <a:lstStyle/>
          <a:p>
            <a:r>
              <a:rPr lang="hi-IN" sz="3600" dirty="0"/>
              <a:t>जारी</a:t>
            </a:r>
            <a:r>
              <a:rPr lang="en-IN" sz="3600" dirty="0"/>
              <a:t>.</a:t>
            </a:r>
          </a:p>
        </p:txBody>
      </p:sp>
    </p:spTree>
    <p:extLst>
      <p:ext uri="{BB962C8B-B14F-4D97-AF65-F5344CB8AC3E}">
        <p14:creationId xmlns:p14="http://schemas.microsoft.com/office/powerpoint/2010/main" val="3381878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276F1-1ECD-4C1A-A76D-F80CB5126844}"/>
              </a:ext>
            </a:extLst>
          </p:cNvPr>
          <p:cNvSpPr>
            <a:spLocks noGrp="1"/>
          </p:cNvSpPr>
          <p:nvPr>
            <p:ph type="title"/>
          </p:nvPr>
        </p:nvSpPr>
        <p:spPr>
          <a:xfrm>
            <a:off x="552450" y="458102"/>
            <a:ext cx="11489055" cy="492443"/>
          </a:xfrm>
        </p:spPr>
        <p:txBody>
          <a:bodyPr/>
          <a:lstStyle/>
          <a:p>
            <a:pPr algn="l"/>
            <a:r>
              <a:rPr lang="hi-IN" sz="3200" b="1" dirty="0"/>
              <a:t>भारतीय न्याय संहिता 2023</a:t>
            </a:r>
            <a:endParaRPr lang="en-US" sz="3200" b="1" dirty="0"/>
          </a:p>
        </p:txBody>
      </p:sp>
      <p:sp>
        <p:nvSpPr>
          <p:cNvPr id="18" name="Rectangle 17">
            <a:extLst>
              <a:ext uri="{FF2B5EF4-FFF2-40B4-BE49-F238E27FC236}">
                <a16:creationId xmlns:a16="http://schemas.microsoft.com/office/drawing/2014/main" id="{F5E411F2-E2DE-4188-8DF5-D926EBE87ADF}"/>
              </a:ext>
            </a:extLst>
          </p:cNvPr>
          <p:cNvSpPr/>
          <p:nvPr/>
        </p:nvSpPr>
        <p:spPr>
          <a:xfrm>
            <a:off x="466725" y="1752600"/>
            <a:ext cx="1125855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hi-IN" sz="1600" b="1" dirty="0">
                <a:effectLst/>
                <a:latin typeface="Times New Roman" panose="02020603050405020304" pitchFamily="18" charset="0"/>
                <a:ea typeface="Times New Roman" panose="02020603050405020304" pitchFamily="18" charset="0"/>
                <a:cs typeface="Times New Roman" panose="02020603050405020304" pitchFamily="18" charset="0"/>
              </a:rPr>
              <a:t>धारा 303: चोरी </a:t>
            </a:r>
          </a:p>
          <a:p>
            <a:pPr>
              <a:lnSpc>
                <a:spcPct val="107000"/>
              </a:lnSpc>
              <a:spcAft>
                <a:spcPts val="800"/>
              </a:spcAft>
            </a:pPr>
            <a:r>
              <a:rPr lang="hi-IN" sz="1600" b="1" dirty="0">
                <a:effectLst/>
                <a:latin typeface="Times New Roman" panose="02020603050405020304" pitchFamily="18" charset="0"/>
                <a:ea typeface="Times New Roman" panose="02020603050405020304" pitchFamily="18" charset="0"/>
                <a:cs typeface="Times New Roman" panose="02020603050405020304" pitchFamily="18" charset="0"/>
              </a:rPr>
              <a:t>धारा 303(2) "चोरी के लिए तीन साल तक की कैद या जुर्माना हो सकता है। इसके बाद दोषी पाए जाने पर कम से कम एक साल की कैद और जुर्माना हो सकता है।"</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1" name="Rectangle 60">
            <a:extLst>
              <a:ext uri="{FF2B5EF4-FFF2-40B4-BE49-F238E27FC236}">
                <a16:creationId xmlns:a16="http://schemas.microsoft.com/office/drawing/2014/main" id="{8C863117-0905-4A08-9665-B9411F2F9C99}"/>
              </a:ext>
            </a:extLst>
          </p:cNvPr>
          <p:cNvSpPr/>
          <p:nvPr/>
        </p:nvSpPr>
        <p:spPr>
          <a:xfrm>
            <a:off x="466725" y="3124200"/>
            <a:ext cx="11258550" cy="304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धारा 111: संगठित अपराध </a:t>
            </a:r>
            <a:endParaRPr lang="en-US" sz="1600" b="1" i="0" dirty="0">
              <a:solidFill>
                <a:schemeClr val="bg1"/>
              </a:solidFill>
              <a:effectLst/>
              <a:latin typeface="Arial" panose="020B0604020202020204" pitchFamily="34" charset="0"/>
              <a:cs typeface="Arial" panose="020B0604020202020204" pitchFamily="34" charset="0"/>
            </a:endParaRPr>
          </a:p>
          <a:p>
            <a:pPr algn="just"/>
            <a:r>
              <a:rPr lang="hi-IN" sz="1600" b="1" i="0" dirty="0">
                <a:solidFill>
                  <a:schemeClr val="bg1"/>
                </a:solidFill>
                <a:effectLst/>
                <a:latin typeface="Arial" panose="020B0604020202020204" pitchFamily="34" charset="0"/>
                <a:cs typeface="Arial" panose="020B0604020202020204" pitchFamily="34" charset="0"/>
              </a:rPr>
              <a:t>कोई भी चल रही अवैध गतिविधि है जैसे वित्तीय लाभ सहित प्रत्यक्ष या अप्रत्यक्ष भौतिक लाभ प्राप्त करना। </a:t>
            </a:r>
          </a:p>
          <a:p>
            <a:pPr algn="just"/>
            <a:endParaRPr lang="hi-IN" sz="1600" b="1" i="0" dirty="0">
              <a:solidFill>
                <a:schemeClr val="bg1"/>
              </a:solidFill>
              <a:effectLst/>
              <a:latin typeface="Arial" panose="020B0604020202020204" pitchFamily="34" charset="0"/>
              <a:cs typeface="Arial" panose="020B0604020202020204" pitchFamily="34" charset="0"/>
            </a:endParaRPr>
          </a:p>
          <a:p>
            <a:pPr algn="just"/>
            <a:r>
              <a:rPr lang="hi-IN" sz="1600" b="1" i="0" dirty="0">
                <a:solidFill>
                  <a:schemeClr val="bg1"/>
                </a:solidFill>
                <a:effectLst/>
                <a:latin typeface="Arial" panose="020B0604020202020204" pitchFamily="34" charset="0"/>
                <a:cs typeface="Arial" panose="020B0604020202020204" pitchFamily="34" charset="0"/>
              </a:rPr>
              <a:t>"संगठित अपराध सिंडिकेट" का तात्पर्य दो या दो से अधिक व्यक्तियों के एक समूह से है जो व्यक्तिगत या सामूहिक रूप से एक सिंडिकेट या गिरोह के रूप में चल रही अवैध गतिविधियों में लगे हुए हैं।</a:t>
            </a:r>
            <a:endParaRPr lang="en-US" sz="1600" b="1" i="0" dirty="0">
              <a:solidFill>
                <a:schemeClr val="bg1"/>
              </a:solidFill>
              <a:effectLst/>
              <a:latin typeface="Arial" panose="020B0604020202020204" pitchFamily="34" charset="0"/>
              <a:cs typeface="Arial" panose="020B0604020202020204" pitchFamily="34" charset="0"/>
            </a:endParaRPr>
          </a:p>
          <a:p>
            <a:pPr algn="just"/>
            <a:endParaRPr lang="hi-IN" sz="1600" b="1" i="0" dirty="0">
              <a:solidFill>
                <a:schemeClr val="bg1"/>
              </a:solidFill>
              <a:effectLst/>
              <a:latin typeface="Arial" panose="020B0604020202020204" pitchFamily="34" charset="0"/>
              <a:cs typeface="Arial" panose="020B0604020202020204" pitchFamily="34" charset="0"/>
            </a:endParaRPr>
          </a:p>
          <a:p>
            <a:pPr algn="just"/>
            <a:r>
              <a:rPr lang="hi-IN" sz="1600" b="1" i="0" dirty="0">
                <a:solidFill>
                  <a:schemeClr val="bg1"/>
                </a:solidFill>
                <a:effectLst/>
                <a:latin typeface="Arial" panose="020B0604020202020204" pitchFamily="34" charset="0"/>
                <a:cs typeface="Arial" panose="020B0604020202020204" pitchFamily="34" charset="0"/>
              </a:rPr>
              <a:t>"गैरकानूनी गतिविधि जारी रखना" कोई भी कानूनी रूप से निषिद्ध कार्य है जो एक संज्ञेय अपराध है जिसके लिए कम से कम तीन साल की कैद की सजा हो सकती है, जो किसी व्यक्ति द्वारा या किसी संगठित अपराध सिंडिकेट के हिस्से के रूप में किया जाता है। इसमें पिछले दस वर्षों के भीतर दायर कई आरोप-पत्रों की आवश्यकता होती है, जिसमें अदालत इन अपराधों का संज्ञान लेती है, और इसमें आर्थिक अपराध भी शामिल हैं।</a:t>
            </a:r>
            <a:endParaRPr lang="en-US" sz="1600" b="1" i="0" dirty="0">
              <a:solidFill>
                <a:schemeClr val="bg1"/>
              </a:solidFill>
              <a:effectLst/>
              <a:latin typeface="Arial" panose="020B0604020202020204" pitchFamily="34" charset="0"/>
              <a:cs typeface="Arial" panose="020B0604020202020204" pitchFamily="34" charset="0"/>
            </a:endParaRPr>
          </a:p>
          <a:p>
            <a:pPr algn="just"/>
            <a:endParaRPr lang="hi-IN" sz="1600" b="1" i="0" dirty="0">
              <a:solidFill>
                <a:schemeClr val="bg1"/>
              </a:solidFill>
              <a:effectLst/>
              <a:latin typeface="Arial" panose="020B0604020202020204" pitchFamily="34" charset="0"/>
              <a:cs typeface="Arial" panose="020B0604020202020204" pitchFamily="34" charset="0"/>
            </a:endParaRPr>
          </a:p>
          <a:p>
            <a:pPr algn="just"/>
            <a:r>
              <a:rPr lang="hi-IN" sz="1600" b="1" i="0" dirty="0">
                <a:solidFill>
                  <a:schemeClr val="bg1"/>
                </a:solidFill>
                <a:effectLst/>
                <a:latin typeface="Arial" panose="020B0604020202020204" pitchFamily="34" charset="0"/>
                <a:cs typeface="Arial" panose="020B0604020202020204" pitchFamily="34" charset="0"/>
              </a:rPr>
              <a:t>"आर्थिक अपराध" में विश्वास का आपराधिक उल्लंघन, जालसाजी, नकली मुद्रा, हवाला लेनदेन, बड़े पैमाने पर विपणन धोखाधड़ी, या मौद्रिक के लिए बैंकों, वित्तीय संस्थानों या अन्य संगठनों को धोखा देने की योजनाएं शामिल हैं। </a:t>
            </a:r>
            <a:r>
              <a:rPr lang="en-US" sz="1600" dirty="0">
                <a:solidFill>
                  <a:schemeClr val="bg1"/>
                </a:solidFill>
                <a:latin typeface="Arial" panose="020B0604020202020204" pitchFamily="34" charset="0"/>
                <a:cs typeface="Arial" panose="020B0604020202020204" pitchFamily="34" charset="0"/>
              </a:rPr>
              <a:t>gain.</a:t>
            </a:r>
          </a:p>
        </p:txBody>
      </p:sp>
    </p:spTree>
    <p:extLst>
      <p:ext uri="{BB962C8B-B14F-4D97-AF65-F5344CB8AC3E}">
        <p14:creationId xmlns:p14="http://schemas.microsoft.com/office/powerpoint/2010/main" val="1562679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6AA3C-5E1A-4B72-985E-930D33A155DD}"/>
              </a:ext>
            </a:extLst>
          </p:cNvPr>
          <p:cNvSpPr>
            <a:spLocks noGrp="1"/>
          </p:cNvSpPr>
          <p:nvPr>
            <p:ph type="title"/>
          </p:nvPr>
        </p:nvSpPr>
        <p:spPr>
          <a:xfrm>
            <a:off x="552450" y="458102"/>
            <a:ext cx="11489055" cy="553998"/>
          </a:xfrm>
        </p:spPr>
        <p:txBody>
          <a:bodyPr/>
          <a:lstStyle/>
          <a:p>
            <a:r>
              <a:rPr lang="hi-IN" dirty="0"/>
              <a:t>जारी</a:t>
            </a:r>
            <a:r>
              <a:rPr lang="en-IN" dirty="0"/>
              <a:t>.</a:t>
            </a:r>
          </a:p>
        </p:txBody>
      </p:sp>
      <p:sp>
        <p:nvSpPr>
          <p:cNvPr id="9" name="Rectangle 8">
            <a:extLst>
              <a:ext uri="{FF2B5EF4-FFF2-40B4-BE49-F238E27FC236}">
                <a16:creationId xmlns:a16="http://schemas.microsoft.com/office/drawing/2014/main" id="{7DC57778-640A-4A75-98A4-5AC72B8E18CC}"/>
              </a:ext>
            </a:extLst>
          </p:cNvPr>
          <p:cNvSpPr/>
          <p:nvPr/>
        </p:nvSpPr>
        <p:spPr>
          <a:xfrm>
            <a:off x="934617" y="1449334"/>
            <a:ext cx="4018384" cy="19149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hi-IN" sz="1600" b="1" dirty="0">
                <a:effectLst/>
                <a:latin typeface="Arial" panose="020B0604020202020204" pitchFamily="34" charset="0"/>
                <a:ea typeface="Times New Roman" panose="02020603050405020304" pitchFamily="18" charset="0"/>
                <a:cs typeface="Arial" panose="020B0604020202020204" pitchFamily="34" charset="0"/>
              </a:rPr>
              <a:t>धारा 318(4): धोखाधड़ी और बेईमानी से संपत्ति की डिलीवरी के लिए प्रेरित करना "संपत्ति या मूल्यवान सुरक्षा की डिलीवरी या परिवर्तन को प्रेरित करने के लिए धोखाधड़ी करना सात साल तक की कैद और जुर्माने से दंडनीय है</a:t>
            </a:r>
            <a:r>
              <a:rPr lang="en-US" sz="1600" b="1" dirty="0">
                <a:effectLst/>
                <a:latin typeface="Arial" panose="020B0604020202020204" pitchFamily="34" charset="0"/>
                <a:ea typeface="Times New Roman" panose="02020603050405020304" pitchFamily="18" charset="0"/>
                <a:cs typeface="Arial" panose="020B0604020202020204" pitchFamily="34" charset="0"/>
              </a:rPr>
              <a:t>."</a:t>
            </a:r>
            <a:endParaRPr lang="en-IN" sz="1200" dirty="0">
              <a:effectLst/>
              <a:latin typeface="Arial" panose="020B0604020202020204" pitchFamily="34" charset="0"/>
              <a:ea typeface="Calibri" panose="020F050202020403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21324E47-09FF-410F-8A9A-228F72CF1F42}"/>
              </a:ext>
            </a:extLst>
          </p:cNvPr>
          <p:cNvSpPr/>
          <p:nvPr/>
        </p:nvSpPr>
        <p:spPr>
          <a:xfrm>
            <a:off x="5638800" y="1447800"/>
            <a:ext cx="4648200" cy="19149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hi-IN" sz="1600" b="1" i="0" dirty="0">
                <a:solidFill>
                  <a:schemeClr val="bg1"/>
                </a:solidFill>
                <a:effectLst/>
                <a:latin typeface="Arial" panose="020B0604020202020204" pitchFamily="34" charset="0"/>
                <a:cs typeface="Arial" panose="020B0604020202020204" pitchFamily="34" charset="0"/>
              </a:rPr>
              <a:t>319 व्यक्तित्व द्वारा धोखाधड़ी </a:t>
            </a:r>
          </a:p>
          <a:p>
            <a:pPr algn="just"/>
            <a:endParaRPr lang="hi-IN" sz="1600" b="1" i="0" dirty="0">
              <a:solidFill>
                <a:schemeClr val="bg1"/>
              </a:solidFill>
              <a:effectLst/>
              <a:latin typeface="Arial" panose="020B0604020202020204" pitchFamily="34" charset="0"/>
              <a:cs typeface="Arial" panose="020B0604020202020204" pitchFamily="34" charset="0"/>
            </a:endParaRPr>
          </a:p>
          <a:p>
            <a:pPr algn="just"/>
            <a:r>
              <a:rPr lang="hi-IN" sz="1600" b="1" i="0" dirty="0">
                <a:solidFill>
                  <a:schemeClr val="bg1"/>
                </a:solidFill>
                <a:effectLst/>
                <a:latin typeface="Arial" panose="020B0604020202020204" pitchFamily="34" charset="0"/>
                <a:cs typeface="Arial" panose="020B0604020202020204" pitchFamily="34" charset="0"/>
              </a:rPr>
              <a:t>319(2) में दोनों में से किसी एक को कारावास से दंडित किया जाएगा</a:t>
            </a:r>
          </a:p>
          <a:p>
            <a:pPr algn="just"/>
            <a:r>
              <a:rPr lang="hi-IN" sz="1600" b="1" i="0" dirty="0">
                <a:solidFill>
                  <a:schemeClr val="bg1"/>
                </a:solidFill>
                <a:effectLst/>
                <a:latin typeface="Arial" panose="020B0604020202020204" pitchFamily="34" charset="0"/>
                <a:cs typeface="Arial" panose="020B0604020202020204" pitchFamily="34" charset="0"/>
              </a:rPr>
              <a:t>एक अवधि के लिए विवरण जिसे पाँच वर्ष तक बढ़ाया जा सकता है, या जुर्माना, या दोनों से दंडित किया जा सकता है।</a:t>
            </a:r>
            <a:endParaRPr lang="en-US" sz="1600" b="1" i="0" dirty="0">
              <a:solidFill>
                <a:schemeClr val="bg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FEA10F2C-5924-40A5-B6BA-0F8E5A58E267}"/>
              </a:ext>
            </a:extLst>
          </p:cNvPr>
          <p:cNvSpPr/>
          <p:nvPr/>
        </p:nvSpPr>
        <p:spPr>
          <a:xfrm>
            <a:off x="900772" y="4876800"/>
            <a:ext cx="9386228"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hi-IN" sz="1600" b="1" dirty="0">
                <a:effectLst/>
                <a:latin typeface="Arial" panose="020B0604020202020204" pitchFamily="34" charset="0"/>
                <a:ea typeface="Times New Roman" panose="02020603050405020304" pitchFamily="18" charset="0"/>
                <a:cs typeface="Arial" panose="020B0604020202020204" pitchFamily="34" charset="0"/>
              </a:rPr>
              <a:t>धारा 336(3): धोखाधड़ी के उद्देश्य से जालसाजी</a:t>
            </a:r>
          </a:p>
          <a:p>
            <a:pPr algn="ctr">
              <a:lnSpc>
                <a:spcPct val="107000"/>
              </a:lnSpc>
              <a:spcAft>
                <a:spcPts val="800"/>
              </a:spcAft>
            </a:pPr>
            <a:r>
              <a:rPr lang="hi-IN" sz="1600" b="1" dirty="0">
                <a:effectLst/>
                <a:latin typeface="Arial" panose="020B0604020202020204" pitchFamily="34" charset="0"/>
                <a:ea typeface="Times New Roman" panose="02020603050405020304" pitchFamily="18" charset="0"/>
                <a:cs typeface="Arial" panose="020B0604020202020204" pitchFamily="34" charset="0"/>
              </a:rPr>
              <a:t>धोखाधड़ी के इरादे से जालसाजी करने पर सात साल तक की कैद और जुर्माना हो सकता है</a:t>
            </a:r>
            <a:r>
              <a:rPr lang="en-US" sz="1600" dirty="0">
                <a:effectLst/>
                <a:latin typeface="Arial" panose="020B0604020202020204" pitchFamily="34" charset="0"/>
                <a:ea typeface="Calibri" panose="020F0502020204030204" pitchFamily="34" charset="0"/>
                <a:cs typeface="Arial" panose="020B0604020202020204" pitchFamily="34" charset="0"/>
              </a:rPr>
              <a:t>.</a:t>
            </a:r>
            <a:endParaRPr lang="en-IN"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DCAA4274-F3F5-434B-83BD-C83A8345BA43}"/>
              </a:ext>
            </a:extLst>
          </p:cNvPr>
          <p:cNvSpPr/>
          <p:nvPr/>
        </p:nvSpPr>
        <p:spPr>
          <a:xfrm>
            <a:off x="914400" y="3552050"/>
            <a:ext cx="9372600" cy="1096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hi-IN" sz="1600" b="1" dirty="0">
                <a:effectLst/>
                <a:latin typeface="Arial" panose="020B0604020202020204" pitchFamily="34" charset="0"/>
                <a:ea typeface="Times New Roman" panose="02020603050405020304" pitchFamily="18" charset="0"/>
                <a:cs typeface="Arial" panose="020B0604020202020204" pitchFamily="34" charset="0"/>
              </a:rPr>
              <a:t>धारा 344: खातों का मिथ्याकरण</a:t>
            </a:r>
          </a:p>
          <a:p>
            <a:pPr>
              <a:lnSpc>
                <a:spcPct val="107000"/>
              </a:lnSpc>
              <a:spcAft>
                <a:spcPts val="800"/>
              </a:spcAft>
            </a:pPr>
            <a:r>
              <a:rPr lang="hi-IN" sz="1600" b="1" dirty="0">
                <a:effectLst/>
                <a:latin typeface="Arial" panose="020B0604020202020204" pitchFamily="34" charset="0"/>
                <a:ea typeface="Times New Roman" panose="02020603050405020304" pitchFamily="18" charset="0"/>
                <a:cs typeface="Arial" panose="020B0604020202020204" pitchFamily="34" charset="0"/>
              </a:rPr>
              <a:t>यदि कोई क्लर्क, अधिकारी या कर्मचारी जानबूझकर काम से संबंधित किसी भी रिकॉर्ड को बदलता या गलत बनाता है, तो उन्हें सात साल तक की जेल या जुर्माना, या दोनों का सामना करना पड़ सकता है।</a:t>
            </a:r>
            <a:endParaRPr lang="en-IN" sz="12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41249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650</TotalTime>
  <Words>1953</Words>
  <Application>Microsoft Office PowerPoint</Application>
  <PresentationFormat>Widescreen</PresentationFormat>
  <Paragraphs>135</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Corbel</vt:lpstr>
      <vt:lpstr>Inter</vt:lpstr>
      <vt:lpstr>Mangal</vt:lpstr>
      <vt:lpstr>Times New Roman</vt:lpstr>
      <vt:lpstr>Office Theme</vt:lpstr>
      <vt:lpstr>" साइबरस्पेस में वित्तीय सुरक्षा के लिए कानूनी और नियामक उपाय"</vt:lpstr>
      <vt:lpstr>भारतीय साइबर अपराध समन्वय केंद्र (I4C), गृह मंत्रालय</vt:lpstr>
      <vt:lpstr>वित्तीय धोखाधड़ी क्या है?</vt:lpstr>
      <vt:lpstr>वित्तीय धोखाधड़ी के प्रकार</vt:lpstr>
      <vt:lpstr>वित्तीय प्रणालियों को साइबर खतरों से बचाने के लिए कानून</vt:lpstr>
      <vt:lpstr>सूचना प्रौद्योगिकी अधिनियम, 2000</vt:lpstr>
      <vt:lpstr>PowerPoint Presentation</vt:lpstr>
      <vt:lpstr>भारतीय न्याय संहिता 2023</vt:lpstr>
      <vt:lpstr>जारी.</vt:lpstr>
      <vt:lpstr>धन शोधन निवारण अधिनियम 2002</vt:lpstr>
      <vt:lpstr>जारी.</vt:lpstr>
      <vt:lpstr>वित्तीय धोखाधड़ी के प्रभाव</vt:lpstr>
      <vt:lpstr>6. Cyber Safety Tips</vt:lpstr>
      <vt:lpstr>ऑनलाइन वित्तीय धोखाधड़ी - आसान लिंक/संपर्क</vt:lpstr>
      <vt:lpstr>धन्यवाद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Safety in Cyber Space.pptx</dc:title>
  <dc:creator>MHA-I4C</dc:creator>
  <cp:lastModifiedBy>MHA-I4C</cp:lastModifiedBy>
  <cp:revision>46</cp:revision>
  <cp:lastPrinted>2024-08-02T04:44:15Z</cp:lastPrinted>
  <dcterms:created xsi:type="dcterms:W3CDTF">2024-08-01T11:13:46Z</dcterms:created>
  <dcterms:modified xsi:type="dcterms:W3CDTF">2024-08-13T06:31:11Z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ies>
</file>