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7"/>
  </p:notesMasterIdLst>
  <p:sldIdLst>
    <p:sldId id="256" r:id="rId2"/>
    <p:sldId id="257" r:id="rId3"/>
    <p:sldId id="258" r:id="rId4"/>
    <p:sldId id="295" r:id="rId5"/>
    <p:sldId id="286" r:id="rId6"/>
    <p:sldId id="279" r:id="rId7"/>
    <p:sldId id="280" r:id="rId8"/>
    <p:sldId id="281" r:id="rId9"/>
    <p:sldId id="282" r:id="rId10"/>
    <p:sldId id="283" r:id="rId11"/>
    <p:sldId id="284" r:id="rId12"/>
    <p:sldId id="285" r:id="rId13"/>
    <p:sldId id="261" r:id="rId14"/>
    <p:sldId id="262" r:id="rId15"/>
    <p:sldId id="263" r:id="rId16"/>
    <p:sldId id="264" r:id="rId17"/>
    <p:sldId id="287" r:id="rId18"/>
    <p:sldId id="288" r:id="rId19"/>
    <p:sldId id="289" r:id="rId20"/>
    <p:sldId id="290" r:id="rId21"/>
    <p:sldId id="291" r:id="rId22"/>
    <p:sldId id="266" r:id="rId23"/>
    <p:sldId id="292" r:id="rId24"/>
    <p:sldId id="267" r:id="rId25"/>
    <p:sldId id="293" r:id="rId26"/>
    <p:sldId id="296" r:id="rId27"/>
    <p:sldId id="297" r:id="rId28"/>
    <p:sldId id="268" r:id="rId29"/>
    <p:sldId id="269" r:id="rId30"/>
    <p:sldId id="270" r:id="rId31"/>
    <p:sldId id="271" r:id="rId32"/>
    <p:sldId id="273" r:id="rId33"/>
    <p:sldId id="277" r:id="rId34"/>
    <p:sldId id="294" r:id="rId35"/>
    <p:sldId id="278" r:id="rId36"/>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8" roundtripDataSignature="AMtx7mgAQfRZ+SHh9WgU78UYHjoLwOAW7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wan Koundal" initials="PK" lastIdx="1" clrIdx="0">
    <p:extLst>
      <p:ext uri="{19B8F6BF-5375-455C-9EA6-DF929625EA0E}">
        <p15:presenceInfo xmlns:p15="http://schemas.microsoft.com/office/powerpoint/2012/main" userId="cf3fa86ea5857aa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4634E88-001F-4F12-BB8E-AC15CED35E36}">
  <a:tblStyle styleId="{F4634E88-001F-4F12-BB8E-AC15CED35E3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9705C0A5-C889-4249-AA19-C103807072BB}"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AECE6"/>
          </a:solidFill>
        </a:fill>
      </a:tcStyle>
    </a:wholeTbl>
    <a:band1H>
      <a:tcTxStyle/>
      <a:tcStyle>
        <a:tcBdr/>
        <a:fill>
          <a:solidFill>
            <a:srgbClr val="F5D8CA"/>
          </a:solidFill>
        </a:fill>
      </a:tcStyle>
    </a:band1H>
    <a:band2H>
      <a:tcTxStyle/>
      <a:tcStyle>
        <a:tcBdr/>
      </a:tcStyle>
    </a:band2H>
    <a:band1V>
      <a:tcTxStyle/>
      <a:tcStyle>
        <a:tcBdr/>
        <a:fill>
          <a:solidFill>
            <a:srgbClr val="F5D8C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40"/>
  </p:normalViewPr>
  <p:slideViewPr>
    <p:cSldViewPr snapToGrid="0">
      <p:cViewPr varScale="1">
        <p:scale>
          <a:sx n="92" d="100"/>
          <a:sy n="92" d="100"/>
        </p:scale>
        <p:origin x="78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03" name="Google Shape;103;p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97959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149596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6: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38" name="Google Shape;138;p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7: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45" name="Google Shape;145;p7: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8: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2" name="Google Shape;152;p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59520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58580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65938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84533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0" name="Google Shape;110;p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9: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59" name="Google Shape;159;p9: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7031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1: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73" name="Google Shape;173;p1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2: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81" name="Google Shape;181;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2: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81" name="Google Shape;181;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663553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89" name="Google Shape;189;p1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14: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96" name="Google Shape;196;p1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5: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03" name="Google Shape;203;p1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16: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10" name="Google Shape;210;p1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18: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23" name="Google Shape;223;p1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22: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51" name="Google Shape;251;p2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2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57" name="Google Shape;257;p2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3338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89224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5976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769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38838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37951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8"/>
        <p:cNvGrpSpPr/>
        <p:nvPr/>
      </p:nvGrpSpPr>
      <p:grpSpPr>
        <a:xfrm>
          <a:off x="0" y="0"/>
          <a:ext cx="0" cy="0"/>
          <a:chOff x="0" y="0"/>
          <a:chExt cx="0" cy="0"/>
        </a:xfrm>
      </p:grpSpPr>
      <p:sp>
        <p:nvSpPr>
          <p:cNvPr id="19" name="Google Shape;19;p25"/>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5"/>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5"/>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25"/>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3" name="Google Shape;23;p2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26" name="Google Shape;26;p25"/>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7"/>
        <p:cNvGrpSpPr/>
        <p:nvPr/>
      </p:nvGrpSpPr>
      <p:grpSpPr>
        <a:xfrm>
          <a:off x="0" y="0"/>
          <a:ext cx="0" cy="0"/>
          <a:chOff x="0" y="0"/>
          <a:chExt cx="0" cy="0"/>
        </a:xfrm>
      </p:grpSpPr>
      <p:sp>
        <p:nvSpPr>
          <p:cNvPr id="88" name="Google Shape;88;p3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34"/>
          <p:cNvSpPr txBox="1">
            <a:spLocks noGrp="1"/>
          </p:cNvSpPr>
          <p:nvPr>
            <p:ph type="body" idx="1"/>
          </p:nvPr>
        </p:nvSpPr>
        <p:spPr>
          <a:xfrm rot="5400000">
            <a:off x="4114800" y="-1171786"/>
            <a:ext cx="4023360" cy="100584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0" name="Google Shape;90;p3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3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3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93"/>
        <p:cNvGrpSpPr/>
        <p:nvPr/>
      </p:nvGrpSpPr>
      <p:grpSpPr>
        <a:xfrm>
          <a:off x="0" y="0"/>
          <a:ext cx="0" cy="0"/>
          <a:chOff x="0" y="0"/>
          <a:chExt cx="0" cy="0"/>
        </a:xfrm>
      </p:grpSpPr>
      <p:sp>
        <p:nvSpPr>
          <p:cNvPr id="94" name="Google Shape;94;p35"/>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5"/>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5"/>
          <p:cNvSpPr txBox="1">
            <a:spLocks noGrp="1"/>
          </p:cNvSpPr>
          <p:nvPr>
            <p:ph type="title"/>
          </p:nvPr>
        </p:nvSpPr>
        <p:spPr>
          <a:xfrm rot="5400000">
            <a:off x="7160640" y="1979039"/>
            <a:ext cx="5757421" cy="26289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35"/>
          <p:cNvSpPr txBox="1">
            <a:spLocks noGrp="1"/>
          </p:cNvSpPr>
          <p:nvPr>
            <p:ph type="body" idx="1"/>
          </p:nvPr>
        </p:nvSpPr>
        <p:spPr>
          <a:xfrm rot="5400000">
            <a:off x="1826639" y="-573661"/>
            <a:ext cx="5757422" cy="77343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8" name="Google Shape;98;p3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3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3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Google Shape;28;p2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48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6"/>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0" name="Google Shape;30;p2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33"/>
        <p:cNvGrpSpPr/>
        <p:nvPr/>
      </p:nvGrpSpPr>
      <p:grpSpPr>
        <a:xfrm>
          <a:off x="0" y="0"/>
          <a:ext cx="0" cy="0"/>
          <a:chOff x="0" y="0"/>
          <a:chExt cx="0" cy="0"/>
        </a:xfrm>
      </p:grpSpPr>
      <p:sp>
        <p:nvSpPr>
          <p:cNvPr id="34" name="Google Shape;34;p27"/>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7"/>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7"/>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27"/>
          <p:cNvSpPr txBox="1">
            <a:spLocks noGrp="1"/>
          </p:cNvSpPr>
          <p:nvPr>
            <p:ph type="body" idx="1"/>
          </p:nvPr>
        </p:nvSpPr>
        <p:spPr>
          <a:xfrm>
            <a:off x="1097280" y="4453128"/>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38" name="Google Shape;38;p2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41" name="Google Shape;41;p27"/>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2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8"/>
          <p:cNvSpPr txBox="1">
            <a:spLocks noGrp="1"/>
          </p:cNvSpPr>
          <p:nvPr>
            <p:ph type="body" idx="1"/>
          </p:nvPr>
        </p:nvSpPr>
        <p:spPr>
          <a:xfrm>
            <a:off x="1097279" y="1845734"/>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5" name="Google Shape;45;p28"/>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6" name="Google Shape;46;p2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29"/>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9"/>
          <p:cNvSpPr txBox="1">
            <a:spLocks noGrp="1"/>
          </p:cNvSpPr>
          <p:nvPr>
            <p:ph type="body" idx="1"/>
          </p:nvPr>
        </p:nvSpPr>
        <p:spPr>
          <a:xfrm>
            <a:off x="109728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2" name="Google Shape;52;p29"/>
          <p:cNvSpPr txBox="1">
            <a:spLocks noGrp="1"/>
          </p:cNvSpPr>
          <p:nvPr>
            <p:ph type="body" idx="2"/>
          </p:nvPr>
        </p:nvSpPr>
        <p:spPr>
          <a:xfrm>
            <a:off x="109728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3" name="Google Shape;53;p29"/>
          <p:cNvSpPr txBox="1">
            <a:spLocks noGrp="1"/>
          </p:cNvSpPr>
          <p:nvPr>
            <p:ph type="body" idx="3"/>
          </p:nvPr>
        </p:nvSpPr>
        <p:spPr>
          <a:xfrm>
            <a:off x="621792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4" name="Google Shape;54;p29"/>
          <p:cNvSpPr txBox="1">
            <a:spLocks noGrp="1"/>
          </p:cNvSpPr>
          <p:nvPr>
            <p:ph type="body" idx="4"/>
          </p:nvPr>
        </p:nvSpPr>
        <p:spPr>
          <a:xfrm>
            <a:off x="621792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5" name="Google Shape;55;p2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Google Shape;59;p30"/>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3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3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3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63"/>
        <p:cNvGrpSpPr/>
        <p:nvPr/>
      </p:nvGrpSpPr>
      <p:grpSpPr>
        <a:xfrm>
          <a:off x="0" y="0"/>
          <a:ext cx="0" cy="0"/>
          <a:chOff x="0" y="0"/>
          <a:chExt cx="0" cy="0"/>
        </a:xfrm>
      </p:grpSpPr>
      <p:sp>
        <p:nvSpPr>
          <p:cNvPr id="64" name="Google Shape;64;p31"/>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1"/>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3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69"/>
        <p:cNvGrpSpPr/>
        <p:nvPr/>
      </p:nvGrpSpPr>
      <p:grpSpPr>
        <a:xfrm>
          <a:off x="0" y="0"/>
          <a:ext cx="0" cy="0"/>
          <a:chOff x="0" y="0"/>
          <a:chExt cx="0" cy="0"/>
        </a:xfrm>
      </p:grpSpPr>
      <p:sp>
        <p:nvSpPr>
          <p:cNvPr id="70" name="Google Shape;70;p32"/>
          <p:cNvSpPr/>
          <p:nvPr/>
        </p:nvSpPr>
        <p:spPr>
          <a:xfrm>
            <a:off x="16" y="0"/>
            <a:ext cx="4050791"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2"/>
          <p:cNvSpPr/>
          <p:nvPr/>
        </p:nvSpPr>
        <p:spPr>
          <a:xfrm>
            <a:off x="4040071" y="0"/>
            <a:ext cx="64008"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2"/>
          <p:cNvSpPr txBox="1">
            <a:spLocks noGrp="1"/>
          </p:cNvSpPr>
          <p:nvPr>
            <p:ph type="title"/>
          </p:nvPr>
        </p:nvSpPr>
        <p:spPr>
          <a:xfrm>
            <a:off x="457200" y="594359"/>
            <a:ext cx="32004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32"/>
          <p:cNvSpPr txBox="1">
            <a:spLocks noGrp="1"/>
          </p:cNvSpPr>
          <p:nvPr>
            <p:ph type="body" idx="1"/>
          </p:nvPr>
        </p:nvSpPr>
        <p:spPr>
          <a:xfrm>
            <a:off x="4800600" y="731520"/>
            <a:ext cx="6492240" cy="52578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4" name="Google Shape;74;p32"/>
          <p:cNvSpPr txBox="1">
            <a:spLocks noGrp="1"/>
          </p:cNvSpPr>
          <p:nvPr>
            <p:ph type="body" idx="2"/>
          </p:nvPr>
        </p:nvSpPr>
        <p:spPr>
          <a:xfrm>
            <a:off x="457200" y="2926080"/>
            <a:ext cx="32004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5" name="Google Shape;75;p32"/>
          <p:cNvSpPr txBox="1">
            <a:spLocks noGrp="1"/>
          </p:cNvSpPr>
          <p:nvPr>
            <p:ph type="dt" idx="10"/>
          </p:nvPr>
        </p:nvSpPr>
        <p:spPr>
          <a:xfrm>
            <a:off x="465512" y="6459785"/>
            <a:ext cx="261851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32"/>
          <p:cNvSpPr txBox="1">
            <a:spLocks noGrp="1"/>
          </p:cNvSpPr>
          <p:nvPr>
            <p:ph type="ftr" idx="11"/>
          </p:nvPr>
        </p:nvSpPr>
        <p:spPr>
          <a:xfrm>
            <a:off x="4800600" y="6459785"/>
            <a:ext cx="4648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a:solidFill>
                  <a:schemeClr val="dk2"/>
                </a:solidFill>
                <a:latin typeface="Calibri"/>
                <a:ea typeface="Calibri"/>
                <a:cs typeface="Calibri"/>
                <a:sym typeface="Calibri"/>
              </a:defRPr>
            </a:lvl1pPr>
            <a:lvl2pPr marL="0" lvl="1" indent="0" algn="r">
              <a:spcBef>
                <a:spcPts val="0"/>
              </a:spcBef>
              <a:buNone/>
              <a:defRPr sz="1050">
                <a:solidFill>
                  <a:schemeClr val="dk2"/>
                </a:solidFill>
                <a:latin typeface="Calibri"/>
                <a:ea typeface="Calibri"/>
                <a:cs typeface="Calibri"/>
                <a:sym typeface="Calibri"/>
              </a:defRPr>
            </a:lvl2pPr>
            <a:lvl3pPr marL="0" lvl="2" indent="0" algn="r">
              <a:spcBef>
                <a:spcPts val="0"/>
              </a:spcBef>
              <a:buNone/>
              <a:defRPr sz="1050">
                <a:solidFill>
                  <a:schemeClr val="dk2"/>
                </a:solidFill>
                <a:latin typeface="Calibri"/>
                <a:ea typeface="Calibri"/>
                <a:cs typeface="Calibri"/>
                <a:sym typeface="Calibri"/>
              </a:defRPr>
            </a:lvl3pPr>
            <a:lvl4pPr marL="0" lvl="3" indent="0" algn="r">
              <a:spcBef>
                <a:spcPts val="0"/>
              </a:spcBef>
              <a:buNone/>
              <a:defRPr sz="1050">
                <a:solidFill>
                  <a:schemeClr val="dk2"/>
                </a:solidFill>
                <a:latin typeface="Calibri"/>
                <a:ea typeface="Calibri"/>
                <a:cs typeface="Calibri"/>
                <a:sym typeface="Calibri"/>
              </a:defRPr>
            </a:lvl4pPr>
            <a:lvl5pPr marL="0" lvl="4" indent="0" algn="r">
              <a:spcBef>
                <a:spcPts val="0"/>
              </a:spcBef>
              <a:buNone/>
              <a:defRPr sz="1050">
                <a:solidFill>
                  <a:schemeClr val="dk2"/>
                </a:solidFill>
                <a:latin typeface="Calibri"/>
                <a:ea typeface="Calibri"/>
                <a:cs typeface="Calibri"/>
                <a:sym typeface="Calibri"/>
              </a:defRPr>
            </a:lvl5pPr>
            <a:lvl6pPr marL="0" lvl="5" indent="0" algn="r">
              <a:spcBef>
                <a:spcPts val="0"/>
              </a:spcBef>
              <a:buNone/>
              <a:defRPr sz="1050">
                <a:solidFill>
                  <a:schemeClr val="dk2"/>
                </a:solidFill>
                <a:latin typeface="Calibri"/>
                <a:ea typeface="Calibri"/>
                <a:cs typeface="Calibri"/>
                <a:sym typeface="Calibri"/>
              </a:defRPr>
            </a:lvl6pPr>
            <a:lvl7pPr marL="0" lvl="6" indent="0" algn="r">
              <a:spcBef>
                <a:spcPts val="0"/>
              </a:spcBef>
              <a:buNone/>
              <a:defRPr sz="1050">
                <a:solidFill>
                  <a:schemeClr val="dk2"/>
                </a:solidFill>
                <a:latin typeface="Calibri"/>
                <a:ea typeface="Calibri"/>
                <a:cs typeface="Calibri"/>
                <a:sym typeface="Calibri"/>
              </a:defRPr>
            </a:lvl7pPr>
            <a:lvl8pPr marL="0" lvl="7" indent="0" algn="r">
              <a:spcBef>
                <a:spcPts val="0"/>
              </a:spcBef>
              <a:buNone/>
              <a:defRPr sz="1050">
                <a:solidFill>
                  <a:schemeClr val="dk2"/>
                </a:solidFill>
                <a:latin typeface="Calibri"/>
                <a:ea typeface="Calibri"/>
                <a:cs typeface="Calibri"/>
                <a:sym typeface="Calibri"/>
              </a:defRPr>
            </a:lvl8pPr>
            <a:lvl9pPr marL="0" lvl="8" indent="0" algn="r">
              <a:spcBef>
                <a:spcPts val="0"/>
              </a:spcBef>
              <a:buNone/>
              <a:defRPr sz="1050">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8"/>
        <p:cNvGrpSpPr/>
        <p:nvPr/>
      </p:nvGrpSpPr>
      <p:grpSpPr>
        <a:xfrm>
          <a:off x="0" y="0"/>
          <a:ext cx="0" cy="0"/>
          <a:chOff x="0" y="0"/>
          <a:chExt cx="0" cy="0"/>
        </a:xfrm>
      </p:grpSpPr>
      <p:sp>
        <p:nvSpPr>
          <p:cNvPr id="79" name="Google Shape;79;p33"/>
          <p:cNvSpPr/>
          <p:nvPr/>
        </p:nvSpPr>
        <p:spPr>
          <a:xfrm>
            <a:off x="0" y="4953000"/>
            <a:ext cx="12188825"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3"/>
          <p:cNvSpPr/>
          <p:nvPr/>
        </p:nvSpPr>
        <p:spPr>
          <a:xfrm>
            <a:off x="15" y="491507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3"/>
          <p:cNvSpPr txBox="1">
            <a:spLocks noGrp="1"/>
          </p:cNvSpPr>
          <p:nvPr>
            <p:ph type="title"/>
          </p:nvPr>
        </p:nvSpPr>
        <p:spPr>
          <a:xfrm>
            <a:off x="1097280" y="5074920"/>
            <a:ext cx="10113264"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2" name="Google Shape;82;p33"/>
          <p:cNvPicPr preferRelativeResize="0">
            <a:picLocks noGrp="1"/>
          </p:cNvPicPr>
          <p:nvPr>
            <p:ph type="pic" idx="2"/>
          </p:nvPr>
        </p:nvPicPr>
        <p:blipFill/>
        <p:spPr>
          <a:xfrm>
            <a:off x="15" y="0"/>
            <a:ext cx="12191985" cy="4915076"/>
          </a:xfrm>
          <a:prstGeom prst="rect">
            <a:avLst/>
          </a:prstGeom>
          <a:blipFill rotWithShape="1">
            <a:blip r:embed="rId2">
              <a:alphaModFix/>
            </a:blip>
            <a:stretch>
              <a:fillRect/>
            </a:stretch>
          </a:blipFill>
          <a:ln>
            <a:noFill/>
          </a:ln>
        </p:spPr>
      </p:pic>
      <p:sp>
        <p:nvSpPr>
          <p:cNvPr id="83" name="Google Shape;83;p33"/>
          <p:cNvSpPr txBox="1">
            <a:spLocks noGrp="1"/>
          </p:cNvSpPr>
          <p:nvPr>
            <p:ph type="body" idx="1"/>
          </p:nvPr>
        </p:nvSpPr>
        <p:spPr>
          <a:xfrm>
            <a:off x="1097280" y="5907023"/>
            <a:ext cx="10113264" cy="594360"/>
          </a:xfrm>
          <a:prstGeom prst="rect">
            <a:avLst/>
          </a:prstGeom>
          <a:noFill/>
          <a:ln>
            <a:noFill/>
          </a:ln>
        </p:spPr>
        <p:txBody>
          <a:bodyPr spcFirstLastPara="1" wrap="square" lIns="91425" tIns="0" rIns="91425" bIns="0" anchor="t" anchorCtr="0">
            <a:norm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4" name="Google Shape;84;p3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3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3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4"/>
          <p:cNvSpPr/>
          <p:nvPr/>
        </p:nvSpPr>
        <p:spPr>
          <a:xfrm>
            <a:off x="0" y="6334316"/>
            <a:ext cx="12192001" cy="659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24"/>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4" name="Google Shape;14;p2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2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2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17" name="Google Shape;17;p24"/>
          <p:cNvCxnSpPr/>
          <p:nvPr/>
        </p:nvCxnSpPr>
        <p:spPr>
          <a:xfrm>
            <a:off x="1193532" y="1737845"/>
            <a:ext cx="996696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rgbClr val="262626"/>
              </a:buClr>
              <a:buSzPts val="6600"/>
              <a:buFont typeface="Calibri"/>
              <a:buNone/>
            </a:pPr>
            <a:r>
              <a:rPr lang="en-US" sz="6600" b="1" dirty="0"/>
              <a:t>News Literacy</a:t>
            </a:r>
            <a:endParaRPr dirty="0"/>
          </a:p>
        </p:txBody>
      </p:sp>
      <p:sp>
        <p:nvSpPr>
          <p:cNvPr id="106" name="Google Shape;106;p1"/>
          <p:cNvSpPr txBox="1">
            <a:spLocks noGrp="1"/>
          </p:cNvSpPr>
          <p:nvPr>
            <p:ph type="subTitle" idx="1"/>
          </p:nvPr>
        </p:nvSpPr>
        <p:spPr>
          <a:xfrm>
            <a:off x="1100051" y="4455620"/>
            <a:ext cx="10058400" cy="1643428"/>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ct val="100000"/>
              <a:buNone/>
            </a:pPr>
            <a:r>
              <a:rPr lang="en-US" sz="2000" b="1" dirty="0"/>
              <a:t>DR. PAWAN KOUNDAL</a:t>
            </a:r>
            <a:endParaRPr sz="2000" b="1" dirty="0"/>
          </a:p>
          <a:p>
            <a:pPr marL="0" lvl="0" indent="0" algn="l" rtl="0">
              <a:lnSpc>
                <a:spcPct val="90000"/>
              </a:lnSpc>
              <a:spcBef>
                <a:spcPts val="1400"/>
              </a:spcBef>
              <a:spcAft>
                <a:spcPts val="0"/>
              </a:spcAft>
              <a:buSzPct val="100000"/>
              <a:buNone/>
            </a:pPr>
            <a:r>
              <a:rPr lang="en-US" sz="2000" b="1" dirty="0"/>
              <a:t>ASSOCIATE PROFESSOR, DEPARTMENT OF NEW MEDIA</a:t>
            </a:r>
          </a:p>
          <a:p>
            <a:pPr marL="0" lvl="0" indent="0" algn="l" rtl="0">
              <a:lnSpc>
                <a:spcPct val="90000"/>
              </a:lnSpc>
              <a:spcBef>
                <a:spcPts val="1400"/>
              </a:spcBef>
              <a:spcAft>
                <a:spcPts val="0"/>
              </a:spcAft>
              <a:buSzPct val="100000"/>
              <a:buNone/>
            </a:pPr>
            <a:r>
              <a:rPr lang="en-US" sz="2000" b="1" dirty="0"/>
              <a:t>INDIAN INSTITUTE OF MASS COMMUNICATION, NEW DELHI</a:t>
            </a:r>
            <a:endParaRPr sz="2000" b="1" dirty="0"/>
          </a:p>
          <a:p>
            <a:pPr marL="0" lvl="0" indent="0" algn="l" rtl="0">
              <a:lnSpc>
                <a:spcPct val="90000"/>
              </a:lnSpc>
              <a:spcBef>
                <a:spcPts val="1400"/>
              </a:spcBef>
              <a:spcAft>
                <a:spcPts val="0"/>
              </a:spcAft>
              <a:buSzPct val="100000"/>
              <a:buNone/>
            </a:pPr>
            <a:r>
              <a:rPr lang="en-US" sz="2000" b="1" dirty="0"/>
              <a:t>AUGUST 21, 2024, 4.00 pm</a:t>
            </a:r>
            <a:endParaRPr sz="2000" b="1" dirty="0"/>
          </a:p>
        </p:txBody>
      </p:sp>
      <p:sp>
        <p:nvSpPr>
          <p:cNvPr id="107" name="Google Shape;107;p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en-US" sz="4000" b="1" dirty="0"/>
              <a:t>Characteristics of News</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10</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en-US" sz="2800" b="1" kern="100" dirty="0">
                <a:effectLst/>
                <a:latin typeface="Calibri" panose="020F0502020204030204" pitchFamily="34" charset="0"/>
                <a:ea typeface="Calibri" panose="020F0502020204030204" pitchFamily="34" charset="0"/>
                <a:cs typeface="Mangal" panose="02040503050203030202" pitchFamily="18" charset="0"/>
              </a:rPr>
              <a:t>Conflict</a:t>
            </a:r>
            <a:endParaRPr lang="en-IN" sz="2800" kern="100" dirty="0">
              <a:effectLst/>
              <a:latin typeface="Calibri" panose="020F0502020204030204" pitchFamily="34" charset="0"/>
              <a:ea typeface="Calibri" panose="020F0502020204030204" pitchFamily="34" charset="0"/>
              <a:cs typeface="Mangal" panose="02040503050203030202" pitchFamily="18" charset="0"/>
            </a:endParaRPr>
          </a:p>
          <a:p>
            <a:pPr marL="742950" lvl="1" indent="-285750">
              <a:buFont typeface="Calibri" panose="020F0502020204030204" pitchFamily="34" charset="0"/>
              <a:buChar char="◦"/>
              <a:tabLst>
                <a:tab pos="9144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News often highlights conflicts, controversies, or disagreements, as they tend to attract more attention.</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Calibri" panose="020F0502020204030204" pitchFamily="34" charset="0"/>
              <a:buChar char="◦"/>
              <a:tabLst>
                <a:tab pos="914400" algn="l"/>
              </a:tabLst>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Calibri" panose="020F0502020204030204" pitchFamily="34" charset="0"/>
              <a:buChar char="◦"/>
              <a:tabLst>
                <a:tab pos="9144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r>
              <a:rPr lang="en-US"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Political debates, legal battles, or social protests.</a:t>
            </a:r>
            <a:endParaRPr lang="en-IN"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800" dirty="0"/>
          </a:p>
        </p:txBody>
      </p:sp>
    </p:spTree>
    <p:extLst>
      <p:ext uri="{BB962C8B-B14F-4D97-AF65-F5344CB8AC3E}">
        <p14:creationId xmlns:p14="http://schemas.microsoft.com/office/powerpoint/2010/main" val="3197917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en-US" sz="4000" b="1" dirty="0"/>
              <a:t>Characteristics of News</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11</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en-US" sz="2800" b="1" kern="100" dirty="0">
                <a:effectLst/>
                <a:latin typeface="Calibri" panose="020F0502020204030204" pitchFamily="34" charset="0"/>
                <a:ea typeface="Calibri" panose="020F0502020204030204" pitchFamily="34" charset="0"/>
                <a:cs typeface="Mangal" panose="02040503050203030202" pitchFamily="18" charset="0"/>
              </a:rPr>
              <a:t>Novelty</a:t>
            </a:r>
            <a:endParaRPr lang="en-IN" sz="2800" kern="100" dirty="0">
              <a:effectLst/>
              <a:latin typeface="Calibri" panose="020F0502020204030204" pitchFamily="34" charset="0"/>
              <a:ea typeface="Calibri" panose="020F0502020204030204" pitchFamily="34" charset="0"/>
              <a:cs typeface="Mangal" panose="02040503050203030202" pitchFamily="18" charset="0"/>
            </a:endParaRPr>
          </a:p>
          <a:p>
            <a:pPr marL="742950" lvl="1" indent="-285750">
              <a:buFont typeface="Calibri" panose="020F0502020204030204" pitchFamily="34" charset="0"/>
              <a:buChar char="◦"/>
              <a:tabLst>
                <a:tab pos="9144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Unusual, rare, or surprising events tend to be more newsworthy because they stand out from the ordinary.</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endParaRPr lang="en-US"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endParaRPr lang="en-US" sz="2800" b="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r>
              <a:rPr lang="en-US"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An unusual weather event or a scientific breakthrough.</a:t>
            </a:r>
            <a:endParaRPr lang="en-IN"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800" dirty="0"/>
          </a:p>
        </p:txBody>
      </p:sp>
    </p:spTree>
    <p:extLst>
      <p:ext uri="{BB962C8B-B14F-4D97-AF65-F5344CB8AC3E}">
        <p14:creationId xmlns:p14="http://schemas.microsoft.com/office/powerpoint/2010/main" val="3479206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15783-A952-589A-D426-F61CF2330CEE}"/>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4A679BF9-255C-5105-7BA1-9DB0757348A1}"/>
              </a:ext>
            </a:extLst>
          </p:cNvPr>
          <p:cNvSpPr>
            <a:spLocks noGrp="1"/>
          </p:cNvSpPr>
          <p:nvPr>
            <p:ph type="body" idx="1"/>
          </p:nvPr>
        </p:nvSpPr>
        <p:spPr/>
        <p:txBody>
          <a:bodyPr>
            <a:normAutofit lnSpcReduction="10000"/>
          </a:bodyPr>
          <a:lstStyle/>
          <a:p>
            <a:pPr marL="914400" lvl="2" indent="0">
              <a:buNone/>
              <a:tabLst>
                <a:tab pos="1371600" algn="l"/>
              </a:tabLst>
            </a:pPr>
            <a:r>
              <a:rPr lang="en-US" sz="2800" b="1" kern="100" dirty="0">
                <a:effectLst/>
                <a:latin typeface="Calibri" panose="020F0502020204030204" pitchFamily="34" charset="0"/>
                <a:ea typeface="Calibri" panose="020F0502020204030204" pitchFamily="34" charset="0"/>
                <a:cs typeface="Mangal" panose="02040503050203030202" pitchFamily="18" charset="0"/>
              </a:rPr>
              <a:t>Human Interest</a:t>
            </a:r>
            <a:endParaRPr lang="en-IN" sz="2800" kern="100" dirty="0">
              <a:effectLst/>
              <a:latin typeface="Calibri" panose="020F0502020204030204" pitchFamily="34" charset="0"/>
              <a:ea typeface="Calibri" panose="020F0502020204030204" pitchFamily="34" charset="0"/>
              <a:cs typeface="Mangal" panose="02040503050203030202" pitchFamily="18" charset="0"/>
            </a:endParaRPr>
          </a:p>
          <a:p>
            <a:pPr marL="742950" lvl="1" indent="-285750">
              <a:buFont typeface="Calibri" panose="020F0502020204030204" pitchFamily="34" charset="0"/>
              <a:buChar char="◦"/>
              <a:tabLst>
                <a:tab pos="914400" algn="l"/>
              </a:tabLst>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Calibri" panose="020F0502020204030204" pitchFamily="34" charset="0"/>
              <a:buChar char="◦"/>
              <a:tabLst>
                <a:tab pos="9144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Stories that evoke emotions, whether they are heartwarming, tragic, or inspiring, are often considered newsworthy.</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Calibri" panose="020F0502020204030204" pitchFamily="34" charset="0"/>
              <a:buChar char="◦"/>
              <a:tabLst>
                <a:tab pos="914400" algn="l"/>
              </a:tabLst>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Calibri" panose="020F0502020204030204" pitchFamily="34" charset="0"/>
              <a:buChar char="◦"/>
              <a:tabLst>
                <a:tab pos="9144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Calibri" panose="020F0502020204030204" pitchFamily="34" charset="0"/>
              <a:buChar char="◦"/>
              <a:tabLst>
                <a:tab pos="914400" algn="l"/>
              </a:tabLst>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r>
              <a:rPr lang="en-US" sz="2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An individual overcoming significant odds or a community coming together to help someone in need.</a:t>
            </a:r>
            <a:endParaRPr lang="en-IN" sz="2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r>
              <a:rPr lang="en-IN" sz="2800" kern="100" dirty="0">
                <a:effectLst/>
                <a:latin typeface="Calibri" panose="020F0502020204030204" pitchFamily="34" charset="0"/>
                <a:ea typeface="Calibri" panose="020F0502020204030204" pitchFamily="34" charset="0"/>
                <a:cs typeface="Mangal" panose="02040503050203030202" pitchFamily="18" charset="0"/>
              </a:rPr>
              <a:t> </a:t>
            </a:r>
          </a:p>
          <a:p>
            <a:endParaRPr lang="en-US" sz="2800" dirty="0"/>
          </a:p>
        </p:txBody>
      </p:sp>
      <p:sp>
        <p:nvSpPr>
          <p:cNvPr id="4" name="Slide Number Placeholder 3">
            <a:extLst>
              <a:ext uri="{FF2B5EF4-FFF2-40B4-BE49-F238E27FC236}">
                <a16:creationId xmlns:a16="http://schemas.microsoft.com/office/drawing/2014/main" id="{F5E45D05-322E-A70A-EE78-6A66FE309BB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12</a:t>
            </a:fld>
            <a:endParaRPr lang="en-US"/>
          </a:p>
        </p:txBody>
      </p:sp>
    </p:spTree>
    <p:extLst>
      <p:ext uri="{BB962C8B-B14F-4D97-AF65-F5344CB8AC3E}">
        <p14:creationId xmlns:p14="http://schemas.microsoft.com/office/powerpoint/2010/main" val="1031929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What is News Literacy?</a:t>
            </a:r>
            <a:endParaRPr/>
          </a:p>
        </p:txBody>
      </p:sp>
      <p:sp>
        <p:nvSpPr>
          <p:cNvPr id="141" name="Google Shape;141;p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13</a:t>
            </a:fld>
            <a:endParaRPr/>
          </a:p>
        </p:txBody>
      </p:sp>
      <p:sp>
        <p:nvSpPr>
          <p:cNvPr id="142" name="Google Shape;142;p6"/>
          <p:cNvSpPr txBox="1">
            <a:spLocks noGrp="1"/>
          </p:cNvSpPr>
          <p:nvPr>
            <p:ph type="body" idx="1"/>
          </p:nvPr>
        </p:nvSpPr>
        <p:spPr>
          <a:xfrm>
            <a:off x="650790" y="1737360"/>
            <a:ext cx="10297297" cy="5262939"/>
          </a:xfrm>
          <a:prstGeom prst="rect">
            <a:avLst/>
          </a:prstGeom>
          <a:noFill/>
          <a:ln>
            <a:noFill/>
          </a:ln>
        </p:spPr>
        <p:txBody>
          <a:bodyPr spcFirstLastPara="1" wrap="square" lIns="91425" tIns="45700" rIns="91425" bIns="45700" anchor="ctr" anchorCtr="0">
            <a:spAutoFit/>
          </a:bodyPr>
          <a:lstStyle/>
          <a:p>
            <a:pPr marL="475488" lvl="2" indent="0" algn="l" rtl="0">
              <a:lnSpc>
                <a:spcPct val="150000"/>
              </a:lnSpc>
              <a:spcBef>
                <a:spcPts val="0"/>
              </a:spcBef>
              <a:spcAft>
                <a:spcPts val="0"/>
              </a:spcAft>
              <a:buClr>
                <a:schemeClr val="dk1"/>
              </a:buClr>
              <a:buSzPts val="1800"/>
              <a:buNone/>
            </a:pPr>
            <a:r>
              <a:rPr lang="en-US" sz="2800" i="0" u="none" strike="noStrike" cap="none" dirty="0">
                <a:solidFill>
                  <a:srgbClr val="FF0000"/>
                </a:solidFill>
                <a:latin typeface="Arial"/>
                <a:ea typeface="Arial"/>
                <a:cs typeface="Arial"/>
                <a:sym typeface="Arial"/>
              </a:rPr>
              <a:t>The ability to carefully examine news and information.</a:t>
            </a:r>
            <a:endParaRPr sz="2800" dirty="0">
              <a:solidFill>
                <a:srgbClr val="FF0000"/>
              </a:solidFill>
            </a:endParaRPr>
          </a:p>
          <a:p>
            <a:pPr marL="475487" lvl="2" indent="0" algn="l" rtl="0">
              <a:lnSpc>
                <a:spcPct val="150000"/>
              </a:lnSpc>
              <a:spcBef>
                <a:spcPts val="0"/>
              </a:spcBef>
              <a:spcAft>
                <a:spcPts val="0"/>
              </a:spcAft>
              <a:buClr>
                <a:schemeClr val="dk1"/>
              </a:buClr>
              <a:buSzPts val="1800"/>
              <a:buNone/>
            </a:pPr>
            <a:r>
              <a:rPr lang="en-US" sz="2800" i="0" u="none" strike="noStrike" cap="none" dirty="0">
                <a:solidFill>
                  <a:schemeClr val="dk1"/>
                </a:solidFill>
                <a:latin typeface="Arial"/>
                <a:ea typeface="Arial"/>
                <a:cs typeface="Arial"/>
                <a:sym typeface="Arial"/>
              </a:rPr>
              <a:t>It involves:</a:t>
            </a:r>
            <a:endParaRPr sz="2800" dirty="0"/>
          </a:p>
          <a:p>
            <a:pPr marL="646938" lvl="2" indent="-171450" algn="l" rtl="0">
              <a:lnSpc>
                <a:spcPct val="150000"/>
              </a:lnSpc>
              <a:spcBef>
                <a:spcPts val="0"/>
              </a:spcBef>
              <a:spcAft>
                <a:spcPts val="0"/>
              </a:spcAft>
              <a:buClr>
                <a:schemeClr val="dk1"/>
              </a:buClr>
              <a:buSzPts val="1800"/>
              <a:buChar char="◦"/>
            </a:pPr>
            <a:r>
              <a:rPr lang="en-US" sz="2800" i="0" u="none" strike="noStrike" cap="none" dirty="0">
                <a:solidFill>
                  <a:schemeClr val="dk1"/>
                </a:solidFill>
                <a:latin typeface="Arial"/>
                <a:ea typeface="Arial"/>
                <a:cs typeface="Arial"/>
                <a:sym typeface="Arial"/>
              </a:rPr>
              <a:t>Understanding how news is created.</a:t>
            </a:r>
            <a:endParaRPr sz="2800" dirty="0"/>
          </a:p>
          <a:p>
            <a:pPr marL="646938" lvl="2" indent="-171450" algn="l" rtl="0">
              <a:lnSpc>
                <a:spcPct val="150000"/>
              </a:lnSpc>
              <a:spcBef>
                <a:spcPts val="0"/>
              </a:spcBef>
              <a:spcAft>
                <a:spcPts val="0"/>
              </a:spcAft>
              <a:buClr>
                <a:schemeClr val="dk1"/>
              </a:buClr>
              <a:buSzPts val="1800"/>
              <a:buChar char="◦"/>
            </a:pPr>
            <a:r>
              <a:rPr lang="en-US" sz="2800" i="0" u="none" strike="noStrike" cap="none" dirty="0">
                <a:solidFill>
                  <a:schemeClr val="dk1"/>
                </a:solidFill>
                <a:latin typeface="Arial"/>
                <a:ea typeface="Arial"/>
                <a:cs typeface="Arial"/>
                <a:sym typeface="Arial"/>
              </a:rPr>
              <a:t>Finding reliable sources.</a:t>
            </a:r>
            <a:endParaRPr sz="2800" dirty="0"/>
          </a:p>
          <a:p>
            <a:pPr marL="646938" lvl="2" indent="-171450" algn="l" rtl="0">
              <a:lnSpc>
                <a:spcPct val="150000"/>
              </a:lnSpc>
              <a:spcBef>
                <a:spcPts val="0"/>
              </a:spcBef>
              <a:spcAft>
                <a:spcPts val="0"/>
              </a:spcAft>
              <a:buClr>
                <a:schemeClr val="dk1"/>
              </a:buClr>
              <a:buSzPts val="1800"/>
              <a:buChar char="◦"/>
            </a:pPr>
            <a:r>
              <a:rPr lang="en-US" sz="2800" i="0" u="none" strike="noStrike" cap="none" dirty="0">
                <a:solidFill>
                  <a:schemeClr val="dk1"/>
                </a:solidFill>
                <a:latin typeface="Arial"/>
                <a:ea typeface="Arial"/>
                <a:cs typeface="Arial"/>
                <a:sym typeface="Arial"/>
              </a:rPr>
              <a:t>Spotting bias/perspectives in news.</a:t>
            </a:r>
            <a:endParaRPr sz="2800" dirty="0"/>
          </a:p>
          <a:p>
            <a:pPr marL="646938" lvl="2" indent="-171450" algn="l" rtl="0">
              <a:lnSpc>
                <a:spcPct val="150000"/>
              </a:lnSpc>
              <a:spcBef>
                <a:spcPts val="0"/>
              </a:spcBef>
              <a:spcAft>
                <a:spcPts val="0"/>
              </a:spcAft>
              <a:buClr>
                <a:schemeClr val="dk1"/>
              </a:buClr>
              <a:buSzPts val="1800"/>
              <a:buChar char="◦"/>
            </a:pPr>
            <a:r>
              <a:rPr lang="en-US" sz="2800" i="0" u="none" strike="noStrike" cap="none" dirty="0">
                <a:solidFill>
                  <a:schemeClr val="dk1"/>
                </a:solidFill>
                <a:latin typeface="Arial"/>
                <a:ea typeface="Arial"/>
                <a:cs typeface="Arial"/>
                <a:sym typeface="Arial"/>
              </a:rPr>
              <a:t>Knowing the difference between facts and opinions.</a:t>
            </a:r>
            <a:endParaRPr sz="2800" dirty="0"/>
          </a:p>
          <a:p>
            <a:pPr marL="646938" lvl="2" indent="-171450" algn="l" rtl="0">
              <a:lnSpc>
                <a:spcPct val="150000"/>
              </a:lnSpc>
              <a:spcBef>
                <a:spcPts val="0"/>
              </a:spcBef>
              <a:spcAft>
                <a:spcPts val="0"/>
              </a:spcAft>
              <a:buClr>
                <a:schemeClr val="dk1"/>
              </a:buClr>
              <a:buSzPts val="1800"/>
              <a:buChar char="◦"/>
            </a:pPr>
            <a:r>
              <a:rPr lang="en-US" sz="2800" i="0" u="none" strike="noStrike" cap="none" dirty="0">
                <a:solidFill>
                  <a:schemeClr val="dk1"/>
                </a:solidFill>
                <a:latin typeface="Arial"/>
                <a:ea typeface="Arial"/>
                <a:cs typeface="Arial"/>
                <a:sym typeface="Arial"/>
              </a:rPr>
              <a:t>Being aware of false information and misinformation.</a:t>
            </a:r>
            <a:endParaRPr sz="2800" dirty="0"/>
          </a:p>
          <a:p>
            <a:pPr marL="646938" lvl="2" indent="-57150" algn="l" rtl="0">
              <a:lnSpc>
                <a:spcPct val="150000"/>
              </a:lnSpc>
              <a:spcBef>
                <a:spcPts val="0"/>
              </a:spcBef>
              <a:spcAft>
                <a:spcPts val="0"/>
              </a:spcAft>
              <a:buClr>
                <a:srgbClr val="3F3F3F"/>
              </a:buClr>
              <a:buSzPts val="1800"/>
              <a:buNone/>
            </a:pPr>
            <a:endParaRPr sz="2800" i="0" u="none" strike="noStrike" cap="none" dirty="0">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b="1"/>
              <a:t>Importance of news literacy</a:t>
            </a:r>
            <a:endParaRPr/>
          </a:p>
        </p:txBody>
      </p:sp>
      <p:sp>
        <p:nvSpPr>
          <p:cNvPr id="148" name="Google Shape;148;p7"/>
          <p:cNvSpPr txBox="1">
            <a:spLocks noGrp="1"/>
          </p:cNvSpPr>
          <p:nvPr>
            <p:ph type="body" idx="1"/>
          </p:nvPr>
        </p:nvSpPr>
        <p:spPr>
          <a:xfrm>
            <a:off x="1097280" y="1995433"/>
            <a:ext cx="6539196" cy="2867134"/>
          </a:xfrm>
          <a:prstGeom prst="rect">
            <a:avLst/>
          </a:prstGeom>
          <a:noFill/>
          <a:ln>
            <a:noFill/>
          </a:ln>
        </p:spPr>
        <p:txBody>
          <a:bodyPr spcFirstLastPara="1" wrap="square" lIns="0" tIns="45700" rIns="0" bIns="45700" anchor="t" anchorCtr="0">
            <a:normAutofit/>
          </a:bodyPr>
          <a:lstStyle/>
          <a:p>
            <a:pPr marL="384048" lvl="1" indent="-182880" algn="l" rtl="0">
              <a:lnSpc>
                <a:spcPct val="90000"/>
              </a:lnSpc>
              <a:spcBef>
                <a:spcPts val="0"/>
              </a:spcBef>
              <a:spcAft>
                <a:spcPts val="0"/>
              </a:spcAft>
              <a:buSzPts val="2400"/>
              <a:buChar char="◦"/>
            </a:pPr>
            <a:r>
              <a:rPr lang="en-US" sz="2800" dirty="0"/>
              <a:t>News literacy is increasingly important in the digital age, where information is abundant, and misinformation can spread rapidly. </a:t>
            </a:r>
            <a:endParaRPr sz="2800" dirty="0"/>
          </a:p>
          <a:p>
            <a:pPr marL="384048" lvl="1" indent="-182880" algn="l" rtl="0">
              <a:lnSpc>
                <a:spcPct val="90000"/>
              </a:lnSpc>
              <a:spcBef>
                <a:spcPts val="600"/>
              </a:spcBef>
              <a:spcAft>
                <a:spcPts val="0"/>
              </a:spcAft>
              <a:buSzPts val="2400"/>
              <a:buChar char="◦"/>
            </a:pPr>
            <a:r>
              <a:rPr lang="en-US" sz="2800" dirty="0"/>
              <a:t>It is crucial to discern fact from fiction, identify biases, and understand the impact of news on society.</a:t>
            </a:r>
            <a:endParaRPr sz="2800" dirty="0"/>
          </a:p>
          <a:p>
            <a:pPr marL="91440" lvl="0" indent="0" algn="l" rtl="0">
              <a:lnSpc>
                <a:spcPct val="90000"/>
              </a:lnSpc>
              <a:spcBef>
                <a:spcPts val="1600"/>
              </a:spcBef>
              <a:spcAft>
                <a:spcPts val="0"/>
              </a:spcAft>
              <a:buSzPts val="2800"/>
              <a:buNone/>
            </a:pPr>
            <a:endParaRPr sz="2800" dirty="0"/>
          </a:p>
        </p:txBody>
      </p:sp>
      <p:sp>
        <p:nvSpPr>
          <p:cNvPr id="149" name="Google Shape;149;p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en-US" sz="4400" b="1" dirty="0"/>
              <a:t>Distinguishing Between News and Opinion</a:t>
            </a:r>
            <a:endParaRPr sz="4400" dirty="0"/>
          </a:p>
        </p:txBody>
      </p:sp>
      <p:sp>
        <p:nvSpPr>
          <p:cNvPr id="155" name="Google Shape;155;p8"/>
          <p:cNvSpPr txBox="1">
            <a:spLocks noGrp="1"/>
          </p:cNvSpPr>
          <p:nvPr>
            <p:ph type="body" idx="1"/>
          </p:nvPr>
        </p:nvSpPr>
        <p:spPr>
          <a:xfrm>
            <a:off x="1097280" y="2086892"/>
            <a:ext cx="10058400" cy="4023360"/>
          </a:xfrm>
          <a:prstGeom prst="rect">
            <a:avLst/>
          </a:prstGeom>
          <a:noFill/>
          <a:ln>
            <a:noFill/>
          </a:ln>
        </p:spPr>
        <p:txBody>
          <a:bodyPr spcFirstLastPara="1" wrap="square" lIns="0" tIns="45700" rIns="0" bIns="45700" anchor="t" anchorCtr="0">
            <a:normAutofit/>
          </a:bodyPr>
          <a:lstStyle/>
          <a:p>
            <a:pPr marL="384048" lvl="1" indent="-182880" algn="l" rtl="0">
              <a:lnSpc>
                <a:spcPct val="90000"/>
              </a:lnSpc>
              <a:spcBef>
                <a:spcPts val="0"/>
              </a:spcBef>
              <a:spcAft>
                <a:spcPts val="0"/>
              </a:spcAft>
              <a:buSzPts val="1800"/>
              <a:buFont typeface="Arial"/>
              <a:buChar char="•"/>
            </a:pPr>
            <a:r>
              <a:rPr lang="en-US" sz="2800" dirty="0"/>
              <a:t>Recognizing when a piece is a news report and when it is an editorial or opinion piece, and understanding how this affects the content.</a:t>
            </a:r>
            <a:endParaRPr sz="2800" dirty="0"/>
          </a:p>
          <a:p>
            <a:pPr marL="384048" lvl="1" indent="-182880" algn="l" rtl="0">
              <a:lnSpc>
                <a:spcPct val="90000"/>
              </a:lnSpc>
              <a:spcBef>
                <a:spcPts val="600"/>
              </a:spcBef>
              <a:spcAft>
                <a:spcPts val="0"/>
              </a:spcAft>
              <a:buSzPts val="1800"/>
              <a:buFont typeface="Arial"/>
              <a:buChar char="•"/>
            </a:pPr>
            <a:endParaRPr lang="en-US" sz="2800" dirty="0"/>
          </a:p>
          <a:p>
            <a:pPr marL="384048" lvl="1" indent="-182880" algn="l" rtl="0">
              <a:lnSpc>
                <a:spcPct val="90000"/>
              </a:lnSpc>
              <a:spcBef>
                <a:spcPts val="600"/>
              </a:spcBef>
              <a:spcAft>
                <a:spcPts val="0"/>
              </a:spcAft>
              <a:buSzPts val="1800"/>
              <a:buFont typeface="Arial"/>
              <a:buChar char="•"/>
            </a:pPr>
            <a:r>
              <a:rPr lang="en-US" sz="2800" dirty="0"/>
              <a:t>Op-ed sections in newspapers like The Hindu or Times of India often feature opinion pieces that reflect the author’s viewpoint rather than objective reporting. </a:t>
            </a:r>
            <a:endParaRPr sz="2800" dirty="0"/>
          </a:p>
          <a:p>
            <a:pPr marL="91440" lvl="0" indent="0" algn="l" rtl="0">
              <a:lnSpc>
                <a:spcPct val="90000"/>
              </a:lnSpc>
              <a:spcBef>
                <a:spcPts val="1600"/>
              </a:spcBef>
              <a:spcAft>
                <a:spcPts val="0"/>
              </a:spcAft>
              <a:buSzPts val="2000"/>
              <a:buNone/>
            </a:pPr>
            <a:endParaRPr sz="2800" dirty="0"/>
          </a:p>
        </p:txBody>
      </p:sp>
      <p:sp>
        <p:nvSpPr>
          <p:cNvPr id="156" name="Google Shape;156;p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16</a:t>
            </a:fld>
            <a:endParaRPr/>
          </a:p>
        </p:txBody>
      </p:sp>
      <p:sp>
        <p:nvSpPr>
          <p:cNvPr id="162" name="Google Shape;162;p9"/>
          <p:cNvSpPr txBox="1"/>
          <p:nvPr/>
        </p:nvSpPr>
        <p:spPr>
          <a:xfrm>
            <a:off x="1252056" y="1860364"/>
            <a:ext cx="9821411" cy="39702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i="1" u="none" strike="noStrike" cap="none" dirty="0">
                <a:solidFill>
                  <a:srgbClr val="0070C0"/>
                </a:solidFill>
                <a:latin typeface="Calibri"/>
                <a:ea typeface="Calibri"/>
                <a:cs typeface="Calibri"/>
                <a:sym typeface="Calibri"/>
              </a:rPr>
              <a:t>Labeling and Section Placement</a:t>
            </a:r>
          </a:p>
          <a:p>
            <a:pPr marL="0" marR="0" lvl="0" indent="0" algn="l" rtl="0">
              <a:spcBef>
                <a:spcPts val="0"/>
              </a:spcBef>
              <a:spcAft>
                <a:spcPts val="0"/>
              </a:spcAft>
              <a:buNone/>
            </a:pPr>
            <a:endParaRPr sz="2800" dirty="0">
              <a:solidFill>
                <a:schemeClr val="dk1"/>
              </a:solidFill>
              <a:latin typeface="Calibri"/>
              <a:ea typeface="Calibri"/>
              <a:cs typeface="Calibri"/>
              <a:sym typeface="Calibri"/>
            </a:endParaRPr>
          </a:p>
          <a:p>
            <a:pPr marL="457200" lvl="4" indent="-457200">
              <a:buClr>
                <a:schemeClr val="dk1"/>
              </a:buClr>
              <a:buSzPts val="1800"/>
              <a:buFont typeface="Arial" panose="020B0604020202020204" pitchFamily="34" charset="0"/>
              <a:buChar char="•"/>
            </a:pPr>
            <a:r>
              <a:rPr lang="en-US" sz="2800" dirty="0">
                <a:solidFill>
                  <a:schemeClr val="dk1"/>
                </a:solidFill>
                <a:latin typeface="Calibri"/>
                <a:ea typeface="Calibri"/>
                <a:cs typeface="Calibri"/>
                <a:sym typeface="Calibri"/>
              </a:rPr>
              <a:t>Is the article labeled as "Opinion," "Editorial," "Analysis," or "Commentary"?</a:t>
            </a:r>
            <a:endParaRPr lang="en-US" sz="2800" dirty="0">
              <a:ea typeface="Calibri"/>
            </a:endParaRPr>
          </a:p>
          <a:p>
            <a:pPr marL="457200" lvl="4" indent="-457200">
              <a:buClr>
                <a:schemeClr val="dk1"/>
              </a:buClr>
              <a:buSzPts val="1800"/>
              <a:buFont typeface="Arial" panose="020B0604020202020204" pitchFamily="34" charset="0"/>
              <a:buChar char="•"/>
            </a:pPr>
            <a:endParaRPr lang="en-US" sz="2800" b="1" dirty="0">
              <a:solidFill>
                <a:schemeClr val="dk1"/>
              </a:solidFill>
              <a:latin typeface="Calibri"/>
              <a:ea typeface="Calibri"/>
              <a:cs typeface="Calibri"/>
              <a:sym typeface="Calibri"/>
            </a:endParaRPr>
          </a:p>
          <a:p>
            <a:pPr marL="457200" lvl="4" indent="-457200">
              <a:buClr>
                <a:schemeClr val="dk1"/>
              </a:buClr>
              <a:buSzPts val="1800"/>
              <a:buFont typeface="Arial" panose="020B0604020202020204" pitchFamily="34" charset="0"/>
              <a:buChar char="•"/>
            </a:pPr>
            <a:r>
              <a:rPr lang="en-US" sz="2800" dirty="0">
                <a:solidFill>
                  <a:schemeClr val="dk1"/>
                </a:solidFill>
                <a:latin typeface="Calibri"/>
                <a:ea typeface="Calibri"/>
                <a:cs typeface="Calibri"/>
                <a:sym typeface="Calibri"/>
              </a:rPr>
              <a:t>Is the article located in a section typically reserved for opinions (e.g., Op-Ed, Editorial page)?</a:t>
            </a:r>
            <a:endParaRPr sz="2800" dirty="0"/>
          </a:p>
          <a:p>
            <a:pPr marL="742950" marR="0" lvl="1" indent="-285750" algn="l" rtl="0">
              <a:spcBef>
                <a:spcPts val="0"/>
              </a:spcBef>
              <a:spcAft>
                <a:spcPts val="0"/>
              </a:spcAft>
              <a:buClr>
                <a:schemeClr val="dk1"/>
              </a:buClr>
              <a:buSzPts val="1800"/>
              <a:buFont typeface="Arial"/>
              <a:buChar char="•"/>
            </a:pPr>
            <a:endParaRPr lang="en-US" sz="2800" b="0" i="0" u="none" strike="noStrike" cap="none" dirty="0">
              <a:solidFill>
                <a:schemeClr val="dk1"/>
              </a:solidFill>
              <a:latin typeface="Calibri"/>
              <a:ea typeface="Calibri"/>
              <a:cs typeface="Calibri"/>
              <a:sym typeface="Calibri"/>
            </a:endParaRPr>
          </a:p>
          <a:p>
            <a:pPr marL="457200" marR="0" lvl="1" algn="ctr" rtl="0">
              <a:spcBef>
                <a:spcPts val="0"/>
              </a:spcBef>
              <a:spcAft>
                <a:spcPts val="0"/>
              </a:spcAft>
              <a:buClr>
                <a:schemeClr val="dk1"/>
              </a:buClr>
              <a:buSzPts val="1800"/>
            </a:pPr>
            <a:r>
              <a:rPr lang="en-US" sz="2800" b="0" i="0" u="none" strike="noStrike" cap="none" dirty="0">
                <a:solidFill>
                  <a:schemeClr val="dk1"/>
                </a:solidFill>
                <a:latin typeface="Calibri"/>
                <a:ea typeface="Calibri"/>
                <a:cs typeface="Calibri"/>
                <a:sym typeface="Calibri"/>
              </a:rPr>
              <a:t>Likely an </a:t>
            </a:r>
            <a:r>
              <a:rPr lang="en-US" sz="2800" b="0" i="0" u="none" strike="noStrike" cap="none" dirty="0">
                <a:solidFill>
                  <a:srgbClr val="C00000"/>
                </a:solidFill>
                <a:latin typeface="Calibri"/>
                <a:ea typeface="Calibri"/>
                <a:cs typeface="Calibri"/>
                <a:sym typeface="Calibri"/>
              </a:rPr>
              <a:t>opinion</a:t>
            </a:r>
            <a:r>
              <a:rPr lang="en-US" sz="2800" b="0" i="0" u="none" strike="noStrike" cap="none" dirty="0">
                <a:solidFill>
                  <a:schemeClr val="dk1"/>
                </a:solidFill>
                <a:latin typeface="Calibri"/>
                <a:ea typeface="Calibri"/>
                <a:cs typeface="Calibri"/>
                <a:sym typeface="Calibri"/>
              </a:rPr>
              <a:t> piece</a:t>
            </a:r>
            <a:endParaRPr sz="2800" dirty="0"/>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en-US" sz="4400" b="1" dirty="0"/>
              <a:t>Distinguishing Between News and Opinion</a:t>
            </a:r>
            <a:endParaRPr sz="4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17</a:t>
            </a:fld>
            <a:endParaRPr/>
          </a:p>
        </p:txBody>
      </p:sp>
      <p:sp>
        <p:nvSpPr>
          <p:cNvPr id="162" name="Google Shape;162;p9"/>
          <p:cNvSpPr txBox="1"/>
          <p:nvPr/>
        </p:nvSpPr>
        <p:spPr>
          <a:xfrm>
            <a:off x="1252056" y="1860364"/>
            <a:ext cx="9821411" cy="44011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i="1" dirty="0">
                <a:solidFill>
                  <a:srgbClr val="0070C0"/>
                </a:solidFill>
                <a:latin typeface="Calibri"/>
                <a:ea typeface="Calibri"/>
                <a:cs typeface="Calibri"/>
                <a:sym typeface="Calibri"/>
              </a:rPr>
              <a:t>Author’s Perspective</a:t>
            </a:r>
            <a:endParaRPr sz="2800" i="1" dirty="0">
              <a:solidFill>
                <a:srgbClr val="0070C0"/>
              </a:solidFill>
              <a:latin typeface="Calibri"/>
              <a:ea typeface="Calibri"/>
              <a:cs typeface="Calibri"/>
              <a:sym typeface="Calibri"/>
            </a:endParaRPr>
          </a:p>
          <a:p>
            <a:pPr marL="457200" lvl="1" indent="-457200">
              <a:buClr>
                <a:schemeClr val="dk1"/>
              </a:buClr>
              <a:buSzPts val="1800"/>
              <a:buFont typeface="Arial" panose="020B0604020202020204" pitchFamily="34" charset="0"/>
              <a:buChar char="•"/>
            </a:pPr>
            <a:r>
              <a:rPr lang="en-US" sz="2800" dirty="0">
                <a:solidFill>
                  <a:schemeClr val="dk1"/>
                </a:solidFill>
                <a:latin typeface="Calibri"/>
                <a:ea typeface="Calibri"/>
                <a:cs typeface="Calibri"/>
                <a:sym typeface="Calibri"/>
              </a:rPr>
              <a:t>Does the author express personal viewpoints or subjective interpretations?</a:t>
            </a:r>
            <a:endParaRPr sz="2800" dirty="0">
              <a:solidFill>
                <a:schemeClr val="dk1"/>
              </a:solidFill>
              <a:latin typeface="Calibri"/>
              <a:ea typeface="Calibri"/>
              <a:cs typeface="Calibri"/>
              <a:sym typeface="Calibri"/>
            </a:endParaRPr>
          </a:p>
          <a:p>
            <a:pPr marL="914400" lvl="2" indent="-457200">
              <a:buClr>
                <a:schemeClr val="dk1"/>
              </a:buClr>
              <a:buSzPts val="1800"/>
              <a:buFont typeface="Arial" panose="020B0604020202020204" pitchFamily="34" charset="0"/>
              <a:buChar char="•"/>
            </a:pPr>
            <a:r>
              <a:rPr lang="en-US" sz="2800" i="0" u="none" strike="noStrike" cap="none" dirty="0">
                <a:solidFill>
                  <a:schemeClr val="dk1"/>
                </a:solidFill>
                <a:latin typeface="Calibri"/>
                <a:ea typeface="Calibri"/>
                <a:cs typeface="Calibri"/>
                <a:sym typeface="Calibri"/>
              </a:rPr>
              <a:t>Are phrases like “I believe,” “In my opinion,” or “We should” used?</a:t>
            </a:r>
          </a:p>
          <a:p>
            <a:pPr marL="914400" lvl="2" indent="-457200">
              <a:buClr>
                <a:schemeClr val="dk1"/>
              </a:buClr>
              <a:buSzPts val="1800"/>
              <a:buFont typeface="Arial" panose="020B0604020202020204" pitchFamily="34" charset="0"/>
              <a:buChar char="•"/>
            </a:pPr>
            <a:endParaRPr sz="2800" dirty="0"/>
          </a:p>
          <a:p>
            <a:pPr lvl="0">
              <a:buClr>
                <a:schemeClr val="dk1"/>
              </a:buClr>
              <a:buSzPts val="1800"/>
            </a:pPr>
            <a:r>
              <a:rPr lang="en-US" sz="2800" b="1" i="1" dirty="0">
                <a:solidFill>
                  <a:srgbClr val="0070C0"/>
                </a:solidFill>
                <a:latin typeface="Calibri"/>
                <a:cs typeface="Calibri"/>
                <a:sym typeface="Calibri"/>
              </a:rPr>
              <a:t>Use of Subjective Language</a:t>
            </a:r>
            <a:endParaRPr sz="2800" b="1" i="1" dirty="0">
              <a:solidFill>
                <a:srgbClr val="0070C0"/>
              </a:solidFill>
              <a:latin typeface="Calibri"/>
              <a:cs typeface="Calibri"/>
              <a:sym typeface="Calibri"/>
            </a:endParaRPr>
          </a:p>
          <a:p>
            <a:pPr marL="457200" lvl="0" indent="-457200">
              <a:buClr>
                <a:schemeClr val="dk1"/>
              </a:buClr>
              <a:buSzPts val="1800"/>
              <a:buFont typeface="Arial" panose="020B0604020202020204" pitchFamily="34" charset="0"/>
              <a:buChar char="•"/>
            </a:pPr>
            <a:r>
              <a:rPr lang="en-US" sz="2800" dirty="0">
                <a:solidFill>
                  <a:schemeClr val="dk1"/>
                </a:solidFill>
                <a:latin typeface="Calibri"/>
                <a:cs typeface="Calibri"/>
                <a:sym typeface="Calibri"/>
              </a:rPr>
              <a:t>Does the article use subjective or emotional language (e.g., “terrible,” “outrageous,” “wonderful”)?</a:t>
            </a:r>
            <a:endParaRPr sz="2800" dirty="0">
              <a:solidFill>
                <a:schemeClr val="dk1"/>
              </a:solidFill>
              <a:latin typeface="Calibri"/>
              <a:cs typeface="Calibri"/>
              <a:sym typeface="Calibri"/>
            </a:endParaRPr>
          </a:p>
          <a:p>
            <a:pPr marL="742950" marR="0" lvl="1" indent="-171450" algn="l" rtl="0">
              <a:spcBef>
                <a:spcPts val="0"/>
              </a:spcBef>
              <a:spcAft>
                <a:spcPts val="0"/>
              </a:spcAft>
              <a:buClr>
                <a:schemeClr val="dk1"/>
              </a:buClr>
              <a:buSzPts val="1800"/>
              <a:buFont typeface="Arial"/>
              <a:buNone/>
            </a:pPr>
            <a:endParaRPr sz="2800" b="0" i="0" u="none" strike="noStrike" cap="none" dirty="0">
              <a:solidFill>
                <a:schemeClr val="dk1"/>
              </a:solidFill>
              <a:latin typeface="Calibri"/>
              <a:ea typeface="Calibri"/>
              <a:cs typeface="Calibri"/>
              <a:sym typeface="Calibri"/>
            </a:endParaRPr>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en-US" sz="4400" b="1" dirty="0"/>
              <a:t>Distinguishing Between News and Opinion</a:t>
            </a:r>
            <a:endParaRPr sz="4400" dirty="0"/>
          </a:p>
        </p:txBody>
      </p:sp>
    </p:spTree>
    <p:extLst>
      <p:ext uri="{BB962C8B-B14F-4D97-AF65-F5344CB8AC3E}">
        <p14:creationId xmlns:p14="http://schemas.microsoft.com/office/powerpoint/2010/main" val="15905715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18</a:t>
            </a:fld>
            <a:endParaRPr/>
          </a:p>
        </p:txBody>
      </p:sp>
      <p:sp>
        <p:nvSpPr>
          <p:cNvPr id="162" name="Google Shape;162;p9"/>
          <p:cNvSpPr txBox="1"/>
          <p:nvPr/>
        </p:nvSpPr>
        <p:spPr>
          <a:xfrm>
            <a:off x="1252056" y="1860364"/>
            <a:ext cx="9821411" cy="2246729"/>
          </a:xfrm>
          <a:prstGeom prst="rect">
            <a:avLst/>
          </a:prstGeom>
          <a:noFill/>
          <a:ln>
            <a:noFill/>
          </a:ln>
        </p:spPr>
        <p:txBody>
          <a:bodyPr spcFirstLastPara="1" wrap="square" lIns="91425" tIns="45700" rIns="91425" bIns="45700" anchor="t" anchorCtr="0">
            <a:spAutoFit/>
          </a:bodyPr>
          <a:lstStyle/>
          <a:p>
            <a:pPr lvl="0">
              <a:buClr>
                <a:schemeClr val="dk1"/>
              </a:buClr>
              <a:buSzPts val="1800"/>
            </a:pPr>
            <a:r>
              <a:rPr lang="en-US" sz="2800" b="1" i="1" dirty="0">
                <a:solidFill>
                  <a:srgbClr val="0070C0"/>
                </a:solidFill>
                <a:latin typeface="Calibri"/>
                <a:cs typeface="Calibri"/>
                <a:sym typeface="Calibri"/>
              </a:rPr>
              <a:t>Presentation of Facts</a:t>
            </a:r>
          </a:p>
          <a:p>
            <a:pPr marL="457200" lvl="0" indent="-457200">
              <a:buClr>
                <a:schemeClr val="dk1"/>
              </a:buClr>
              <a:buSzPts val="1800"/>
              <a:buFont typeface="Arial" panose="020B0604020202020204" pitchFamily="34" charset="0"/>
              <a:buChar char="•"/>
            </a:pPr>
            <a:r>
              <a:rPr lang="en-US" sz="2800" dirty="0">
                <a:solidFill>
                  <a:schemeClr val="dk1"/>
                </a:solidFill>
                <a:latin typeface="Calibri"/>
                <a:cs typeface="Calibri"/>
                <a:sym typeface="Calibri"/>
              </a:rPr>
              <a:t>Does the article primarily present verifiable facts and data </a:t>
            </a:r>
            <a:r>
              <a:rPr lang="en-US" sz="2800" dirty="0">
                <a:solidFill>
                  <a:srgbClr val="C00000"/>
                </a:solidFill>
                <a:latin typeface="Calibri"/>
                <a:cs typeface="Calibri"/>
                <a:sym typeface="Calibri"/>
              </a:rPr>
              <a:t>without interpretation</a:t>
            </a:r>
            <a:r>
              <a:rPr lang="en-US" sz="2800" dirty="0">
                <a:solidFill>
                  <a:schemeClr val="dk1"/>
                </a:solidFill>
                <a:latin typeface="Calibri"/>
                <a:cs typeface="Calibri"/>
                <a:sym typeface="Calibri"/>
              </a:rPr>
              <a:t>?</a:t>
            </a:r>
          </a:p>
          <a:p>
            <a:pPr lvl="0">
              <a:buClr>
                <a:schemeClr val="dk1"/>
              </a:buClr>
              <a:buSzPts val="1800"/>
            </a:pPr>
            <a:endParaRPr lang="en-US" sz="2800" dirty="0">
              <a:solidFill>
                <a:schemeClr val="dk1"/>
              </a:solidFill>
              <a:latin typeface="Calibri"/>
              <a:cs typeface="Calibri"/>
              <a:sym typeface="Calibri"/>
            </a:endParaRPr>
          </a:p>
          <a:p>
            <a:pPr marL="742950" lvl="1" indent="-457200">
              <a:buClr>
                <a:schemeClr val="dk1"/>
              </a:buClr>
              <a:buSzPts val="1800"/>
              <a:buFont typeface="Arial" panose="020B0604020202020204" pitchFamily="34" charset="0"/>
              <a:buChar char="•"/>
            </a:pPr>
            <a:r>
              <a:rPr lang="en-US" sz="2800" dirty="0">
                <a:solidFill>
                  <a:schemeClr val="dk1"/>
                </a:solidFill>
                <a:latin typeface="Calibri"/>
                <a:cs typeface="Calibri"/>
                <a:sym typeface="Calibri"/>
              </a:rPr>
              <a:t>Likely a </a:t>
            </a:r>
            <a:r>
              <a:rPr lang="en-US" sz="2800" dirty="0">
                <a:solidFill>
                  <a:srgbClr val="C00000"/>
                </a:solidFill>
                <a:latin typeface="Calibri"/>
                <a:cs typeface="Calibri"/>
                <a:sym typeface="Calibri"/>
              </a:rPr>
              <a:t>news report</a:t>
            </a:r>
            <a:r>
              <a:rPr lang="en-US" sz="2800" dirty="0">
                <a:solidFill>
                  <a:schemeClr val="dk1"/>
                </a:solidFill>
                <a:latin typeface="Calibri"/>
                <a:cs typeface="Calibri"/>
                <a:sym typeface="Calibri"/>
              </a:rPr>
              <a:t>.</a:t>
            </a:r>
            <a:endParaRPr lang="en-US" sz="2800" dirty="0">
              <a:solidFill>
                <a:schemeClr val="dk1"/>
              </a:solidFill>
              <a:latin typeface="Calibri"/>
              <a:cs typeface="Calibri"/>
            </a:endParaRPr>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en-US" sz="4400" b="1" dirty="0"/>
              <a:t>Distinguishing Between News and Opinion</a:t>
            </a:r>
            <a:endParaRPr sz="4400" dirty="0"/>
          </a:p>
        </p:txBody>
      </p:sp>
    </p:spTree>
    <p:extLst>
      <p:ext uri="{BB962C8B-B14F-4D97-AF65-F5344CB8AC3E}">
        <p14:creationId xmlns:p14="http://schemas.microsoft.com/office/powerpoint/2010/main" val="1609291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19</a:t>
            </a:fld>
            <a:endParaRPr/>
          </a:p>
        </p:txBody>
      </p:sp>
      <p:sp>
        <p:nvSpPr>
          <p:cNvPr id="162" name="Google Shape;162;p9"/>
          <p:cNvSpPr txBox="1"/>
          <p:nvPr/>
        </p:nvSpPr>
        <p:spPr>
          <a:xfrm>
            <a:off x="716693" y="1737360"/>
            <a:ext cx="11318788" cy="3473731"/>
          </a:xfrm>
          <a:prstGeom prst="rect">
            <a:avLst/>
          </a:prstGeom>
          <a:noFill/>
          <a:ln>
            <a:noFill/>
          </a:ln>
        </p:spPr>
        <p:txBody>
          <a:bodyPr spcFirstLastPara="1" wrap="square" lIns="91425" tIns="45700" rIns="91425" bIns="45700" anchor="t" anchorCtr="0">
            <a:spAutoFit/>
          </a:bodyPr>
          <a:lstStyle/>
          <a:p>
            <a:pPr lvl="0" algn="l" rtl="0">
              <a:lnSpc>
                <a:spcPct val="90000"/>
              </a:lnSpc>
              <a:spcBef>
                <a:spcPts val="0"/>
              </a:spcBef>
              <a:spcAft>
                <a:spcPts val="0"/>
              </a:spcAft>
              <a:buSzPts val="1400"/>
            </a:pPr>
            <a:r>
              <a:rPr lang="en-US" sz="2800" b="1" i="1" dirty="0">
                <a:solidFill>
                  <a:srgbClr val="0070C0"/>
                </a:solidFill>
              </a:rPr>
              <a:t>Author’s Identity and Expertise</a:t>
            </a:r>
          </a:p>
          <a:p>
            <a:pPr lvl="1">
              <a:lnSpc>
                <a:spcPct val="90000"/>
              </a:lnSpc>
              <a:spcBef>
                <a:spcPts val="1400"/>
              </a:spcBef>
              <a:buSzPts val="1400"/>
            </a:pPr>
            <a:r>
              <a:rPr lang="en-US" sz="2800" dirty="0"/>
              <a:t>Is the author identified as a columnist, commentator, or expert with a specific </a:t>
            </a:r>
            <a:r>
              <a:rPr lang="en-US" sz="2800" dirty="0">
                <a:solidFill>
                  <a:srgbClr val="C00000"/>
                </a:solidFill>
              </a:rPr>
              <a:t>viewpoint</a:t>
            </a:r>
            <a:r>
              <a:rPr lang="en-US" sz="2800" dirty="0"/>
              <a:t>?</a:t>
            </a:r>
          </a:p>
          <a:p>
            <a:pPr marL="457200" lvl="1" algn="l" rtl="0">
              <a:lnSpc>
                <a:spcPct val="90000"/>
              </a:lnSpc>
              <a:spcBef>
                <a:spcPts val="400"/>
              </a:spcBef>
              <a:spcAft>
                <a:spcPts val="0"/>
              </a:spcAft>
              <a:buSzPts val="1400"/>
            </a:pPr>
            <a:r>
              <a:rPr lang="en-US" sz="2800" dirty="0"/>
              <a:t>Likely an </a:t>
            </a:r>
            <a:r>
              <a:rPr lang="en-US" sz="2800" dirty="0">
                <a:solidFill>
                  <a:srgbClr val="C00000"/>
                </a:solidFill>
              </a:rPr>
              <a:t>opinion</a:t>
            </a:r>
            <a:r>
              <a:rPr lang="en-US" sz="2800" dirty="0"/>
              <a:t> piece.</a:t>
            </a:r>
          </a:p>
          <a:p>
            <a:pPr lvl="0" algn="l" rtl="0">
              <a:lnSpc>
                <a:spcPct val="90000"/>
              </a:lnSpc>
              <a:spcBef>
                <a:spcPts val="1600"/>
              </a:spcBef>
              <a:spcAft>
                <a:spcPts val="0"/>
              </a:spcAft>
              <a:buSzPts val="1400"/>
            </a:pPr>
            <a:r>
              <a:rPr lang="en-US" sz="2800" b="1" i="1" dirty="0">
                <a:solidFill>
                  <a:srgbClr val="0070C0"/>
                </a:solidFill>
              </a:rPr>
              <a:t>Purpose of the Article</a:t>
            </a:r>
          </a:p>
          <a:p>
            <a:pPr lvl="0" algn="l" rtl="0">
              <a:lnSpc>
                <a:spcPct val="90000"/>
              </a:lnSpc>
              <a:spcBef>
                <a:spcPts val="1400"/>
              </a:spcBef>
              <a:spcAft>
                <a:spcPts val="0"/>
              </a:spcAft>
              <a:buSzPts val="1400"/>
            </a:pPr>
            <a:r>
              <a:rPr lang="en-US" sz="2800" dirty="0"/>
              <a:t>Is the primary purpose of the article to inform and </a:t>
            </a:r>
            <a:r>
              <a:rPr lang="en-US" sz="2800" dirty="0">
                <a:solidFill>
                  <a:srgbClr val="C00000"/>
                </a:solidFill>
              </a:rPr>
              <a:t>report facts</a:t>
            </a:r>
            <a:r>
              <a:rPr lang="en-US" sz="2800" dirty="0"/>
              <a:t>?</a:t>
            </a:r>
          </a:p>
          <a:p>
            <a:pPr marL="457200" lvl="1" algn="l" rtl="0">
              <a:lnSpc>
                <a:spcPct val="90000"/>
              </a:lnSpc>
              <a:spcBef>
                <a:spcPts val="400"/>
              </a:spcBef>
              <a:spcAft>
                <a:spcPts val="0"/>
              </a:spcAft>
              <a:buSzPts val="1400"/>
            </a:pPr>
            <a:r>
              <a:rPr lang="en-US" sz="2800" dirty="0"/>
              <a:t>Likely a </a:t>
            </a:r>
            <a:r>
              <a:rPr lang="en-US" sz="2800" dirty="0">
                <a:solidFill>
                  <a:srgbClr val="C00000"/>
                </a:solidFill>
              </a:rPr>
              <a:t>news report</a:t>
            </a:r>
            <a:r>
              <a:rPr lang="en-US" sz="2800" dirty="0"/>
              <a:t>.</a:t>
            </a:r>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716693"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en-US" sz="4400" b="1" dirty="0"/>
              <a:t>Distinguishing Between News and Opinion</a:t>
            </a:r>
            <a:endParaRPr sz="4400" dirty="0"/>
          </a:p>
        </p:txBody>
      </p:sp>
    </p:spTree>
    <p:extLst>
      <p:ext uri="{BB962C8B-B14F-4D97-AF65-F5344CB8AC3E}">
        <p14:creationId xmlns:p14="http://schemas.microsoft.com/office/powerpoint/2010/main" val="752461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sz="3600" b="1" dirty="0"/>
              <a:t>What is News</a:t>
            </a:r>
            <a:endParaRPr sz="3600" dirty="0"/>
          </a:p>
        </p:txBody>
      </p:sp>
      <p:sp>
        <p:nvSpPr>
          <p:cNvPr id="113" name="Google Shape;113;p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
        <p:nvSpPr>
          <p:cNvPr id="114" name="Google Shape;114;p2"/>
          <p:cNvSpPr txBox="1"/>
          <p:nvPr/>
        </p:nvSpPr>
        <p:spPr>
          <a:xfrm>
            <a:off x="1168166" y="1882580"/>
            <a:ext cx="9987513" cy="3600945"/>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1800"/>
              <a:buFont typeface="Arial"/>
              <a:buChar char="•"/>
            </a:pPr>
            <a:r>
              <a:rPr lang="en-US" sz="2800" b="0" i="0" u="none" strike="noStrike" cap="none" dirty="0">
                <a:solidFill>
                  <a:schemeClr val="dk1"/>
                </a:solidFill>
                <a:latin typeface="Calibri"/>
                <a:ea typeface="Calibri"/>
                <a:cs typeface="Calibri"/>
                <a:sym typeface="Calibri"/>
              </a:rPr>
              <a:t>News refers to any current event, significant development, or issue of public interest.</a:t>
            </a:r>
          </a:p>
          <a:p>
            <a:pPr marL="285750" marR="0" lvl="0" indent="-285750" algn="l" rtl="0">
              <a:spcBef>
                <a:spcPts val="0"/>
              </a:spcBef>
              <a:spcAft>
                <a:spcPts val="0"/>
              </a:spcAft>
              <a:buClr>
                <a:schemeClr val="dk1"/>
              </a:buClr>
              <a:buSzPts val="1800"/>
              <a:buFont typeface="Arial"/>
              <a:buChar char="•"/>
            </a:pPr>
            <a:r>
              <a:rPr lang="en-US" sz="2800" dirty="0">
                <a:solidFill>
                  <a:schemeClr val="dk1"/>
                </a:solidFill>
                <a:latin typeface="Calibri"/>
                <a:ea typeface="Calibri"/>
                <a:cs typeface="Calibri"/>
                <a:sym typeface="Calibri"/>
              </a:rPr>
              <a:t>N</a:t>
            </a:r>
            <a:r>
              <a:rPr lang="en-US" sz="2800" b="0" i="0" u="none" strike="noStrike" cap="none" dirty="0">
                <a:solidFill>
                  <a:schemeClr val="dk1"/>
                </a:solidFill>
                <a:latin typeface="Calibri"/>
                <a:ea typeface="Calibri"/>
                <a:cs typeface="Calibri"/>
                <a:sym typeface="Calibri"/>
              </a:rPr>
              <a:t>ormally reported through media outlets like newspapers, television, radio, internet sites, and social media. </a:t>
            </a:r>
          </a:p>
          <a:p>
            <a:pPr marL="285750" marR="0" lvl="0" indent="-285750" algn="l" rtl="0">
              <a:spcBef>
                <a:spcPts val="0"/>
              </a:spcBef>
              <a:spcAft>
                <a:spcPts val="0"/>
              </a:spcAft>
              <a:buClr>
                <a:schemeClr val="dk1"/>
              </a:buClr>
              <a:buSzPts val="1800"/>
              <a:buFont typeface="Arial"/>
              <a:buChar char="•"/>
            </a:pPr>
            <a:endParaRPr lang="en-US" sz="2000" dirty="0"/>
          </a:p>
          <a:p>
            <a:pPr marL="285750" marR="0" lvl="0" indent="-285750" algn="l" rtl="0">
              <a:spcBef>
                <a:spcPts val="0"/>
              </a:spcBef>
              <a:spcAft>
                <a:spcPts val="0"/>
              </a:spcAft>
              <a:buClr>
                <a:schemeClr val="dk1"/>
              </a:buClr>
              <a:buSzPts val="1800"/>
              <a:buFont typeface="Arial"/>
              <a:buChar char="•"/>
            </a:pPr>
            <a:endParaRPr lang="en-IN" sz="2000" dirty="0"/>
          </a:p>
          <a:p>
            <a:pPr marL="285750" marR="0" lvl="0" indent="-285750" algn="l" rtl="0">
              <a:spcBef>
                <a:spcPts val="0"/>
              </a:spcBef>
              <a:spcAft>
                <a:spcPts val="0"/>
              </a:spcAft>
              <a:buClr>
                <a:schemeClr val="dk1"/>
              </a:buClr>
              <a:buSzPts val="1800"/>
              <a:buFont typeface="Arial"/>
              <a:buChar char="•"/>
            </a:pPr>
            <a:endParaRPr sz="2000" dirty="0"/>
          </a:p>
          <a:p>
            <a:pPr marR="0" lvl="0" algn="ctr" rtl="0">
              <a:spcBef>
                <a:spcPts val="0"/>
              </a:spcBef>
              <a:spcAft>
                <a:spcPts val="0"/>
              </a:spcAft>
              <a:buClr>
                <a:schemeClr val="dk1"/>
              </a:buClr>
              <a:buSzPts val="1800"/>
            </a:pPr>
            <a:r>
              <a:rPr lang="en-US" sz="2800" b="0" i="0" u="none" strike="noStrike" cap="none" dirty="0">
                <a:solidFill>
                  <a:srgbClr val="FF0000"/>
                </a:solidFill>
                <a:latin typeface="Calibri"/>
                <a:ea typeface="Calibri"/>
                <a:cs typeface="Calibri"/>
                <a:sym typeface="Calibri"/>
              </a:rPr>
              <a:t>News performs the role of informing the public, shaping opinions, and sometimes influencing decision-making.</a:t>
            </a:r>
            <a:endParaRPr sz="2000" dirty="0">
              <a:solidFill>
                <a:srgbClr val="FF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20</a:t>
            </a:fld>
            <a:endParaRPr/>
          </a:p>
        </p:txBody>
      </p:sp>
      <p:sp>
        <p:nvSpPr>
          <p:cNvPr id="162" name="Google Shape;162;p9"/>
          <p:cNvSpPr txBox="1"/>
          <p:nvPr/>
        </p:nvSpPr>
        <p:spPr>
          <a:xfrm>
            <a:off x="716693" y="1737360"/>
            <a:ext cx="11318788" cy="3265469"/>
          </a:xfrm>
          <a:prstGeom prst="rect">
            <a:avLst/>
          </a:prstGeom>
          <a:noFill/>
          <a:ln>
            <a:noFill/>
          </a:ln>
        </p:spPr>
        <p:txBody>
          <a:bodyPr spcFirstLastPara="1" wrap="square" lIns="91425" tIns="45700" rIns="91425" bIns="45700" anchor="t" anchorCtr="0">
            <a:spAutoFit/>
          </a:bodyPr>
          <a:lstStyle/>
          <a:p>
            <a:pPr lvl="0" algn="l" rtl="0">
              <a:lnSpc>
                <a:spcPct val="90000"/>
              </a:lnSpc>
              <a:spcBef>
                <a:spcPts val="1600"/>
              </a:spcBef>
              <a:spcAft>
                <a:spcPts val="0"/>
              </a:spcAft>
              <a:buSzPts val="1400"/>
            </a:pPr>
            <a:r>
              <a:rPr lang="en-US" sz="2800" b="1" i="1" dirty="0">
                <a:solidFill>
                  <a:srgbClr val="0070C0"/>
                </a:solidFill>
              </a:rPr>
              <a:t>Headlines/copy</a:t>
            </a:r>
          </a:p>
          <a:p>
            <a:pPr lvl="0" algn="l" rtl="0">
              <a:lnSpc>
                <a:spcPct val="90000"/>
              </a:lnSpc>
              <a:spcBef>
                <a:spcPts val="1400"/>
              </a:spcBef>
              <a:spcAft>
                <a:spcPts val="0"/>
              </a:spcAft>
              <a:buSzPts val="1400"/>
            </a:pPr>
            <a:r>
              <a:rPr lang="en-US" sz="2800" dirty="0"/>
              <a:t>Does the headline/copy use strong, </a:t>
            </a:r>
            <a:r>
              <a:rPr lang="en-US" sz="2800" dirty="0">
                <a:solidFill>
                  <a:srgbClr val="C00000"/>
                </a:solidFill>
              </a:rPr>
              <a:t>opinionated</a:t>
            </a:r>
            <a:r>
              <a:rPr lang="en-US" sz="2800" dirty="0"/>
              <a:t> language?</a:t>
            </a:r>
          </a:p>
          <a:p>
            <a:pPr marL="742950" lvl="1" indent="-285750" algn="l" rtl="0">
              <a:lnSpc>
                <a:spcPct val="90000"/>
              </a:lnSpc>
              <a:spcBef>
                <a:spcPts val="400"/>
              </a:spcBef>
              <a:spcAft>
                <a:spcPts val="0"/>
              </a:spcAft>
              <a:buSzPts val="1400"/>
              <a:buFont typeface="Arial"/>
              <a:buChar char="•"/>
            </a:pPr>
            <a:r>
              <a:rPr lang="en-US" sz="2800" dirty="0"/>
              <a:t>Likely an </a:t>
            </a:r>
            <a:r>
              <a:rPr lang="en-US" sz="2800" dirty="0">
                <a:solidFill>
                  <a:srgbClr val="C00000"/>
                </a:solidFill>
              </a:rPr>
              <a:t>opinion</a:t>
            </a:r>
            <a:r>
              <a:rPr lang="en-US" sz="2800" dirty="0"/>
              <a:t> piece.</a:t>
            </a:r>
          </a:p>
          <a:p>
            <a:pPr lvl="0" algn="l" rtl="0">
              <a:lnSpc>
                <a:spcPct val="90000"/>
              </a:lnSpc>
              <a:spcBef>
                <a:spcPts val="1600"/>
              </a:spcBef>
              <a:spcAft>
                <a:spcPts val="0"/>
              </a:spcAft>
              <a:buSzPts val="1400"/>
            </a:pPr>
            <a:r>
              <a:rPr lang="en-US" sz="2800" dirty="0"/>
              <a:t>Is the headline/copy </a:t>
            </a:r>
            <a:r>
              <a:rPr lang="en-US" sz="2800" dirty="0">
                <a:solidFill>
                  <a:srgbClr val="C00000"/>
                </a:solidFill>
              </a:rPr>
              <a:t>neutral</a:t>
            </a:r>
            <a:r>
              <a:rPr lang="en-US" sz="2800" dirty="0"/>
              <a:t> and focused on the "who, what, when, where, why, and how” </a:t>
            </a:r>
            <a:r>
              <a:rPr lang="en-US" sz="2800" dirty="0">
                <a:solidFill>
                  <a:srgbClr val="C00000"/>
                </a:solidFill>
              </a:rPr>
              <a:t>(5w1h)</a:t>
            </a:r>
            <a:r>
              <a:rPr lang="en-US" sz="2800" dirty="0"/>
              <a:t>?</a:t>
            </a:r>
          </a:p>
          <a:p>
            <a:pPr lvl="1">
              <a:lnSpc>
                <a:spcPct val="90000"/>
              </a:lnSpc>
              <a:spcBef>
                <a:spcPts val="1600"/>
              </a:spcBef>
              <a:buSzPts val="1400"/>
            </a:pPr>
            <a:r>
              <a:rPr lang="en-US" sz="2800" dirty="0"/>
              <a:t>	Likely a </a:t>
            </a:r>
            <a:r>
              <a:rPr lang="en-US" sz="2800" dirty="0">
                <a:solidFill>
                  <a:srgbClr val="C00000"/>
                </a:solidFill>
              </a:rPr>
              <a:t>news</a:t>
            </a:r>
            <a:r>
              <a:rPr lang="en-US" sz="2800" dirty="0"/>
              <a:t> report.</a:t>
            </a:r>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716693"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en-US" sz="4400" b="1" dirty="0"/>
              <a:t>Distinguishing Between News and Opinion</a:t>
            </a:r>
            <a:endParaRPr sz="4400" dirty="0"/>
          </a:p>
        </p:txBody>
      </p:sp>
    </p:spTree>
    <p:extLst>
      <p:ext uri="{BB962C8B-B14F-4D97-AF65-F5344CB8AC3E}">
        <p14:creationId xmlns:p14="http://schemas.microsoft.com/office/powerpoint/2010/main" val="31423257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21</a:t>
            </a:fld>
            <a:endParaRPr/>
          </a:p>
        </p:txBody>
      </p:sp>
      <p:sp>
        <p:nvSpPr>
          <p:cNvPr id="162" name="Google Shape;162;p9"/>
          <p:cNvSpPr txBox="1"/>
          <p:nvPr/>
        </p:nvSpPr>
        <p:spPr>
          <a:xfrm>
            <a:off x="716693" y="1737360"/>
            <a:ext cx="11318788" cy="3627619"/>
          </a:xfrm>
          <a:prstGeom prst="rect">
            <a:avLst/>
          </a:prstGeom>
          <a:noFill/>
          <a:ln>
            <a:noFill/>
          </a:ln>
        </p:spPr>
        <p:txBody>
          <a:bodyPr spcFirstLastPara="1" wrap="square" lIns="91425" tIns="45700" rIns="91425" bIns="45700" anchor="t" anchorCtr="0">
            <a:spAutoFit/>
          </a:bodyPr>
          <a:lstStyle/>
          <a:p>
            <a:pPr lvl="0" algn="l" rtl="0">
              <a:lnSpc>
                <a:spcPct val="90000"/>
              </a:lnSpc>
              <a:spcBef>
                <a:spcPts val="1400"/>
              </a:spcBef>
              <a:spcAft>
                <a:spcPts val="0"/>
              </a:spcAft>
              <a:buSzPts val="1400"/>
            </a:pPr>
            <a:r>
              <a:rPr lang="en-US" sz="2800" b="1" i="1" dirty="0">
                <a:solidFill>
                  <a:srgbClr val="0070C0"/>
                </a:solidFill>
              </a:rPr>
              <a:t>Structure and Style</a:t>
            </a:r>
          </a:p>
          <a:p>
            <a:pPr lvl="0" algn="l" rtl="0">
              <a:lnSpc>
                <a:spcPct val="90000"/>
              </a:lnSpc>
              <a:spcBef>
                <a:spcPts val="1400"/>
              </a:spcBef>
              <a:spcAft>
                <a:spcPts val="0"/>
              </a:spcAft>
              <a:buSzPts val="1400"/>
            </a:pPr>
            <a:r>
              <a:rPr lang="en-US" sz="2800" dirty="0"/>
              <a:t>Is the article structured with a clear beginning, middle, and end focused on a </a:t>
            </a:r>
            <a:r>
              <a:rPr lang="en-US" sz="2800" dirty="0">
                <a:solidFill>
                  <a:srgbClr val="C00000"/>
                </a:solidFill>
              </a:rPr>
              <a:t>narrative or argument</a:t>
            </a:r>
            <a:r>
              <a:rPr lang="en-US" sz="2800" dirty="0"/>
              <a:t>?</a:t>
            </a:r>
          </a:p>
          <a:p>
            <a:pPr marL="457200" lvl="1" algn="l" rtl="0">
              <a:lnSpc>
                <a:spcPct val="90000"/>
              </a:lnSpc>
              <a:spcBef>
                <a:spcPts val="400"/>
              </a:spcBef>
              <a:spcAft>
                <a:spcPts val="0"/>
              </a:spcAft>
              <a:buSzPts val="1400"/>
            </a:pPr>
            <a:r>
              <a:rPr lang="en-US" sz="2800" dirty="0"/>
              <a:t>Likely an </a:t>
            </a:r>
            <a:r>
              <a:rPr lang="en-US" sz="2800" dirty="0">
                <a:solidFill>
                  <a:srgbClr val="C00000"/>
                </a:solidFill>
              </a:rPr>
              <a:t>opinion</a:t>
            </a:r>
            <a:r>
              <a:rPr lang="en-US" sz="2800" dirty="0"/>
              <a:t> piece.</a:t>
            </a:r>
          </a:p>
          <a:p>
            <a:pPr lvl="0" algn="l" rtl="0">
              <a:lnSpc>
                <a:spcPct val="90000"/>
              </a:lnSpc>
              <a:spcBef>
                <a:spcPts val="1600"/>
              </a:spcBef>
              <a:spcAft>
                <a:spcPts val="0"/>
              </a:spcAft>
              <a:buSzPts val="1400"/>
            </a:pPr>
            <a:r>
              <a:rPr lang="en-US" sz="2800" dirty="0"/>
              <a:t>Is the article written in a straightforward, </a:t>
            </a:r>
            <a:r>
              <a:rPr lang="en-US" sz="2800" dirty="0">
                <a:solidFill>
                  <a:srgbClr val="C00000"/>
                </a:solidFill>
              </a:rPr>
              <a:t>objective</a:t>
            </a:r>
            <a:r>
              <a:rPr lang="en-US" sz="2800" dirty="0"/>
              <a:t> style with a focus on delivering information?</a:t>
            </a:r>
          </a:p>
          <a:p>
            <a:pPr lvl="0" algn="l" rtl="0">
              <a:lnSpc>
                <a:spcPct val="90000"/>
              </a:lnSpc>
              <a:spcBef>
                <a:spcPts val="1600"/>
              </a:spcBef>
              <a:spcAft>
                <a:spcPts val="0"/>
              </a:spcAft>
              <a:buSzPts val="1400"/>
            </a:pPr>
            <a:r>
              <a:rPr lang="en-US" sz="2800" dirty="0"/>
              <a:t>	Likely a </a:t>
            </a:r>
            <a:r>
              <a:rPr lang="en-US" sz="2800" dirty="0">
                <a:solidFill>
                  <a:srgbClr val="C00000"/>
                </a:solidFill>
              </a:rPr>
              <a:t>news</a:t>
            </a:r>
            <a:r>
              <a:rPr lang="en-US" sz="2800" dirty="0"/>
              <a:t> report.</a:t>
            </a:r>
          </a:p>
        </p:txBody>
      </p:sp>
      <p:sp>
        <p:nvSpPr>
          <p:cNvPr id="2" name="Google Shape;154;p8">
            <a:extLst>
              <a:ext uri="{FF2B5EF4-FFF2-40B4-BE49-F238E27FC236}">
                <a16:creationId xmlns:a16="http://schemas.microsoft.com/office/drawing/2014/main" id="{DF12107B-880C-8084-A311-93091218EB28}"/>
              </a:ext>
            </a:extLst>
          </p:cNvPr>
          <p:cNvSpPr txBox="1">
            <a:spLocks noGrp="1"/>
          </p:cNvSpPr>
          <p:nvPr>
            <p:ph type="title"/>
          </p:nvPr>
        </p:nvSpPr>
        <p:spPr>
          <a:xfrm>
            <a:off x="716693"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ct val="100000"/>
              <a:buFont typeface="Calibri"/>
              <a:buNone/>
            </a:pPr>
            <a:r>
              <a:rPr lang="en-US" sz="4400" b="1" dirty="0"/>
              <a:t>Distinguishing Between News and Opinion</a:t>
            </a:r>
            <a:endParaRPr sz="4400" dirty="0"/>
          </a:p>
        </p:txBody>
      </p:sp>
    </p:spTree>
    <p:extLst>
      <p:ext uri="{BB962C8B-B14F-4D97-AF65-F5344CB8AC3E}">
        <p14:creationId xmlns:p14="http://schemas.microsoft.com/office/powerpoint/2010/main" val="3434917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dirty="0"/>
              <a:t>Evaluating Credibility of a News Story</a:t>
            </a:r>
            <a:endParaRPr dirty="0"/>
          </a:p>
        </p:txBody>
      </p:sp>
      <p:sp>
        <p:nvSpPr>
          <p:cNvPr id="176" name="Google Shape;176;p1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22</a:t>
            </a:fld>
            <a:endParaRPr/>
          </a:p>
        </p:txBody>
      </p:sp>
      <p:sp>
        <p:nvSpPr>
          <p:cNvPr id="177" name="Google Shape;177;p11"/>
          <p:cNvSpPr txBox="1">
            <a:spLocks noGrp="1"/>
          </p:cNvSpPr>
          <p:nvPr>
            <p:ph type="body" idx="1"/>
          </p:nvPr>
        </p:nvSpPr>
        <p:spPr>
          <a:xfrm>
            <a:off x="1097280" y="1845734"/>
            <a:ext cx="10058400" cy="3121682"/>
          </a:xfrm>
          <a:prstGeom prst="rect">
            <a:avLst/>
          </a:prstGeom>
          <a:noFill/>
          <a:ln>
            <a:noFill/>
          </a:ln>
        </p:spPr>
        <p:txBody>
          <a:bodyPr spcFirstLastPara="1" wrap="square" lIns="0" tIns="45700" rIns="0" bIns="45700" anchor="t" anchorCtr="0">
            <a:noAutofit/>
          </a:bodyPr>
          <a:lstStyle/>
          <a:p>
            <a:pPr lvl="1" indent="-457200">
              <a:spcBef>
                <a:spcPts val="0"/>
              </a:spcBef>
              <a:buSzPts val="1600"/>
            </a:pPr>
            <a:endParaRPr lang="en-US" sz="3200" dirty="0"/>
          </a:p>
          <a:p>
            <a:pPr marL="457200" lvl="1" indent="0">
              <a:spcBef>
                <a:spcPts val="0"/>
              </a:spcBef>
              <a:buSzPts val="1600"/>
              <a:buNone/>
            </a:pPr>
            <a:r>
              <a:rPr lang="en-US" sz="3200" dirty="0"/>
              <a:t>Take a recent news story and evaluate the credibility of the source by researching the publication’s history, balance and the evidence cited in the story.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8200A5C-319E-D90E-6531-8B89AE61231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23</a:t>
            </a:fld>
            <a:endParaRPr lang="en-US"/>
          </a:p>
        </p:txBody>
      </p:sp>
      <p:graphicFrame>
        <p:nvGraphicFramePr>
          <p:cNvPr id="5" name="Google Shape;178;p11">
            <a:extLst>
              <a:ext uri="{FF2B5EF4-FFF2-40B4-BE49-F238E27FC236}">
                <a16:creationId xmlns:a16="http://schemas.microsoft.com/office/drawing/2014/main" id="{09DB0B2F-9241-33F7-1139-0CEACF0FDDCC}"/>
              </a:ext>
            </a:extLst>
          </p:cNvPr>
          <p:cNvGraphicFramePr/>
          <p:nvPr>
            <p:extLst>
              <p:ext uri="{D42A27DB-BD31-4B8C-83A1-F6EECF244321}">
                <p14:modId xmlns:p14="http://schemas.microsoft.com/office/powerpoint/2010/main" val="2666411744"/>
              </p:ext>
            </p:extLst>
          </p:nvPr>
        </p:nvGraphicFramePr>
        <p:xfrm>
          <a:off x="436408" y="1331007"/>
          <a:ext cx="11319183" cy="4011200"/>
        </p:xfrm>
        <a:graphic>
          <a:graphicData uri="http://schemas.openxmlformats.org/drawingml/2006/table">
            <a:tbl>
              <a:tblPr>
                <a:tableStyleId>{9705C0A5-C889-4249-AA19-C103807072BB}</a:tableStyleId>
              </a:tblPr>
              <a:tblGrid>
                <a:gridCol w="2776207">
                  <a:extLst>
                    <a:ext uri="{9D8B030D-6E8A-4147-A177-3AD203B41FA5}">
                      <a16:colId xmlns:a16="http://schemas.microsoft.com/office/drawing/2014/main" val="20000"/>
                    </a:ext>
                  </a:extLst>
                </a:gridCol>
                <a:gridCol w="7455581">
                  <a:extLst>
                    <a:ext uri="{9D8B030D-6E8A-4147-A177-3AD203B41FA5}">
                      <a16:colId xmlns:a16="http://schemas.microsoft.com/office/drawing/2014/main" val="20001"/>
                    </a:ext>
                  </a:extLst>
                </a:gridCol>
                <a:gridCol w="1087395">
                  <a:extLst>
                    <a:ext uri="{9D8B030D-6E8A-4147-A177-3AD203B41FA5}">
                      <a16:colId xmlns:a16="http://schemas.microsoft.com/office/drawing/2014/main" val="20002"/>
                    </a:ext>
                  </a:extLst>
                </a:gridCol>
              </a:tblGrid>
              <a:tr h="176825">
                <a:tc>
                  <a:txBody>
                    <a:bodyPr/>
                    <a:lstStyle/>
                    <a:p>
                      <a:pPr marL="0" marR="0" lvl="0" indent="0" algn="l" rtl="0">
                        <a:spcBef>
                          <a:spcPts val="0"/>
                        </a:spcBef>
                        <a:spcAft>
                          <a:spcPts val="0"/>
                        </a:spcAft>
                        <a:buNone/>
                      </a:pPr>
                      <a:r>
                        <a:rPr lang="en-US" sz="2400" b="1" u="none" strike="noStrike" cap="none"/>
                        <a:t>Credibility Aspect</a:t>
                      </a:r>
                      <a:endParaRPr sz="2400"/>
                    </a:p>
                  </a:txBody>
                  <a:tcPr marL="44200" marR="44200" marT="22100" marB="22100" anchor="ctr"/>
                </a:tc>
                <a:tc>
                  <a:txBody>
                    <a:bodyPr/>
                    <a:lstStyle/>
                    <a:p>
                      <a:pPr marL="0" marR="0" lvl="0" indent="0" algn="l" rtl="0">
                        <a:spcBef>
                          <a:spcPts val="0"/>
                        </a:spcBef>
                        <a:spcAft>
                          <a:spcPts val="0"/>
                        </a:spcAft>
                        <a:buNone/>
                      </a:pPr>
                      <a:r>
                        <a:rPr lang="en-US" sz="2400" b="1"/>
                        <a:t>Criteria</a:t>
                      </a:r>
                      <a:endParaRPr sz="2400"/>
                    </a:p>
                  </a:txBody>
                  <a:tcPr marL="44200" marR="44200" marT="22100" marB="22100" anchor="ctr"/>
                </a:tc>
                <a:tc>
                  <a:txBody>
                    <a:bodyPr/>
                    <a:lstStyle/>
                    <a:p>
                      <a:pPr marL="0" marR="0" lvl="0" indent="0" algn="l" rtl="0">
                        <a:spcBef>
                          <a:spcPts val="0"/>
                        </a:spcBef>
                        <a:spcAft>
                          <a:spcPts val="0"/>
                        </a:spcAft>
                        <a:buNone/>
                      </a:pPr>
                      <a:r>
                        <a:rPr lang="en-US" sz="2400" b="1"/>
                        <a:t>Yes/No</a:t>
                      </a:r>
                      <a:endParaRPr sz="2400"/>
                    </a:p>
                  </a:txBody>
                  <a:tcPr marL="44200" marR="44200" marT="22100" marB="22100" anchor="ctr"/>
                </a:tc>
                <a:extLst>
                  <a:ext uri="{0D108BD9-81ED-4DB2-BD59-A6C34878D82A}">
                    <a16:rowId xmlns:a16="http://schemas.microsoft.com/office/drawing/2014/main" val="10000"/>
                  </a:ext>
                </a:extLst>
              </a:tr>
              <a:tr h="309450">
                <a:tc>
                  <a:txBody>
                    <a:bodyPr/>
                    <a:lstStyle/>
                    <a:p>
                      <a:pPr marL="0" marR="0" lvl="0" indent="0" algn="l" rtl="0">
                        <a:spcBef>
                          <a:spcPts val="0"/>
                        </a:spcBef>
                        <a:spcAft>
                          <a:spcPts val="0"/>
                        </a:spcAft>
                        <a:buNone/>
                      </a:pPr>
                      <a:r>
                        <a:rPr lang="en-US" sz="2400" b="1" dirty="0"/>
                        <a:t>Publication History</a:t>
                      </a:r>
                      <a:endParaRPr sz="2400" dirty="0"/>
                    </a:p>
                  </a:txBody>
                  <a:tcPr marL="44200" marR="44200" marT="22100" marB="22100" anchor="ctr"/>
                </a:tc>
                <a:tc>
                  <a:txBody>
                    <a:bodyPr/>
                    <a:lstStyle/>
                    <a:p>
                      <a:pPr marL="0" marR="0" lvl="0" indent="0" algn="l" rtl="0">
                        <a:spcBef>
                          <a:spcPts val="0"/>
                        </a:spcBef>
                        <a:spcAft>
                          <a:spcPts val="0"/>
                        </a:spcAft>
                        <a:buNone/>
                      </a:pPr>
                      <a:r>
                        <a:rPr lang="en-US" sz="2400" dirty="0"/>
                        <a:t>Is the publication reputable and established?</a:t>
                      </a:r>
                      <a:endParaRPr sz="2400" dirty="0"/>
                    </a:p>
                  </a:txBody>
                  <a:tcPr marL="44200" marR="44200" marT="22100" marB="22100" anchor="ctr"/>
                </a:tc>
                <a:tc>
                  <a:txBody>
                    <a:bodyPr/>
                    <a:lstStyle/>
                    <a:p>
                      <a:pPr marL="0" marR="0" lvl="0" indent="0" algn="l" rtl="0">
                        <a:spcBef>
                          <a:spcPts val="0"/>
                        </a:spcBef>
                        <a:spcAft>
                          <a:spcPts val="0"/>
                        </a:spcAft>
                        <a:buNone/>
                      </a:pPr>
                      <a:endParaRPr sz="2400"/>
                    </a:p>
                  </a:txBody>
                  <a:tcPr marL="44200" marR="44200" marT="22100" marB="22100" anchor="ctr"/>
                </a:tc>
                <a:extLst>
                  <a:ext uri="{0D108BD9-81ED-4DB2-BD59-A6C34878D82A}">
                    <a16:rowId xmlns:a16="http://schemas.microsoft.com/office/drawing/2014/main" val="10001"/>
                  </a:ext>
                </a:extLst>
              </a:tr>
              <a:tr h="309450">
                <a:tc>
                  <a:txBody>
                    <a:bodyPr/>
                    <a:lstStyle/>
                    <a:p>
                      <a:pPr marL="0" marR="0" lvl="0" indent="0" algn="l" rtl="0">
                        <a:spcBef>
                          <a:spcPts val="0"/>
                        </a:spcBef>
                        <a:spcAft>
                          <a:spcPts val="0"/>
                        </a:spcAft>
                        <a:buNone/>
                      </a:pPr>
                      <a:endParaRPr sz="2400"/>
                    </a:p>
                  </a:txBody>
                  <a:tcPr marL="44200" marR="44200" marT="22100" marB="22100" anchor="ctr"/>
                </a:tc>
                <a:tc>
                  <a:txBody>
                    <a:bodyPr/>
                    <a:lstStyle/>
                    <a:p>
                      <a:pPr marL="0" marR="0" lvl="0" indent="0" algn="l" rtl="0">
                        <a:spcBef>
                          <a:spcPts val="0"/>
                        </a:spcBef>
                        <a:spcAft>
                          <a:spcPts val="0"/>
                        </a:spcAft>
                        <a:buNone/>
                      </a:pPr>
                      <a:r>
                        <a:rPr lang="en-US" sz="2400"/>
                        <a:t>Is the publication known for unbiased reporting?</a:t>
                      </a:r>
                      <a:endParaRPr sz="2400"/>
                    </a:p>
                  </a:txBody>
                  <a:tcPr marL="44200" marR="44200" marT="22100" marB="22100" anchor="ctr"/>
                </a:tc>
                <a:tc>
                  <a:txBody>
                    <a:bodyPr/>
                    <a:lstStyle/>
                    <a:p>
                      <a:pPr marL="0" marR="0" lvl="0" indent="0" algn="l" rtl="0">
                        <a:spcBef>
                          <a:spcPts val="0"/>
                        </a:spcBef>
                        <a:spcAft>
                          <a:spcPts val="0"/>
                        </a:spcAft>
                        <a:buNone/>
                      </a:pPr>
                      <a:endParaRPr sz="2400"/>
                    </a:p>
                  </a:txBody>
                  <a:tcPr marL="44200" marR="44200" marT="22100" marB="22100" anchor="ctr"/>
                </a:tc>
                <a:extLst>
                  <a:ext uri="{0D108BD9-81ED-4DB2-BD59-A6C34878D82A}">
                    <a16:rowId xmlns:a16="http://schemas.microsoft.com/office/drawing/2014/main" val="10002"/>
                  </a:ext>
                </a:extLst>
              </a:tr>
              <a:tr h="309450">
                <a:tc>
                  <a:txBody>
                    <a:bodyPr/>
                    <a:lstStyle/>
                    <a:p>
                      <a:pPr marL="0" marR="0" lvl="0" indent="0" algn="l" rtl="0">
                        <a:spcBef>
                          <a:spcPts val="0"/>
                        </a:spcBef>
                        <a:spcAft>
                          <a:spcPts val="0"/>
                        </a:spcAft>
                        <a:buNone/>
                      </a:pPr>
                      <a:r>
                        <a:rPr lang="en-US" sz="2400" b="1"/>
                        <a:t>Evidence Cited</a:t>
                      </a:r>
                      <a:endParaRPr sz="2400"/>
                    </a:p>
                  </a:txBody>
                  <a:tcPr marL="44200" marR="44200" marT="22100" marB="22100" anchor="ctr"/>
                </a:tc>
                <a:tc>
                  <a:txBody>
                    <a:bodyPr/>
                    <a:lstStyle/>
                    <a:p>
                      <a:pPr marL="0" marR="0" lvl="0" indent="0" algn="l" rtl="0">
                        <a:spcBef>
                          <a:spcPts val="0"/>
                        </a:spcBef>
                        <a:spcAft>
                          <a:spcPts val="0"/>
                        </a:spcAft>
                        <a:buNone/>
                      </a:pPr>
                      <a:r>
                        <a:rPr lang="en-US" sz="2400"/>
                        <a:t>Are sources clearly identified and verifiable?</a:t>
                      </a:r>
                      <a:endParaRPr sz="2400"/>
                    </a:p>
                  </a:txBody>
                  <a:tcPr marL="44200" marR="44200" marT="22100" marB="22100" anchor="ctr"/>
                </a:tc>
                <a:tc>
                  <a:txBody>
                    <a:bodyPr/>
                    <a:lstStyle/>
                    <a:p>
                      <a:pPr marL="0" marR="0" lvl="0" indent="0" algn="l" rtl="0">
                        <a:spcBef>
                          <a:spcPts val="0"/>
                        </a:spcBef>
                        <a:spcAft>
                          <a:spcPts val="0"/>
                        </a:spcAft>
                        <a:buNone/>
                      </a:pPr>
                      <a:endParaRPr sz="2400" dirty="0"/>
                    </a:p>
                  </a:txBody>
                  <a:tcPr marL="44200" marR="44200" marT="22100" marB="22100" anchor="ctr"/>
                </a:tc>
                <a:extLst>
                  <a:ext uri="{0D108BD9-81ED-4DB2-BD59-A6C34878D82A}">
                    <a16:rowId xmlns:a16="http://schemas.microsoft.com/office/drawing/2014/main" val="10005"/>
                  </a:ext>
                </a:extLst>
              </a:tr>
              <a:tr h="442050">
                <a:tc>
                  <a:txBody>
                    <a:bodyPr/>
                    <a:lstStyle/>
                    <a:p>
                      <a:pPr marL="0" marR="0" lvl="0" indent="0" algn="l" rtl="0">
                        <a:spcBef>
                          <a:spcPts val="0"/>
                        </a:spcBef>
                        <a:spcAft>
                          <a:spcPts val="0"/>
                        </a:spcAft>
                        <a:buNone/>
                      </a:pPr>
                      <a:endParaRPr sz="2400"/>
                    </a:p>
                  </a:txBody>
                  <a:tcPr marL="44200" marR="44200" marT="22100" marB="22100" anchor="ctr"/>
                </a:tc>
                <a:tc>
                  <a:txBody>
                    <a:bodyPr/>
                    <a:lstStyle/>
                    <a:p>
                      <a:pPr marL="0" marR="0" lvl="0" indent="0" algn="l" rtl="0">
                        <a:spcBef>
                          <a:spcPts val="0"/>
                        </a:spcBef>
                        <a:spcAft>
                          <a:spcPts val="0"/>
                        </a:spcAft>
                        <a:buNone/>
                      </a:pPr>
                      <a:r>
                        <a:rPr lang="en-US" sz="2400"/>
                        <a:t>Does the article include data, statistics, or direct quotes from credible sources?</a:t>
                      </a:r>
                      <a:endParaRPr sz="2400"/>
                    </a:p>
                  </a:txBody>
                  <a:tcPr marL="44200" marR="44200" marT="22100" marB="22100" anchor="ctr"/>
                </a:tc>
                <a:tc>
                  <a:txBody>
                    <a:bodyPr/>
                    <a:lstStyle/>
                    <a:p>
                      <a:pPr marL="0" marR="0" lvl="0" indent="0" algn="l" rtl="0">
                        <a:spcBef>
                          <a:spcPts val="0"/>
                        </a:spcBef>
                        <a:spcAft>
                          <a:spcPts val="0"/>
                        </a:spcAft>
                        <a:buNone/>
                      </a:pPr>
                      <a:endParaRPr sz="2400" dirty="0"/>
                    </a:p>
                  </a:txBody>
                  <a:tcPr marL="44200" marR="44200" marT="22100" marB="22100" anchor="ctr"/>
                </a:tc>
                <a:extLst>
                  <a:ext uri="{0D108BD9-81ED-4DB2-BD59-A6C34878D82A}">
                    <a16:rowId xmlns:a16="http://schemas.microsoft.com/office/drawing/2014/main" val="10006"/>
                  </a:ext>
                </a:extLst>
              </a:tr>
              <a:tr h="309450">
                <a:tc>
                  <a:txBody>
                    <a:bodyPr/>
                    <a:lstStyle/>
                    <a:p>
                      <a:pPr marL="0" marR="0" lvl="0" indent="0" algn="l" rtl="0">
                        <a:spcBef>
                          <a:spcPts val="0"/>
                        </a:spcBef>
                        <a:spcAft>
                          <a:spcPts val="0"/>
                        </a:spcAft>
                        <a:buNone/>
                      </a:pPr>
                      <a:endParaRPr sz="2400"/>
                    </a:p>
                  </a:txBody>
                  <a:tcPr marL="44200" marR="44200" marT="22100" marB="22100" anchor="ctr"/>
                </a:tc>
                <a:tc>
                  <a:txBody>
                    <a:bodyPr/>
                    <a:lstStyle/>
                    <a:p>
                      <a:pPr marL="0" marR="0" lvl="0" indent="0" algn="l" rtl="0">
                        <a:spcBef>
                          <a:spcPts val="0"/>
                        </a:spcBef>
                        <a:spcAft>
                          <a:spcPts val="0"/>
                        </a:spcAft>
                        <a:buNone/>
                      </a:pPr>
                      <a:r>
                        <a:rPr lang="en-US" sz="2400"/>
                        <a:t>Are there hyperlinks or references to primary sources?</a:t>
                      </a:r>
                      <a:endParaRPr sz="2400"/>
                    </a:p>
                  </a:txBody>
                  <a:tcPr marL="44200" marR="44200" marT="22100" marB="22100" anchor="ctr"/>
                </a:tc>
                <a:tc>
                  <a:txBody>
                    <a:bodyPr/>
                    <a:lstStyle/>
                    <a:p>
                      <a:pPr marL="0" marR="0" lvl="0" indent="0" algn="l" rtl="0">
                        <a:spcBef>
                          <a:spcPts val="0"/>
                        </a:spcBef>
                        <a:spcAft>
                          <a:spcPts val="0"/>
                        </a:spcAft>
                        <a:buNone/>
                      </a:pPr>
                      <a:endParaRPr sz="2400"/>
                    </a:p>
                  </a:txBody>
                  <a:tcPr marL="44200" marR="44200" marT="22100" marB="22100" anchor="ctr"/>
                </a:tc>
                <a:extLst>
                  <a:ext uri="{0D108BD9-81ED-4DB2-BD59-A6C34878D82A}">
                    <a16:rowId xmlns:a16="http://schemas.microsoft.com/office/drawing/2014/main" val="10007"/>
                  </a:ext>
                </a:extLst>
              </a:tr>
              <a:tr h="309450">
                <a:tc>
                  <a:txBody>
                    <a:bodyPr/>
                    <a:lstStyle/>
                    <a:p>
                      <a:pPr marL="0" marR="0" lvl="0" indent="0" algn="l" rtl="0">
                        <a:spcBef>
                          <a:spcPts val="0"/>
                        </a:spcBef>
                        <a:spcAft>
                          <a:spcPts val="0"/>
                        </a:spcAft>
                        <a:buNone/>
                      </a:pPr>
                      <a:r>
                        <a:rPr lang="en-US" sz="2400" b="1"/>
                        <a:t>Balance of Viewpoints</a:t>
                      </a:r>
                      <a:endParaRPr sz="2400"/>
                    </a:p>
                  </a:txBody>
                  <a:tcPr marL="44200" marR="44200" marT="22100" marB="22100" anchor="ctr"/>
                </a:tc>
                <a:tc>
                  <a:txBody>
                    <a:bodyPr/>
                    <a:lstStyle/>
                    <a:p>
                      <a:pPr marL="0" marR="0" lvl="0" indent="0" algn="l" rtl="0">
                        <a:spcBef>
                          <a:spcPts val="0"/>
                        </a:spcBef>
                        <a:spcAft>
                          <a:spcPts val="0"/>
                        </a:spcAft>
                        <a:buNone/>
                      </a:pPr>
                      <a:r>
                        <a:rPr lang="en-US" sz="2400"/>
                        <a:t>Are multiple perspectives presented?</a:t>
                      </a:r>
                      <a:endParaRPr sz="2400"/>
                    </a:p>
                  </a:txBody>
                  <a:tcPr marL="44200" marR="44200" marT="22100" marB="22100" anchor="ctr"/>
                </a:tc>
                <a:tc>
                  <a:txBody>
                    <a:bodyPr/>
                    <a:lstStyle/>
                    <a:p>
                      <a:pPr marL="0" marR="0" lvl="0" indent="0" algn="l" rtl="0">
                        <a:spcBef>
                          <a:spcPts val="0"/>
                        </a:spcBef>
                        <a:spcAft>
                          <a:spcPts val="0"/>
                        </a:spcAft>
                        <a:buNone/>
                      </a:pPr>
                      <a:endParaRPr sz="2400"/>
                    </a:p>
                  </a:txBody>
                  <a:tcPr marL="44200" marR="44200" marT="22100" marB="22100" anchor="ctr"/>
                </a:tc>
                <a:extLst>
                  <a:ext uri="{0D108BD9-81ED-4DB2-BD59-A6C34878D82A}">
                    <a16:rowId xmlns:a16="http://schemas.microsoft.com/office/drawing/2014/main" val="10008"/>
                  </a:ext>
                </a:extLst>
              </a:tr>
              <a:tr h="309450">
                <a:tc>
                  <a:txBody>
                    <a:bodyPr/>
                    <a:lstStyle/>
                    <a:p>
                      <a:pPr marL="0" marR="0" lvl="0" indent="0" algn="l" rtl="0">
                        <a:spcBef>
                          <a:spcPts val="0"/>
                        </a:spcBef>
                        <a:spcAft>
                          <a:spcPts val="0"/>
                        </a:spcAft>
                        <a:buNone/>
                      </a:pPr>
                      <a:endParaRPr sz="2400"/>
                    </a:p>
                  </a:txBody>
                  <a:tcPr marL="44200" marR="44200" marT="22100" marB="22100" anchor="ctr"/>
                </a:tc>
                <a:tc>
                  <a:txBody>
                    <a:bodyPr/>
                    <a:lstStyle/>
                    <a:p>
                      <a:pPr marL="0" marR="0" lvl="0" indent="0" algn="l" rtl="0">
                        <a:spcBef>
                          <a:spcPts val="0"/>
                        </a:spcBef>
                        <a:spcAft>
                          <a:spcPts val="0"/>
                        </a:spcAft>
                        <a:buNone/>
                      </a:pPr>
                      <a:r>
                        <a:rPr lang="en-US" sz="2400"/>
                        <a:t>Is the language neutral and objective?</a:t>
                      </a:r>
                      <a:endParaRPr sz="2400"/>
                    </a:p>
                  </a:txBody>
                  <a:tcPr marL="44200" marR="44200" marT="22100" marB="22100" anchor="ctr"/>
                </a:tc>
                <a:tc>
                  <a:txBody>
                    <a:bodyPr/>
                    <a:lstStyle/>
                    <a:p>
                      <a:pPr marL="0" marR="0" lvl="0" indent="0" algn="l" rtl="0">
                        <a:spcBef>
                          <a:spcPts val="0"/>
                        </a:spcBef>
                        <a:spcAft>
                          <a:spcPts val="0"/>
                        </a:spcAft>
                        <a:buNone/>
                      </a:pPr>
                      <a:endParaRPr sz="2400" dirty="0"/>
                    </a:p>
                  </a:txBody>
                  <a:tcPr marL="44200" marR="44200" marT="22100" marB="22100" anchor="ctr"/>
                </a:tc>
                <a:extLst>
                  <a:ext uri="{0D108BD9-81ED-4DB2-BD59-A6C34878D82A}">
                    <a16:rowId xmlns:a16="http://schemas.microsoft.com/office/drawing/2014/main" val="10009"/>
                  </a:ext>
                </a:extLst>
              </a:tr>
            </a:tbl>
          </a:graphicData>
        </a:graphic>
      </p:graphicFrame>
      <p:sp>
        <p:nvSpPr>
          <p:cNvPr id="6" name="Google Shape;175;p11">
            <a:extLst>
              <a:ext uri="{FF2B5EF4-FFF2-40B4-BE49-F238E27FC236}">
                <a16:creationId xmlns:a16="http://schemas.microsoft.com/office/drawing/2014/main" id="{3C225DB1-6E1F-6CB2-2E10-ADBD4BB4F126}"/>
              </a:ext>
            </a:extLst>
          </p:cNvPr>
          <p:cNvSpPr txBox="1">
            <a:spLocks noGrp="1"/>
          </p:cNvSpPr>
          <p:nvPr>
            <p:ph type="title"/>
          </p:nvPr>
        </p:nvSpPr>
        <p:spPr>
          <a:xfrm>
            <a:off x="436408" y="407773"/>
            <a:ext cx="10058400" cy="774405"/>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dirty="0"/>
              <a:t>Evaluating Credibility of a News Story</a:t>
            </a:r>
            <a:endParaRPr dirty="0"/>
          </a:p>
        </p:txBody>
      </p:sp>
    </p:spTree>
    <p:extLst>
      <p:ext uri="{BB962C8B-B14F-4D97-AF65-F5344CB8AC3E}">
        <p14:creationId xmlns:p14="http://schemas.microsoft.com/office/powerpoint/2010/main" val="3092641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12"/>
          <p:cNvSpPr txBox="1">
            <a:spLocks noGrp="1"/>
          </p:cNvSpPr>
          <p:nvPr>
            <p:ph type="title"/>
          </p:nvPr>
        </p:nvSpPr>
        <p:spPr>
          <a:xfrm>
            <a:off x="1097280" y="1013254"/>
            <a:ext cx="10058400" cy="72410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b="1" dirty="0"/>
              <a:t>Understanding News Sources</a:t>
            </a:r>
            <a:endParaRPr dirty="0"/>
          </a:p>
        </p:txBody>
      </p:sp>
      <p:sp>
        <p:nvSpPr>
          <p:cNvPr id="184" name="Google Shape;184;p12"/>
          <p:cNvSpPr txBox="1">
            <a:spLocks noGrp="1"/>
          </p:cNvSpPr>
          <p:nvPr>
            <p:ph type="body" idx="1"/>
          </p:nvPr>
        </p:nvSpPr>
        <p:spPr>
          <a:xfrm>
            <a:off x="1097280" y="1845734"/>
            <a:ext cx="10058400" cy="4402666"/>
          </a:xfrm>
          <a:prstGeom prst="rect">
            <a:avLst/>
          </a:prstGeom>
          <a:noFill/>
          <a:ln>
            <a:noFill/>
          </a:ln>
        </p:spPr>
        <p:txBody>
          <a:bodyPr spcFirstLastPara="1" wrap="square" lIns="0" tIns="45700" rIns="0" bIns="45700" anchor="t" anchorCtr="0">
            <a:noAutofit/>
          </a:bodyPr>
          <a:lstStyle/>
          <a:p>
            <a:pPr marL="384048" lvl="1" indent="-182880" algn="l" rtl="0">
              <a:lnSpc>
                <a:spcPct val="200000"/>
              </a:lnSpc>
              <a:spcBef>
                <a:spcPts val="0"/>
              </a:spcBef>
              <a:spcAft>
                <a:spcPts val="0"/>
              </a:spcAft>
              <a:buSzPts val="1800"/>
              <a:buFont typeface="Arial"/>
              <a:buChar char="•"/>
            </a:pPr>
            <a:r>
              <a:rPr lang="en-US" sz="2800" dirty="0"/>
              <a:t>Choose a news story and find how it's covered by at least three different types of sources: a mainstream newspaper, a digital-only news platform, and a social media post. </a:t>
            </a:r>
            <a:endParaRPr sz="2800" dirty="0"/>
          </a:p>
          <a:p>
            <a:pPr marL="384048" lvl="1" indent="-182880" algn="l" rtl="0">
              <a:lnSpc>
                <a:spcPct val="200000"/>
              </a:lnSpc>
              <a:spcBef>
                <a:spcPts val="600"/>
              </a:spcBef>
              <a:spcAft>
                <a:spcPts val="0"/>
              </a:spcAft>
              <a:buSzPts val="1800"/>
              <a:buFont typeface="Arial"/>
              <a:buChar char="•"/>
            </a:pPr>
            <a:r>
              <a:rPr lang="en-US" sz="2800" dirty="0"/>
              <a:t>Compare how each source presents the story</a:t>
            </a:r>
            <a:endParaRPr sz="2800" dirty="0"/>
          </a:p>
          <a:p>
            <a:pPr marL="91440" lvl="0" indent="0" algn="l" rtl="0">
              <a:lnSpc>
                <a:spcPct val="200000"/>
              </a:lnSpc>
              <a:spcBef>
                <a:spcPts val="1600"/>
              </a:spcBef>
              <a:spcAft>
                <a:spcPts val="0"/>
              </a:spcAft>
              <a:buSzPts val="2000"/>
              <a:buNone/>
            </a:pPr>
            <a:endParaRPr sz="2800" dirty="0"/>
          </a:p>
        </p:txBody>
      </p:sp>
      <p:sp>
        <p:nvSpPr>
          <p:cNvPr id="185" name="Google Shape;185;p1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12"/>
          <p:cNvSpPr txBox="1">
            <a:spLocks noGrp="1"/>
          </p:cNvSpPr>
          <p:nvPr>
            <p:ph type="title"/>
          </p:nvPr>
        </p:nvSpPr>
        <p:spPr>
          <a:xfrm>
            <a:off x="1097280" y="1013254"/>
            <a:ext cx="10058400" cy="72410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b="1" dirty="0"/>
              <a:t>Understanding News Sources</a:t>
            </a:r>
            <a:endParaRPr dirty="0"/>
          </a:p>
        </p:txBody>
      </p:sp>
      <p:sp>
        <p:nvSpPr>
          <p:cNvPr id="185" name="Google Shape;185;p1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25</a:t>
            </a:fld>
            <a:endParaRPr/>
          </a:p>
        </p:txBody>
      </p:sp>
      <p:graphicFrame>
        <p:nvGraphicFramePr>
          <p:cNvPr id="186" name="Google Shape;186;p12"/>
          <p:cNvGraphicFramePr/>
          <p:nvPr>
            <p:extLst>
              <p:ext uri="{D42A27DB-BD31-4B8C-83A1-F6EECF244321}">
                <p14:modId xmlns:p14="http://schemas.microsoft.com/office/powerpoint/2010/main" val="3590907272"/>
              </p:ext>
            </p:extLst>
          </p:nvPr>
        </p:nvGraphicFramePr>
        <p:xfrm>
          <a:off x="1066800" y="2192997"/>
          <a:ext cx="10058400" cy="3657640"/>
        </p:xfrm>
        <a:graphic>
          <a:graphicData uri="http://schemas.openxmlformats.org/drawingml/2006/table">
            <a:tbl>
              <a:tblPr>
                <a:tableStyleId>{9705C0A5-C889-4249-AA19-C103807072BB}</a:tableStyleId>
              </a:tblPr>
              <a:tblGrid>
                <a:gridCol w="2514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gridCol w="2514600">
                  <a:extLst>
                    <a:ext uri="{9D8B030D-6E8A-4147-A177-3AD203B41FA5}">
                      <a16:colId xmlns:a16="http://schemas.microsoft.com/office/drawing/2014/main" val="20003"/>
                    </a:ext>
                  </a:extLst>
                </a:gridCol>
              </a:tblGrid>
              <a:tr h="228600">
                <a:tc>
                  <a:txBody>
                    <a:bodyPr/>
                    <a:lstStyle/>
                    <a:p>
                      <a:pPr marL="0" marR="0" lvl="0" indent="0" algn="l" rtl="0">
                        <a:spcBef>
                          <a:spcPts val="0"/>
                        </a:spcBef>
                        <a:spcAft>
                          <a:spcPts val="0"/>
                        </a:spcAft>
                        <a:buNone/>
                      </a:pPr>
                      <a:endParaRPr sz="2400" dirty="0"/>
                    </a:p>
                  </a:txBody>
                  <a:tcPr marL="91450" marR="91450" marT="45725" marB="45725" anchor="ctr"/>
                </a:tc>
                <a:tc>
                  <a:txBody>
                    <a:bodyPr/>
                    <a:lstStyle/>
                    <a:p>
                      <a:pPr marL="0" marR="0" lvl="0" indent="0" algn="l" rtl="0">
                        <a:spcBef>
                          <a:spcPts val="0"/>
                        </a:spcBef>
                        <a:spcAft>
                          <a:spcPts val="0"/>
                        </a:spcAft>
                        <a:buNone/>
                      </a:pPr>
                      <a:r>
                        <a:rPr lang="en-US" sz="2400" b="1" dirty="0"/>
                        <a:t>Mainstream Newspaper</a:t>
                      </a:r>
                      <a:endParaRPr sz="2400" b="1" dirty="0"/>
                    </a:p>
                  </a:txBody>
                  <a:tcPr marL="91450" marR="91450" marT="45725" marB="45725" anchor="ctr"/>
                </a:tc>
                <a:tc>
                  <a:txBody>
                    <a:bodyPr/>
                    <a:lstStyle/>
                    <a:p>
                      <a:pPr marL="0" marR="0" lvl="0" indent="0" algn="l" rtl="0">
                        <a:spcBef>
                          <a:spcPts val="0"/>
                        </a:spcBef>
                        <a:spcAft>
                          <a:spcPts val="0"/>
                        </a:spcAft>
                        <a:buNone/>
                      </a:pPr>
                      <a:r>
                        <a:rPr lang="en-US" sz="2400" b="1" dirty="0"/>
                        <a:t>Digital-Only Platform</a:t>
                      </a:r>
                      <a:endParaRPr sz="2400" b="1" dirty="0"/>
                    </a:p>
                  </a:txBody>
                  <a:tcPr marL="91450" marR="91450" marT="45725" marB="45725" anchor="ctr"/>
                </a:tc>
                <a:tc>
                  <a:txBody>
                    <a:bodyPr/>
                    <a:lstStyle/>
                    <a:p>
                      <a:pPr marL="0" marR="0" lvl="0" indent="0" algn="l" rtl="0">
                        <a:spcBef>
                          <a:spcPts val="0"/>
                        </a:spcBef>
                        <a:spcAft>
                          <a:spcPts val="0"/>
                        </a:spcAft>
                        <a:buNone/>
                      </a:pPr>
                      <a:r>
                        <a:rPr lang="en-US" sz="2400" b="1" dirty="0"/>
                        <a:t>Social Media Post</a:t>
                      </a:r>
                      <a:endParaRPr sz="2400" b="1" dirty="0"/>
                    </a:p>
                  </a:txBody>
                  <a:tcPr marL="91450" marR="91450" marT="45725" marB="45725" anchor="ctr"/>
                </a:tc>
                <a:extLst>
                  <a:ext uri="{0D108BD9-81ED-4DB2-BD59-A6C34878D82A}">
                    <a16:rowId xmlns:a16="http://schemas.microsoft.com/office/drawing/2014/main" val="10000"/>
                  </a:ext>
                </a:extLst>
              </a:tr>
              <a:tr h="228600">
                <a:tc>
                  <a:txBody>
                    <a:bodyPr/>
                    <a:lstStyle/>
                    <a:p>
                      <a:pPr marL="0" marR="0" lvl="0" indent="0" algn="l" rtl="0">
                        <a:spcBef>
                          <a:spcPts val="0"/>
                        </a:spcBef>
                        <a:spcAft>
                          <a:spcPts val="0"/>
                        </a:spcAft>
                        <a:buNone/>
                      </a:pPr>
                      <a:r>
                        <a:rPr lang="en-US" sz="2400" b="1"/>
                        <a:t>Presentation</a:t>
                      </a:r>
                      <a:endParaRPr sz="2400"/>
                    </a:p>
                  </a:txBody>
                  <a:tcPr marL="91450" marR="91450" marT="45725" marB="45725" anchor="ctr"/>
                </a:tc>
                <a:tc>
                  <a:txBody>
                    <a:bodyPr/>
                    <a:lstStyle/>
                    <a:p>
                      <a:pPr marL="0" marR="0" lvl="0" indent="0" algn="l" rtl="0">
                        <a:spcBef>
                          <a:spcPts val="0"/>
                        </a:spcBef>
                        <a:spcAft>
                          <a:spcPts val="0"/>
                        </a:spcAft>
                        <a:buNone/>
                      </a:pPr>
                      <a:r>
                        <a:rPr lang="en-US" sz="2400" dirty="0"/>
                        <a:t>Detailed article, neutral</a:t>
                      </a:r>
                      <a:endParaRPr sz="2400" dirty="0"/>
                    </a:p>
                  </a:txBody>
                  <a:tcPr marL="91450" marR="91450" marT="45725" marB="45725" anchor="ctr"/>
                </a:tc>
                <a:tc>
                  <a:txBody>
                    <a:bodyPr/>
                    <a:lstStyle/>
                    <a:p>
                      <a:pPr marL="0" marR="0" lvl="0" indent="0" algn="l" rtl="0">
                        <a:spcBef>
                          <a:spcPts val="0"/>
                        </a:spcBef>
                        <a:spcAft>
                          <a:spcPts val="0"/>
                        </a:spcAft>
                        <a:buNone/>
                      </a:pPr>
                      <a:r>
                        <a:rPr lang="en-US" sz="2400"/>
                        <a:t>Multimedia elements, modern</a:t>
                      </a:r>
                      <a:endParaRPr sz="2400"/>
                    </a:p>
                  </a:txBody>
                  <a:tcPr marL="91450" marR="91450" marT="45725" marB="45725" anchor="ctr"/>
                </a:tc>
                <a:tc>
                  <a:txBody>
                    <a:bodyPr/>
                    <a:lstStyle/>
                    <a:p>
                      <a:pPr marL="0" marR="0" lvl="0" indent="0" algn="l" rtl="0">
                        <a:spcBef>
                          <a:spcPts val="0"/>
                        </a:spcBef>
                        <a:spcAft>
                          <a:spcPts val="0"/>
                        </a:spcAft>
                        <a:buNone/>
                      </a:pPr>
                      <a:r>
                        <a:rPr lang="en-US" sz="2400"/>
                        <a:t>Short post, visual-heavy</a:t>
                      </a:r>
                      <a:endParaRPr sz="2400"/>
                    </a:p>
                  </a:txBody>
                  <a:tcPr marL="91450" marR="91450" marT="45725" marB="45725" anchor="ctr"/>
                </a:tc>
                <a:extLst>
                  <a:ext uri="{0D108BD9-81ED-4DB2-BD59-A6C34878D82A}">
                    <a16:rowId xmlns:a16="http://schemas.microsoft.com/office/drawing/2014/main" val="10001"/>
                  </a:ext>
                </a:extLst>
              </a:tr>
              <a:tr h="228600">
                <a:tc>
                  <a:txBody>
                    <a:bodyPr/>
                    <a:lstStyle/>
                    <a:p>
                      <a:pPr marL="0" marR="0" lvl="0" indent="0" algn="l" rtl="0">
                        <a:spcBef>
                          <a:spcPts val="0"/>
                        </a:spcBef>
                        <a:spcAft>
                          <a:spcPts val="0"/>
                        </a:spcAft>
                        <a:buNone/>
                      </a:pPr>
                      <a:r>
                        <a:rPr lang="en-US" sz="2400" b="1"/>
                        <a:t>Language</a:t>
                      </a:r>
                      <a:endParaRPr sz="2400"/>
                    </a:p>
                  </a:txBody>
                  <a:tcPr marL="91450" marR="91450" marT="45725" marB="45725" anchor="ctr"/>
                </a:tc>
                <a:tc>
                  <a:txBody>
                    <a:bodyPr/>
                    <a:lstStyle/>
                    <a:p>
                      <a:pPr marL="0" marR="0" lvl="0" indent="0" algn="l" rtl="0">
                        <a:spcBef>
                          <a:spcPts val="0"/>
                        </a:spcBef>
                        <a:spcAft>
                          <a:spcPts val="0"/>
                        </a:spcAft>
                        <a:buNone/>
                      </a:pPr>
                      <a:r>
                        <a:rPr lang="en-US" sz="2400" dirty="0"/>
                        <a:t>Formal, factual</a:t>
                      </a:r>
                      <a:endParaRPr sz="2400" dirty="0"/>
                    </a:p>
                  </a:txBody>
                  <a:tcPr marL="91450" marR="91450" marT="45725" marB="45725" anchor="ctr"/>
                </a:tc>
                <a:tc>
                  <a:txBody>
                    <a:bodyPr/>
                    <a:lstStyle/>
                    <a:p>
                      <a:pPr marL="0" marR="0" lvl="0" indent="0" algn="l" rtl="0">
                        <a:spcBef>
                          <a:spcPts val="0"/>
                        </a:spcBef>
                        <a:spcAft>
                          <a:spcPts val="0"/>
                        </a:spcAft>
                        <a:buNone/>
                      </a:pPr>
                      <a:r>
                        <a:rPr lang="en-US" sz="2400"/>
                        <a:t>Conversational, engaging</a:t>
                      </a:r>
                      <a:endParaRPr sz="2400"/>
                    </a:p>
                  </a:txBody>
                  <a:tcPr marL="91450" marR="91450" marT="45725" marB="45725" anchor="ctr"/>
                </a:tc>
                <a:tc>
                  <a:txBody>
                    <a:bodyPr/>
                    <a:lstStyle/>
                    <a:p>
                      <a:pPr marL="0" marR="0" lvl="0" indent="0" algn="l" rtl="0">
                        <a:spcBef>
                          <a:spcPts val="0"/>
                        </a:spcBef>
                        <a:spcAft>
                          <a:spcPts val="0"/>
                        </a:spcAft>
                        <a:buNone/>
                      </a:pPr>
                      <a:r>
                        <a:rPr lang="en-US" sz="2400"/>
                        <a:t>Informal, sensational</a:t>
                      </a:r>
                      <a:endParaRPr sz="2400"/>
                    </a:p>
                  </a:txBody>
                  <a:tcPr marL="91450" marR="91450" marT="45725" marB="45725" anchor="ctr"/>
                </a:tc>
                <a:extLst>
                  <a:ext uri="{0D108BD9-81ED-4DB2-BD59-A6C34878D82A}">
                    <a16:rowId xmlns:a16="http://schemas.microsoft.com/office/drawing/2014/main" val="10002"/>
                  </a:ext>
                </a:extLst>
              </a:tr>
              <a:tr h="228600">
                <a:tc>
                  <a:txBody>
                    <a:bodyPr/>
                    <a:lstStyle/>
                    <a:p>
                      <a:pPr marL="0" marR="0" lvl="0" indent="0" algn="l" rtl="0">
                        <a:spcBef>
                          <a:spcPts val="0"/>
                        </a:spcBef>
                        <a:spcAft>
                          <a:spcPts val="0"/>
                        </a:spcAft>
                        <a:buNone/>
                      </a:pPr>
                      <a:r>
                        <a:rPr lang="en-US" sz="2400" b="1"/>
                        <a:t>Depth of Coverage</a:t>
                      </a:r>
                      <a:endParaRPr sz="2400"/>
                    </a:p>
                  </a:txBody>
                  <a:tcPr marL="91450" marR="91450" marT="45725" marB="45725" anchor="ctr"/>
                </a:tc>
                <a:tc>
                  <a:txBody>
                    <a:bodyPr/>
                    <a:lstStyle/>
                    <a:p>
                      <a:pPr marL="0" marR="0" lvl="0" indent="0" algn="l" rtl="0">
                        <a:spcBef>
                          <a:spcPts val="0"/>
                        </a:spcBef>
                        <a:spcAft>
                          <a:spcPts val="0"/>
                        </a:spcAft>
                        <a:buNone/>
                      </a:pPr>
                      <a:r>
                        <a:rPr lang="en-US" sz="2400"/>
                        <a:t>In-depth analysis, context</a:t>
                      </a:r>
                      <a:endParaRPr sz="2400"/>
                    </a:p>
                  </a:txBody>
                  <a:tcPr marL="91450" marR="91450" marT="45725" marB="45725" anchor="ctr"/>
                </a:tc>
                <a:tc>
                  <a:txBody>
                    <a:bodyPr/>
                    <a:lstStyle/>
                    <a:p>
                      <a:pPr marL="0" marR="0" lvl="0" indent="0" algn="l" rtl="0">
                        <a:spcBef>
                          <a:spcPts val="0"/>
                        </a:spcBef>
                        <a:spcAft>
                          <a:spcPts val="0"/>
                        </a:spcAft>
                        <a:buNone/>
                      </a:pPr>
                      <a:r>
                        <a:rPr lang="en-US" sz="2400"/>
                        <a:t>Links to further reading, expert opinions</a:t>
                      </a:r>
                      <a:endParaRPr sz="2400"/>
                    </a:p>
                  </a:txBody>
                  <a:tcPr marL="91450" marR="91450" marT="45725" marB="45725" anchor="ctr"/>
                </a:tc>
                <a:tc>
                  <a:txBody>
                    <a:bodyPr/>
                    <a:lstStyle/>
                    <a:p>
                      <a:pPr marL="0" marR="0" lvl="0" indent="0" algn="l" rtl="0">
                        <a:spcBef>
                          <a:spcPts val="0"/>
                        </a:spcBef>
                        <a:spcAft>
                          <a:spcPts val="0"/>
                        </a:spcAft>
                        <a:buNone/>
                      </a:pPr>
                      <a:r>
                        <a:rPr lang="en-US" sz="2400" dirty="0"/>
                        <a:t>Brief, surface-level</a:t>
                      </a:r>
                      <a:endParaRPr sz="2400" dirty="0"/>
                    </a:p>
                  </a:txBody>
                  <a:tcPr marL="91450" marR="91450" marT="45725" marB="45725"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554223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BE09E0D-C039-59E0-9B4D-DF95EC6E64A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26</a:t>
            </a:fld>
            <a:endParaRPr lang="en-US"/>
          </a:p>
        </p:txBody>
      </p:sp>
      <p:sp>
        <p:nvSpPr>
          <p:cNvPr id="10" name="Google Shape;183;p12">
            <a:extLst>
              <a:ext uri="{FF2B5EF4-FFF2-40B4-BE49-F238E27FC236}">
                <a16:creationId xmlns:a16="http://schemas.microsoft.com/office/drawing/2014/main" id="{D54D21E0-E70E-B2A8-ACD7-56D16EDBCBFD}"/>
              </a:ext>
            </a:extLst>
          </p:cNvPr>
          <p:cNvSpPr txBox="1">
            <a:spLocks noGrp="1"/>
          </p:cNvSpPr>
          <p:nvPr>
            <p:ph type="title"/>
          </p:nvPr>
        </p:nvSpPr>
        <p:spPr>
          <a:xfrm>
            <a:off x="1011381" y="1911927"/>
            <a:ext cx="10201102" cy="4211781"/>
          </a:xfrm>
          <a:prstGeom prst="rect">
            <a:avLst/>
          </a:prstGeom>
          <a:noFill/>
          <a:ln>
            <a:noFill/>
          </a:ln>
        </p:spPr>
        <p:txBody>
          <a:bodyPr spcFirstLastPara="1" wrap="square" lIns="91425" tIns="45700" rIns="91425" bIns="45700" anchor="t" anchorCtr="0">
            <a:noAutofit/>
          </a:bodyPr>
          <a:lstStyle/>
          <a:p>
            <a:pPr marL="457200" lvl="0" indent="-457200" algn="l" rtl="0">
              <a:lnSpc>
                <a:spcPct val="200000"/>
              </a:lnSpc>
              <a:spcBef>
                <a:spcPts val="0"/>
              </a:spcBef>
              <a:spcAft>
                <a:spcPts val="0"/>
              </a:spcAft>
              <a:buClr>
                <a:srgbClr val="3F3F3F"/>
              </a:buClr>
              <a:buSzPts val="4800"/>
              <a:buFont typeface="Arial" panose="020B0604020202020204" pitchFamily="34" charset="0"/>
              <a:buChar char="•"/>
            </a:pPr>
            <a:r>
              <a:rPr lang="en-IN" sz="2800" dirty="0"/>
              <a:t>Clickbait is used primarily to drive traffic to a website or platform by enticing users with exaggerated or deceptive headlines. </a:t>
            </a:r>
            <a:br>
              <a:rPr lang="en-IN" sz="2800" dirty="0"/>
            </a:br>
            <a:r>
              <a:rPr lang="en-IN" sz="2800" dirty="0"/>
              <a:t>The goal is often to generate ad revenue, increase page views, or boost engagement metrics, even if the content fails to provide meaningful or accurate information.</a:t>
            </a:r>
            <a:endParaRPr sz="2800" dirty="0"/>
          </a:p>
        </p:txBody>
      </p:sp>
      <p:sp>
        <p:nvSpPr>
          <p:cNvPr id="3" name="TextBox 2">
            <a:extLst>
              <a:ext uri="{FF2B5EF4-FFF2-40B4-BE49-F238E27FC236}">
                <a16:creationId xmlns:a16="http://schemas.microsoft.com/office/drawing/2014/main" id="{D2E4D7D0-CEAE-A2CA-8AEB-57330B1B4BBA}"/>
              </a:ext>
            </a:extLst>
          </p:cNvPr>
          <p:cNvSpPr txBox="1"/>
          <p:nvPr/>
        </p:nvSpPr>
        <p:spPr>
          <a:xfrm>
            <a:off x="1011381" y="1160802"/>
            <a:ext cx="6096000" cy="584775"/>
          </a:xfrm>
          <a:prstGeom prst="rect">
            <a:avLst/>
          </a:prstGeom>
          <a:noFill/>
        </p:spPr>
        <p:txBody>
          <a:bodyPr wrap="square">
            <a:spAutoFit/>
          </a:bodyPr>
          <a:lstStyle/>
          <a:p>
            <a:r>
              <a:rPr lang="en-US" sz="3200" b="1" dirty="0"/>
              <a:t>Understanding Clickbait </a:t>
            </a:r>
            <a:endParaRPr lang="en-US" sz="3200" dirty="0"/>
          </a:p>
        </p:txBody>
      </p:sp>
    </p:spTree>
    <p:extLst>
      <p:ext uri="{BB962C8B-B14F-4D97-AF65-F5344CB8AC3E}">
        <p14:creationId xmlns:p14="http://schemas.microsoft.com/office/powerpoint/2010/main" val="981139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2E122EA-2401-223E-BEF9-CA11EFE5864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27</a:t>
            </a:fld>
            <a:endParaRPr lang="en-US"/>
          </a:p>
        </p:txBody>
      </p:sp>
      <p:graphicFrame>
        <p:nvGraphicFramePr>
          <p:cNvPr id="5" name="Table 4">
            <a:extLst>
              <a:ext uri="{FF2B5EF4-FFF2-40B4-BE49-F238E27FC236}">
                <a16:creationId xmlns:a16="http://schemas.microsoft.com/office/drawing/2014/main" id="{C4ADD032-8751-BB1B-1730-93115C1A0FA4}"/>
              </a:ext>
            </a:extLst>
          </p:cNvPr>
          <p:cNvGraphicFramePr>
            <a:graphicFrameLocks noGrp="1"/>
          </p:cNvGraphicFramePr>
          <p:nvPr>
            <p:extLst>
              <p:ext uri="{D42A27DB-BD31-4B8C-83A1-F6EECF244321}">
                <p14:modId xmlns:p14="http://schemas.microsoft.com/office/powerpoint/2010/main" val="3467204394"/>
              </p:ext>
            </p:extLst>
          </p:nvPr>
        </p:nvGraphicFramePr>
        <p:xfrm>
          <a:off x="463075" y="563825"/>
          <a:ext cx="11265849" cy="5317826"/>
        </p:xfrm>
        <a:graphic>
          <a:graphicData uri="http://schemas.openxmlformats.org/drawingml/2006/table">
            <a:tbl>
              <a:tblPr>
                <a:tableStyleId>{9705C0A5-C889-4249-AA19-C103807072BB}</a:tableStyleId>
              </a:tblPr>
              <a:tblGrid>
                <a:gridCol w="3755283">
                  <a:extLst>
                    <a:ext uri="{9D8B030D-6E8A-4147-A177-3AD203B41FA5}">
                      <a16:colId xmlns:a16="http://schemas.microsoft.com/office/drawing/2014/main" val="234472215"/>
                    </a:ext>
                  </a:extLst>
                </a:gridCol>
                <a:gridCol w="3755283">
                  <a:extLst>
                    <a:ext uri="{9D8B030D-6E8A-4147-A177-3AD203B41FA5}">
                      <a16:colId xmlns:a16="http://schemas.microsoft.com/office/drawing/2014/main" val="1203179554"/>
                    </a:ext>
                  </a:extLst>
                </a:gridCol>
                <a:gridCol w="3755283">
                  <a:extLst>
                    <a:ext uri="{9D8B030D-6E8A-4147-A177-3AD203B41FA5}">
                      <a16:colId xmlns:a16="http://schemas.microsoft.com/office/drawing/2014/main" val="618262882"/>
                    </a:ext>
                  </a:extLst>
                </a:gridCol>
              </a:tblGrid>
              <a:tr h="260674">
                <a:tc>
                  <a:txBody>
                    <a:bodyPr/>
                    <a:lstStyle/>
                    <a:p>
                      <a:r>
                        <a:rPr lang="en-IN" sz="1600" b="1"/>
                        <a:t>Tactic</a:t>
                      </a:r>
                      <a:endParaRPr lang="en-IN" sz="1600"/>
                    </a:p>
                  </a:txBody>
                  <a:tcPr marL="58020" marR="58020" marT="29010" marB="29010" anchor="ctr"/>
                </a:tc>
                <a:tc>
                  <a:txBody>
                    <a:bodyPr/>
                    <a:lstStyle/>
                    <a:p>
                      <a:r>
                        <a:rPr lang="en-IN" sz="1600" b="1"/>
                        <a:t>Description</a:t>
                      </a:r>
                      <a:endParaRPr lang="en-IN" sz="1600"/>
                    </a:p>
                  </a:txBody>
                  <a:tcPr marL="58020" marR="58020" marT="29010" marB="29010" anchor="ctr"/>
                </a:tc>
                <a:tc>
                  <a:txBody>
                    <a:bodyPr/>
                    <a:lstStyle/>
                    <a:p>
                      <a:r>
                        <a:rPr lang="en-IN" sz="1600" b="1"/>
                        <a:t>How to Spot</a:t>
                      </a:r>
                      <a:endParaRPr lang="en-IN" sz="1600"/>
                    </a:p>
                  </a:txBody>
                  <a:tcPr marL="58020" marR="58020" marT="29010" marB="29010" anchor="ctr"/>
                </a:tc>
                <a:extLst>
                  <a:ext uri="{0D108BD9-81ED-4DB2-BD59-A6C34878D82A}">
                    <a16:rowId xmlns:a16="http://schemas.microsoft.com/office/drawing/2014/main" val="439959616"/>
                  </a:ext>
                </a:extLst>
              </a:tr>
              <a:tr h="627043">
                <a:tc>
                  <a:txBody>
                    <a:bodyPr/>
                    <a:lstStyle/>
                    <a:p>
                      <a:r>
                        <a:rPr lang="en-IN" sz="1600" b="1" dirty="0"/>
                        <a:t>Exaggerated or Sensational Headlines</a:t>
                      </a:r>
                      <a:endParaRPr lang="en-IN" sz="1600" dirty="0"/>
                    </a:p>
                  </a:txBody>
                  <a:tcPr marL="58020" marR="58020" marT="29010" marB="29010" anchor="ctr"/>
                </a:tc>
                <a:tc>
                  <a:txBody>
                    <a:bodyPr/>
                    <a:lstStyle/>
                    <a:p>
                      <a:r>
                        <a:rPr lang="en-IN" sz="1600"/>
                        <a:t>Headlines use sensational or exaggerated language.</a:t>
                      </a:r>
                    </a:p>
                  </a:txBody>
                  <a:tcPr marL="58020" marR="58020" marT="29010" marB="29010" anchor="ctr"/>
                </a:tc>
                <a:tc>
                  <a:txBody>
                    <a:bodyPr/>
                    <a:lstStyle/>
                    <a:p>
                      <a:r>
                        <a:rPr lang="en-IN" sz="1600"/>
                        <a:t>Look for phrases like "You won't believe," "Shocking secret," or anything that seems too sensational.</a:t>
                      </a:r>
                    </a:p>
                  </a:txBody>
                  <a:tcPr marL="58020" marR="58020" marT="29010" marB="29010" anchor="ctr"/>
                </a:tc>
                <a:extLst>
                  <a:ext uri="{0D108BD9-81ED-4DB2-BD59-A6C34878D82A}">
                    <a16:rowId xmlns:a16="http://schemas.microsoft.com/office/drawing/2014/main" val="3814055491"/>
                  </a:ext>
                </a:extLst>
              </a:tr>
              <a:tr h="443859">
                <a:tc>
                  <a:txBody>
                    <a:bodyPr/>
                    <a:lstStyle/>
                    <a:p>
                      <a:r>
                        <a:rPr lang="en-IN" sz="1600" b="1" dirty="0"/>
                        <a:t>Vague or Incomplete Information</a:t>
                      </a:r>
                      <a:endParaRPr lang="en-IN" sz="1600" dirty="0"/>
                    </a:p>
                  </a:txBody>
                  <a:tcPr marL="58020" marR="58020" marT="29010" marB="29010" anchor="ctr"/>
                </a:tc>
                <a:tc>
                  <a:txBody>
                    <a:bodyPr/>
                    <a:lstStyle/>
                    <a:p>
                      <a:r>
                        <a:rPr lang="en-IN" sz="1600"/>
                        <a:t>Headlines provide vague information, forcing you to click for more details.</a:t>
                      </a:r>
                    </a:p>
                  </a:txBody>
                  <a:tcPr marL="58020" marR="58020" marT="29010" marB="29010" anchor="ctr"/>
                </a:tc>
                <a:tc>
                  <a:txBody>
                    <a:bodyPr/>
                    <a:lstStyle/>
                    <a:p>
                      <a:r>
                        <a:rPr lang="en-IN" sz="1600" dirty="0"/>
                        <a:t>If the headline doesn't clearly explain the content, it's likely clickbait.</a:t>
                      </a:r>
                    </a:p>
                  </a:txBody>
                  <a:tcPr marL="58020" marR="58020" marT="29010" marB="29010" anchor="ctr"/>
                </a:tc>
                <a:extLst>
                  <a:ext uri="{0D108BD9-81ED-4DB2-BD59-A6C34878D82A}">
                    <a16:rowId xmlns:a16="http://schemas.microsoft.com/office/drawing/2014/main" val="4076556857"/>
                  </a:ext>
                </a:extLst>
              </a:tr>
              <a:tr h="627043">
                <a:tc>
                  <a:txBody>
                    <a:bodyPr/>
                    <a:lstStyle/>
                    <a:p>
                      <a:r>
                        <a:rPr lang="en-IN" sz="1600" b="1"/>
                        <a:t>Overuse of Superlatives</a:t>
                      </a:r>
                      <a:endParaRPr lang="en-IN" sz="1600"/>
                    </a:p>
                  </a:txBody>
                  <a:tcPr marL="58020" marR="58020" marT="29010" marB="29010" anchor="ctr"/>
                </a:tc>
                <a:tc>
                  <a:txBody>
                    <a:bodyPr/>
                    <a:lstStyle/>
                    <a:p>
                      <a:r>
                        <a:rPr lang="en-IN" sz="1600"/>
                        <a:t>Uses extreme language like "best," "worst," "unbelievable."</a:t>
                      </a:r>
                    </a:p>
                  </a:txBody>
                  <a:tcPr marL="58020" marR="58020" marT="29010" marB="29010" anchor="ctr"/>
                </a:tc>
                <a:tc>
                  <a:txBody>
                    <a:bodyPr/>
                    <a:lstStyle/>
                    <a:p>
                      <a:r>
                        <a:rPr lang="en-IN" sz="1600" dirty="0"/>
                        <a:t>If the headline is full of superlatives or extreme statements, it's probably clickbait.</a:t>
                      </a:r>
                    </a:p>
                  </a:txBody>
                  <a:tcPr marL="58020" marR="58020" marT="29010" marB="29010" anchor="ctr"/>
                </a:tc>
                <a:extLst>
                  <a:ext uri="{0D108BD9-81ED-4DB2-BD59-A6C34878D82A}">
                    <a16:rowId xmlns:a16="http://schemas.microsoft.com/office/drawing/2014/main" val="1252508518"/>
                  </a:ext>
                </a:extLst>
              </a:tr>
              <a:tr h="627043">
                <a:tc>
                  <a:txBody>
                    <a:bodyPr/>
                    <a:lstStyle/>
                    <a:p>
                      <a:r>
                        <a:rPr lang="en-IN" sz="1600" b="1"/>
                        <a:t>Promises of Secret Information</a:t>
                      </a:r>
                      <a:endParaRPr lang="en-IN" sz="1600"/>
                    </a:p>
                  </a:txBody>
                  <a:tcPr marL="58020" marR="58020" marT="29010" marB="29010" anchor="ctr"/>
                </a:tc>
                <a:tc>
                  <a:txBody>
                    <a:bodyPr/>
                    <a:lstStyle/>
                    <a:p>
                      <a:r>
                        <a:rPr lang="en-IN" sz="1600"/>
                        <a:t>Claims to reveal "secret" or "exclusive" information.</a:t>
                      </a:r>
                    </a:p>
                  </a:txBody>
                  <a:tcPr marL="58020" marR="58020" marT="29010" marB="29010" anchor="ctr"/>
                </a:tc>
                <a:tc>
                  <a:txBody>
                    <a:bodyPr/>
                    <a:lstStyle/>
                    <a:p>
                      <a:r>
                        <a:rPr lang="en-IN" sz="1600"/>
                        <a:t>Be skeptical of headlines promising insider knowledge or something "the media won't tell you."</a:t>
                      </a:r>
                    </a:p>
                  </a:txBody>
                  <a:tcPr marL="58020" marR="58020" marT="29010" marB="29010" anchor="ctr"/>
                </a:tc>
                <a:extLst>
                  <a:ext uri="{0D108BD9-81ED-4DB2-BD59-A6C34878D82A}">
                    <a16:rowId xmlns:a16="http://schemas.microsoft.com/office/drawing/2014/main" val="1817105336"/>
                  </a:ext>
                </a:extLst>
              </a:tr>
              <a:tr h="443859">
                <a:tc>
                  <a:txBody>
                    <a:bodyPr/>
                    <a:lstStyle/>
                    <a:p>
                      <a:r>
                        <a:rPr lang="en-IN" sz="1600" b="1"/>
                        <a:t>Misleading Images/Thumbnails</a:t>
                      </a:r>
                      <a:endParaRPr lang="en-IN" sz="1600"/>
                    </a:p>
                  </a:txBody>
                  <a:tcPr marL="58020" marR="58020" marT="29010" marB="29010" anchor="ctr"/>
                </a:tc>
                <a:tc>
                  <a:txBody>
                    <a:bodyPr/>
                    <a:lstStyle/>
                    <a:p>
                      <a:r>
                        <a:rPr lang="en-IN" sz="1600"/>
                        <a:t>Uses dramatic or unrelated images to grab attention.</a:t>
                      </a:r>
                    </a:p>
                  </a:txBody>
                  <a:tcPr marL="58020" marR="58020" marT="29010" marB="29010" anchor="ctr"/>
                </a:tc>
                <a:tc>
                  <a:txBody>
                    <a:bodyPr/>
                    <a:lstStyle/>
                    <a:p>
                      <a:r>
                        <a:rPr lang="en-IN" sz="1600"/>
                        <a:t>Check if the image seems unrelated to the content or overly dramatic.</a:t>
                      </a:r>
                    </a:p>
                  </a:txBody>
                  <a:tcPr marL="58020" marR="58020" marT="29010" marB="29010" anchor="ctr"/>
                </a:tc>
                <a:extLst>
                  <a:ext uri="{0D108BD9-81ED-4DB2-BD59-A6C34878D82A}">
                    <a16:rowId xmlns:a16="http://schemas.microsoft.com/office/drawing/2014/main" val="4095947775"/>
                  </a:ext>
                </a:extLst>
              </a:tr>
              <a:tr h="443859">
                <a:tc>
                  <a:txBody>
                    <a:bodyPr/>
                    <a:lstStyle/>
                    <a:p>
                      <a:r>
                        <a:rPr lang="en-IN" sz="1600" b="1"/>
                        <a:t>Unreliable Source</a:t>
                      </a:r>
                      <a:endParaRPr lang="en-IN" sz="1600"/>
                    </a:p>
                  </a:txBody>
                  <a:tcPr marL="58020" marR="58020" marT="29010" marB="29010" anchor="ctr"/>
                </a:tc>
                <a:tc>
                  <a:txBody>
                    <a:bodyPr/>
                    <a:lstStyle/>
                    <a:p>
                      <a:r>
                        <a:rPr lang="en-IN" sz="1600"/>
                        <a:t>Often comes from lesser-known, unreliable websites.</a:t>
                      </a:r>
                    </a:p>
                  </a:txBody>
                  <a:tcPr marL="58020" marR="58020" marT="29010" marB="29010" anchor="ctr"/>
                </a:tc>
                <a:tc>
                  <a:txBody>
                    <a:bodyPr/>
                    <a:lstStyle/>
                    <a:p>
                      <a:r>
                        <a:rPr lang="en-IN" sz="1600"/>
                        <a:t>Verify the credibility of the website or publication before clicking.</a:t>
                      </a:r>
                    </a:p>
                  </a:txBody>
                  <a:tcPr marL="58020" marR="58020" marT="29010" marB="29010" anchor="ctr"/>
                </a:tc>
                <a:extLst>
                  <a:ext uri="{0D108BD9-81ED-4DB2-BD59-A6C34878D82A}">
                    <a16:rowId xmlns:a16="http://schemas.microsoft.com/office/drawing/2014/main" val="240128158"/>
                  </a:ext>
                </a:extLst>
              </a:tr>
              <a:tr h="443859">
                <a:tc>
                  <a:txBody>
                    <a:bodyPr/>
                    <a:lstStyle/>
                    <a:p>
                      <a:r>
                        <a:rPr lang="en-IN" sz="1600" b="1"/>
                        <a:t>Too Many Ads and Pop-Ups</a:t>
                      </a:r>
                      <a:endParaRPr lang="en-IN" sz="1600"/>
                    </a:p>
                  </a:txBody>
                  <a:tcPr marL="58020" marR="58020" marT="29010" marB="29010" anchor="ctr"/>
                </a:tc>
                <a:tc>
                  <a:txBody>
                    <a:bodyPr/>
                    <a:lstStyle/>
                    <a:p>
                      <a:r>
                        <a:rPr lang="en-IN" sz="1600"/>
                        <a:t>Clickbait sites are often cluttered with ads and pop-ups.</a:t>
                      </a:r>
                    </a:p>
                  </a:txBody>
                  <a:tcPr marL="58020" marR="58020" marT="29010" marB="29010" anchor="ctr"/>
                </a:tc>
                <a:tc>
                  <a:txBody>
                    <a:bodyPr/>
                    <a:lstStyle/>
                    <a:p>
                      <a:r>
                        <a:rPr lang="en-IN" sz="1600"/>
                        <a:t>If the page is filled with ads and pop-ups, the content is likely clickbait.</a:t>
                      </a:r>
                    </a:p>
                  </a:txBody>
                  <a:tcPr marL="58020" marR="58020" marT="29010" marB="29010" anchor="ctr"/>
                </a:tc>
                <a:extLst>
                  <a:ext uri="{0D108BD9-81ED-4DB2-BD59-A6C34878D82A}">
                    <a16:rowId xmlns:a16="http://schemas.microsoft.com/office/drawing/2014/main" val="3886610662"/>
                  </a:ext>
                </a:extLst>
              </a:tr>
              <a:tr h="627043">
                <a:tc>
                  <a:txBody>
                    <a:bodyPr/>
                    <a:lstStyle/>
                    <a:p>
                      <a:r>
                        <a:rPr lang="en-IN" sz="1600" b="1"/>
                        <a:t>Content Doesn’t Match Headline</a:t>
                      </a:r>
                      <a:endParaRPr lang="en-IN" sz="1600"/>
                    </a:p>
                  </a:txBody>
                  <a:tcPr marL="58020" marR="58020" marT="29010" marB="29010" anchor="ctr"/>
                </a:tc>
                <a:tc>
                  <a:txBody>
                    <a:bodyPr/>
                    <a:lstStyle/>
                    <a:p>
                      <a:r>
                        <a:rPr lang="en-IN" sz="1600"/>
                        <a:t>Content often underdelivers compared to the headline.</a:t>
                      </a:r>
                    </a:p>
                  </a:txBody>
                  <a:tcPr marL="58020" marR="58020" marT="29010" marB="29010" anchor="ctr"/>
                </a:tc>
                <a:tc>
                  <a:txBody>
                    <a:bodyPr/>
                    <a:lstStyle/>
                    <a:p>
                      <a:r>
                        <a:rPr lang="en-IN" sz="1600" dirty="0"/>
                        <a:t>Compare the headline to the actual content; if it doesn't deliver, it's clickbait.</a:t>
                      </a:r>
                    </a:p>
                  </a:txBody>
                  <a:tcPr marL="58020" marR="58020" marT="29010" marB="29010" anchor="ctr"/>
                </a:tc>
                <a:extLst>
                  <a:ext uri="{0D108BD9-81ED-4DB2-BD59-A6C34878D82A}">
                    <a16:rowId xmlns:a16="http://schemas.microsoft.com/office/drawing/2014/main" val="54030374"/>
                  </a:ext>
                </a:extLst>
              </a:tr>
            </a:tbl>
          </a:graphicData>
        </a:graphic>
      </p:graphicFrame>
    </p:spTree>
    <p:extLst>
      <p:ext uri="{BB962C8B-B14F-4D97-AF65-F5344CB8AC3E}">
        <p14:creationId xmlns:p14="http://schemas.microsoft.com/office/powerpoint/2010/main" val="11070059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1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3600"/>
              <a:buFont typeface="Calibri"/>
              <a:buNone/>
            </a:pPr>
            <a:r>
              <a:rPr lang="en-US" sz="3600" b="1" dirty="0"/>
              <a:t>Identifying Bias or Perspective in News Coverage</a:t>
            </a:r>
            <a:endParaRPr b="1" dirty="0"/>
          </a:p>
        </p:txBody>
      </p:sp>
      <p:sp>
        <p:nvSpPr>
          <p:cNvPr id="192" name="Google Shape;192;p13"/>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Autofit/>
          </a:bodyPr>
          <a:lstStyle/>
          <a:p>
            <a:pPr marL="384048" lvl="1" indent="-182880" algn="l" rtl="0">
              <a:lnSpc>
                <a:spcPct val="90000"/>
              </a:lnSpc>
              <a:spcBef>
                <a:spcPts val="0"/>
              </a:spcBef>
              <a:spcAft>
                <a:spcPts val="0"/>
              </a:spcAft>
              <a:buSzPts val="1800"/>
              <a:buChar char="◦"/>
            </a:pPr>
            <a:r>
              <a:rPr lang="en-US" sz="2800" b="1" dirty="0"/>
              <a:t>Select a recent or ongoing issue</a:t>
            </a:r>
            <a:r>
              <a:rPr lang="en-US" sz="2800" dirty="0"/>
              <a:t> that has been widely covered in the Indian media. </a:t>
            </a:r>
          </a:p>
          <a:p>
            <a:pPr marL="384048" lvl="1" indent="-182880" algn="l" rtl="0">
              <a:lnSpc>
                <a:spcPct val="90000"/>
              </a:lnSpc>
              <a:spcBef>
                <a:spcPts val="0"/>
              </a:spcBef>
              <a:spcAft>
                <a:spcPts val="0"/>
              </a:spcAft>
              <a:buSzPts val="1800"/>
              <a:buChar char="◦"/>
            </a:pPr>
            <a:r>
              <a:rPr lang="en-US" sz="2800" dirty="0"/>
              <a:t>It could be a social issue, a major event, or a public figure's actions.</a:t>
            </a:r>
            <a:endParaRPr sz="2800" dirty="0"/>
          </a:p>
          <a:p>
            <a:pPr marL="384048" lvl="1" indent="-182880" algn="l" rtl="0">
              <a:lnSpc>
                <a:spcPct val="90000"/>
              </a:lnSpc>
              <a:spcBef>
                <a:spcPts val="600"/>
              </a:spcBef>
              <a:spcAft>
                <a:spcPts val="0"/>
              </a:spcAft>
              <a:buSzPts val="1800"/>
              <a:buChar char="◦"/>
            </a:pPr>
            <a:r>
              <a:rPr lang="en-US" sz="2800" dirty="0"/>
              <a:t>Identify and list the words or phrases that indicate a particular bias or perspective.</a:t>
            </a:r>
            <a:endParaRPr sz="2800" dirty="0"/>
          </a:p>
          <a:p>
            <a:pPr marL="384048" lvl="1" indent="-68579" algn="l" rtl="0">
              <a:lnSpc>
                <a:spcPct val="90000"/>
              </a:lnSpc>
              <a:spcBef>
                <a:spcPts val="600"/>
              </a:spcBef>
              <a:spcAft>
                <a:spcPts val="0"/>
              </a:spcAft>
              <a:buSzPts val="1800"/>
              <a:buNone/>
            </a:pPr>
            <a:endParaRPr sz="2800" dirty="0"/>
          </a:p>
          <a:p>
            <a:pPr marL="201168" lvl="1" indent="0" algn="l" rtl="0">
              <a:lnSpc>
                <a:spcPct val="90000"/>
              </a:lnSpc>
              <a:spcBef>
                <a:spcPts val="600"/>
              </a:spcBef>
              <a:spcAft>
                <a:spcPts val="0"/>
              </a:spcAft>
              <a:buSzPts val="1800"/>
              <a:buNone/>
            </a:pPr>
            <a:r>
              <a:rPr lang="en-US" sz="2800" b="1" dirty="0">
                <a:solidFill>
                  <a:srgbClr val="C00000"/>
                </a:solidFill>
              </a:rPr>
              <a:t>Coverage of the air pollution crisis in Delhi during winter.</a:t>
            </a:r>
            <a:endParaRPr sz="2800" b="1" dirty="0">
              <a:solidFill>
                <a:srgbClr val="C00000"/>
              </a:solidFill>
            </a:endParaRPr>
          </a:p>
        </p:txBody>
      </p:sp>
      <p:sp>
        <p:nvSpPr>
          <p:cNvPr id="193" name="Google Shape;193;p1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28</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9" name="Google Shape;199;p14"/>
          <p:cNvSpPr txBox="1">
            <a:spLocks noGrp="1"/>
          </p:cNvSpPr>
          <p:nvPr>
            <p:ph type="body" idx="1"/>
          </p:nvPr>
        </p:nvSpPr>
        <p:spPr>
          <a:xfrm>
            <a:off x="672882" y="1813853"/>
            <a:ext cx="10539602" cy="3159930"/>
          </a:xfrm>
          <a:prstGeom prst="rect">
            <a:avLst/>
          </a:prstGeom>
          <a:noFill/>
          <a:ln>
            <a:noFill/>
          </a:ln>
        </p:spPr>
        <p:txBody>
          <a:bodyPr spcFirstLastPara="1" wrap="square" lIns="0" tIns="45700" rIns="0" bIns="45700" anchor="t" anchorCtr="0">
            <a:noAutofit/>
          </a:bodyPr>
          <a:lstStyle/>
          <a:p>
            <a:pPr marL="742950" lvl="1" indent="-285750" algn="l" rtl="0">
              <a:lnSpc>
                <a:spcPct val="90000"/>
              </a:lnSpc>
              <a:spcBef>
                <a:spcPts val="400"/>
              </a:spcBef>
              <a:spcAft>
                <a:spcPts val="0"/>
              </a:spcAft>
              <a:buSzPts val="1800"/>
              <a:buFont typeface="Arial"/>
              <a:buChar char="•"/>
            </a:pPr>
            <a:r>
              <a:rPr lang="en-US" sz="3200" b="1" dirty="0"/>
              <a:t>Headlines and Subheadings:</a:t>
            </a:r>
            <a:r>
              <a:rPr lang="en-US" sz="3200" dirty="0"/>
              <a:t> Note how each outlet frames the issue from the headline.</a:t>
            </a:r>
            <a:endParaRPr sz="3200" dirty="0"/>
          </a:p>
          <a:p>
            <a:pPr marL="742950" lvl="1" indent="-285750" algn="l" rtl="0">
              <a:lnSpc>
                <a:spcPct val="90000"/>
              </a:lnSpc>
              <a:spcBef>
                <a:spcPts val="600"/>
              </a:spcBef>
              <a:spcAft>
                <a:spcPts val="0"/>
              </a:spcAft>
              <a:buSzPts val="1800"/>
              <a:buFont typeface="Arial"/>
              <a:buChar char="•"/>
            </a:pPr>
            <a:endParaRPr lang="en-US" sz="3200" b="1" dirty="0"/>
          </a:p>
          <a:p>
            <a:pPr marL="742950" lvl="1" indent="-285750" algn="l" rtl="0">
              <a:lnSpc>
                <a:spcPct val="90000"/>
              </a:lnSpc>
              <a:spcBef>
                <a:spcPts val="600"/>
              </a:spcBef>
              <a:spcAft>
                <a:spcPts val="0"/>
              </a:spcAft>
              <a:buSzPts val="1800"/>
              <a:buFont typeface="Arial"/>
              <a:buChar char="•"/>
            </a:pPr>
            <a:r>
              <a:rPr lang="en-US" sz="3200" b="1" dirty="0"/>
              <a:t>Language and Tone:</a:t>
            </a:r>
            <a:r>
              <a:rPr lang="en-US" sz="3200" dirty="0"/>
              <a:t> Focus on the choice of words and the tone used to describe the situation.</a:t>
            </a:r>
            <a:endParaRPr sz="3200" dirty="0"/>
          </a:p>
          <a:p>
            <a:pPr marL="742950" lvl="1" indent="-285750" algn="l" rtl="0">
              <a:lnSpc>
                <a:spcPct val="90000"/>
              </a:lnSpc>
              <a:spcBef>
                <a:spcPts val="600"/>
              </a:spcBef>
              <a:spcAft>
                <a:spcPts val="0"/>
              </a:spcAft>
              <a:buSzPts val="1800"/>
              <a:buFont typeface="Arial"/>
              <a:buChar char="•"/>
            </a:pPr>
            <a:endParaRPr lang="en-US" sz="3200" b="1" dirty="0"/>
          </a:p>
          <a:p>
            <a:pPr marL="742950" lvl="1" indent="-285750" algn="l" rtl="0">
              <a:lnSpc>
                <a:spcPct val="90000"/>
              </a:lnSpc>
              <a:spcBef>
                <a:spcPts val="600"/>
              </a:spcBef>
              <a:spcAft>
                <a:spcPts val="0"/>
              </a:spcAft>
              <a:buSzPts val="1800"/>
              <a:buFont typeface="Arial"/>
              <a:buChar char="•"/>
            </a:pPr>
            <a:r>
              <a:rPr lang="en-US" sz="3200" b="1" dirty="0"/>
              <a:t>Sources and Attribution:</a:t>
            </a:r>
            <a:r>
              <a:rPr lang="en-US" sz="3200" dirty="0"/>
              <a:t> Observe which sources are cited, such as government officials, health experts, or local residents.</a:t>
            </a:r>
            <a:endParaRPr sz="3200" dirty="0"/>
          </a:p>
        </p:txBody>
      </p:sp>
      <p:sp>
        <p:nvSpPr>
          <p:cNvPr id="200" name="Google Shape;200;p1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29</a:t>
            </a:fld>
            <a:endParaRPr/>
          </a:p>
        </p:txBody>
      </p:sp>
      <p:sp>
        <p:nvSpPr>
          <p:cNvPr id="2" name="Google Shape;191;p13">
            <a:extLst>
              <a:ext uri="{FF2B5EF4-FFF2-40B4-BE49-F238E27FC236}">
                <a16:creationId xmlns:a16="http://schemas.microsoft.com/office/drawing/2014/main" id="{56057E6A-8F95-90D3-57F9-5A8D48538765}"/>
              </a:ext>
            </a:extLst>
          </p:cNvPr>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201168" lvl="1" indent="0" algn="l" rtl="0">
              <a:lnSpc>
                <a:spcPct val="90000"/>
              </a:lnSpc>
              <a:spcBef>
                <a:spcPts val="0"/>
              </a:spcBef>
              <a:spcAft>
                <a:spcPts val="0"/>
              </a:spcAft>
              <a:buSzPts val="1800"/>
              <a:buNone/>
            </a:pPr>
            <a:r>
              <a:rPr lang="en-US" sz="3200" dirty="0"/>
              <a:t>Identify Two News Outlets with Distinct Perspectives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en-US" sz="4000" b="1" dirty="0"/>
              <a:t>Characteristics of News</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a:xfrm>
            <a:off x="1036320" y="1592420"/>
            <a:ext cx="10058400" cy="4351180"/>
          </a:xfrm>
        </p:spPr>
        <p:txBody>
          <a:bodyPr>
            <a:normAutofit/>
          </a:bodyPr>
          <a:lstStyle/>
          <a:p>
            <a:pPr>
              <a:lnSpc>
                <a:spcPct val="260000"/>
              </a:lnSpc>
            </a:pPr>
            <a:r>
              <a:rPr lang="en-IN" sz="2800" b="1" dirty="0"/>
              <a:t>Objectivity: </a:t>
            </a:r>
            <a:r>
              <a:rPr lang="en-IN" sz="2800" dirty="0"/>
              <a:t>refers to the practice of reporting news in a fair, balanced, and impartial manner, free from personal biases, opinions, or emotions.</a:t>
            </a:r>
          </a:p>
          <a:p>
            <a:pPr>
              <a:lnSpc>
                <a:spcPct val="260000"/>
              </a:lnSpc>
              <a:buFont typeface="Arial" panose="020B0604020202020204" pitchFamily="34" charset="0"/>
              <a:buChar char="•"/>
            </a:pPr>
            <a:endParaRPr lang="en-IN" sz="2800" dirty="0"/>
          </a:p>
          <a:p>
            <a:pPr>
              <a:lnSpc>
                <a:spcPct val="260000"/>
              </a:lnSpc>
              <a:buFont typeface="Arial" panose="020B0604020202020204" pitchFamily="34" charset="0"/>
              <a:buChar char="•"/>
            </a:pPr>
            <a:endParaRPr lang="en-IN"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r>
              <a:rPr lang="en-US" sz="4000" b="1" dirty="0"/>
              <a:t>Identify Words and Phrases</a:t>
            </a:r>
            <a:endParaRPr sz="4000" dirty="0"/>
          </a:p>
        </p:txBody>
      </p:sp>
      <p:sp>
        <p:nvSpPr>
          <p:cNvPr id="206" name="Google Shape;206;p15"/>
          <p:cNvSpPr txBox="1">
            <a:spLocks noGrp="1"/>
          </p:cNvSpPr>
          <p:nvPr>
            <p:ph type="body" idx="1"/>
          </p:nvPr>
        </p:nvSpPr>
        <p:spPr>
          <a:xfrm>
            <a:off x="390061" y="1737360"/>
            <a:ext cx="11472837" cy="4382071"/>
          </a:xfrm>
          <a:prstGeom prst="rect">
            <a:avLst/>
          </a:prstGeom>
          <a:noFill/>
          <a:ln>
            <a:noFill/>
          </a:ln>
        </p:spPr>
        <p:txBody>
          <a:bodyPr spcFirstLastPara="1" wrap="square" lIns="0" tIns="45700" rIns="0" bIns="45700" anchor="t" anchorCtr="0">
            <a:noAutofit/>
          </a:bodyPr>
          <a:lstStyle/>
          <a:p>
            <a:pPr lvl="1" indent="-457200">
              <a:lnSpc>
                <a:spcPct val="150000"/>
              </a:lnSpc>
              <a:spcBef>
                <a:spcPts val="400"/>
              </a:spcBef>
            </a:pPr>
            <a:r>
              <a:rPr lang="en-US" sz="2400" b="1" dirty="0"/>
              <a:t>Sensational or Calming Language:</a:t>
            </a:r>
            <a:r>
              <a:rPr lang="en-US" sz="2400" dirty="0"/>
              <a:t> Are there words like “emergency,” “toxic,” or “severe” versus “under control” or “improving”?</a:t>
            </a:r>
          </a:p>
          <a:p>
            <a:pPr lvl="1" indent="-457200">
              <a:lnSpc>
                <a:spcPct val="150000"/>
              </a:lnSpc>
              <a:spcBef>
                <a:spcPts val="400"/>
              </a:spcBef>
            </a:pPr>
            <a:r>
              <a:rPr lang="en-US" sz="2400" b="1" dirty="0"/>
              <a:t>Framing of Responsibility:</a:t>
            </a:r>
            <a:r>
              <a:rPr lang="en-US" sz="2400" dirty="0"/>
              <a:t> How are the government, industries, or citizens described? Are they portrayed as “neglectful,” “proactive,” or “victims”?</a:t>
            </a:r>
          </a:p>
          <a:p>
            <a:pPr lvl="1" indent="-457200">
              <a:lnSpc>
                <a:spcPct val="150000"/>
              </a:lnSpc>
              <a:spcBef>
                <a:spcPts val="400"/>
              </a:spcBef>
            </a:pPr>
            <a:r>
              <a:rPr lang="en-US" sz="2400" b="1" dirty="0"/>
              <a:t>Selective Focus:</a:t>
            </a:r>
            <a:r>
              <a:rPr lang="en-US" sz="2400" dirty="0"/>
              <a:t> Does one outlet focus more on government action (or inaction) while the other emphasizes the public health impact?</a:t>
            </a:r>
          </a:p>
          <a:p>
            <a:pPr lvl="1" indent="-457200">
              <a:lnSpc>
                <a:spcPct val="150000"/>
              </a:lnSpc>
              <a:spcBef>
                <a:spcPts val="400"/>
              </a:spcBef>
            </a:pPr>
            <a:r>
              <a:rPr lang="en-US" sz="2400" b="1" dirty="0"/>
              <a:t>Tone of Headlines:</a:t>
            </a:r>
            <a:r>
              <a:rPr lang="en-US" sz="2400" dirty="0"/>
              <a:t> Do the headlines make the crisis seem urgent and alarming, or do they downplay the severity?</a:t>
            </a:r>
            <a:endParaRPr sz="2400" dirty="0"/>
          </a:p>
        </p:txBody>
      </p:sp>
      <p:sp>
        <p:nvSpPr>
          <p:cNvPr id="207" name="Google Shape;207;p1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30</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1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31</a:t>
            </a:fld>
            <a:endParaRPr/>
          </a:p>
        </p:txBody>
      </p:sp>
      <p:graphicFrame>
        <p:nvGraphicFramePr>
          <p:cNvPr id="213" name="Google Shape;213;p16"/>
          <p:cNvGraphicFramePr/>
          <p:nvPr>
            <p:extLst>
              <p:ext uri="{D42A27DB-BD31-4B8C-83A1-F6EECF244321}">
                <p14:modId xmlns:p14="http://schemas.microsoft.com/office/powerpoint/2010/main" val="4256280438"/>
              </p:ext>
            </p:extLst>
          </p:nvPr>
        </p:nvGraphicFramePr>
        <p:xfrm>
          <a:off x="191089" y="393042"/>
          <a:ext cx="11745536" cy="5884190"/>
        </p:xfrm>
        <a:graphic>
          <a:graphicData uri="http://schemas.openxmlformats.org/drawingml/2006/table">
            <a:tbl>
              <a:tblPr firstRow="1" firstCol="1" bandRow="1">
                <a:noFill/>
                <a:tableStyleId>{9705C0A5-C889-4249-AA19-C103807072BB}</a:tableStyleId>
              </a:tblPr>
              <a:tblGrid>
                <a:gridCol w="2013448">
                  <a:extLst>
                    <a:ext uri="{9D8B030D-6E8A-4147-A177-3AD203B41FA5}">
                      <a16:colId xmlns:a16="http://schemas.microsoft.com/office/drawing/2014/main" val="20000"/>
                    </a:ext>
                  </a:extLst>
                </a:gridCol>
                <a:gridCol w="5816919">
                  <a:extLst>
                    <a:ext uri="{9D8B030D-6E8A-4147-A177-3AD203B41FA5}">
                      <a16:colId xmlns:a16="http://schemas.microsoft.com/office/drawing/2014/main" val="20001"/>
                    </a:ext>
                  </a:extLst>
                </a:gridCol>
                <a:gridCol w="3915169">
                  <a:extLst>
                    <a:ext uri="{9D8B030D-6E8A-4147-A177-3AD203B41FA5}">
                      <a16:colId xmlns:a16="http://schemas.microsoft.com/office/drawing/2014/main" val="20002"/>
                    </a:ext>
                  </a:extLst>
                </a:gridCol>
              </a:tblGrid>
              <a:tr h="953523">
                <a:tc>
                  <a:txBody>
                    <a:bodyPr/>
                    <a:lstStyle/>
                    <a:p>
                      <a:pPr marL="0" marR="0" lvl="0" indent="0" algn="ctr" rtl="0">
                        <a:lnSpc>
                          <a:spcPct val="107000"/>
                        </a:lnSpc>
                        <a:spcBef>
                          <a:spcPts val="0"/>
                        </a:spcBef>
                        <a:spcAft>
                          <a:spcPts val="0"/>
                        </a:spcAft>
                        <a:buNone/>
                      </a:pPr>
                      <a:r>
                        <a:rPr lang="en-US" sz="2400"/>
                        <a:t>Aspect</a:t>
                      </a:r>
                      <a:endParaRPr sz="2400">
                        <a:latin typeface="Calibri"/>
                        <a:ea typeface="Calibri"/>
                        <a:cs typeface="Calibri"/>
                        <a:sym typeface="Calibri"/>
                      </a:endParaRPr>
                    </a:p>
                  </a:txBody>
                  <a:tcPr marL="9525" marR="9525" marT="9525" marB="9525" anchor="ctr"/>
                </a:tc>
                <a:tc>
                  <a:txBody>
                    <a:bodyPr/>
                    <a:lstStyle/>
                    <a:p>
                      <a:pPr marL="0" marR="0" lvl="0" indent="0" algn="ctr" rtl="0">
                        <a:lnSpc>
                          <a:spcPct val="107000"/>
                        </a:lnSpc>
                        <a:spcBef>
                          <a:spcPts val="0"/>
                        </a:spcBef>
                        <a:spcAft>
                          <a:spcPts val="0"/>
                        </a:spcAft>
                        <a:buNone/>
                      </a:pPr>
                      <a:r>
                        <a:rPr lang="en-US" sz="2400" dirty="0"/>
                        <a:t>News Outlet 1 (Environment Focused)</a:t>
                      </a:r>
                      <a:endParaRPr sz="2400" dirty="0">
                        <a:latin typeface="Calibri"/>
                        <a:ea typeface="Calibri"/>
                        <a:cs typeface="Calibri"/>
                        <a:sym typeface="Calibri"/>
                      </a:endParaRPr>
                    </a:p>
                  </a:txBody>
                  <a:tcPr marL="9525" marR="9525" marT="9525" marB="9525" anchor="ctr"/>
                </a:tc>
                <a:tc>
                  <a:txBody>
                    <a:bodyPr/>
                    <a:lstStyle/>
                    <a:p>
                      <a:pPr marL="0" marR="0" lvl="0" indent="0" algn="ctr" rtl="0">
                        <a:lnSpc>
                          <a:spcPct val="107000"/>
                        </a:lnSpc>
                        <a:spcBef>
                          <a:spcPts val="0"/>
                        </a:spcBef>
                        <a:spcAft>
                          <a:spcPts val="0"/>
                        </a:spcAft>
                        <a:buNone/>
                      </a:pPr>
                      <a:r>
                        <a:rPr lang="en-US" sz="2400"/>
                        <a:t>News Outlet 1 (Policy Focused)</a:t>
                      </a:r>
                      <a:endParaRPr sz="240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0"/>
                  </a:ext>
                </a:extLst>
              </a:tr>
              <a:tr h="1133136">
                <a:tc>
                  <a:txBody>
                    <a:bodyPr/>
                    <a:lstStyle/>
                    <a:p>
                      <a:pPr marL="0" marR="0" lvl="0" indent="0" algn="l" rtl="0">
                        <a:lnSpc>
                          <a:spcPct val="107000"/>
                        </a:lnSpc>
                        <a:spcBef>
                          <a:spcPts val="0"/>
                        </a:spcBef>
                        <a:spcAft>
                          <a:spcPts val="0"/>
                        </a:spcAft>
                        <a:buNone/>
                      </a:pPr>
                      <a:r>
                        <a:rPr lang="en-US" sz="2400"/>
                        <a:t>Headline</a:t>
                      </a:r>
                      <a:endParaRPr sz="240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en-US" sz="2400" dirty="0"/>
                        <a:t>"Delhi Chokes: Severe Air Pollution Threatens Public Health"</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en-US" sz="2400"/>
                        <a:t>"Government Steps Up Efforts to Combat Delhi Air Pollution"</a:t>
                      </a:r>
                      <a:endParaRPr sz="240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1"/>
                  </a:ext>
                </a:extLst>
              </a:tr>
              <a:tr h="577736">
                <a:tc>
                  <a:txBody>
                    <a:bodyPr/>
                    <a:lstStyle/>
                    <a:p>
                      <a:pPr marL="0" marR="0" lvl="0" indent="0" algn="l" rtl="0">
                        <a:lnSpc>
                          <a:spcPct val="107000"/>
                        </a:lnSpc>
                        <a:spcBef>
                          <a:spcPts val="0"/>
                        </a:spcBef>
                        <a:spcAft>
                          <a:spcPts val="0"/>
                        </a:spcAft>
                        <a:buNone/>
                      </a:pPr>
                      <a:r>
                        <a:rPr lang="en-US" sz="2400"/>
                        <a:t>Language</a:t>
                      </a:r>
                      <a:endParaRPr sz="240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en-US" sz="2400"/>
                        <a:t>"Toxic air"</a:t>
                      </a:r>
                      <a:endParaRPr sz="240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en-US" sz="2400"/>
                        <a:t>"Measures in place"</a:t>
                      </a:r>
                      <a:endParaRPr sz="240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2"/>
                  </a:ext>
                </a:extLst>
              </a:tr>
              <a:tr h="1133136">
                <a:tc>
                  <a:txBody>
                    <a:bodyPr/>
                    <a:lstStyle/>
                    <a:p>
                      <a:pPr marL="0" marR="0" lvl="0" indent="0" algn="l" rtl="0">
                        <a:lnSpc>
                          <a:spcPct val="107000"/>
                        </a:lnSpc>
                        <a:spcBef>
                          <a:spcPts val="0"/>
                        </a:spcBef>
                        <a:spcAft>
                          <a:spcPts val="0"/>
                        </a:spcAft>
                        <a:buNone/>
                      </a:pPr>
                      <a:r>
                        <a:rPr lang="en-US" sz="2400"/>
                        <a:t>Framing of Responsibility</a:t>
                      </a:r>
                      <a:endParaRPr sz="240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en-US" sz="2400"/>
                        <a:t>"Neglectful policies"</a:t>
                      </a:r>
                      <a:endParaRPr sz="240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en-US" sz="2400"/>
                        <a:t>"Government taking action"</a:t>
                      </a:r>
                      <a:endParaRPr sz="240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3"/>
                  </a:ext>
                </a:extLst>
              </a:tr>
              <a:tr h="1133136">
                <a:tc>
                  <a:txBody>
                    <a:bodyPr/>
                    <a:lstStyle/>
                    <a:p>
                      <a:pPr marL="0" marR="0" lvl="0" indent="0" algn="l" rtl="0">
                        <a:lnSpc>
                          <a:spcPct val="107000"/>
                        </a:lnSpc>
                        <a:spcBef>
                          <a:spcPts val="0"/>
                        </a:spcBef>
                        <a:spcAft>
                          <a:spcPts val="0"/>
                        </a:spcAft>
                        <a:buNone/>
                      </a:pPr>
                      <a:r>
                        <a:rPr lang="en-US" sz="2400"/>
                        <a:t>Selective Focus</a:t>
                      </a:r>
                      <a:endParaRPr sz="240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en-US" sz="2400"/>
                        <a:t>Focused on health impact and expert warnings</a:t>
                      </a:r>
                      <a:endParaRPr sz="240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en-US" sz="2400"/>
                        <a:t>Focused on government response and policy measures</a:t>
                      </a:r>
                      <a:endParaRPr sz="240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4"/>
                  </a:ext>
                </a:extLst>
              </a:tr>
              <a:tr h="953523">
                <a:tc>
                  <a:txBody>
                    <a:bodyPr/>
                    <a:lstStyle/>
                    <a:p>
                      <a:pPr marL="0" marR="0" lvl="0" indent="0" algn="l" rtl="0">
                        <a:lnSpc>
                          <a:spcPct val="107000"/>
                        </a:lnSpc>
                        <a:spcBef>
                          <a:spcPts val="0"/>
                        </a:spcBef>
                        <a:spcAft>
                          <a:spcPts val="0"/>
                        </a:spcAft>
                        <a:buNone/>
                      </a:pPr>
                      <a:r>
                        <a:rPr lang="en-US" sz="2400"/>
                        <a:t>Tone of Headlines</a:t>
                      </a:r>
                      <a:endParaRPr sz="240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en-US" sz="2400" dirty="0"/>
                        <a:t>Urgent, alarming</a:t>
                      </a:r>
                      <a:endParaRPr sz="2400" dirty="0">
                        <a:latin typeface="Calibri"/>
                        <a:ea typeface="Calibri"/>
                        <a:cs typeface="Calibri"/>
                        <a:sym typeface="Calibri"/>
                      </a:endParaRPr>
                    </a:p>
                  </a:txBody>
                  <a:tcPr marL="9525" marR="9525" marT="9525" marB="9525" anchor="ctr"/>
                </a:tc>
                <a:tc>
                  <a:txBody>
                    <a:bodyPr/>
                    <a:lstStyle/>
                    <a:p>
                      <a:pPr marL="0" marR="0" lvl="0" indent="0" algn="l" rtl="0">
                        <a:lnSpc>
                          <a:spcPct val="107000"/>
                        </a:lnSpc>
                        <a:spcBef>
                          <a:spcPts val="0"/>
                        </a:spcBef>
                        <a:spcAft>
                          <a:spcPts val="0"/>
                        </a:spcAft>
                        <a:buNone/>
                      </a:pPr>
                      <a:r>
                        <a:rPr lang="en-US" sz="2400" dirty="0"/>
                        <a:t>Controlled, solutions-oriented</a:t>
                      </a:r>
                      <a:endParaRPr sz="2400" dirty="0">
                        <a:latin typeface="Calibri"/>
                        <a:ea typeface="Calibri"/>
                        <a:cs typeface="Calibri"/>
                        <a:sym typeface="Calibri"/>
                      </a:endParaRPr>
                    </a:p>
                  </a:txBody>
                  <a:tcPr marL="9525" marR="9525" marT="9525" marB="9525"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1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2800"/>
              <a:buFont typeface="Calibri"/>
              <a:buNone/>
            </a:pPr>
            <a:r>
              <a:rPr lang="en-US" sz="2800"/>
              <a:t>Challenges for news/information literacy in the digital age.</a:t>
            </a:r>
            <a:endParaRPr/>
          </a:p>
        </p:txBody>
      </p:sp>
      <p:sp>
        <p:nvSpPr>
          <p:cNvPr id="226" name="Google Shape;226;p18"/>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p>
            <a:pPr lvl="1"/>
            <a:r>
              <a:rPr lang="en-US" sz="2400" kern="100" dirty="0">
                <a:effectLst/>
                <a:latin typeface="Calibri" panose="020F0502020204030204" pitchFamily="34" charset="0"/>
                <a:ea typeface="Calibri" panose="020F0502020204030204" pitchFamily="34" charset="0"/>
                <a:cs typeface="Mangal" panose="02040503050203030202" pitchFamily="18" charset="0"/>
              </a:rPr>
              <a:t>Information overload </a:t>
            </a:r>
          </a:p>
          <a:p>
            <a:pPr lvl="1"/>
            <a:r>
              <a:rPr lang="en-US" sz="2400" kern="100" dirty="0">
                <a:effectLst/>
                <a:latin typeface="Calibri" panose="020F0502020204030204" pitchFamily="34" charset="0"/>
                <a:ea typeface="Calibri" panose="020F0502020204030204" pitchFamily="34" charset="0"/>
                <a:cs typeface="Mangal" panose="02040503050203030202" pitchFamily="18" charset="0"/>
              </a:rPr>
              <a:t>Misinformation and Disinformation</a:t>
            </a:r>
          </a:p>
          <a:p>
            <a:pPr lvl="1"/>
            <a:r>
              <a:rPr lang="en-US" sz="2400" kern="100" dirty="0">
                <a:effectLst/>
                <a:latin typeface="Calibri" panose="020F0502020204030204" pitchFamily="34" charset="0"/>
                <a:ea typeface="Calibri" panose="020F0502020204030204" pitchFamily="34" charset="0"/>
                <a:cs typeface="Mangal" panose="02040503050203030202" pitchFamily="18" charset="0"/>
              </a:rPr>
              <a:t>Echo Chambers and Filter Bubbles</a:t>
            </a:r>
          </a:p>
          <a:p>
            <a:pPr lvl="1"/>
            <a:r>
              <a:rPr lang="en-US" sz="2400" kern="100" dirty="0">
                <a:effectLst/>
                <a:latin typeface="Calibri" panose="020F0502020204030204" pitchFamily="34" charset="0"/>
                <a:ea typeface="Calibri" panose="020F0502020204030204" pitchFamily="34" charset="0"/>
                <a:cs typeface="Mangal" panose="02040503050203030202" pitchFamily="18" charset="0"/>
              </a:rPr>
              <a:t>Decline in Traditional News Outlets</a:t>
            </a:r>
          </a:p>
          <a:p>
            <a:pPr lvl="1"/>
            <a:r>
              <a:rPr lang="en-US" sz="2400" kern="100" dirty="0">
                <a:effectLst/>
                <a:latin typeface="Calibri" panose="020F0502020204030204" pitchFamily="34" charset="0"/>
                <a:ea typeface="Calibri" panose="020F0502020204030204" pitchFamily="34" charset="0"/>
                <a:cs typeface="Mangal" panose="02040503050203030202" pitchFamily="18" charset="0"/>
              </a:rPr>
              <a:t>The Speed of News Dissemination</a:t>
            </a:r>
          </a:p>
          <a:p>
            <a:pPr lvl="1"/>
            <a:r>
              <a:rPr lang="en-US" sz="2400" kern="100" dirty="0">
                <a:effectLst/>
                <a:latin typeface="Calibri" panose="020F0502020204030204" pitchFamily="34" charset="0"/>
                <a:ea typeface="Calibri" panose="020F0502020204030204" pitchFamily="34" charset="0"/>
                <a:cs typeface="Mangal" panose="02040503050203030202" pitchFamily="18" charset="0"/>
              </a:rPr>
              <a:t>Lack of Media Literacy Education</a:t>
            </a:r>
          </a:p>
          <a:p>
            <a:pPr lvl="1"/>
            <a:r>
              <a:rPr lang="en-US" sz="2400" kern="100" dirty="0">
                <a:effectLst/>
                <a:latin typeface="Calibri" panose="020F0502020204030204" pitchFamily="34" charset="0"/>
                <a:ea typeface="Calibri" panose="020F0502020204030204" pitchFamily="34" charset="0"/>
                <a:cs typeface="Mangal" panose="02040503050203030202" pitchFamily="18" charset="0"/>
              </a:rPr>
              <a:t>Visual and Video Misinformation</a:t>
            </a:r>
          </a:p>
          <a:p>
            <a:pPr marL="1149858" lvl="2" indent="-285750">
              <a:spcBef>
                <a:spcPts val="600"/>
              </a:spcBef>
            </a:pPr>
            <a:endParaRPr lang="en-US" sz="2000" dirty="0"/>
          </a:p>
        </p:txBody>
      </p:sp>
      <p:sp>
        <p:nvSpPr>
          <p:cNvPr id="227" name="Google Shape;227;p1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32</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4" name="Google Shape;254;p2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33</a:t>
            </a:fld>
            <a:endParaRPr/>
          </a:p>
        </p:txBody>
      </p:sp>
      <p:graphicFrame>
        <p:nvGraphicFramePr>
          <p:cNvPr id="20" name="Table 19">
            <a:extLst>
              <a:ext uri="{FF2B5EF4-FFF2-40B4-BE49-F238E27FC236}">
                <a16:creationId xmlns:a16="http://schemas.microsoft.com/office/drawing/2014/main" id="{FE7372A7-9799-D231-67DA-87605817F4A3}"/>
              </a:ext>
            </a:extLst>
          </p:cNvPr>
          <p:cNvGraphicFramePr>
            <a:graphicFrameLocks noGrp="1"/>
          </p:cNvGraphicFramePr>
          <p:nvPr>
            <p:extLst>
              <p:ext uri="{D42A27DB-BD31-4B8C-83A1-F6EECF244321}">
                <p14:modId xmlns:p14="http://schemas.microsoft.com/office/powerpoint/2010/main" val="811036811"/>
              </p:ext>
            </p:extLst>
          </p:nvPr>
        </p:nvGraphicFramePr>
        <p:xfrm>
          <a:off x="547529" y="721796"/>
          <a:ext cx="11339670" cy="4636672"/>
        </p:xfrm>
        <a:graphic>
          <a:graphicData uri="http://schemas.openxmlformats.org/drawingml/2006/table">
            <a:tbl>
              <a:tblPr>
                <a:tableStyleId>{9705C0A5-C889-4249-AA19-C103807072BB}</a:tableStyleId>
              </a:tblPr>
              <a:tblGrid>
                <a:gridCol w="3779890">
                  <a:extLst>
                    <a:ext uri="{9D8B030D-6E8A-4147-A177-3AD203B41FA5}">
                      <a16:colId xmlns:a16="http://schemas.microsoft.com/office/drawing/2014/main" val="3149152265"/>
                    </a:ext>
                  </a:extLst>
                </a:gridCol>
                <a:gridCol w="3779890">
                  <a:extLst>
                    <a:ext uri="{9D8B030D-6E8A-4147-A177-3AD203B41FA5}">
                      <a16:colId xmlns:a16="http://schemas.microsoft.com/office/drawing/2014/main" val="3163281977"/>
                    </a:ext>
                  </a:extLst>
                </a:gridCol>
                <a:gridCol w="3779890">
                  <a:extLst>
                    <a:ext uri="{9D8B030D-6E8A-4147-A177-3AD203B41FA5}">
                      <a16:colId xmlns:a16="http://schemas.microsoft.com/office/drawing/2014/main" val="370129325"/>
                    </a:ext>
                  </a:extLst>
                </a:gridCol>
              </a:tblGrid>
              <a:tr h="284261">
                <a:tc>
                  <a:txBody>
                    <a:bodyPr/>
                    <a:lstStyle/>
                    <a:p>
                      <a:r>
                        <a:rPr lang="en-IN" sz="2400" b="1"/>
                        <a:t>Challenge</a:t>
                      </a:r>
                      <a:endParaRPr lang="en-IN" sz="2400"/>
                    </a:p>
                  </a:txBody>
                  <a:tcPr marL="61888" marR="61888" marT="30944" marB="30944" anchor="ctr"/>
                </a:tc>
                <a:tc>
                  <a:txBody>
                    <a:bodyPr/>
                    <a:lstStyle/>
                    <a:p>
                      <a:r>
                        <a:rPr lang="en-IN" sz="2400" b="1"/>
                        <a:t>Description</a:t>
                      </a:r>
                      <a:endParaRPr lang="en-IN" sz="2400"/>
                    </a:p>
                  </a:txBody>
                  <a:tcPr marL="61888" marR="61888" marT="30944" marB="30944" anchor="ctr"/>
                </a:tc>
                <a:tc>
                  <a:txBody>
                    <a:bodyPr/>
                    <a:lstStyle/>
                    <a:p>
                      <a:r>
                        <a:rPr lang="en-IN" sz="2400" b="1"/>
                        <a:t>Impact</a:t>
                      </a:r>
                      <a:endParaRPr lang="en-IN" sz="2400"/>
                    </a:p>
                  </a:txBody>
                  <a:tcPr marL="61888" marR="61888" marT="30944" marB="30944" anchor="ctr"/>
                </a:tc>
                <a:extLst>
                  <a:ext uri="{0D108BD9-81ED-4DB2-BD59-A6C34878D82A}">
                    <a16:rowId xmlns:a16="http://schemas.microsoft.com/office/drawing/2014/main" val="59325560"/>
                  </a:ext>
                </a:extLst>
              </a:tr>
              <a:tr h="682225">
                <a:tc>
                  <a:txBody>
                    <a:bodyPr/>
                    <a:lstStyle/>
                    <a:p>
                      <a:r>
                        <a:rPr lang="en-IN" sz="2400" b="1" dirty="0"/>
                        <a:t>Information Overload</a:t>
                      </a:r>
                      <a:endParaRPr lang="en-IN" sz="2400" dirty="0"/>
                    </a:p>
                  </a:txBody>
                  <a:tcPr marL="61888" marR="61888" marT="30944" marB="30944" anchor="ctr"/>
                </a:tc>
                <a:tc>
                  <a:txBody>
                    <a:bodyPr/>
                    <a:lstStyle/>
                    <a:p>
                      <a:r>
                        <a:rPr lang="en-IN" sz="2400"/>
                        <a:t>Vast amounts of information online overwhelm people, making it hard to distinguish reliable sources.</a:t>
                      </a:r>
                    </a:p>
                  </a:txBody>
                  <a:tcPr marL="61888" marR="61888" marT="30944" marB="30944" anchor="ctr"/>
                </a:tc>
                <a:tc>
                  <a:txBody>
                    <a:bodyPr/>
                    <a:lstStyle/>
                    <a:p>
                      <a:r>
                        <a:rPr lang="en-IN" sz="2400"/>
                        <a:t>Leads to quick skimming instead of careful evaluation of content.</a:t>
                      </a:r>
                    </a:p>
                  </a:txBody>
                  <a:tcPr marL="61888" marR="61888" marT="30944" marB="30944" anchor="ctr"/>
                </a:tc>
                <a:extLst>
                  <a:ext uri="{0D108BD9-81ED-4DB2-BD59-A6C34878D82A}">
                    <a16:rowId xmlns:a16="http://schemas.microsoft.com/office/drawing/2014/main" val="342009557"/>
                  </a:ext>
                </a:extLst>
              </a:tr>
              <a:tr h="682225">
                <a:tc>
                  <a:txBody>
                    <a:bodyPr/>
                    <a:lstStyle/>
                    <a:p>
                      <a:r>
                        <a:rPr lang="en-IN" sz="2400" b="1" dirty="0"/>
                        <a:t>Misinformation and Disinformation</a:t>
                      </a:r>
                      <a:endParaRPr lang="en-IN" sz="2400" dirty="0"/>
                    </a:p>
                  </a:txBody>
                  <a:tcPr marL="61888" marR="61888" marT="30944" marB="30944" anchor="ctr"/>
                </a:tc>
                <a:tc>
                  <a:txBody>
                    <a:bodyPr/>
                    <a:lstStyle/>
                    <a:p>
                      <a:r>
                        <a:rPr lang="en-IN" sz="2400"/>
                        <a:t>False information spreads easily, both intentionally and unintentionally.</a:t>
                      </a:r>
                    </a:p>
                  </a:txBody>
                  <a:tcPr marL="61888" marR="61888" marT="30944" marB="30944" anchor="ctr"/>
                </a:tc>
                <a:tc>
                  <a:txBody>
                    <a:bodyPr/>
                    <a:lstStyle/>
                    <a:p>
                      <a:r>
                        <a:rPr lang="en-IN" sz="2400"/>
                        <a:t>Increases belief in false information, especially when shared by trusted contacts.</a:t>
                      </a:r>
                    </a:p>
                  </a:txBody>
                  <a:tcPr marL="61888" marR="61888" marT="30944" marB="30944" anchor="ctr"/>
                </a:tc>
                <a:extLst>
                  <a:ext uri="{0D108BD9-81ED-4DB2-BD59-A6C34878D82A}">
                    <a16:rowId xmlns:a16="http://schemas.microsoft.com/office/drawing/2014/main" val="3790275433"/>
                  </a:ext>
                </a:extLst>
              </a:tr>
              <a:tr h="682225">
                <a:tc>
                  <a:txBody>
                    <a:bodyPr/>
                    <a:lstStyle/>
                    <a:p>
                      <a:r>
                        <a:rPr lang="en-IN" sz="2400" b="1" dirty="0"/>
                        <a:t>Echo Chambers and Filter Bubbles</a:t>
                      </a:r>
                      <a:endParaRPr lang="en-IN" sz="2400" dirty="0"/>
                    </a:p>
                  </a:txBody>
                  <a:tcPr marL="61888" marR="61888" marT="30944" marB="30944" anchor="ctr"/>
                </a:tc>
                <a:tc>
                  <a:txBody>
                    <a:bodyPr/>
                    <a:lstStyle/>
                    <a:p>
                      <a:r>
                        <a:rPr lang="en-IN" sz="2400"/>
                        <a:t>Social media curates content that aligns with users' beliefs, limiting exposure to different viewpoints.</a:t>
                      </a:r>
                    </a:p>
                  </a:txBody>
                  <a:tcPr marL="61888" marR="61888" marT="30944" marB="30944" anchor="ctr"/>
                </a:tc>
                <a:tc>
                  <a:txBody>
                    <a:bodyPr/>
                    <a:lstStyle/>
                    <a:p>
                      <a:r>
                        <a:rPr lang="en-IN" sz="2400" dirty="0"/>
                        <a:t>Reinforces existing biases, reducing critical thinking and exposure to diverse perspectives.</a:t>
                      </a:r>
                    </a:p>
                  </a:txBody>
                  <a:tcPr marL="61888" marR="61888" marT="30944" marB="30944" anchor="ctr"/>
                </a:tc>
                <a:extLst>
                  <a:ext uri="{0D108BD9-81ED-4DB2-BD59-A6C34878D82A}">
                    <a16:rowId xmlns:a16="http://schemas.microsoft.com/office/drawing/2014/main" val="270385261"/>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FE307C1-E3D6-827C-DFEF-C561D6DA005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34</a:t>
            </a:fld>
            <a:endParaRPr lang="en-US"/>
          </a:p>
        </p:txBody>
      </p:sp>
      <p:graphicFrame>
        <p:nvGraphicFramePr>
          <p:cNvPr id="5" name="Table 4">
            <a:extLst>
              <a:ext uri="{FF2B5EF4-FFF2-40B4-BE49-F238E27FC236}">
                <a16:creationId xmlns:a16="http://schemas.microsoft.com/office/drawing/2014/main" id="{242E59AF-EBB6-5787-6025-5D8B18BB28D8}"/>
              </a:ext>
            </a:extLst>
          </p:cNvPr>
          <p:cNvGraphicFramePr>
            <a:graphicFrameLocks noGrp="1"/>
          </p:cNvGraphicFramePr>
          <p:nvPr>
            <p:extLst>
              <p:ext uri="{D42A27DB-BD31-4B8C-83A1-F6EECF244321}">
                <p14:modId xmlns:p14="http://schemas.microsoft.com/office/powerpoint/2010/main" val="1779393581"/>
              </p:ext>
            </p:extLst>
          </p:nvPr>
        </p:nvGraphicFramePr>
        <p:xfrm>
          <a:off x="426165" y="744904"/>
          <a:ext cx="11339670" cy="5368192"/>
        </p:xfrm>
        <a:graphic>
          <a:graphicData uri="http://schemas.openxmlformats.org/drawingml/2006/table">
            <a:tbl>
              <a:tblPr>
                <a:tableStyleId>{9705C0A5-C889-4249-AA19-C103807072BB}</a:tableStyleId>
              </a:tblPr>
              <a:tblGrid>
                <a:gridCol w="3779890">
                  <a:extLst>
                    <a:ext uri="{9D8B030D-6E8A-4147-A177-3AD203B41FA5}">
                      <a16:colId xmlns:a16="http://schemas.microsoft.com/office/drawing/2014/main" val="1784735972"/>
                    </a:ext>
                  </a:extLst>
                </a:gridCol>
                <a:gridCol w="3779890">
                  <a:extLst>
                    <a:ext uri="{9D8B030D-6E8A-4147-A177-3AD203B41FA5}">
                      <a16:colId xmlns:a16="http://schemas.microsoft.com/office/drawing/2014/main" val="390230006"/>
                    </a:ext>
                  </a:extLst>
                </a:gridCol>
                <a:gridCol w="3779890">
                  <a:extLst>
                    <a:ext uri="{9D8B030D-6E8A-4147-A177-3AD203B41FA5}">
                      <a16:colId xmlns:a16="http://schemas.microsoft.com/office/drawing/2014/main" val="814627871"/>
                    </a:ext>
                  </a:extLst>
                </a:gridCol>
              </a:tblGrid>
              <a:tr h="682225">
                <a:tc>
                  <a:txBody>
                    <a:bodyPr/>
                    <a:lstStyle/>
                    <a:p>
                      <a:r>
                        <a:rPr lang="en-IN" sz="2400" b="1" dirty="0"/>
                        <a:t>Decline in Traditional News Outlets</a:t>
                      </a:r>
                      <a:endParaRPr lang="en-IN" sz="2400" dirty="0"/>
                    </a:p>
                  </a:txBody>
                  <a:tcPr marL="61888" marR="61888" marT="30944" marB="30944" anchor="ctr"/>
                </a:tc>
                <a:tc>
                  <a:txBody>
                    <a:bodyPr/>
                    <a:lstStyle/>
                    <a:p>
                      <a:r>
                        <a:rPr lang="en-IN" sz="2400"/>
                        <a:t>Financial struggles and the rise of digital media lead to less investigative reporting and more sensationalism.</a:t>
                      </a:r>
                    </a:p>
                  </a:txBody>
                  <a:tcPr marL="61888" marR="61888" marT="30944" marB="30944" anchor="ctr"/>
                </a:tc>
                <a:tc>
                  <a:txBody>
                    <a:bodyPr/>
                    <a:lstStyle/>
                    <a:p>
                      <a:r>
                        <a:rPr lang="en-IN" sz="2400"/>
                        <a:t>Reduces in-depth, accurate reporting, undermining journalism's role in public service.</a:t>
                      </a:r>
                    </a:p>
                  </a:txBody>
                  <a:tcPr marL="61888" marR="61888" marT="30944" marB="30944" anchor="ctr"/>
                </a:tc>
                <a:extLst>
                  <a:ext uri="{0D108BD9-81ED-4DB2-BD59-A6C34878D82A}">
                    <a16:rowId xmlns:a16="http://schemas.microsoft.com/office/drawing/2014/main" val="2844618536"/>
                  </a:ext>
                </a:extLst>
              </a:tr>
              <a:tr h="483242">
                <a:tc>
                  <a:txBody>
                    <a:bodyPr/>
                    <a:lstStyle/>
                    <a:p>
                      <a:r>
                        <a:rPr lang="en-IN" sz="2400" b="1" dirty="0"/>
                        <a:t>Speed of News Dissemination</a:t>
                      </a:r>
                      <a:endParaRPr lang="en-IN" sz="2400" dirty="0"/>
                    </a:p>
                  </a:txBody>
                  <a:tcPr marL="61888" marR="61888" marT="30944" marB="30944" anchor="ctr"/>
                </a:tc>
                <a:tc>
                  <a:txBody>
                    <a:bodyPr/>
                    <a:lstStyle/>
                    <a:p>
                      <a:r>
                        <a:rPr lang="en-IN" sz="2400"/>
                        <a:t>News spreads rapidly online, often before being verified.</a:t>
                      </a:r>
                    </a:p>
                  </a:txBody>
                  <a:tcPr marL="61888" marR="61888" marT="30944" marB="30944" anchor="ctr"/>
                </a:tc>
                <a:tc>
                  <a:txBody>
                    <a:bodyPr/>
                    <a:lstStyle/>
                    <a:p>
                      <a:r>
                        <a:rPr lang="en-IN" sz="2400"/>
                        <a:t>Results in the widespread sharing of incorrect information.</a:t>
                      </a:r>
                    </a:p>
                  </a:txBody>
                  <a:tcPr marL="61888" marR="61888" marT="30944" marB="30944" anchor="ctr"/>
                </a:tc>
                <a:extLst>
                  <a:ext uri="{0D108BD9-81ED-4DB2-BD59-A6C34878D82A}">
                    <a16:rowId xmlns:a16="http://schemas.microsoft.com/office/drawing/2014/main" val="899792149"/>
                  </a:ext>
                </a:extLst>
              </a:tr>
              <a:tr h="682225">
                <a:tc>
                  <a:txBody>
                    <a:bodyPr/>
                    <a:lstStyle/>
                    <a:p>
                      <a:r>
                        <a:rPr lang="en-IN" sz="2400" b="1" dirty="0"/>
                        <a:t>Lack of Media Literacy Education</a:t>
                      </a:r>
                      <a:endParaRPr lang="en-IN" sz="2400" dirty="0"/>
                    </a:p>
                  </a:txBody>
                  <a:tcPr marL="61888" marR="61888" marT="30944" marB="30944" anchor="ctr"/>
                </a:tc>
                <a:tc>
                  <a:txBody>
                    <a:bodyPr/>
                    <a:lstStyle/>
                    <a:p>
                      <a:r>
                        <a:rPr lang="en-IN" sz="2400"/>
                        <a:t>Many people lack education on how to critically analyze news.</a:t>
                      </a:r>
                    </a:p>
                  </a:txBody>
                  <a:tcPr marL="61888" marR="61888" marT="30944" marB="30944" anchor="ctr"/>
                </a:tc>
                <a:tc>
                  <a:txBody>
                    <a:bodyPr/>
                    <a:lstStyle/>
                    <a:p>
                      <a:r>
                        <a:rPr lang="en-IN" sz="2400" dirty="0"/>
                        <a:t>Makes it harder to navigate modern media complexities and discern reliable sources.</a:t>
                      </a:r>
                    </a:p>
                  </a:txBody>
                  <a:tcPr marL="61888" marR="61888" marT="30944" marB="30944" anchor="ctr"/>
                </a:tc>
                <a:extLst>
                  <a:ext uri="{0D108BD9-81ED-4DB2-BD59-A6C34878D82A}">
                    <a16:rowId xmlns:a16="http://schemas.microsoft.com/office/drawing/2014/main" val="1803323557"/>
                  </a:ext>
                </a:extLst>
              </a:tr>
              <a:tr h="682225">
                <a:tc>
                  <a:txBody>
                    <a:bodyPr/>
                    <a:lstStyle/>
                    <a:p>
                      <a:r>
                        <a:rPr lang="en-IN" sz="2400" b="1" dirty="0"/>
                        <a:t>Visual and Video Misinformation</a:t>
                      </a:r>
                      <a:endParaRPr lang="en-IN" sz="2400" dirty="0"/>
                    </a:p>
                  </a:txBody>
                  <a:tcPr marL="61888" marR="61888" marT="30944" marB="30944" anchor="ctr"/>
                </a:tc>
                <a:tc>
                  <a:txBody>
                    <a:bodyPr/>
                    <a:lstStyle/>
                    <a:p>
                      <a:r>
                        <a:rPr lang="en-IN" sz="2400" dirty="0"/>
                        <a:t>The rise of deepfakes and visual manipulation makes it hard to distinguish real from fake content.</a:t>
                      </a:r>
                    </a:p>
                  </a:txBody>
                  <a:tcPr marL="61888" marR="61888" marT="30944" marB="30944" anchor="ctr"/>
                </a:tc>
                <a:tc>
                  <a:txBody>
                    <a:bodyPr/>
                    <a:lstStyle/>
                    <a:p>
                      <a:r>
                        <a:rPr lang="en-IN" sz="2400" dirty="0"/>
                        <a:t>Increases trust in falsified content, making misinformation harder to detect.</a:t>
                      </a:r>
                    </a:p>
                  </a:txBody>
                  <a:tcPr marL="61888" marR="61888" marT="30944" marB="30944" anchor="ctr"/>
                </a:tc>
                <a:extLst>
                  <a:ext uri="{0D108BD9-81ED-4DB2-BD59-A6C34878D82A}">
                    <a16:rowId xmlns:a16="http://schemas.microsoft.com/office/drawing/2014/main" val="4159027242"/>
                  </a:ext>
                </a:extLst>
              </a:tr>
            </a:tbl>
          </a:graphicData>
        </a:graphic>
      </p:graphicFrame>
    </p:spTree>
    <p:extLst>
      <p:ext uri="{BB962C8B-B14F-4D97-AF65-F5344CB8AC3E}">
        <p14:creationId xmlns:p14="http://schemas.microsoft.com/office/powerpoint/2010/main" val="40845989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23"/>
          <p:cNvSpPr txBox="1">
            <a:spLocks noGrp="1"/>
          </p:cNvSpPr>
          <p:nvPr>
            <p:ph type="body" idx="1"/>
          </p:nvPr>
        </p:nvSpPr>
        <p:spPr>
          <a:xfrm>
            <a:off x="870777" y="3682923"/>
            <a:ext cx="10058400" cy="838743"/>
          </a:xfrm>
          <a:prstGeom prst="rect">
            <a:avLst/>
          </a:prstGeom>
          <a:noFill/>
          <a:ln>
            <a:noFill/>
          </a:ln>
        </p:spPr>
        <p:txBody>
          <a:bodyPr spcFirstLastPara="1" wrap="square" lIns="0" tIns="45700" rIns="0" bIns="45700" anchor="t" anchorCtr="0">
            <a:normAutofit/>
          </a:bodyPr>
          <a:lstStyle/>
          <a:p>
            <a:pPr marL="91440" lvl="0" indent="-279400" algn="ctr" rtl="0">
              <a:lnSpc>
                <a:spcPct val="90000"/>
              </a:lnSpc>
              <a:spcBef>
                <a:spcPts val="0"/>
              </a:spcBef>
              <a:spcAft>
                <a:spcPts val="0"/>
              </a:spcAft>
              <a:buSzPts val="4400"/>
              <a:buChar char=" "/>
            </a:pPr>
            <a:r>
              <a:rPr lang="en-US" sz="4400"/>
              <a:t>Thank you.</a:t>
            </a:r>
            <a:endParaRPr/>
          </a:p>
        </p:txBody>
      </p:sp>
      <p:sp>
        <p:nvSpPr>
          <p:cNvPr id="260" name="Google Shape;260;p2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35</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graphicFrame>
        <p:nvGraphicFramePr>
          <p:cNvPr id="4" name="Table 3">
            <a:extLst>
              <a:ext uri="{FF2B5EF4-FFF2-40B4-BE49-F238E27FC236}">
                <a16:creationId xmlns:a16="http://schemas.microsoft.com/office/drawing/2014/main" id="{E0FCD01C-EBD1-D626-B8C4-ADE1BB4837BB}"/>
              </a:ext>
            </a:extLst>
          </p:cNvPr>
          <p:cNvGraphicFramePr>
            <a:graphicFrameLocks noGrp="1"/>
          </p:cNvGraphicFramePr>
          <p:nvPr>
            <p:extLst>
              <p:ext uri="{D42A27DB-BD31-4B8C-83A1-F6EECF244321}">
                <p14:modId xmlns:p14="http://schemas.microsoft.com/office/powerpoint/2010/main" val="3119946837"/>
              </p:ext>
            </p:extLst>
          </p:nvPr>
        </p:nvGraphicFramePr>
        <p:xfrm>
          <a:off x="204710" y="978927"/>
          <a:ext cx="11782579" cy="5338748"/>
        </p:xfrm>
        <a:graphic>
          <a:graphicData uri="http://schemas.openxmlformats.org/drawingml/2006/table">
            <a:tbl>
              <a:tblPr>
                <a:tableStyleId>{3C2FFA5D-87B4-456A-9821-1D502468CF0F}</a:tableStyleId>
              </a:tblPr>
              <a:tblGrid>
                <a:gridCol w="2489559">
                  <a:extLst>
                    <a:ext uri="{9D8B030D-6E8A-4147-A177-3AD203B41FA5}">
                      <a16:colId xmlns:a16="http://schemas.microsoft.com/office/drawing/2014/main" val="2189104435"/>
                    </a:ext>
                  </a:extLst>
                </a:gridCol>
                <a:gridCol w="5365493">
                  <a:extLst>
                    <a:ext uri="{9D8B030D-6E8A-4147-A177-3AD203B41FA5}">
                      <a16:colId xmlns:a16="http://schemas.microsoft.com/office/drawing/2014/main" val="1058520101"/>
                    </a:ext>
                  </a:extLst>
                </a:gridCol>
                <a:gridCol w="3927527">
                  <a:extLst>
                    <a:ext uri="{9D8B030D-6E8A-4147-A177-3AD203B41FA5}">
                      <a16:colId xmlns:a16="http://schemas.microsoft.com/office/drawing/2014/main" val="1406208579"/>
                    </a:ext>
                  </a:extLst>
                </a:gridCol>
              </a:tblGrid>
              <a:tr h="1334687">
                <a:tc>
                  <a:txBody>
                    <a:bodyPr/>
                    <a:lstStyle/>
                    <a:p>
                      <a:r>
                        <a:rPr lang="en-IN" sz="2400" b="1" dirty="0"/>
                        <a:t>Trust and Credibility</a:t>
                      </a:r>
                      <a:endParaRPr lang="en-IN" sz="2400" dirty="0"/>
                    </a:p>
                  </a:txBody>
                  <a:tcPr anchor="ctr">
                    <a:solidFill>
                      <a:schemeClr val="tx2"/>
                    </a:solidFill>
                  </a:tcPr>
                </a:tc>
                <a:tc>
                  <a:txBody>
                    <a:bodyPr/>
                    <a:lstStyle/>
                    <a:p>
                      <a:r>
                        <a:rPr lang="en-IN" sz="2400" dirty="0"/>
                        <a:t>Builds trust with the audience by presenting unbiased, credible, and reliable news.</a:t>
                      </a:r>
                    </a:p>
                  </a:txBody>
                  <a:tcPr anchor="ctr">
                    <a:solidFill>
                      <a:schemeClr val="tx2"/>
                    </a:solidFill>
                  </a:tcPr>
                </a:tc>
                <a:tc>
                  <a:txBody>
                    <a:bodyPr/>
                    <a:lstStyle/>
                    <a:p>
                      <a:r>
                        <a:rPr lang="en-IN" sz="2400" dirty="0">
                          <a:solidFill>
                            <a:srgbClr val="FF0000"/>
                          </a:solidFill>
                        </a:rPr>
                        <a:t>A balanced report on a controversial policy with facts from all sides.</a:t>
                      </a:r>
                    </a:p>
                  </a:txBody>
                  <a:tcPr anchor="ctr">
                    <a:solidFill>
                      <a:schemeClr val="tx2"/>
                    </a:solidFill>
                  </a:tcPr>
                </a:tc>
                <a:extLst>
                  <a:ext uri="{0D108BD9-81ED-4DB2-BD59-A6C34878D82A}">
                    <a16:rowId xmlns:a16="http://schemas.microsoft.com/office/drawing/2014/main" val="1304342371"/>
                  </a:ext>
                </a:extLst>
              </a:tr>
              <a:tr h="1334687">
                <a:tc>
                  <a:txBody>
                    <a:bodyPr/>
                    <a:lstStyle/>
                    <a:p>
                      <a:r>
                        <a:rPr lang="en-IN" sz="2400" b="1"/>
                        <a:t>Fair Representation</a:t>
                      </a:r>
                      <a:endParaRPr lang="en-IN" sz="2400"/>
                    </a:p>
                  </a:txBody>
                  <a:tcPr anchor="ctr">
                    <a:solidFill>
                      <a:schemeClr val="tx2"/>
                    </a:solidFill>
                  </a:tcPr>
                </a:tc>
                <a:tc>
                  <a:txBody>
                    <a:bodyPr/>
                    <a:lstStyle/>
                    <a:p>
                      <a:r>
                        <a:rPr lang="en-IN" sz="2400"/>
                        <a:t>Ensures all perspectives are fairly presented, giving voice to different sides of an issue.</a:t>
                      </a:r>
                    </a:p>
                  </a:txBody>
                  <a:tcPr anchor="ctr">
                    <a:solidFill>
                      <a:schemeClr val="tx2"/>
                    </a:solidFill>
                  </a:tcPr>
                </a:tc>
                <a:tc>
                  <a:txBody>
                    <a:bodyPr/>
                    <a:lstStyle/>
                    <a:p>
                      <a:r>
                        <a:rPr lang="en-IN" sz="2400" dirty="0">
                          <a:solidFill>
                            <a:srgbClr val="FF0000"/>
                          </a:solidFill>
                        </a:rPr>
                        <a:t>Covering a protest with interviews from both protesters and officials.</a:t>
                      </a:r>
                    </a:p>
                  </a:txBody>
                  <a:tcPr anchor="ctr">
                    <a:solidFill>
                      <a:schemeClr val="tx2"/>
                    </a:solidFill>
                  </a:tcPr>
                </a:tc>
                <a:extLst>
                  <a:ext uri="{0D108BD9-81ED-4DB2-BD59-A6C34878D82A}">
                    <a16:rowId xmlns:a16="http://schemas.microsoft.com/office/drawing/2014/main" val="3528955598"/>
                  </a:ext>
                </a:extLst>
              </a:tr>
              <a:tr h="1334687">
                <a:tc>
                  <a:txBody>
                    <a:bodyPr/>
                    <a:lstStyle/>
                    <a:p>
                      <a:r>
                        <a:rPr lang="en-IN" sz="2400" b="1"/>
                        <a:t>Separation of Fact and Opinion</a:t>
                      </a:r>
                      <a:endParaRPr lang="en-IN" sz="2400"/>
                    </a:p>
                  </a:txBody>
                  <a:tcPr anchor="ctr">
                    <a:solidFill>
                      <a:schemeClr val="tx2"/>
                    </a:solidFill>
                  </a:tcPr>
                </a:tc>
                <a:tc>
                  <a:txBody>
                    <a:bodyPr/>
                    <a:lstStyle/>
                    <a:p>
                      <a:r>
                        <a:rPr lang="en-IN" sz="2400"/>
                        <a:t>Clearly distinguishes between factual reporting and opinion, helping audiences discern between the two.</a:t>
                      </a:r>
                    </a:p>
                  </a:txBody>
                  <a:tcPr anchor="ctr">
                    <a:solidFill>
                      <a:schemeClr val="tx2"/>
                    </a:solidFill>
                  </a:tcPr>
                </a:tc>
                <a:tc>
                  <a:txBody>
                    <a:bodyPr/>
                    <a:lstStyle/>
                    <a:p>
                      <a:r>
                        <a:rPr lang="en-IN" sz="2400" dirty="0">
                          <a:solidFill>
                            <a:srgbClr val="FF0000"/>
                          </a:solidFill>
                        </a:rPr>
                        <a:t>Reporting the facts of a legal case separately from editorial opinions.</a:t>
                      </a:r>
                    </a:p>
                  </a:txBody>
                  <a:tcPr anchor="ctr">
                    <a:solidFill>
                      <a:schemeClr val="tx2"/>
                    </a:solidFill>
                  </a:tcPr>
                </a:tc>
                <a:extLst>
                  <a:ext uri="{0D108BD9-81ED-4DB2-BD59-A6C34878D82A}">
                    <a16:rowId xmlns:a16="http://schemas.microsoft.com/office/drawing/2014/main" val="917145760"/>
                  </a:ext>
                </a:extLst>
              </a:tr>
              <a:tr h="1334687">
                <a:tc>
                  <a:txBody>
                    <a:bodyPr/>
                    <a:lstStyle/>
                    <a:p>
                      <a:r>
                        <a:rPr lang="en-IN" sz="2400" b="1" dirty="0"/>
                        <a:t>Minimization of Bias</a:t>
                      </a:r>
                      <a:endParaRPr lang="en-IN" sz="2400" dirty="0"/>
                    </a:p>
                  </a:txBody>
                  <a:tcPr anchor="ctr">
                    <a:solidFill>
                      <a:schemeClr val="tx2"/>
                    </a:solidFill>
                  </a:tcPr>
                </a:tc>
                <a:tc>
                  <a:txBody>
                    <a:bodyPr/>
                    <a:lstStyle/>
                    <a:p>
                      <a:r>
                        <a:rPr lang="en-IN" sz="2400" dirty="0"/>
                        <a:t>Strives to reduce personal or institutional biases by using neutral language and balanced coverage.</a:t>
                      </a:r>
                    </a:p>
                  </a:txBody>
                  <a:tcPr anchor="ctr">
                    <a:solidFill>
                      <a:schemeClr val="tx2"/>
                    </a:solidFill>
                  </a:tcPr>
                </a:tc>
                <a:tc>
                  <a:txBody>
                    <a:bodyPr/>
                    <a:lstStyle/>
                    <a:p>
                      <a:r>
                        <a:rPr lang="en-IN" sz="2400" dirty="0">
                          <a:solidFill>
                            <a:srgbClr val="FF0000"/>
                          </a:solidFill>
                        </a:rPr>
                        <a:t>Neutral reporting on political candidates without showing </a:t>
                      </a:r>
                      <a:r>
                        <a:rPr lang="en-IN" sz="2400" dirty="0" err="1">
                          <a:solidFill>
                            <a:srgbClr val="FF0000"/>
                          </a:solidFill>
                        </a:rPr>
                        <a:t>favoritism</a:t>
                      </a:r>
                      <a:r>
                        <a:rPr lang="en-IN" sz="2400" dirty="0">
                          <a:solidFill>
                            <a:srgbClr val="FF0000"/>
                          </a:solidFill>
                        </a:rPr>
                        <a:t>.</a:t>
                      </a:r>
                    </a:p>
                  </a:txBody>
                  <a:tcPr anchor="ctr">
                    <a:solidFill>
                      <a:schemeClr val="tx2"/>
                    </a:solidFill>
                  </a:tcPr>
                </a:tc>
                <a:extLst>
                  <a:ext uri="{0D108BD9-81ED-4DB2-BD59-A6C34878D82A}">
                    <a16:rowId xmlns:a16="http://schemas.microsoft.com/office/drawing/2014/main" val="3932290947"/>
                  </a:ext>
                </a:extLst>
              </a:tr>
            </a:tbl>
          </a:graphicData>
        </a:graphic>
      </p:graphicFrame>
      <p:sp>
        <p:nvSpPr>
          <p:cNvPr id="11" name="TextBox 10">
            <a:extLst>
              <a:ext uri="{FF2B5EF4-FFF2-40B4-BE49-F238E27FC236}">
                <a16:creationId xmlns:a16="http://schemas.microsoft.com/office/drawing/2014/main" id="{80049E97-27C2-4A62-CD64-34745A9AC99C}"/>
              </a:ext>
            </a:extLst>
          </p:cNvPr>
          <p:cNvSpPr txBox="1"/>
          <p:nvPr/>
        </p:nvSpPr>
        <p:spPr>
          <a:xfrm>
            <a:off x="204710" y="235611"/>
            <a:ext cx="6096000" cy="646331"/>
          </a:xfrm>
          <a:prstGeom prst="rect">
            <a:avLst/>
          </a:prstGeom>
          <a:noFill/>
        </p:spPr>
        <p:txBody>
          <a:bodyPr wrap="square">
            <a:spAutoFit/>
          </a:bodyPr>
          <a:lstStyle/>
          <a:p>
            <a:r>
              <a:rPr lang="en-IN" sz="3600" b="1" dirty="0"/>
              <a:t>Objectivity</a:t>
            </a:r>
            <a:endParaRPr lang="en-US" sz="3600" dirty="0"/>
          </a:p>
        </p:txBody>
      </p:sp>
    </p:spTree>
    <p:extLst>
      <p:ext uri="{BB962C8B-B14F-4D97-AF65-F5344CB8AC3E}">
        <p14:creationId xmlns:p14="http://schemas.microsoft.com/office/powerpoint/2010/main" val="2602548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en-US" sz="4000" b="1" dirty="0"/>
              <a:t>Characteristics of News</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en-US" sz="2800" b="1" i="1" kern="100" dirty="0">
                <a:effectLst/>
                <a:latin typeface="Calibri" panose="020F0502020204030204" pitchFamily="34" charset="0"/>
                <a:ea typeface="Calibri" panose="020F0502020204030204" pitchFamily="34" charset="0"/>
                <a:cs typeface="Mangal" panose="02040503050203030202" pitchFamily="18" charset="0"/>
              </a:rPr>
              <a:t>Timeliness</a:t>
            </a:r>
            <a:endParaRPr lang="en-IN" sz="2800" kern="100" dirty="0">
              <a:effectLst/>
              <a:latin typeface="Calibri" panose="020F0502020204030204" pitchFamily="34" charset="0"/>
              <a:ea typeface="Calibri" panose="020F0502020204030204" pitchFamily="34" charset="0"/>
              <a:cs typeface="Mangal" panose="02040503050203030202" pitchFamily="18" charset="0"/>
            </a:endParaRPr>
          </a:p>
          <a:p>
            <a:pPr marL="1143000" lvl="2" indent="-228600">
              <a:buFont typeface="Calibri" panose="020F0502020204030204" pitchFamily="34" charset="0"/>
              <a:buChar char="◦"/>
              <a:tabLst>
                <a:tab pos="13716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News is often centered around recent events or developments. </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buFont typeface="Calibri" panose="020F0502020204030204" pitchFamily="34" charset="0"/>
              <a:buChar char="◦"/>
              <a:tabLst>
                <a:tab pos="13716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The more current the information, the more likely it is to be considered newsworthy.</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800" dirty="0">
              <a:effectLst/>
              <a:latin typeface="Calibri" panose="020F0502020204030204" pitchFamily="34" charset="0"/>
              <a:ea typeface="Calibri" panose="020F0502020204030204" pitchFamily="34" charset="0"/>
              <a:cs typeface="Mangal" panose="02040503050203030202" pitchFamily="18" charset="0"/>
            </a:endParaRPr>
          </a:p>
          <a:p>
            <a:r>
              <a:rPr lang="en-US" sz="2800" b="1" dirty="0">
                <a:solidFill>
                  <a:srgbClr val="FF0000"/>
                </a:solidFill>
                <a:effectLst/>
                <a:latin typeface="Calibri" panose="020F0502020204030204" pitchFamily="34" charset="0"/>
                <a:ea typeface="Calibri" panose="020F0502020204030204" pitchFamily="34" charset="0"/>
                <a:cs typeface="Mangal" panose="02040503050203030202" pitchFamily="18" charset="0"/>
              </a:rPr>
              <a:t>Breaking news about a natural disaster or a political event.</a:t>
            </a:r>
            <a:r>
              <a:rPr lang="en-IN" sz="2800" b="1" dirty="0">
                <a:solidFill>
                  <a:srgbClr val="FF0000"/>
                </a:solidFill>
                <a:effectLst/>
              </a:rPr>
              <a:t> </a:t>
            </a:r>
            <a:endParaRPr lang="en-US" sz="2800" b="1" dirty="0">
              <a:solidFill>
                <a:srgbClr val="FF0000"/>
              </a:solidFill>
            </a:endParaRPr>
          </a:p>
        </p:txBody>
      </p:sp>
    </p:spTree>
    <p:extLst>
      <p:ext uri="{BB962C8B-B14F-4D97-AF65-F5344CB8AC3E}">
        <p14:creationId xmlns:p14="http://schemas.microsoft.com/office/powerpoint/2010/main" val="1410036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en-US" sz="4000" b="1" dirty="0"/>
              <a:t>Characteristics of News</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en-US" sz="2800" b="1" i="1" kern="100" dirty="0">
                <a:effectLst/>
                <a:latin typeface="Calibri" panose="020F0502020204030204" pitchFamily="34" charset="0"/>
                <a:ea typeface="Calibri" panose="020F0502020204030204" pitchFamily="34" charset="0"/>
                <a:cs typeface="Mangal" panose="02040503050203030202" pitchFamily="18" charset="0"/>
              </a:rPr>
              <a:t>Relevance</a:t>
            </a:r>
            <a:endParaRPr lang="en-IN" sz="2800" kern="100" dirty="0">
              <a:effectLst/>
              <a:latin typeface="Calibri" panose="020F0502020204030204" pitchFamily="34" charset="0"/>
              <a:ea typeface="Calibri" panose="020F0502020204030204" pitchFamily="34" charset="0"/>
              <a:cs typeface="Mangal" panose="02040503050203030202" pitchFamily="18" charset="0"/>
            </a:endParaRPr>
          </a:p>
          <a:p>
            <a:pPr marL="1143000" lvl="2" indent="-228600">
              <a:buFont typeface="Calibri" panose="020F0502020204030204" pitchFamily="34" charset="0"/>
              <a:buChar char="◦"/>
              <a:tabLst>
                <a:tab pos="13716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News must be relevant to the audience it is intended for. </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buFont typeface="Calibri" panose="020F0502020204030204" pitchFamily="34" charset="0"/>
              <a:buChar char="◦"/>
              <a:tabLst>
                <a:tab pos="13716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What is newsworthy in one community or country may not be in another.</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buNone/>
              <a:tabLst>
                <a:tab pos="1371600" algn="l"/>
              </a:tabLst>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buNone/>
              <a:tabLst>
                <a:tab pos="1371600" algn="l"/>
              </a:tabLst>
            </a:pPr>
            <a:r>
              <a:rPr lang="en-US"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Local elections may be newsworthy in a small town but less so on a national level unless they have broader implications.</a:t>
            </a:r>
            <a:endParaRPr lang="en-IN"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800" dirty="0"/>
          </a:p>
        </p:txBody>
      </p:sp>
    </p:spTree>
    <p:extLst>
      <p:ext uri="{BB962C8B-B14F-4D97-AF65-F5344CB8AC3E}">
        <p14:creationId xmlns:p14="http://schemas.microsoft.com/office/powerpoint/2010/main" val="2735308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en-US" sz="4000" b="1" dirty="0"/>
              <a:t>Characteristics of News</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en-US" sz="2800" b="1" i="1" kern="100" dirty="0">
                <a:effectLst/>
                <a:latin typeface="Calibri" panose="020F0502020204030204" pitchFamily="34" charset="0"/>
                <a:ea typeface="Calibri" panose="020F0502020204030204" pitchFamily="34" charset="0"/>
                <a:cs typeface="Mangal" panose="02040503050203030202" pitchFamily="18" charset="0"/>
              </a:rPr>
              <a:t>Proximity</a:t>
            </a:r>
            <a:endParaRPr lang="en-IN" sz="2800" kern="100" dirty="0">
              <a:effectLst/>
              <a:latin typeface="Calibri" panose="020F0502020204030204" pitchFamily="34" charset="0"/>
              <a:ea typeface="Calibri" panose="020F0502020204030204" pitchFamily="34" charset="0"/>
              <a:cs typeface="Mangal" panose="02040503050203030202" pitchFamily="18" charset="0"/>
            </a:endParaRPr>
          </a:p>
          <a:p>
            <a:pPr marL="1143000" lvl="2" indent="-228600">
              <a:buFont typeface="Calibri" panose="020F0502020204030204" pitchFamily="34" charset="0"/>
              <a:buChar char="◦"/>
              <a:tabLst>
                <a:tab pos="13716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Geographical or cultural proximity often determines the newsworthiness of a story. </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buFont typeface="Calibri" panose="020F0502020204030204" pitchFamily="34" charset="0"/>
              <a:buChar char="◦"/>
              <a:tabLst>
                <a:tab pos="13716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Events that happen closer to the audience are usually given more coverage.</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buNone/>
              <a:tabLst>
                <a:tab pos="1371600" algn="l"/>
              </a:tabLst>
            </a:pPr>
            <a:br>
              <a:rPr lang="en-US" sz="2800" kern="100" dirty="0">
                <a:effectLst/>
                <a:latin typeface="Calibri" panose="020F0502020204030204" pitchFamily="34" charset="0"/>
                <a:ea typeface="Calibri" panose="020F0502020204030204" pitchFamily="34" charset="0"/>
                <a:cs typeface="Times New Roman" panose="02020603050405020304" pitchFamily="18" charset="0"/>
              </a:rPr>
            </a:br>
            <a:r>
              <a:rPr lang="en-US"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 significant local event might be more important to local readers than international news.</a:t>
            </a:r>
            <a:endParaRPr lang="en-IN"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800" dirty="0"/>
          </a:p>
        </p:txBody>
      </p:sp>
    </p:spTree>
    <p:extLst>
      <p:ext uri="{BB962C8B-B14F-4D97-AF65-F5344CB8AC3E}">
        <p14:creationId xmlns:p14="http://schemas.microsoft.com/office/powerpoint/2010/main" val="3321564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en-US" sz="4000" b="1" dirty="0"/>
              <a:t>Characteristics of News</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en-US" sz="2800" b="1" kern="100" dirty="0">
                <a:effectLst/>
                <a:latin typeface="Calibri" panose="020F0502020204030204" pitchFamily="34" charset="0"/>
                <a:ea typeface="Calibri" panose="020F0502020204030204" pitchFamily="34" charset="0"/>
                <a:cs typeface="Mangal" panose="02040503050203030202" pitchFamily="18" charset="0"/>
              </a:rPr>
              <a:t>Impact</a:t>
            </a:r>
            <a:endParaRPr lang="en-IN" sz="2800" kern="100" dirty="0">
              <a:effectLst/>
              <a:latin typeface="Calibri" panose="020F0502020204030204" pitchFamily="34" charset="0"/>
              <a:ea typeface="Calibri" panose="020F0502020204030204" pitchFamily="34" charset="0"/>
              <a:cs typeface="Mangal" panose="02040503050203030202" pitchFamily="18" charset="0"/>
            </a:endParaRPr>
          </a:p>
          <a:p>
            <a:pPr marL="742950" lvl="1" indent="-285750">
              <a:buFont typeface="Calibri" panose="020F0502020204030204" pitchFamily="34" charset="0"/>
              <a:buChar char="◦"/>
              <a:tabLst>
                <a:tab pos="9144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The potential impact or significance of an event can make it newsworthy. </a:t>
            </a:r>
          </a:p>
          <a:p>
            <a:pPr marL="742950" lvl="1" indent="-285750">
              <a:buFont typeface="Calibri" panose="020F0502020204030204" pitchFamily="34" charset="0"/>
              <a:buChar char="◦"/>
              <a:tabLst>
                <a:tab pos="9144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Stories that affect a large number of people or have a profound influence on the community tend to be prioritized.</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r>
              <a:rPr lang="en-US"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 major government policy change or a public health crisis.</a:t>
            </a:r>
            <a:endParaRPr lang="en-IN"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800" dirty="0"/>
          </a:p>
        </p:txBody>
      </p:sp>
    </p:spTree>
    <p:extLst>
      <p:ext uri="{BB962C8B-B14F-4D97-AF65-F5344CB8AC3E}">
        <p14:creationId xmlns:p14="http://schemas.microsoft.com/office/powerpoint/2010/main" val="1420362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1149292"/>
            <a:ext cx="10058400" cy="588068"/>
          </a:xfrm>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r>
              <a:rPr lang="en-US" sz="4000" b="1" dirty="0"/>
              <a:t>Characteristics of News</a:t>
            </a:r>
            <a:endParaRPr b="1" dirty="0"/>
          </a:p>
        </p:txBody>
      </p:sp>
      <p:sp>
        <p:nvSpPr>
          <p:cNvPr id="120" name="Google Shape;120;p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9</a:t>
            </a:fld>
            <a:endParaRPr/>
          </a:p>
        </p:txBody>
      </p:sp>
      <p:sp>
        <p:nvSpPr>
          <p:cNvPr id="3" name="Text Placeholder 2">
            <a:extLst>
              <a:ext uri="{FF2B5EF4-FFF2-40B4-BE49-F238E27FC236}">
                <a16:creationId xmlns:a16="http://schemas.microsoft.com/office/drawing/2014/main" id="{25C8096B-4196-AB24-C75F-7DD77A1B855B}"/>
              </a:ext>
            </a:extLst>
          </p:cNvPr>
          <p:cNvSpPr>
            <a:spLocks noGrp="1"/>
          </p:cNvSpPr>
          <p:nvPr>
            <p:ph type="body" idx="1"/>
          </p:nvPr>
        </p:nvSpPr>
        <p:spPr/>
        <p:txBody>
          <a:bodyPr>
            <a:normAutofit/>
          </a:bodyPr>
          <a:lstStyle/>
          <a:p>
            <a:r>
              <a:rPr lang="en-US" sz="2800" b="1" kern="100" dirty="0">
                <a:effectLst/>
                <a:latin typeface="Calibri" panose="020F0502020204030204" pitchFamily="34" charset="0"/>
                <a:ea typeface="Calibri" panose="020F0502020204030204" pitchFamily="34" charset="0"/>
                <a:cs typeface="Mangal" panose="02040503050203030202" pitchFamily="18" charset="0"/>
              </a:rPr>
              <a:t>Prominence</a:t>
            </a:r>
            <a:endParaRPr lang="en-IN" sz="2800" kern="100" dirty="0">
              <a:effectLst/>
              <a:latin typeface="Calibri" panose="020F0502020204030204" pitchFamily="34" charset="0"/>
              <a:ea typeface="Calibri" panose="020F0502020204030204" pitchFamily="34" charset="0"/>
              <a:cs typeface="Mangal" panose="02040503050203030202" pitchFamily="18" charset="0"/>
            </a:endParaRPr>
          </a:p>
          <a:p>
            <a:pPr marL="742950" lvl="1" indent="-285750">
              <a:buFont typeface="Calibri" panose="020F0502020204030204" pitchFamily="34" charset="0"/>
              <a:buChar char="◦"/>
              <a:tabLst>
                <a:tab pos="914400" algn="l"/>
              </a:tabLs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The involvement of prominent figures (celebrities, politicians, business leaders) can increase the newsworthiness of a story.</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endParaRPr lang="en-US" sz="2800" kern="100" dirty="0">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buNone/>
              <a:tabLst>
                <a:tab pos="914400" algn="l"/>
              </a:tabLst>
            </a:pPr>
            <a:r>
              <a:rPr lang="en-US"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 statement made by the President or a celebrity.</a:t>
            </a:r>
            <a:endParaRPr lang="en-IN"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5115866"/>
      </p:ext>
    </p:extLst>
  </p:cSld>
  <p:clrMapOvr>
    <a:masterClrMapping/>
  </p:clrMapOvr>
</p:sld>
</file>

<file path=ppt/theme/theme1.xml><?xml version="1.0" encoding="utf-8"?>
<a:theme xmlns:a="http://schemas.openxmlformats.org/drawingml/2006/main" name="Retrospect">
  <a:themeElements>
    <a:clrScheme name="Retrospect">
      <a:dk1>
        <a:srgbClr val="000000"/>
      </a:dk1>
      <a:lt1>
        <a:srgbClr val="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2122</Words>
  <Application>Microsoft Macintosh PowerPoint</Application>
  <PresentationFormat>Widescreen</PresentationFormat>
  <Paragraphs>300</Paragraphs>
  <Slides>35</Slides>
  <Notes>30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Retrospect</vt:lpstr>
      <vt:lpstr>News Literacy</vt:lpstr>
      <vt:lpstr>What is News</vt:lpstr>
      <vt:lpstr>Characteristics of News</vt:lpstr>
      <vt:lpstr>PowerPoint Presentation</vt:lpstr>
      <vt:lpstr>Characteristics of News</vt:lpstr>
      <vt:lpstr>Characteristics of News</vt:lpstr>
      <vt:lpstr>Characteristics of News</vt:lpstr>
      <vt:lpstr>Characteristics of News</vt:lpstr>
      <vt:lpstr>Characteristics of News</vt:lpstr>
      <vt:lpstr>Characteristics of News</vt:lpstr>
      <vt:lpstr>Characteristics of News</vt:lpstr>
      <vt:lpstr>PowerPoint Presentation</vt:lpstr>
      <vt:lpstr>What is News Literacy?</vt:lpstr>
      <vt:lpstr>Importance of news literacy</vt:lpstr>
      <vt:lpstr>Distinguishing Between News and Opinion</vt:lpstr>
      <vt:lpstr>Distinguishing Between News and Opinion</vt:lpstr>
      <vt:lpstr>Distinguishing Between News and Opinion</vt:lpstr>
      <vt:lpstr>Distinguishing Between News and Opinion</vt:lpstr>
      <vt:lpstr>Distinguishing Between News and Opinion</vt:lpstr>
      <vt:lpstr>Distinguishing Between News and Opinion</vt:lpstr>
      <vt:lpstr>Distinguishing Between News and Opinion</vt:lpstr>
      <vt:lpstr>Evaluating Credibility of a News Story</vt:lpstr>
      <vt:lpstr>Evaluating Credibility of a News Story</vt:lpstr>
      <vt:lpstr>Understanding News Sources</vt:lpstr>
      <vt:lpstr>Understanding News Sources</vt:lpstr>
      <vt:lpstr>Clickbait is used primarily to drive traffic to a website or platform by enticing users with exaggerated or deceptive headlines.  The goal is often to generate ad revenue, increase page views, or boost engagement metrics, even if the content fails to provide meaningful or accurate information.</vt:lpstr>
      <vt:lpstr>PowerPoint Presentation</vt:lpstr>
      <vt:lpstr>Identifying Bias or Perspective in News Coverage</vt:lpstr>
      <vt:lpstr>Identify Two News Outlets with Distinct Perspectives</vt:lpstr>
      <vt:lpstr>Identify Words and Phrases</vt:lpstr>
      <vt:lpstr>PowerPoint Presentation</vt:lpstr>
      <vt:lpstr>Challenges for news/information literacy in the digital age.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News Literacy</dc:title>
  <dc:creator>k p</dc:creator>
  <cp:lastModifiedBy>Pawan Koundal</cp:lastModifiedBy>
  <cp:revision>9</cp:revision>
  <dcterms:created xsi:type="dcterms:W3CDTF">2024-07-11T04:51:11Z</dcterms:created>
  <dcterms:modified xsi:type="dcterms:W3CDTF">2024-08-18T11:29:25Z</dcterms:modified>
</cp:coreProperties>
</file>