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69" r:id="rId5"/>
    <p:sldId id="259" r:id="rId6"/>
    <p:sldId id="270" r:id="rId7"/>
    <p:sldId id="260" r:id="rId8"/>
    <p:sldId id="261" r:id="rId9"/>
    <p:sldId id="277" r:id="rId10"/>
    <p:sldId id="262" r:id="rId11"/>
    <p:sldId id="263" r:id="rId12"/>
    <p:sldId id="264" r:id="rId13"/>
    <p:sldId id="271" r:id="rId14"/>
    <p:sldId id="265" r:id="rId15"/>
    <p:sldId id="272" r:id="rId16"/>
    <p:sldId id="266" r:id="rId17"/>
    <p:sldId id="274" r:id="rId18"/>
    <p:sldId id="267" r:id="rId19"/>
    <p:sldId id="276" r:id="rId20"/>
    <p:sldId id="268" r:id="rId21"/>
  </p:sldIdLst>
  <p:sldSz cx="9144000" cy="5143500" type="screen16x9"/>
  <p:notesSz cx="6858000" cy="9144000"/>
  <p:embeddedFontLst>
    <p:embeddedFont>
      <p:font typeface="Raleway" charset="0"/>
      <p:regular r:id="rId23"/>
      <p:bold r:id="rId24"/>
      <p:italic r:id="rId25"/>
      <p:boldItalic r:id="rId26"/>
    </p:embeddedFont>
    <p:embeddedFont>
      <p:font typeface="Lato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76" y="-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b9a0b07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b9a0b07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8335379631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8335379631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8335379631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8335379631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8335379631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8335379631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8335379631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8335379631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8335379631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8335379631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8335379631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8335379631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8335379631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8335379631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8335379631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8335379631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8335379631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8335379631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5b15f0a3_5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5b15f0a3_5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8335379631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8335379631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8335379631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8335379631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8335379631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8335379631_0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8335379631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8335379631_0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8335379631_0_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8335379631_0_1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8335379631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8335379631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5b15f0a3_5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5b15f0a3_5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353535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ctrTitle"/>
          </p:nvPr>
        </p:nvSpPr>
        <p:spPr>
          <a:xfrm>
            <a:off x="691825" y="630225"/>
            <a:ext cx="8011500" cy="1673700"/>
          </a:xfrm>
          <a:prstGeom prst="rect">
            <a:avLst/>
          </a:prstGeom>
          <a:solidFill>
            <a:srgbClr val="000000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मीडिया साक्षरता: योग्तया एवं कौशल </a:t>
            </a:r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1406250" y="3149349"/>
            <a:ext cx="6331500" cy="1890823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800" b="1" dirty="0"/>
              <a:t>डॉ. भावना पाठक </a:t>
            </a:r>
            <a:endParaRPr sz="28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800" b="1" dirty="0"/>
              <a:t>मीडिया लिटरेसी एक्टिविस्ट एवं </a:t>
            </a:r>
            <a:endParaRPr sz="28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800" b="1" dirty="0"/>
              <a:t>संस्थापक मीडिया डिक्शनरी इनिशिएटिव </a:t>
            </a:r>
            <a:endParaRPr sz="28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>
            <a:spLocks noGrp="1"/>
          </p:cNvSpPr>
          <p:nvPr>
            <p:ph type="title" idx="4294967295"/>
          </p:nvPr>
        </p:nvSpPr>
        <p:spPr>
          <a:xfrm>
            <a:off x="208850" y="2827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 dirty="0">
                <a:solidFill>
                  <a:srgbClr val="FFFF00"/>
                </a:solidFill>
              </a:rPr>
              <a:t>मीडिया साक्षरता कौशल को कैसे बढ़ाएं</a:t>
            </a:r>
            <a:r>
              <a:rPr lang="en" sz="3600" dirty="0">
                <a:solidFill>
                  <a:schemeClr val="dk1"/>
                </a:solidFill>
              </a:rPr>
              <a:t> </a:t>
            </a:r>
            <a:endParaRPr sz="2400"/>
          </a:p>
        </p:txBody>
      </p:sp>
      <p:sp>
        <p:nvSpPr>
          <p:cNvPr id="124" name="Google Shape;124;p19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381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3300"/>
              <a:buFont typeface="Wingdings" pitchFamily="2" charset="2"/>
              <a:buChar char="ü"/>
            </a:pPr>
            <a:r>
              <a:rPr lang="en" sz="2800" dirty="0" smtClean="0">
                <a:latin typeface="Lato"/>
                <a:ea typeface="Lato"/>
                <a:cs typeface="Lato"/>
                <a:sym typeface="Lato"/>
              </a:rPr>
              <a:t>मीडिया </a:t>
            </a:r>
            <a:r>
              <a:rPr lang="en" sz="2800" dirty="0">
                <a:latin typeface="Lato"/>
                <a:ea typeface="Lato"/>
                <a:cs typeface="Lato"/>
                <a:sym typeface="Lato"/>
              </a:rPr>
              <a:t>और सूचनाओं के प्रति आलोचनात्मक रवैया </a:t>
            </a:r>
            <a:r>
              <a:rPr lang="en" sz="2800" dirty="0" smtClean="0">
                <a:latin typeface="Lato"/>
                <a:ea typeface="Lato"/>
                <a:cs typeface="Lato"/>
                <a:sym typeface="Lato"/>
              </a:rPr>
              <a:t/>
            </a:r>
            <a:br>
              <a:rPr lang="en" sz="2800" dirty="0" smtClean="0">
                <a:latin typeface="Lato"/>
                <a:ea typeface="Lato"/>
                <a:cs typeface="Lato"/>
                <a:sym typeface="Lato"/>
              </a:rPr>
            </a:br>
            <a:endParaRPr sz="2800">
              <a:latin typeface="Lato"/>
              <a:ea typeface="Lato"/>
              <a:cs typeface="Lato"/>
              <a:sym typeface="Lato"/>
            </a:endParaRPr>
          </a:p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Font typeface="Wingdings" pitchFamily="2" charset="2"/>
              <a:buChar char="ü"/>
            </a:pPr>
            <a:r>
              <a:rPr lang="en" sz="2800" dirty="0">
                <a:latin typeface="Lato"/>
                <a:ea typeface="Lato"/>
                <a:cs typeface="Lato"/>
                <a:sym typeface="Lato"/>
              </a:rPr>
              <a:t>एक स्रोत पर आँख मूंदकर भरोसा न करना </a:t>
            </a:r>
            <a:r>
              <a:rPr lang="en" sz="2800" dirty="0" smtClean="0">
                <a:latin typeface="Lato"/>
                <a:ea typeface="Lato"/>
                <a:cs typeface="Lato"/>
                <a:sym typeface="Lato"/>
              </a:rPr>
              <a:t/>
            </a:r>
            <a:br>
              <a:rPr lang="en" sz="2800" dirty="0" smtClean="0">
                <a:latin typeface="Lato"/>
                <a:ea typeface="Lato"/>
                <a:cs typeface="Lato"/>
                <a:sym typeface="Lato"/>
              </a:rPr>
            </a:br>
            <a:endParaRPr sz="2800">
              <a:latin typeface="Lato"/>
              <a:ea typeface="Lato"/>
              <a:cs typeface="Lato"/>
              <a:sym typeface="Lato"/>
            </a:endParaRPr>
          </a:p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Font typeface="Wingdings" pitchFamily="2" charset="2"/>
              <a:buChar char="ü"/>
            </a:pPr>
            <a:r>
              <a:rPr lang="en" sz="2800" dirty="0">
                <a:latin typeface="Lato"/>
                <a:ea typeface="Lato"/>
                <a:cs typeface="Lato"/>
                <a:sym typeface="Lato"/>
              </a:rPr>
              <a:t>विभिन्न स्रोतों से जानकारी जुटाना </a:t>
            </a:r>
            <a:r>
              <a:rPr lang="en" sz="2800" dirty="0" smtClean="0">
                <a:latin typeface="Lato"/>
                <a:ea typeface="Lato"/>
                <a:cs typeface="Lato"/>
                <a:sym typeface="Lato"/>
              </a:rPr>
              <a:t/>
            </a:r>
            <a:br>
              <a:rPr lang="en" sz="2800" dirty="0" smtClean="0">
                <a:latin typeface="Lato"/>
                <a:ea typeface="Lato"/>
                <a:cs typeface="Lato"/>
                <a:sym typeface="Lato"/>
              </a:rPr>
            </a:br>
            <a:endParaRPr sz="2800">
              <a:latin typeface="Lato"/>
              <a:ea typeface="Lato"/>
              <a:cs typeface="Lato"/>
              <a:sym typeface="Lato"/>
            </a:endParaRPr>
          </a:p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Font typeface="Wingdings" pitchFamily="2" charset="2"/>
              <a:buChar char="ü"/>
            </a:pPr>
            <a:r>
              <a:rPr lang="en" sz="2800" dirty="0">
                <a:latin typeface="Lato"/>
                <a:ea typeface="Lato"/>
                <a:cs typeface="Lato"/>
                <a:sym typeface="Lato"/>
              </a:rPr>
              <a:t>अपने विचारों का प्रभावी संचार </a:t>
            </a:r>
            <a:endParaRPr sz="280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5" name="Google Shape;125;p19"/>
          <p:cNvSpPr txBox="1"/>
          <p:nvPr/>
        </p:nvSpPr>
        <p:spPr>
          <a:xfrm flipH="1">
            <a:off x="2460450" y="2892625"/>
            <a:ext cx="7008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66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>
            <a:spLocks noGrp="1"/>
          </p:cNvSpPr>
          <p:nvPr>
            <p:ph type="title" idx="4294967295"/>
          </p:nvPr>
        </p:nvSpPr>
        <p:spPr>
          <a:xfrm>
            <a:off x="208850" y="1"/>
            <a:ext cx="8367600" cy="892454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3600" dirty="0">
                <a:solidFill>
                  <a:srgbClr val="00FFFF"/>
                </a:solidFill>
              </a:rPr>
              <a:t>मीडिया साक्षरता कौशल को कैसे बढ़ाएं </a:t>
            </a:r>
            <a:endParaRPr sz="2400">
              <a:solidFill>
                <a:srgbClr val="00FFFF"/>
              </a:solidFill>
            </a:endParaRPr>
          </a:p>
        </p:txBody>
      </p:sp>
      <p:sp>
        <p:nvSpPr>
          <p:cNvPr id="131" name="Google Shape;131;p20"/>
          <p:cNvSpPr txBox="1">
            <a:spLocks noGrp="1"/>
          </p:cNvSpPr>
          <p:nvPr>
            <p:ph type="title" idx="4294967295"/>
          </p:nvPr>
        </p:nvSpPr>
        <p:spPr>
          <a:xfrm>
            <a:off x="78200" y="899770"/>
            <a:ext cx="9065700" cy="4243755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Font typeface="Lato"/>
              <a:buChar char="➔"/>
            </a:pPr>
            <a:r>
              <a:rPr lang="en" sz="3300" dirty="0">
                <a:latin typeface="Lato"/>
                <a:ea typeface="Lato"/>
                <a:cs typeface="Lato"/>
                <a:sym typeface="Lato"/>
              </a:rPr>
              <a:t>तकनीक का ज्ञान और नयी तकनीक पर नज़र </a:t>
            </a:r>
            <a:r>
              <a:rPr lang="en" sz="3300" dirty="0" smtClean="0">
                <a:latin typeface="Lato"/>
                <a:ea typeface="Lato"/>
                <a:cs typeface="Lato"/>
                <a:sym typeface="Lato"/>
              </a:rPr>
              <a:t/>
            </a:r>
            <a:br>
              <a:rPr lang="en" sz="3300" dirty="0" smtClean="0">
                <a:latin typeface="Lato"/>
                <a:ea typeface="Lato"/>
                <a:cs typeface="Lato"/>
                <a:sym typeface="Lato"/>
              </a:rPr>
            </a:br>
            <a:endParaRPr sz="3300">
              <a:latin typeface="Lato"/>
              <a:ea typeface="Lato"/>
              <a:cs typeface="Lato"/>
              <a:sym typeface="Lato"/>
            </a:endParaRPr>
          </a:p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Font typeface="Lato"/>
              <a:buChar char="➔"/>
            </a:pPr>
            <a:r>
              <a:rPr lang="en" sz="3300" dirty="0" smtClean="0">
                <a:latin typeface="Lato"/>
                <a:ea typeface="Lato"/>
                <a:cs typeface="Lato"/>
                <a:sym typeface="Lato"/>
              </a:rPr>
              <a:t>आपसी </a:t>
            </a:r>
            <a:r>
              <a:rPr lang="en" sz="3300" dirty="0">
                <a:latin typeface="Lato"/>
                <a:ea typeface="Lato"/>
                <a:cs typeface="Lato"/>
                <a:sym typeface="Lato"/>
              </a:rPr>
              <a:t>सहयोग यानी कोलैबोरेशन का इस्तेमाल </a:t>
            </a:r>
            <a:r>
              <a:rPr lang="en" sz="3300" dirty="0" smtClean="0">
                <a:latin typeface="Lato"/>
                <a:ea typeface="Lato"/>
                <a:cs typeface="Lato"/>
                <a:sym typeface="Lato"/>
              </a:rPr>
              <a:t/>
            </a:r>
            <a:br>
              <a:rPr lang="en" sz="3300" dirty="0" smtClean="0">
                <a:latin typeface="Lato"/>
                <a:ea typeface="Lato"/>
                <a:cs typeface="Lato"/>
                <a:sym typeface="Lato"/>
              </a:rPr>
            </a:br>
            <a:endParaRPr sz="3300">
              <a:latin typeface="Lato"/>
              <a:ea typeface="Lato"/>
              <a:cs typeface="Lato"/>
              <a:sym typeface="Lato"/>
            </a:endParaRPr>
          </a:p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Font typeface="Lato"/>
              <a:buChar char="➔"/>
            </a:pPr>
            <a:r>
              <a:rPr lang="en" sz="3300" dirty="0" smtClean="0">
                <a:latin typeface="Lato"/>
                <a:ea typeface="Lato"/>
                <a:cs typeface="Lato"/>
                <a:sym typeface="Lato"/>
              </a:rPr>
              <a:t>भ्रामक </a:t>
            </a:r>
            <a:r>
              <a:rPr lang="en" sz="3300" dirty="0">
                <a:latin typeface="Lato"/>
                <a:ea typeface="Lato"/>
                <a:cs typeface="Lato"/>
                <a:sym typeface="Lato"/>
              </a:rPr>
              <a:t>ख़बरों से बचाओ </a:t>
            </a:r>
            <a:r>
              <a:rPr lang="en" sz="3300" dirty="0" smtClean="0">
                <a:latin typeface="Lato"/>
                <a:ea typeface="Lato"/>
                <a:cs typeface="Lato"/>
                <a:sym typeface="Lato"/>
              </a:rPr>
              <a:t/>
            </a:r>
            <a:br>
              <a:rPr lang="en" sz="3300" dirty="0" smtClean="0">
                <a:latin typeface="Lato"/>
                <a:ea typeface="Lato"/>
                <a:cs typeface="Lato"/>
                <a:sym typeface="Lato"/>
              </a:rPr>
            </a:br>
            <a:endParaRPr sz="3300">
              <a:latin typeface="Lato"/>
              <a:ea typeface="Lato"/>
              <a:cs typeface="Lato"/>
              <a:sym typeface="Lato"/>
            </a:endParaRPr>
          </a:p>
          <a:p>
            <a:pPr marL="457200" lvl="0" indent="-438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Font typeface="Lato"/>
              <a:buChar char="➔"/>
            </a:pPr>
            <a:r>
              <a:rPr lang="en" sz="3300" dirty="0">
                <a:latin typeface="Lato"/>
                <a:ea typeface="Lato"/>
                <a:cs typeface="Lato"/>
                <a:sym typeface="Lato"/>
              </a:rPr>
              <a:t>ज़िम्मेदार डिजिटल नागरिक बनना</a:t>
            </a:r>
            <a:endParaRPr sz="33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>
            <a:spLocks noGrp="1"/>
          </p:cNvSpPr>
          <p:nvPr>
            <p:ph type="title" idx="4294967295"/>
          </p:nvPr>
        </p:nvSpPr>
        <p:spPr>
          <a:xfrm>
            <a:off x="78200" y="2827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>
                <a:solidFill>
                  <a:srgbClr val="FFFFFF"/>
                </a:solidFill>
              </a:rPr>
              <a:t>मीडिया साक्षरता के लिए उठाये जाने वाले कदम  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137" name="Google Shape;137;p21"/>
          <p:cNvSpPr txBox="1">
            <a:spLocks noGrp="1"/>
          </p:cNvSpPr>
          <p:nvPr>
            <p:ph type="title" idx="4294967295"/>
          </p:nvPr>
        </p:nvSpPr>
        <p:spPr>
          <a:xfrm>
            <a:off x="78200" y="1060704"/>
            <a:ext cx="9065700" cy="4082821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>
              <a:lnSpc>
                <a:spcPct val="115000"/>
              </a:lnSpc>
              <a:buSzPts val="2300"/>
              <a:buFont typeface="Lato"/>
              <a:buChar char="➔"/>
            </a:pPr>
            <a:r>
              <a:rPr lang="en" sz="2800" dirty="0" smtClean="0">
                <a:latin typeface="Lato"/>
                <a:ea typeface="Lato"/>
                <a:cs typeface="Lato"/>
                <a:sym typeface="Lato"/>
              </a:rPr>
              <a:t>स्कूलों, </a:t>
            </a:r>
            <a:r>
              <a:rPr lang="hi-IN" sz="2800" dirty="0" smtClean="0">
                <a:latin typeface="Lato"/>
                <a:ea typeface="Lato"/>
                <a:cs typeface="Lato"/>
                <a:sym typeface="Lato"/>
              </a:rPr>
              <a:t>कॉलेजों, विश्वविद्यालयों </a:t>
            </a:r>
            <a:r>
              <a:rPr lang="en" sz="2800" dirty="0" smtClean="0">
                <a:latin typeface="Lato"/>
                <a:ea typeface="Lato"/>
                <a:cs typeface="Lato"/>
                <a:sym typeface="Lato"/>
              </a:rPr>
              <a:t> में शिक्षा </a:t>
            </a:r>
            <a:br>
              <a:rPr lang="en" sz="2800" dirty="0" smtClean="0">
                <a:latin typeface="Lato"/>
                <a:ea typeface="Lato"/>
                <a:cs typeface="Lato"/>
                <a:sym typeface="Lato"/>
              </a:rPr>
            </a:br>
            <a:endParaRPr sz="280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Lato"/>
              <a:buChar char="➔"/>
            </a:pPr>
            <a:r>
              <a:rPr lang="en" sz="2800" dirty="0" smtClean="0">
                <a:latin typeface="Lato"/>
                <a:ea typeface="Lato"/>
                <a:cs typeface="Lato"/>
                <a:sym typeface="Lato"/>
              </a:rPr>
              <a:t>माता पिता की भागीदारी </a:t>
            </a:r>
            <a:br>
              <a:rPr lang="en" sz="2800" dirty="0" smtClean="0">
                <a:latin typeface="Lato"/>
                <a:ea typeface="Lato"/>
                <a:cs typeface="Lato"/>
                <a:sym typeface="Lato"/>
              </a:rPr>
            </a:br>
            <a:endParaRPr sz="280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Lato"/>
              <a:buChar char="➔"/>
            </a:pPr>
            <a:r>
              <a:rPr lang="en" sz="2800" dirty="0" smtClean="0">
                <a:latin typeface="Lato"/>
                <a:ea typeface="Lato"/>
                <a:cs typeface="Lato"/>
                <a:sym typeface="Lato"/>
              </a:rPr>
              <a:t>समाज में जागरूकता </a:t>
            </a:r>
            <a:br>
              <a:rPr lang="en" sz="2800" dirty="0" smtClean="0">
                <a:latin typeface="Lato"/>
                <a:ea typeface="Lato"/>
                <a:cs typeface="Lato"/>
                <a:sym typeface="Lato"/>
              </a:rPr>
            </a:br>
            <a:endParaRPr sz="280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Lato"/>
              <a:buChar char="➔"/>
            </a:pPr>
            <a:r>
              <a:rPr lang="en" sz="2800" dirty="0" smtClean="0">
                <a:latin typeface="Lato"/>
                <a:ea typeface="Lato"/>
                <a:cs typeface="Lato"/>
                <a:sym typeface="Lato"/>
              </a:rPr>
              <a:t>नागरिक संगठनों  की मदद से मीडिया साक्षरता को ग्रामीण इलाकों तक ले जाना </a:t>
            </a:r>
            <a:endParaRPr sz="2800" smtClean="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6;p21"/>
          <p:cNvSpPr txBox="1">
            <a:spLocks/>
          </p:cNvSpPr>
          <p:nvPr/>
        </p:nvSpPr>
        <p:spPr>
          <a:xfrm>
            <a:off x="78200" y="2827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tabLst/>
              <a:defRPr/>
            </a:pPr>
            <a:r>
              <a:rPr kumimoji="0" lang="hi-IN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"/>
                <a:ea typeface="Raleway"/>
                <a:cs typeface="Raleway"/>
                <a:sym typeface="Raleway"/>
              </a:rPr>
              <a:t>मीडिया साक्षरता के लिए उठाये जाने वाले कदम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tabLst/>
              <a:defRPr/>
            </a:pPr>
            <a:endParaRPr kumimoji="0" lang="hi-IN" sz="3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7706" y="1353311"/>
            <a:ext cx="8046720" cy="3540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74650">
              <a:lnSpc>
                <a:spcPct val="115000"/>
              </a:lnSpc>
              <a:buSzPts val="2300"/>
              <a:buFont typeface="Lato"/>
              <a:buChar char="➔"/>
            </a:pPr>
            <a:r>
              <a:rPr lang="hi-IN" sz="2800" b="1" dirty="0" smtClean="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नीति निर्माण </a:t>
            </a:r>
            <a:endParaRPr lang="en-US" sz="2800" b="1" dirty="0" smtClean="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74650">
              <a:lnSpc>
                <a:spcPct val="115000"/>
              </a:lnSpc>
              <a:buSzPts val="2300"/>
              <a:buFont typeface="Lato"/>
              <a:buChar char="➔"/>
            </a:pPr>
            <a:endParaRPr lang="hi-IN" sz="2800" b="1" dirty="0" smtClean="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74650">
              <a:lnSpc>
                <a:spcPct val="115000"/>
              </a:lnSpc>
              <a:buSzPts val="2300"/>
              <a:buFont typeface="Lato"/>
              <a:buChar char="➔"/>
            </a:pPr>
            <a:r>
              <a:rPr lang="hi-IN" sz="2800" b="1" dirty="0" smtClean="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ट्रेनिंग और वर्कशॉप के ज़रिये </a:t>
            </a:r>
            <a:endParaRPr lang="en-US" sz="2800" b="1" dirty="0" smtClean="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74650">
              <a:lnSpc>
                <a:spcPct val="115000"/>
              </a:lnSpc>
              <a:buSzPts val="2300"/>
            </a:pPr>
            <a:endParaRPr lang="hi-IN" sz="2800" b="1" dirty="0" smtClean="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74650">
              <a:lnSpc>
                <a:spcPct val="115000"/>
              </a:lnSpc>
              <a:buSzPts val="2300"/>
              <a:buFont typeface="Lato"/>
              <a:buChar char="➔"/>
            </a:pPr>
            <a:r>
              <a:rPr lang="hi-IN" sz="2800" b="1" dirty="0" smtClean="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कम्युनिटी मीडिया जैसे - कम्युनिटी रेडियो, कम्युनिटी </a:t>
            </a:r>
            <a:endParaRPr lang="en-US" sz="2800" b="1" dirty="0" smtClean="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74650">
              <a:lnSpc>
                <a:spcPct val="115000"/>
              </a:lnSpc>
              <a:buSzPts val="2300"/>
              <a:buFont typeface="Lato"/>
              <a:buChar char="➔"/>
            </a:pPr>
            <a:endParaRPr lang="en-US" sz="2800" b="1" dirty="0" smtClean="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74650">
              <a:lnSpc>
                <a:spcPct val="115000"/>
              </a:lnSpc>
              <a:buSzPts val="2300"/>
            </a:pPr>
            <a:r>
              <a:rPr lang="hi-IN" sz="2800" b="1" dirty="0" smtClean="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पेपर आदि के ज़रिये इसे बढ़ावा देना </a:t>
            </a:r>
            <a:endParaRPr lang="hi-IN" sz="2800" b="1" dirty="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>
            <a:spLocks noGrp="1"/>
          </p:cNvSpPr>
          <p:nvPr>
            <p:ph type="title" idx="4294967295"/>
          </p:nvPr>
        </p:nvSpPr>
        <p:spPr>
          <a:xfrm>
            <a:off x="208850" y="282725"/>
            <a:ext cx="8367600" cy="11967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500">
                <a:latin typeface="Lato"/>
                <a:ea typeface="Lato"/>
                <a:cs typeface="Lato"/>
                <a:sym typeface="Lato"/>
              </a:rPr>
              <a:t>मीडिया साक्षरता कौशल और योग्यता की ज़रुरत </a:t>
            </a:r>
            <a:r>
              <a:rPr lang="en" sz="2400">
                <a:latin typeface="Lato"/>
                <a:ea typeface="Lato"/>
                <a:cs typeface="Lato"/>
                <a:sym typeface="Lato"/>
              </a:rPr>
              <a:t> </a:t>
            </a:r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title" idx="4294967295"/>
          </p:nvPr>
        </p:nvSpPr>
        <p:spPr>
          <a:xfrm>
            <a:off x="39150" y="1651000"/>
            <a:ext cx="9065700" cy="33339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Lato"/>
              <a:buChar char="❖"/>
            </a:pPr>
            <a:r>
              <a:rPr lang="en" sz="2000" dirty="0">
                <a:latin typeface="Lato"/>
                <a:ea typeface="Lato"/>
                <a:cs typeface="Lato"/>
                <a:sym typeface="Lato"/>
              </a:rPr>
              <a:t>त</a:t>
            </a:r>
            <a:r>
              <a:rPr lang="en" sz="2300" dirty="0">
                <a:latin typeface="Lato"/>
                <a:ea typeface="Lato"/>
                <a:cs typeface="Lato"/>
                <a:sym typeface="Lato"/>
              </a:rPr>
              <a:t>र्कसंगत विचार को बढ़ावा देने के लिए </a:t>
            </a:r>
            <a:endParaRPr sz="2300">
              <a:latin typeface="Lato"/>
              <a:ea typeface="Lato"/>
              <a:cs typeface="Lato"/>
              <a:sym typeface="Lato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Lato"/>
              <a:buChar char="❖"/>
            </a:pPr>
            <a:r>
              <a:rPr lang="en" sz="2300" dirty="0">
                <a:latin typeface="Lato"/>
                <a:ea typeface="Lato"/>
                <a:cs typeface="Lato"/>
                <a:sym typeface="Lato"/>
              </a:rPr>
              <a:t>वैचारिक विविधता को बढ़ावा देने लिए </a:t>
            </a:r>
            <a:endParaRPr sz="2300">
              <a:latin typeface="Lato"/>
              <a:ea typeface="Lato"/>
              <a:cs typeface="Lato"/>
              <a:sym typeface="Lato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Lato"/>
              <a:buChar char="❖"/>
            </a:pPr>
            <a:r>
              <a:rPr lang="en" sz="2300" dirty="0">
                <a:latin typeface="Lato"/>
                <a:ea typeface="Lato"/>
                <a:cs typeface="Lato"/>
                <a:sym typeface="Lato"/>
              </a:rPr>
              <a:t>डिजिटल मीडिया के अल्गोरिथम को  समझने के लिए </a:t>
            </a:r>
            <a:endParaRPr sz="2300">
              <a:latin typeface="Lato"/>
              <a:ea typeface="Lato"/>
              <a:cs typeface="Lato"/>
              <a:sym typeface="Lato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Lato"/>
              <a:buChar char="❖"/>
            </a:pPr>
            <a:r>
              <a:rPr lang="en" sz="2300" dirty="0">
                <a:latin typeface="Lato"/>
                <a:ea typeface="Lato"/>
                <a:cs typeface="Lato"/>
                <a:sym typeface="Lato"/>
              </a:rPr>
              <a:t>मीडिया से होने वाले फायदे और नुकसान दोनों का मूल्यांकन करने के लिए </a:t>
            </a:r>
            <a:endParaRPr sz="2300">
              <a:latin typeface="Lato"/>
              <a:ea typeface="Lato"/>
              <a:cs typeface="Lato"/>
              <a:sym typeface="Lato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Lato"/>
              <a:buChar char="❖"/>
            </a:pPr>
            <a:r>
              <a:rPr lang="en" sz="2300" dirty="0">
                <a:latin typeface="Lato"/>
                <a:ea typeface="Lato"/>
                <a:cs typeface="Lato"/>
                <a:sym typeface="Lato"/>
              </a:rPr>
              <a:t>सजग "प्रोज़्यूमर" बने के लिए </a:t>
            </a:r>
            <a:endParaRPr sz="2300">
              <a:latin typeface="Lato"/>
              <a:ea typeface="Lato"/>
              <a:cs typeface="Lato"/>
              <a:sym typeface="Lato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Lato"/>
              <a:buChar char="❖"/>
            </a:pPr>
            <a:r>
              <a:rPr lang="en" sz="2300" dirty="0">
                <a:latin typeface="Lato"/>
                <a:ea typeface="Lato"/>
                <a:cs typeface="Lato"/>
                <a:sym typeface="Lato"/>
              </a:rPr>
              <a:t>कीवर्ड सर्चिंग को जानने और इस्तेमाल करने के लिए </a:t>
            </a:r>
            <a:endParaRPr sz="23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2;p22"/>
          <p:cNvSpPr txBox="1">
            <a:spLocks/>
          </p:cNvSpPr>
          <p:nvPr/>
        </p:nvSpPr>
        <p:spPr>
          <a:xfrm>
            <a:off x="208850" y="282725"/>
            <a:ext cx="8367600" cy="1099848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rgbClr val="741B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  <a:tabLst/>
              <a:defRPr/>
            </a:pPr>
            <a:r>
              <a:rPr kumimoji="0" lang="hi-IN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मीडिया साक्षरता कौशल और योग्यता की ज़रुरत  </a:t>
            </a:r>
            <a:endParaRPr kumimoji="0" lang="hi-IN" sz="3600" b="1" i="0" u="none" strike="noStrike" kern="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2141" y="2030063"/>
            <a:ext cx="8449056" cy="3045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74650">
              <a:lnSpc>
                <a:spcPct val="115000"/>
              </a:lnSpc>
              <a:buSzPts val="2300"/>
              <a:buFont typeface="Lato"/>
              <a:buChar char="❖"/>
            </a:pPr>
            <a:r>
              <a:rPr lang="hi-IN" sz="2800" dirty="0" smtClean="0">
                <a:solidFill>
                  <a:schemeClr val="accent6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मीडिया से होने वाले फायदे और नुकसान दोनों का मूल्यांकन करने के लिए</a:t>
            </a:r>
            <a:endParaRPr lang="en-US" sz="2800" dirty="0" smtClean="0">
              <a:solidFill>
                <a:schemeClr val="accent6">
                  <a:lumMod val="50000"/>
                </a:schemeClr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74650">
              <a:lnSpc>
                <a:spcPct val="115000"/>
              </a:lnSpc>
              <a:buSzPts val="2300"/>
            </a:pPr>
            <a:r>
              <a:rPr lang="hi-IN" sz="2800" dirty="0" smtClean="0">
                <a:solidFill>
                  <a:schemeClr val="accent6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 </a:t>
            </a:r>
          </a:p>
          <a:p>
            <a:pPr marL="457200" lvl="0" indent="-374650">
              <a:lnSpc>
                <a:spcPct val="115000"/>
              </a:lnSpc>
              <a:buSzPts val="2300"/>
              <a:buFont typeface="Lato"/>
              <a:buChar char="❖"/>
            </a:pPr>
            <a:r>
              <a:rPr lang="hi-IN" sz="2800" dirty="0" smtClean="0">
                <a:solidFill>
                  <a:schemeClr val="accent6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सजग "प्रोज़्यूमर" बने के लिए </a:t>
            </a:r>
            <a:endParaRPr lang="en-US" sz="2800" dirty="0" smtClean="0">
              <a:solidFill>
                <a:schemeClr val="accent6">
                  <a:lumMod val="50000"/>
                </a:schemeClr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74650">
              <a:lnSpc>
                <a:spcPct val="115000"/>
              </a:lnSpc>
              <a:buSzPts val="2300"/>
              <a:buFont typeface="Lato"/>
              <a:buChar char="❖"/>
            </a:pPr>
            <a:endParaRPr lang="hi-IN" sz="2800" dirty="0" smtClean="0">
              <a:solidFill>
                <a:schemeClr val="accent6">
                  <a:lumMod val="50000"/>
                </a:schemeClr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74650">
              <a:lnSpc>
                <a:spcPct val="115000"/>
              </a:lnSpc>
              <a:buSzPts val="2300"/>
              <a:buFont typeface="Lato"/>
              <a:buChar char="❖"/>
            </a:pPr>
            <a:r>
              <a:rPr lang="hi-IN" sz="2800" dirty="0" smtClean="0">
                <a:solidFill>
                  <a:schemeClr val="accent6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कीवर्ड सर्चिंग को जानने और इस्तेमाल करने के लिए </a:t>
            </a:r>
            <a:endParaRPr lang="hi-IN" sz="2800" dirty="0">
              <a:solidFill>
                <a:schemeClr val="accent6">
                  <a:lumMod val="50000"/>
                </a:schemeClr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>
            <a:spLocks noGrp="1"/>
          </p:cNvSpPr>
          <p:nvPr>
            <p:ph type="title" idx="4294967295"/>
          </p:nvPr>
        </p:nvSpPr>
        <p:spPr>
          <a:xfrm>
            <a:off x="208850" y="2827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3600" dirty="0">
                <a:solidFill>
                  <a:srgbClr val="FF0000"/>
                </a:solidFill>
              </a:rPr>
              <a:t>मीडिया डिक्शनरी इनिशिएटिव </a:t>
            </a:r>
            <a:endParaRPr sz="2400">
              <a:solidFill>
                <a:srgbClr val="FF0000"/>
              </a:solidFill>
            </a:endParaRPr>
          </a:p>
        </p:txBody>
      </p:sp>
      <p:sp>
        <p:nvSpPr>
          <p:cNvPr id="149" name="Google Shape;149;p23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Wingdings" pitchFamily="2" charset="2"/>
              <a:buChar char="Ø"/>
            </a:pPr>
            <a:r>
              <a:rPr lang="en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मीडिया साक्षरता एवं इसकी योग्यता व् कौशल को बढ़ाने का एक साझा प्रयास </a:t>
            </a:r>
            <a:endParaRPr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Wingdings" pitchFamily="2" charset="2"/>
              <a:buChar char="Ø"/>
            </a:pPr>
            <a:r>
              <a:rPr lang="en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१५ मार्च २०२१ में शुरुआत </a:t>
            </a:r>
            <a:endParaRPr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Wingdings" pitchFamily="2" charset="2"/>
              <a:buChar char="Ø"/>
            </a:pPr>
            <a:r>
              <a:rPr lang="en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आज देश की ३६ बोली भाषाओँ में काम कर रही है </a:t>
            </a:r>
            <a:endParaRPr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9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900">
              <a:solidFill>
                <a:schemeClr val="dk1"/>
              </a:solidFill>
            </a:endParaRPr>
          </a:p>
        </p:txBody>
      </p:sp>
      <p:pic>
        <p:nvPicPr>
          <p:cNvPr id="150" name="Google Shape;15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6150" y="200525"/>
            <a:ext cx="1377951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>
            <a:spLocks noGrp="1"/>
          </p:cNvSpPr>
          <p:nvPr>
            <p:ph type="title" idx="4294967295"/>
          </p:nvPr>
        </p:nvSpPr>
        <p:spPr>
          <a:xfrm>
            <a:off x="208850" y="2827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36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मीडिया डिक्शनरी इनिशिएटिव </a:t>
            </a:r>
            <a:endParaRPr sz="240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9" name="Google Shape;149;p23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400" dirty="0" smtClean="0">
                <a:solidFill>
                  <a:srgbClr val="FF0000"/>
                </a:solidFill>
              </a:rPr>
              <a:t>काम </a:t>
            </a:r>
            <a:r>
              <a:rPr lang="en" sz="2400" dirty="0">
                <a:solidFill>
                  <a:srgbClr val="FF0000"/>
                </a:solidFill>
              </a:rPr>
              <a:t>करने वाले साथी मीडिया साक्षरता को अच्छी तरह से जानते समझते हैं और अपने मीडिया उपभोग को लेकर सजग है </a:t>
            </a:r>
            <a:endParaRPr sz="2400">
              <a:solidFill>
                <a:srgbClr val="FF0000"/>
              </a:solidFill>
            </a:endParaRPr>
          </a:p>
          <a:p>
            <a:pPr lvl="0">
              <a:lnSpc>
                <a:spcPct val="115000"/>
              </a:lnSpc>
              <a:spcBef>
                <a:spcPts val="1600"/>
              </a:spcBef>
              <a:buSzPts val="1100"/>
            </a:pPr>
            <a:r>
              <a:rPr lang="en" sz="2400" dirty="0">
                <a:solidFill>
                  <a:srgbClr val="FF0000"/>
                </a:solidFill>
              </a:rPr>
              <a:t>इसमें काम करने वाले साथी आज वीडियो बनाने, थंबनेल बनाने, वॉइसओवर देने, स्क्रिप्ट लिखने में दक्ष हो गए हैं </a:t>
            </a:r>
            <a:r>
              <a:rPr lang="en" sz="2400" dirty="0" smtClean="0">
                <a:solidFill>
                  <a:srgbClr val="FF0000"/>
                </a:solidFill>
              </a:rPr>
              <a:t/>
            </a:r>
            <a:br>
              <a:rPr lang="en" sz="2400" dirty="0" smtClean="0">
                <a:solidFill>
                  <a:srgbClr val="FF0000"/>
                </a:solidFill>
              </a:rPr>
            </a:br>
            <a:r>
              <a:rPr lang="hi-IN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hi-IN" sz="2400" dirty="0" smtClean="0">
                <a:solidFill>
                  <a:srgbClr val="FF0000"/>
                </a:solidFill>
              </a:rPr>
              <a:t>मीडिया डिक्शनरी इनिशिएटिव में ७ साल से लेकर ८० साल के सदस्य सक्रिय हैं </a:t>
            </a:r>
            <a:br>
              <a:rPr lang="hi-IN" sz="2400" dirty="0" smtClean="0">
                <a:solidFill>
                  <a:srgbClr val="FF0000"/>
                </a:solidFill>
              </a:rPr>
            </a:br>
            <a:r>
              <a:rPr lang="hi-IN" sz="2400" dirty="0" smtClean="0">
                <a:solidFill>
                  <a:srgbClr val="FF0000"/>
                </a:solidFill>
              </a:rPr>
              <a:t/>
            </a:r>
            <a:br>
              <a:rPr lang="hi-IN" sz="2400" dirty="0" smtClean="0">
                <a:solidFill>
                  <a:srgbClr val="FF0000"/>
                </a:solidFill>
              </a:rPr>
            </a:br>
            <a:r>
              <a:rPr lang="hi-IN" sz="2400" dirty="0" smtClean="0">
                <a:solidFill>
                  <a:srgbClr val="FF0000"/>
                </a:solidFill>
              </a:rPr>
              <a:t>आप भी  इसका हिस्सा बन सकते हैं </a:t>
            </a:r>
            <a:endParaRPr sz="240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9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900">
              <a:solidFill>
                <a:schemeClr val="dk1"/>
              </a:solidFill>
            </a:endParaRPr>
          </a:p>
        </p:txBody>
      </p:sp>
      <p:pic>
        <p:nvPicPr>
          <p:cNvPr id="150" name="Google Shape;15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6150" y="200525"/>
            <a:ext cx="1377951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4"/>
          <p:cNvSpPr txBox="1">
            <a:spLocks noGrp="1"/>
          </p:cNvSpPr>
          <p:nvPr>
            <p:ph type="title" idx="4294967295"/>
          </p:nvPr>
        </p:nvSpPr>
        <p:spPr>
          <a:xfrm>
            <a:off x="1428050" y="469900"/>
            <a:ext cx="7227000" cy="8955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दु</a:t>
            </a:r>
            <a:r>
              <a:rPr lang="en" sz="2100"/>
              <a:t>निया </a:t>
            </a:r>
            <a:r>
              <a:rPr lang="en" sz="2300"/>
              <a:t>के अन्य देशों में मीडिया साक्षरता </a:t>
            </a:r>
            <a:endParaRPr sz="2300"/>
          </a:p>
        </p:txBody>
      </p:sp>
      <p:sp>
        <p:nvSpPr>
          <p:cNvPr id="156" name="Google Shape;156;p24"/>
          <p:cNvSpPr txBox="1">
            <a:spLocks noGrp="1"/>
          </p:cNvSpPr>
          <p:nvPr>
            <p:ph type="title" idx="4294967295"/>
          </p:nvPr>
        </p:nvSpPr>
        <p:spPr>
          <a:xfrm>
            <a:off x="78200" y="1479550"/>
            <a:ext cx="9065700" cy="3663900"/>
          </a:xfrm>
          <a:prstGeom prst="rect">
            <a:avLst/>
          </a:prstGeom>
          <a:solidFill>
            <a:srgbClr val="EA9999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800" dirty="0"/>
              <a:t>अमेरिका के 18 राज्यों में मीडिया लिटरेसी से लॉ पारित हो चुका है जिसके तहत बच्चों को स्कूल में ही मीडिया साक्षरता की बात कही गयी है. </a:t>
            </a:r>
            <a:r>
              <a:rPr lang="en" sz="2800" dirty="0" smtClean="0"/>
              <a:t/>
            </a:r>
            <a:br>
              <a:rPr lang="en" sz="2800" dirty="0" smtClean="0"/>
            </a:br>
            <a:endParaRPr sz="28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2800" dirty="0"/>
              <a:t>यूरोपियन यूनियन भी इस दिशा में खूब काम कर रहा है. </a:t>
            </a:r>
            <a:r>
              <a:rPr lang="en" sz="2800" dirty="0" smtClean="0"/>
              <a:t/>
            </a:r>
            <a:br>
              <a:rPr lang="en" sz="2800" dirty="0" smtClean="0"/>
            </a:br>
            <a:endParaRPr sz="28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2800" dirty="0"/>
              <a:t>कनाडा के स्कूलों में भी मीडिया लिटरेसी पढ़ाई जा रही है. </a:t>
            </a:r>
            <a:endParaRPr sz="280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80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4"/>
          <p:cNvSpPr txBox="1">
            <a:spLocks noGrp="1"/>
          </p:cNvSpPr>
          <p:nvPr>
            <p:ph type="title" idx="4294967295"/>
          </p:nvPr>
        </p:nvSpPr>
        <p:spPr>
          <a:xfrm>
            <a:off x="1428050" y="469900"/>
            <a:ext cx="7227000" cy="8955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दु</a:t>
            </a:r>
            <a:r>
              <a:rPr lang="en" sz="2100"/>
              <a:t>निया </a:t>
            </a:r>
            <a:r>
              <a:rPr lang="en" sz="2300"/>
              <a:t>के अन्य देशों में मीडिया साक्षरता </a:t>
            </a:r>
            <a:endParaRPr sz="2300"/>
          </a:p>
        </p:txBody>
      </p:sp>
      <p:sp>
        <p:nvSpPr>
          <p:cNvPr id="156" name="Google Shape;156;p24"/>
          <p:cNvSpPr txBox="1">
            <a:spLocks noGrp="1"/>
          </p:cNvSpPr>
          <p:nvPr>
            <p:ph type="title" idx="4294967295"/>
          </p:nvPr>
        </p:nvSpPr>
        <p:spPr>
          <a:xfrm>
            <a:off x="78200" y="1479550"/>
            <a:ext cx="9065700" cy="3663900"/>
          </a:xfrm>
          <a:prstGeom prst="rect">
            <a:avLst/>
          </a:prstGeom>
          <a:solidFill>
            <a:srgbClr val="EA9999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2400" dirty="0" smtClean="0"/>
              <a:t>भारत </a:t>
            </a:r>
            <a:r>
              <a:rPr lang="en" sz="2400" dirty="0"/>
              <a:t>में अभी इससे सम्बंधित बहुत काम होना बाकी है. </a:t>
            </a:r>
            <a:r>
              <a:rPr lang="en" sz="2400" dirty="0" smtClean="0"/>
              <a:t/>
            </a:r>
            <a:br>
              <a:rPr lang="en" sz="2400" dirty="0" smtClean="0"/>
            </a:br>
            <a:endParaRPr sz="24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2400" dirty="0"/>
              <a:t>भारत में अभी तक स्कूल्स में मीडिया लिटरेसी को नहीं पढ़ाया जा रहा है. </a:t>
            </a:r>
            <a:r>
              <a:rPr lang="en" sz="2400" dirty="0" smtClean="0"/>
              <a:t/>
            </a:r>
            <a:br>
              <a:rPr lang="en" sz="2400" dirty="0" smtClean="0"/>
            </a:br>
            <a:endParaRPr sz="24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2400" dirty="0"/>
              <a:t>कॉलेज और विश्वविद्यालय भी बहुत कम हैं जहां इसको संजीदगी से लिया जा रहा है. </a:t>
            </a:r>
            <a:r>
              <a:rPr lang="en" sz="2400" dirty="0" smtClean="0"/>
              <a:t/>
            </a:r>
            <a:br>
              <a:rPr lang="en" sz="2400" dirty="0" smtClean="0"/>
            </a:br>
            <a:endParaRPr sz="2400"/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2400" dirty="0"/>
              <a:t>इस दिशा में एनसीईआरटी, सीबीएसई स्कूल के प्रयास सराहनीय हैं. 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80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 idx="4294967295"/>
          </p:nvPr>
        </p:nvSpPr>
        <p:spPr>
          <a:xfrm>
            <a:off x="535775" y="3549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मीडिया साक्षरता/सजगता क्या है </a:t>
            </a:r>
            <a:endParaRPr sz="2400"/>
          </a:p>
        </p:txBody>
      </p:sp>
      <p:sp>
        <p:nvSpPr>
          <p:cNvPr id="79" name="Google Shape;79;p14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380390" y="2123575"/>
            <a:ext cx="2699309" cy="1732500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मीडिया को समझना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3247949" y="2123575"/>
            <a:ext cx="2281956" cy="17325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मीडिया का विश्लेषण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5640019" y="2123575"/>
            <a:ext cx="2936431" cy="1732500"/>
          </a:xfrm>
          <a:prstGeom prst="ellipse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मीडिया का प्रभावी ढंग से उपयोग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>
            <a:spLocks noGrp="1"/>
          </p:cNvSpPr>
          <p:nvPr>
            <p:ph type="title" idx="4294967295"/>
          </p:nvPr>
        </p:nvSpPr>
        <p:spPr>
          <a:xfrm>
            <a:off x="78200" y="100"/>
            <a:ext cx="9065700" cy="5143500"/>
          </a:xfrm>
          <a:prstGeom prst="rect">
            <a:avLst/>
          </a:prstGeom>
          <a:solidFill>
            <a:srgbClr val="F1C232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5100" b="0" dirty="0">
                <a:latin typeface="Lato"/>
                <a:ea typeface="Lato"/>
                <a:cs typeface="Lato"/>
                <a:sym typeface="Lato"/>
              </a:rPr>
              <a:t>अगर कोई सवाल हो तो स्वागत है </a:t>
            </a:r>
            <a:endParaRPr sz="5100" b="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5100" b="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7700" b="0" dirty="0">
                <a:latin typeface="Lato"/>
                <a:ea typeface="Lato"/>
                <a:cs typeface="Lato"/>
                <a:sym typeface="Lato"/>
              </a:rPr>
              <a:t>धन्यवाद </a:t>
            </a:r>
            <a:endParaRPr sz="7700" b="0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>
            <a:spLocks noGrp="1"/>
          </p:cNvSpPr>
          <p:nvPr>
            <p:ph type="title" idx="4294967295"/>
          </p:nvPr>
        </p:nvSpPr>
        <p:spPr>
          <a:xfrm>
            <a:off x="567650" y="354925"/>
            <a:ext cx="8367600" cy="902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>
                <a:solidFill>
                  <a:srgbClr val="000000"/>
                </a:solidFill>
              </a:rPr>
              <a:t>मीडिया और समाज 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88" name="Google Shape;88;p15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78200" y="1836115"/>
            <a:ext cx="2335816" cy="2816352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मीडिया का समाज में बढ़ता दखल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6078930" y="1933378"/>
            <a:ext cx="2691993" cy="2397219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मीडिया सच्चाई को ज्यों का त्यों नहीं दिखाता 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2" name="Google Shape;92;p15"/>
          <p:cNvSpPr/>
          <p:nvPr/>
        </p:nvSpPr>
        <p:spPr>
          <a:xfrm>
            <a:off x="2479853" y="1792224"/>
            <a:ext cx="3291840" cy="2977286"/>
          </a:xfrm>
          <a:prstGeom prst="ellipse">
            <a:avLst/>
          </a:prstGeom>
          <a:solidFill>
            <a:schemeClr val="accent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सूचना, शिक्षा, मनोरंजन के साथ साथ प्रोपगैंडा, सहमति और जनमत निर्माण में मीडिया की भूमिका 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>
            <a:spLocks noGrp="1"/>
          </p:cNvSpPr>
          <p:nvPr>
            <p:ph type="title" idx="4294967295"/>
          </p:nvPr>
        </p:nvSpPr>
        <p:spPr>
          <a:xfrm>
            <a:off x="531074" y="376870"/>
            <a:ext cx="8367600" cy="902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 dirty="0">
                <a:solidFill>
                  <a:srgbClr val="000000"/>
                </a:solidFill>
              </a:rPr>
              <a:t>मीडिया और समाज 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88" name="Google Shape;88;p15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999999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5"/>
          <p:cNvSpPr/>
          <p:nvPr/>
        </p:nvSpPr>
        <p:spPr>
          <a:xfrm>
            <a:off x="629107" y="2123574"/>
            <a:ext cx="3013863" cy="281418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hi-IN" sz="2400" b="1" dirty="0" smtClean="0">
                <a:latin typeface="Lato"/>
                <a:ea typeface="Lato"/>
                <a:cs typeface="Lato"/>
                <a:sym typeface="Lato"/>
              </a:rPr>
              <a:t>मीडिया पर हमारी बढ़ती निर्भरता 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1" name="Google Shape;91;p15"/>
          <p:cNvSpPr/>
          <p:nvPr/>
        </p:nvSpPr>
        <p:spPr>
          <a:xfrm>
            <a:off x="6729984" y="1983304"/>
            <a:ext cx="2414016" cy="2544804"/>
          </a:xfrm>
          <a:prstGeom prst="ellipse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मीडिया में एआई का दखल </a:t>
            </a:r>
            <a:endParaRPr sz="2400" b="1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3825850" y="2123575"/>
            <a:ext cx="2640787" cy="2477686"/>
          </a:xfrm>
          <a:prstGeom prst="ellipse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मीडिया टूल्स एवं तकनीक 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 idx="4294967295"/>
          </p:nvPr>
        </p:nvSpPr>
        <p:spPr>
          <a:xfrm>
            <a:off x="535775" y="3549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 dirty="0">
                <a:solidFill>
                  <a:srgbClr val="00FFFF"/>
                </a:solidFill>
              </a:rPr>
              <a:t>मीडिया निरक्षरता/अज्ञानता के नुकसान </a:t>
            </a:r>
            <a:endParaRPr sz="2400">
              <a:solidFill>
                <a:srgbClr val="00FFFF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0" name="Google Shape;100;p16"/>
          <p:cNvSpPr/>
          <p:nvPr/>
        </p:nvSpPr>
        <p:spPr>
          <a:xfrm>
            <a:off x="0" y="1347525"/>
            <a:ext cx="9144000" cy="3890158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Char char="★"/>
            </a:pPr>
            <a:endParaRPr lang="en" sz="24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Wingdings" pitchFamily="2" charset="2"/>
              <a:buChar char="Ø"/>
            </a:pPr>
            <a:r>
              <a:rPr lang="en" sz="2400" b="1" dirty="0" smtClean="0">
                <a:latin typeface="Lato"/>
                <a:ea typeface="Lato"/>
                <a:cs typeface="Lato"/>
                <a:sym typeface="Lato"/>
              </a:rPr>
              <a:t>भ्रामक </a:t>
            </a: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ख़बरों का शिकार होना </a:t>
            </a:r>
            <a:endParaRPr lang="en" sz="24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ctr" rtl="0">
              <a:spcBef>
                <a:spcPts val="0"/>
              </a:spcBef>
              <a:spcAft>
                <a:spcPts val="0"/>
              </a:spcAft>
              <a:buSzPts val="1600"/>
              <a:buFont typeface="Wingdings" pitchFamily="2" charset="2"/>
              <a:buChar char="Ø"/>
            </a:pPr>
            <a:endParaRPr sz="2400" b="1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साइबर अपराधों का शिकार होना </a:t>
            </a:r>
            <a:endParaRPr lang="en" sz="24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endParaRPr sz="2400" b="1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r>
              <a:rPr lang="en" sz="2400" b="1" smtClean="0">
                <a:latin typeface="Lato"/>
                <a:ea typeface="Lato"/>
                <a:cs typeface="Lato"/>
                <a:sym typeface="Lato"/>
              </a:rPr>
              <a:t>अनियंत्रित् </a:t>
            </a: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और अनियमित मीडिया डाइट का </a:t>
            </a:r>
            <a:r>
              <a:rPr lang="en" sz="2400" b="1" dirty="0" smtClean="0">
                <a:latin typeface="Lato"/>
                <a:ea typeface="Lato"/>
                <a:cs typeface="Lato"/>
                <a:sym typeface="Lato"/>
              </a:rPr>
              <a:t>उपभोग</a:t>
            </a: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</a:pPr>
            <a:r>
              <a:rPr lang="en" sz="2400" b="1" dirty="0" smtClean="0">
                <a:latin typeface="Lato"/>
                <a:ea typeface="Lato"/>
                <a:cs typeface="Lato"/>
                <a:sym typeface="Lato"/>
              </a:rPr>
              <a:t> </a:t>
            </a:r>
            <a:endParaRPr sz="2400" b="1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रील और रियल लाइफ में सामंजस्य न बैठा पाना </a:t>
            </a:r>
            <a:endParaRPr sz="2400" b="1">
              <a:latin typeface="Lato"/>
              <a:ea typeface="Lato"/>
              <a:cs typeface="Lato"/>
              <a:sym typeface="Lat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3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 idx="4294967295"/>
          </p:nvPr>
        </p:nvSpPr>
        <p:spPr>
          <a:xfrm>
            <a:off x="535775" y="3549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>
                <a:solidFill>
                  <a:srgbClr val="00FFFF"/>
                </a:solidFill>
              </a:rPr>
              <a:t>मीडिया निरक्षरता/अज्ञानता के नुकसान </a:t>
            </a:r>
            <a:endParaRPr sz="2400">
              <a:solidFill>
                <a:srgbClr val="00FFFF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0" name="Google Shape;100;p16"/>
          <p:cNvSpPr/>
          <p:nvPr/>
        </p:nvSpPr>
        <p:spPr>
          <a:xfrm>
            <a:off x="87782" y="1347524"/>
            <a:ext cx="9056218" cy="3795975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endParaRPr lang="en" sz="24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endParaRPr lang="en" sz="24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endParaRPr lang="en" sz="24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r>
              <a:rPr lang="en" sz="2800" b="1" dirty="0" smtClean="0">
                <a:latin typeface="Lato"/>
                <a:ea typeface="Lato"/>
                <a:cs typeface="Lato"/>
                <a:sym typeface="Lato"/>
              </a:rPr>
              <a:t>सोशल </a:t>
            </a:r>
            <a:r>
              <a:rPr lang="en" sz="2800" b="1" dirty="0">
                <a:latin typeface="Lato"/>
                <a:ea typeface="Lato"/>
                <a:cs typeface="Lato"/>
                <a:sym typeface="Lato"/>
              </a:rPr>
              <a:t>मीडिया का नकारात्मक प्रभाव </a:t>
            </a:r>
            <a:endParaRPr lang="en" sz="28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endParaRPr lang="en" sz="28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r>
              <a:rPr lang="en" sz="2800" b="1" dirty="0" smtClean="0">
                <a:latin typeface="Lato"/>
                <a:ea typeface="Lato"/>
                <a:cs typeface="Lato"/>
                <a:sym typeface="Lato"/>
              </a:rPr>
              <a:t>सेल्फीमेनिया </a:t>
            </a:r>
            <a:r>
              <a:rPr lang="en" sz="2800" b="1" dirty="0">
                <a:latin typeface="Lato"/>
                <a:ea typeface="Lato"/>
                <a:cs typeface="Lato"/>
                <a:sym typeface="Lato"/>
              </a:rPr>
              <a:t>और रील बनाने का नशा जान लेवा तक साबित हो रहा है </a:t>
            </a:r>
            <a:endParaRPr sz="2800" b="1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endParaRPr lang="en" sz="28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r>
              <a:rPr lang="en" sz="2800" b="1" dirty="0" smtClean="0">
                <a:latin typeface="Lato"/>
                <a:ea typeface="Lato"/>
                <a:cs typeface="Lato"/>
                <a:sym typeface="Lato"/>
              </a:rPr>
              <a:t>बढ़ता </a:t>
            </a:r>
            <a:r>
              <a:rPr lang="en" sz="2800" b="1" dirty="0">
                <a:latin typeface="Lato"/>
                <a:ea typeface="Lato"/>
                <a:cs typeface="Lato"/>
                <a:sym typeface="Lato"/>
              </a:rPr>
              <a:t>स्क्रीन टाइम कई बीमारियों की जड़ </a:t>
            </a:r>
            <a:endParaRPr lang="en" sz="2800" b="1" dirty="0" smtClean="0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endParaRPr sz="2800" b="1">
              <a:latin typeface="Lato"/>
              <a:ea typeface="Lato"/>
              <a:cs typeface="Lato"/>
              <a:sym typeface="Lato"/>
            </a:endParaRPr>
          </a:p>
          <a:p>
            <a:pPr marL="457200" lvl="0" indent="-323850" algn="ctr" rtl="0">
              <a:spcBef>
                <a:spcPts val="0"/>
              </a:spcBef>
              <a:spcAft>
                <a:spcPts val="0"/>
              </a:spcAft>
              <a:buSzPts val="1500"/>
              <a:buFont typeface="Wingdings" pitchFamily="2" charset="2"/>
              <a:buChar char="Ø"/>
            </a:pPr>
            <a:r>
              <a:rPr lang="en" sz="2800" b="1" dirty="0">
                <a:latin typeface="Lato"/>
                <a:ea typeface="Lato"/>
                <a:cs typeface="Lato"/>
                <a:sym typeface="Lato"/>
              </a:rPr>
              <a:t>सूचना की बमबारी का शिकार होना </a:t>
            </a:r>
            <a:endParaRPr sz="2800" b="1">
              <a:latin typeface="Lato"/>
              <a:ea typeface="Lato"/>
              <a:cs typeface="Lato"/>
              <a:sym typeface="Lato"/>
            </a:endParaRPr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 b="1">
              <a:latin typeface="Lato"/>
              <a:ea typeface="Lato"/>
              <a:cs typeface="Lato"/>
              <a:sym typeface="Lat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23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>
            <a:spLocks noGrp="1"/>
          </p:cNvSpPr>
          <p:nvPr>
            <p:ph type="title" idx="4294967295"/>
          </p:nvPr>
        </p:nvSpPr>
        <p:spPr>
          <a:xfrm>
            <a:off x="535775" y="3549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 dirty="0">
                <a:solidFill>
                  <a:srgbClr val="FF0000"/>
                </a:solidFill>
              </a:rPr>
              <a:t>मीडिया साक्षरता की योग्यता का आधार क्या है 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06" name="Google Shape;106;p17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7" name="Google Shape;107;p17"/>
          <p:cNvSpPr/>
          <p:nvPr/>
        </p:nvSpPr>
        <p:spPr>
          <a:xfrm>
            <a:off x="451325" y="1350625"/>
            <a:ext cx="8536500" cy="3699600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900" b="1" dirty="0"/>
              <a:t>योग्यता तीन चीज़ों पर निर्भर करती है- </a:t>
            </a:r>
            <a:endParaRPr sz="29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Wingdings" pitchFamily="2" charset="2"/>
              <a:buChar char="ü"/>
            </a:pPr>
            <a:r>
              <a:rPr lang="en" sz="2800" b="1" dirty="0"/>
              <a:t>ज्ञान </a:t>
            </a:r>
            <a:endParaRPr sz="28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Wingdings" pitchFamily="2" charset="2"/>
              <a:buChar char="ü"/>
            </a:pPr>
            <a:r>
              <a:rPr lang="en" sz="2800" b="1" dirty="0"/>
              <a:t>कौशल </a:t>
            </a:r>
            <a:endParaRPr sz="28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Wingdings" pitchFamily="2" charset="2"/>
              <a:buChar char="ü"/>
            </a:pPr>
            <a:r>
              <a:rPr lang="en" sz="2800" b="1" dirty="0"/>
              <a:t>आपका रवैया (सकरात्मक/नकारात्मक/उदासीन) </a:t>
            </a:r>
            <a:endParaRPr sz="28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>
            <a:spLocks noGrp="1"/>
          </p:cNvSpPr>
          <p:nvPr>
            <p:ph type="title" idx="4294967295"/>
          </p:nvPr>
        </p:nvSpPr>
        <p:spPr>
          <a:xfrm>
            <a:off x="208850" y="246149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 dirty="0">
                <a:solidFill>
                  <a:srgbClr val="00FF00"/>
                </a:solidFill>
              </a:rPr>
              <a:t>मीडिया साक्षरता कौशल </a:t>
            </a:r>
            <a:endParaRPr sz="2400">
              <a:solidFill>
                <a:srgbClr val="00FF00"/>
              </a:solidFill>
            </a:endParaRPr>
          </a:p>
        </p:txBody>
      </p:sp>
      <p:sp>
        <p:nvSpPr>
          <p:cNvPr id="113" name="Google Shape;113;p18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4" name="Google Shape;114;p18"/>
          <p:cNvSpPr/>
          <p:nvPr/>
        </p:nvSpPr>
        <p:spPr>
          <a:xfrm>
            <a:off x="208875" y="1446124"/>
            <a:ext cx="1547700" cy="369737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सूचना की सत्यता को पहचानना</a:t>
            </a:r>
            <a:r>
              <a:rPr lang="en" sz="2400" dirty="0">
                <a:latin typeface="Lato"/>
                <a:ea typeface="Lato"/>
                <a:cs typeface="Lato"/>
                <a:sym typeface="Lato"/>
              </a:rPr>
              <a:t> </a:t>
            </a:r>
            <a:endParaRPr sz="24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5" name="Google Shape;115;p18"/>
          <p:cNvSpPr/>
          <p:nvPr/>
        </p:nvSpPr>
        <p:spPr>
          <a:xfrm>
            <a:off x="1895300" y="1446124"/>
            <a:ext cx="1547700" cy="3697375"/>
          </a:xfrm>
          <a:prstGeom prst="roundRect">
            <a:avLst>
              <a:gd name="adj" fmla="val 16667"/>
            </a:avLst>
          </a:prstGeom>
          <a:solidFill>
            <a:srgbClr val="FF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Lato"/>
                <a:ea typeface="Lato"/>
                <a:cs typeface="Lato"/>
                <a:sym typeface="Lato"/>
              </a:rPr>
              <a:t>पक्षपात को समझना </a:t>
            </a:r>
            <a:endParaRPr sz="25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6" name="Google Shape;116;p18"/>
          <p:cNvSpPr/>
          <p:nvPr/>
        </p:nvSpPr>
        <p:spPr>
          <a:xfrm>
            <a:off x="3508573" y="1434584"/>
            <a:ext cx="1547700" cy="3708915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सन्दर्भ को समझना 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7" name="Google Shape;117;p18"/>
          <p:cNvSpPr/>
          <p:nvPr/>
        </p:nvSpPr>
        <p:spPr>
          <a:xfrm>
            <a:off x="5135270" y="1365574"/>
            <a:ext cx="2150669" cy="3777925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400" b="1" dirty="0">
                <a:latin typeface="Lato"/>
                <a:ea typeface="Lato"/>
                <a:cs typeface="Lato"/>
                <a:sym typeface="Lato"/>
              </a:rPr>
              <a:t>मीडिया के विभिन्न </a:t>
            </a:r>
            <a:r>
              <a:rPr lang="en" sz="2400" b="1" dirty="0" smtClean="0">
                <a:latin typeface="Lato"/>
                <a:ea typeface="Lato"/>
                <a:cs typeface="Lato"/>
                <a:sym typeface="Lato"/>
              </a:rPr>
              <a:t>प्रारूपों </a:t>
            </a:r>
            <a:r>
              <a:rPr lang="hi-IN" sz="2400" b="1" dirty="0" smtClean="0">
                <a:latin typeface="Lato"/>
                <a:ea typeface="Lato"/>
                <a:cs typeface="Lato"/>
                <a:sym typeface="Lato"/>
              </a:rPr>
              <a:t>को</a:t>
            </a:r>
            <a:endParaRPr lang="en" sz="2400" b="1" dirty="0" smtClean="0">
              <a:latin typeface="Lato"/>
              <a:ea typeface="Lato"/>
              <a:cs typeface="Lato"/>
              <a:sym typeface="Lato"/>
            </a:endParaRPr>
          </a:p>
          <a:p>
            <a:pPr lvl="0" algn="ctr"/>
            <a:r>
              <a:rPr lang="hi-IN" sz="2400" b="1" dirty="0" smtClean="0">
                <a:latin typeface="Lato"/>
                <a:ea typeface="Lato"/>
                <a:cs typeface="Lato"/>
                <a:sym typeface="Lato"/>
              </a:rPr>
              <a:t>जानना, सीमाएं और क्षमताएं पहचानना 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8" name="Google Shape;118;p18"/>
          <p:cNvSpPr/>
          <p:nvPr/>
        </p:nvSpPr>
        <p:spPr>
          <a:xfrm>
            <a:off x="7424927" y="1365574"/>
            <a:ext cx="1631291" cy="3777925"/>
          </a:xfrm>
          <a:prstGeom prst="roundRect">
            <a:avLst>
              <a:gd name="adj" fmla="val 16667"/>
            </a:avLst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Lato"/>
                <a:ea typeface="Lato"/>
                <a:cs typeface="Lato"/>
                <a:sym typeface="Lato"/>
              </a:rPr>
              <a:t>स्वयं मीडिया का निर्माण</a:t>
            </a:r>
            <a:endParaRPr sz="2500" b="1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 idx="4294967295"/>
          </p:nvPr>
        </p:nvSpPr>
        <p:spPr>
          <a:xfrm>
            <a:off x="535775" y="354925"/>
            <a:ext cx="8367600" cy="9024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200" dirty="0">
                <a:solidFill>
                  <a:schemeClr val="dk1"/>
                </a:solidFill>
              </a:rPr>
              <a:t>मीडिया </a:t>
            </a:r>
            <a:r>
              <a:rPr lang="en" sz="3200" dirty="0" smtClean="0">
                <a:solidFill>
                  <a:schemeClr val="dk1"/>
                </a:solidFill>
              </a:rPr>
              <a:t>साक्षरता </a:t>
            </a:r>
            <a:r>
              <a:rPr lang="hi-IN" sz="3200" dirty="0" smtClean="0">
                <a:solidFill>
                  <a:schemeClr val="dk1"/>
                </a:solidFill>
              </a:rPr>
              <a:t>शिक्षा के तीन प्रमुख अभिविन्यास </a:t>
            </a:r>
            <a:endParaRPr sz="3200"/>
          </a:p>
        </p:txBody>
      </p:sp>
      <p:sp>
        <p:nvSpPr>
          <p:cNvPr id="79" name="Google Shape;79;p14"/>
          <p:cNvSpPr txBox="1">
            <a:spLocks noGrp="1"/>
          </p:cNvSpPr>
          <p:nvPr>
            <p:ph type="title" idx="4294967295"/>
          </p:nvPr>
        </p:nvSpPr>
        <p:spPr>
          <a:xfrm>
            <a:off x="78200" y="1257325"/>
            <a:ext cx="9065700" cy="38862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800" b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380391" y="2123575"/>
            <a:ext cx="2384756" cy="1732500"/>
          </a:xfrm>
          <a:prstGeom prst="ellipse">
            <a:avLst/>
          </a:prstGeom>
          <a:solidFill>
            <a:srgbClr val="00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dirty="0" smtClean="0">
                <a:latin typeface="Lato"/>
                <a:ea typeface="Lato"/>
                <a:cs typeface="Lato"/>
                <a:sym typeface="Lato"/>
              </a:rPr>
              <a:t> संरक्षण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dirty="0" smtClean="0">
                <a:latin typeface="Lato"/>
                <a:ea typeface="Lato"/>
                <a:cs typeface="Lato"/>
                <a:sym typeface="Lato"/>
              </a:rPr>
              <a:t>अभिविन्यास 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1" name="Google Shape;81;p14"/>
          <p:cNvSpPr/>
          <p:nvPr/>
        </p:nvSpPr>
        <p:spPr>
          <a:xfrm>
            <a:off x="3065069" y="2123575"/>
            <a:ext cx="2464836" cy="17325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dirty="0" smtClean="0">
                <a:latin typeface="Lato"/>
                <a:ea typeface="Lato"/>
                <a:cs typeface="Lato"/>
                <a:sym typeface="Lato"/>
              </a:rPr>
              <a:t>प्रचारात्मक अभिविन्यास  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5640019" y="2123575"/>
            <a:ext cx="2936431" cy="1732500"/>
          </a:xfrm>
          <a:prstGeom prst="ellipse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dirty="0" smtClean="0">
                <a:latin typeface="Lato"/>
                <a:ea typeface="Lato"/>
                <a:cs typeface="Lato"/>
                <a:sym typeface="Lato"/>
              </a:rPr>
              <a:t>सहभागिता अभिविन्यास </a:t>
            </a:r>
            <a:endParaRPr sz="2400" b="1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522</Words>
  <PresentationFormat>On-screen Show (16:9)</PresentationFormat>
  <Paragraphs>112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Raleway</vt:lpstr>
      <vt:lpstr>Lato</vt:lpstr>
      <vt:lpstr>Wingdings</vt:lpstr>
      <vt:lpstr>Swiss</vt:lpstr>
      <vt:lpstr>मीडिया साक्षरता: योग्तया एवं कौशल </vt:lpstr>
      <vt:lpstr>मीडिया साक्षरता/सजगता क्या है </vt:lpstr>
      <vt:lpstr>मीडिया और समाज </vt:lpstr>
      <vt:lpstr>मीडिया और समाज </vt:lpstr>
      <vt:lpstr>मीडिया निरक्षरता/अज्ञानता के नुकसान </vt:lpstr>
      <vt:lpstr>मीडिया निरक्षरता/अज्ञानता के नुकसान </vt:lpstr>
      <vt:lpstr>मीडिया साक्षरता की योग्यता का आधार क्या है </vt:lpstr>
      <vt:lpstr>मीडिया साक्षरता कौशल </vt:lpstr>
      <vt:lpstr>मीडिया साक्षरता शिक्षा के तीन प्रमुख अभिविन्यास </vt:lpstr>
      <vt:lpstr>मीडिया साक्षरता कौशल को कैसे बढ़ाएं </vt:lpstr>
      <vt:lpstr>मीडिया साक्षरता कौशल को कैसे बढ़ाएं </vt:lpstr>
      <vt:lpstr>मीडिया साक्षरता के लिए उठाये जाने वाले कदम   </vt:lpstr>
      <vt:lpstr>Slide 13</vt:lpstr>
      <vt:lpstr>मीडिया साक्षरता कौशल और योग्यता की ज़रुरत  </vt:lpstr>
      <vt:lpstr>Slide 15</vt:lpstr>
      <vt:lpstr>मीडिया डिक्शनरी इनिशिएटिव </vt:lpstr>
      <vt:lpstr>मीडिया डिक्शनरी इनिशिएटिव </vt:lpstr>
      <vt:lpstr>दुनिया के अन्य देशों में मीडिया साक्षरता </vt:lpstr>
      <vt:lpstr>दुनिया के अन्य देशों में मीडिया साक्षरता </vt:lpstr>
      <vt:lpstr>अगर कोई सवाल हो तो स्वागत है   धन्यवाद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मीडिया साक्षरता: योग्तया एवं कौशल </dc:title>
  <dc:creator>dell</dc:creator>
  <cp:lastModifiedBy>dell</cp:lastModifiedBy>
  <cp:revision>7</cp:revision>
  <dcterms:modified xsi:type="dcterms:W3CDTF">2024-08-27T09:09:55Z</dcterms:modified>
</cp:coreProperties>
</file>