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9"/>
  </p:notesMasterIdLst>
  <p:sldIdLst>
    <p:sldId id="256" r:id="rId2"/>
    <p:sldId id="257" r:id="rId3"/>
    <p:sldId id="298" r:id="rId4"/>
    <p:sldId id="258" r:id="rId5"/>
    <p:sldId id="295" r:id="rId6"/>
    <p:sldId id="286" r:id="rId7"/>
    <p:sldId id="279" r:id="rId8"/>
    <p:sldId id="280" r:id="rId9"/>
    <p:sldId id="281" r:id="rId10"/>
    <p:sldId id="282" r:id="rId11"/>
    <p:sldId id="283" r:id="rId12"/>
    <p:sldId id="284" r:id="rId13"/>
    <p:sldId id="285" r:id="rId14"/>
    <p:sldId id="261" r:id="rId15"/>
    <p:sldId id="262" r:id="rId16"/>
    <p:sldId id="263" r:id="rId17"/>
    <p:sldId id="264" r:id="rId18"/>
    <p:sldId id="287" r:id="rId19"/>
    <p:sldId id="288" r:id="rId20"/>
    <p:sldId id="289" r:id="rId21"/>
    <p:sldId id="290" r:id="rId22"/>
    <p:sldId id="299" r:id="rId23"/>
    <p:sldId id="291" r:id="rId24"/>
    <p:sldId id="266" r:id="rId25"/>
    <p:sldId id="292" r:id="rId26"/>
    <p:sldId id="267" r:id="rId27"/>
    <p:sldId id="293" r:id="rId28"/>
    <p:sldId id="296" r:id="rId29"/>
    <p:sldId id="297" r:id="rId30"/>
    <p:sldId id="268" r:id="rId31"/>
    <p:sldId id="269" r:id="rId32"/>
    <p:sldId id="270" r:id="rId33"/>
    <p:sldId id="271" r:id="rId34"/>
    <p:sldId id="273" r:id="rId35"/>
    <p:sldId id="277" r:id="rId36"/>
    <p:sldId id="294" r:id="rId37"/>
    <p:sldId id="278" r:id="rId38"/>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0" roundtripDataSignature="AMtx7mgAQfRZ+SHh9WgU78UYHjoLwOAW7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wan Koundal" initials="PK" lastIdx="1" clrIdx="0">
    <p:extLst>
      <p:ext uri="{19B8F6BF-5375-455C-9EA6-DF929625EA0E}">
        <p15:presenceInfo xmlns:p15="http://schemas.microsoft.com/office/powerpoint/2012/main" userId="cf3fa86ea5857aa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4634E88-001F-4F12-BB8E-AC15CED35E36}">
  <a:tblStyle styleId="{F4634E88-001F-4F12-BB8E-AC15CED35E3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9705C0A5-C889-4249-AA19-C103807072BB}"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AECE6"/>
          </a:solidFill>
        </a:fill>
      </a:tcStyle>
    </a:wholeTbl>
    <a:band1H>
      <a:tcTxStyle/>
      <a:tcStyle>
        <a:tcBdr/>
        <a:fill>
          <a:solidFill>
            <a:srgbClr val="F5D8CA"/>
          </a:solidFill>
        </a:fill>
      </a:tcStyle>
    </a:band1H>
    <a:band2H>
      <a:tcTxStyle/>
      <a:tcStyle>
        <a:tcBdr/>
      </a:tcStyle>
    </a:band2H>
    <a:band1V>
      <a:tcTxStyle/>
      <a:tcStyle>
        <a:tcBdr/>
        <a:fill>
          <a:solidFill>
            <a:srgbClr val="F5D8C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40"/>
  </p:normalViewPr>
  <p:slideViewPr>
    <p:cSldViewPr snapToGrid="0">
      <p:cViewPr varScale="1">
        <p:scale>
          <a:sx n="78" d="100"/>
          <a:sy n="78" d="100"/>
        </p:scale>
        <p:origin x="850"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customschemas.google.com/relationships/presentationmetadata" Target="meta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3037840" cy="466434"/>
          </a:xfrm>
          <a:prstGeom prst="rect">
            <a:avLst/>
          </a:prstGeom>
          <a:noFill/>
          <a:ln>
            <a:noFill/>
          </a:ln>
        </p:spPr>
        <p:txBody>
          <a:bodyPr spcFirstLastPara="1" wrap="square" lIns="93175" tIns="46575" rIns="93175" bIns="46575"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8" y="2"/>
            <a:ext cx="3037840" cy="466434"/>
          </a:xfrm>
          <a:prstGeom prst="rect">
            <a:avLst/>
          </a:prstGeom>
          <a:noFill/>
          <a:ln>
            <a:noFill/>
          </a:ln>
        </p:spPr>
        <p:txBody>
          <a:bodyPr spcFirstLastPara="1" wrap="square" lIns="93175" tIns="46575" rIns="93175" bIns="46575"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4"/>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03" name="Google Shape;103;p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97959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149596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1035990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6: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38" name="Google Shape;138;p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7: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45" name="Google Shape;145;p7: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8: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2" name="Google Shape;152;p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59520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58580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6593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0" name="Google Shape;110;p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845330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7031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1: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73" name="Google Shape;173;p1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1047214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2: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81" name="Google Shape;181;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2: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81" name="Google Shape;181;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663553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62949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881149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3: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89" name="Google Shape;189;p1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14: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96" name="Google Shape;196;p1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5: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03" name="Google Shape;203;p1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16: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10" name="Google Shape;210;p1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18: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23" name="Google Shape;223;p1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22: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51" name="Google Shape;251;p2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36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1531378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23: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57" name="Google Shape;257;p2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3338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89224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5976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769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38838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4"/>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37951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8"/>
        <p:cNvGrpSpPr/>
        <p:nvPr/>
      </p:nvGrpSpPr>
      <p:grpSpPr>
        <a:xfrm>
          <a:off x="0" y="0"/>
          <a:ext cx="0" cy="0"/>
          <a:chOff x="0" y="0"/>
          <a:chExt cx="0" cy="0"/>
        </a:xfrm>
      </p:grpSpPr>
      <p:sp>
        <p:nvSpPr>
          <p:cNvPr id="19" name="Google Shape;19;p25"/>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5"/>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5"/>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25"/>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3" name="Google Shape;23;p2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26" name="Google Shape;26;p25"/>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7"/>
        <p:cNvGrpSpPr/>
        <p:nvPr/>
      </p:nvGrpSpPr>
      <p:grpSpPr>
        <a:xfrm>
          <a:off x="0" y="0"/>
          <a:ext cx="0" cy="0"/>
          <a:chOff x="0" y="0"/>
          <a:chExt cx="0" cy="0"/>
        </a:xfrm>
      </p:grpSpPr>
      <p:sp>
        <p:nvSpPr>
          <p:cNvPr id="88" name="Google Shape;88;p3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34"/>
          <p:cNvSpPr txBox="1">
            <a:spLocks noGrp="1"/>
          </p:cNvSpPr>
          <p:nvPr>
            <p:ph type="body" idx="1"/>
          </p:nvPr>
        </p:nvSpPr>
        <p:spPr>
          <a:xfrm rot="5400000">
            <a:off x="4114800" y="-1171786"/>
            <a:ext cx="4023360" cy="100584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0" name="Google Shape;90;p3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3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3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93"/>
        <p:cNvGrpSpPr/>
        <p:nvPr/>
      </p:nvGrpSpPr>
      <p:grpSpPr>
        <a:xfrm>
          <a:off x="0" y="0"/>
          <a:ext cx="0" cy="0"/>
          <a:chOff x="0" y="0"/>
          <a:chExt cx="0" cy="0"/>
        </a:xfrm>
      </p:grpSpPr>
      <p:sp>
        <p:nvSpPr>
          <p:cNvPr id="94" name="Google Shape;94;p35"/>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5"/>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5"/>
          <p:cNvSpPr txBox="1">
            <a:spLocks noGrp="1"/>
          </p:cNvSpPr>
          <p:nvPr>
            <p:ph type="title"/>
          </p:nvPr>
        </p:nvSpPr>
        <p:spPr>
          <a:xfrm rot="5400000">
            <a:off x="7160640" y="1979039"/>
            <a:ext cx="5757421" cy="26289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35"/>
          <p:cNvSpPr txBox="1">
            <a:spLocks noGrp="1"/>
          </p:cNvSpPr>
          <p:nvPr>
            <p:ph type="body" idx="1"/>
          </p:nvPr>
        </p:nvSpPr>
        <p:spPr>
          <a:xfrm rot="5400000">
            <a:off x="1826639" y="-573661"/>
            <a:ext cx="5757422" cy="77343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8" name="Google Shape;98;p3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3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3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Google Shape;28;p2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48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6"/>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0" name="Google Shape;30;p2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33"/>
        <p:cNvGrpSpPr/>
        <p:nvPr/>
      </p:nvGrpSpPr>
      <p:grpSpPr>
        <a:xfrm>
          <a:off x="0" y="0"/>
          <a:ext cx="0" cy="0"/>
          <a:chOff x="0" y="0"/>
          <a:chExt cx="0" cy="0"/>
        </a:xfrm>
      </p:grpSpPr>
      <p:sp>
        <p:nvSpPr>
          <p:cNvPr id="34" name="Google Shape;34;p27"/>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7"/>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7"/>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27"/>
          <p:cNvSpPr txBox="1">
            <a:spLocks noGrp="1"/>
          </p:cNvSpPr>
          <p:nvPr>
            <p:ph type="body" idx="1"/>
          </p:nvPr>
        </p:nvSpPr>
        <p:spPr>
          <a:xfrm>
            <a:off x="1097280" y="4453128"/>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38" name="Google Shape;38;p2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41" name="Google Shape;41;p27"/>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2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8"/>
          <p:cNvSpPr txBox="1">
            <a:spLocks noGrp="1"/>
          </p:cNvSpPr>
          <p:nvPr>
            <p:ph type="body" idx="1"/>
          </p:nvPr>
        </p:nvSpPr>
        <p:spPr>
          <a:xfrm>
            <a:off x="1097279" y="1845734"/>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5" name="Google Shape;45;p28"/>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6" name="Google Shape;46;p2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29"/>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9"/>
          <p:cNvSpPr txBox="1">
            <a:spLocks noGrp="1"/>
          </p:cNvSpPr>
          <p:nvPr>
            <p:ph type="body" idx="1"/>
          </p:nvPr>
        </p:nvSpPr>
        <p:spPr>
          <a:xfrm>
            <a:off x="109728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2" name="Google Shape;52;p29"/>
          <p:cNvSpPr txBox="1">
            <a:spLocks noGrp="1"/>
          </p:cNvSpPr>
          <p:nvPr>
            <p:ph type="body" idx="2"/>
          </p:nvPr>
        </p:nvSpPr>
        <p:spPr>
          <a:xfrm>
            <a:off x="109728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3" name="Google Shape;53;p29"/>
          <p:cNvSpPr txBox="1">
            <a:spLocks noGrp="1"/>
          </p:cNvSpPr>
          <p:nvPr>
            <p:ph type="body" idx="3"/>
          </p:nvPr>
        </p:nvSpPr>
        <p:spPr>
          <a:xfrm>
            <a:off x="621792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4" name="Google Shape;54;p29"/>
          <p:cNvSpPr txBox="1">
            <a:spLocks noGrp="1"/>
          </p:cNvSpPr>
          <p:nvPr>
            <p:ph type="body" idx="4"/>
          </p:nvPr>
        </p:nvSpPr>
        <p:spPr>
          <a:xfrm>
            <a:off x="621792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5" name="Google Shape;55;p2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Google Shape;59;p30"/>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3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3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3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63"/>
        <p:cNvGrpSpPr/>
        <p:nvPr/>
      </p:nvGrpSpPr>
      <p:grpSpPr>
        <a:xfrm>
          <a:off x="0" y="0"/>
          <a:ext cx="0" cy="0"/>
          <a:chOff x="0" y="0"/>
          <a:chExt cx="0" cy="0"/>
        </a:xfrm>
      </p:grpSpPr>
      <p:sp>
        <p:nvSpPr>
          <p:cNvPr id="64" name="Google Shape;64;p31"/>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1"/>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3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69"/>
        <p:cNvGrpSpPr/>
        <p:nvPr/>
      </p:nvGrpSpPr>
      <p:grpSpPr>
        <a:xfrm>
          <a:off x="0" y="0"/>
          <a:ext cx="0" cy="0"/>
          <a:chOff x="0" y="0"/>
          <a:chExt cx="0" cy="0"/>
        </a:xfrm>
      </p:grpSpPr>
      <p:sp>
        <p:nvSpPr>
          <p:cNvPr id="70" name="Google Shape;70;p32"/>
          <p:cNvSpPr/>
          <p:nvPr/>
        </p:nvSpPr>
        <p:spPr>
          <a:xfrm>
            <a:off x="16" y="0"/>
            <a:ext cx="4050791"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2"/>
          <p:cNvSpPr/>
          <p:nvPr/>
        </p:nvSpPr>
        <p:spPr>
          <a:xfrm>
            <a:off x="4040071" y="0"/>
            <a:ext cx="64008"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2"/>
          <p:cNvSpPr txBox="1">
            <a:spLocks noGrp="1"/>
          </p:cNvSpPr>
          <p:nvPr>
            <p:ph type="title"/>
          </p:nvPr>
        </p:nvSpPr>
        <p:spPr>
          <a:xfrm>
            <a:off x="457200" y="594359"/>
            <a:ext cx="32004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32"/>
          <p:cNvSpPr txBox="1">
            <a:spLocks noGrp="1"/>
          </p:cNvSpPr>
          <p:nvPr>
            <p:ph type="body" idx="1"/>
          </p:nvPr>
        </p:nvSpPr>
        <p:spPr>
          <a:xfrm>
            <a:off x="4800600" y="731520"/>
            <a:ext cx="6492240" cy="52578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4" name="Google Shape;74;p32"/>
          <p:cNvSpPr txBox="1">
            <a:spLocks noGrp="1"/>
          </p:cNvSpPr>
          <p:nvPr>
            <p:ph type="body" idx="2"/>
          </p:nvPr>
        </p:nvSpPr>
        <p:spPr>
          <a:xfrm>
            <a:off x="457200" y="2926080"/>
            <a:ext cx="32004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5" name="Google Shape;75;p32"/>
          <p:cNvSpPr txBox="1">
            <a:spLocks noGrp="1"/>
          </p:cNvSpPr>
          <p:nvPr>
            <p:ph type="dt" idx="10"/>
          </p:nvPr>
        </p:nvSpPr>
        <p:spPr>
          <a:xfrm>
            <a:off x="465512" y="6459785"/>
            <a:ext cx="261851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32"/>
          <p:cNvSpPr txBox="1">
            <a:spLocks noGrp="1"/>
          </p:cNvSpPr>
          <p:nvPr>
            <p:ph type="ftr" idx="11"/>
          </p:nvPr>
        </p:nvSpPr>
        <p:spPr>
          <a:xfrm>
            <a:off x="4800600" y="6459785"/>
            <a:ext cx="4648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a:solidFill>
                  <a:schemeClr val="dk2"/>
                </a:solidFill>
                <a:latin typeface="Calibri"/>
                <a:ea typeface="Calibri"/>
                <a:cs typeface="Calibri"/>
                <a:sym typeface="Calibri"/>
              </a:defRPr>
            </a:lvl1pPr>
            <a:lvl2pPr marL="0" lvl="1" indent="0" algn="r">
              <a:spcBef>
                <a:spcPts val="0"/>
              </a:spcBef>
              <a:buNone/>
              <a:defRPr sz="1050">
                <a:solidFill>
                  <a:schemeClr val="dk2"/>
                </a:solidFill>
                <a:latin typeface="Calibri"/>
                <a:ea typeface="Calibri"/>
                <a:cs typeface="Calibri"/>
                <a:sym typeface="Calibri"/>
              </a:defRPr>
            </a:lvl2pPr>
            <a:lvl3pPr marL="0" lvl="2" indent="0" algn="r">
              <a:spcBef>
                <a:spcPts val="0"/>
              </a:spcBef>
              <a:buNone/>
              <a:defRPr sz="1050">
                <a:solidFill>
                  <a:schemeClr val="dk2"/>
                </a:solidFill>
                <a:latin typeface="Calibri"/>
                <a:ea typeface="Calibri"/>
                <a:cs typeface="Calibri"/>
                <a:sym typeface="Calibri"/>
              </a:defRPr>
            </a:lvl3pPr>
            <a:lvl4pPr marL="0" lvl="3" indent="0" algn="r">
              <a:spcBef>
                <a:spcPts val="0"/>
              </a:spcBef>
              <a:buNone/>
              <a:defRPr sz="1050">
                <a:solidFill>
                  <a:schemeClr val="dk2"/>
                </a:solidFill>
                <a:latin typeface="Calibri"/>
                <a:ea typeface="Calibri"/>
                <a:cs typeface="Calibri"/>
                <a:sym typeface="Calibri"/>
              </a:defRPr>
            </a:lvl4pPr>
            <a:lvl5pPr marL="0" lvl="4" indent="0" algn="r">
              <a:spcBef>
                <a:spcPts val="0"/>
              </a:spcBef>
              <a:buNone/>
              <a:defRPr sz="1050">
                <a:solidFill>
                  <a:schemeClr val="dk2"/>
                </a:solidFill>
                <a:latin typeface="Calibri"/>
                <a:ea typeface="Calibri"/>
                <a:cs typeface="Calibri"/>
                <a:sym typeface="Calibri"/>
              </a:defRPr>
            </a:lvl5pPr>
            <a:lvl6pPr marL="0" lvl="5" indent="0" algn="r">
              <a:spcBef>
                <a:spcPts val="0"/>
              </a:spcBef>
              <a:buNone/>
              <a:defRPr sz="1050">
                <a:solidFill>
                  <a:schemeClr val="dk2"/>
                </a:solidFill>
                <a:latin typeface="Calibri"/>
                <a:ea typeface="Calibri"/>
                <a:cs typeface="Calibri"/>
                <a:sym typeface="Calibri"/>
              </a:defRPr>
            </a:lvl6pPr>
            <a:lvl7pPr marL="0" lvl="6" indent="0" algn="r">
              <a:spcBef>
                <a:spcPts val="0"/>
              </a:spcBef>
              <a:buNone/>
              <a:defRPr sz="1050">
                <a:solidFill>
                  <a:schemeClr val="dk2"/>
                </a:solidFill>
                <a:latin typeface="Calibri"/>
                <a:ea typeface="Calibri"/>
                <a:cs typeface="Calibri"/>
                <a:sym typeface="Calibri"/>
              </a:defRPr>
            </a:lvl7pPr>
            <a:lvl8pPr marL="0" lvl="7" indent="0" algn="r">
              <a:spcBef>
                <a:spcPts val="0"/>
              </a:spcBef>
              <a:buNone/>
              <a:defRPr sz="1050">
                <a:solidFill>
                  <a:schemeClr val="dk2"/>
                </a:solidFill>
                <a:latin typeface="Calibri"/>
                <a:ea typeface="Calibri"/>
                <a:cs typeface="Calibri"/>
                <a:sym typeface="Calibri"/>
              </a:defRPr>
            </a:lvl8pPr>
            <a:lvl9pPr marL="0" lvl="8" indent="0" algn="r">
              <a:spcBef>
                <a:spcPts val="0"/>
              </a:spcBef>
              <a:buNone/>
              <a:defRPr sz="1050">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8"/>
        <p:cNvGrpSpPr/>
        <p:nvPr/>
      </p:nvGrpSpPr>
      <p:grpSpPr>
        <a:xfrm>
          <a:off x="0" y="0"/>
          <a:ext cx="0" cy="0"/>
          <a:chOff x="0" y="0"/>
          <a:chExt cx="0" cy="0"/>
        </a:xfrm>
      </p:grpSpPr>
      <p:sp>
        <p:nvSpPr>
          <p:cNvPr id="79" name="Google Shape;79;p33"/>
          <p:cNvSpPr/>
          <p:nvPr/>
        </p:nvSpPr>
        <p:spPr>
          <a:xfrm>
            <a:off x="0" y="4953000"/>
            <a:ext cx="12188825"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3"/>
          <p:cNvSpPr/>
          <p:nvPr/>
        </p:nvSpPr>
        <p:spPr>
          <a:xfrm>
            <a:off x="15" y="491507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3"/>
          <p:cNvSpPr txBox="1">
            <a:spLocks noGrp="1"/>
          </p:cNvSpPr>
          <p:nvPr>
            <p:ph type="title"/>
          </p:nvPr>
        </p:nvSpPr>
        <p:spPr>
          <a:xfrm>
            <a:off x="1097280" y="5074920"/>
            <a:ext cx="10113264"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2" name="Google Shape;82;p33"/>
          <p:cNvPicPr preferRelativeResize="0">
            <a:picLocks noGrp="1"/>
          </p:cNvPicPr>
          <p:nvPr>
            <p:ph type="pic" idx="2"/>
          </p:nvPr>
        </p:nvPicPr>
        <p:blipFill/>
        <p:spPr>
          <a:xfrm>
            <a:off x="15" y="0"/>
            <a:ext cx="12191985" cy="4915076"/>
          </a:xfrm>
          <a:prstGeom prst="rect">
            <a:avLst/>
          </a:prstGeom>
          <a:blipFill rotWithShape="1">
            <a:blip r:embed="rId2">
              <a:alphaModFix/>
            </a:blip>
            <a:stretch>
              <a:fillRect/>
            </a:stretch>
          </a:blipFill>
          <a:ln>
            <a:noFill/>
          </a:ln>
        </p:spPr>
      </p:pic>
      <p:sp>
        <p:nvSpPr>
          <p:cNvPr id="83" name="Google Shape;83;p33"/>
          <p:cNvSpPr txBox="1">
            <a:spLocks noGrp="1"/>
          </p:cNvSpPr>
          <p:nvPr>
            <p:ph type="body" idx="1"/>
          </p:nvPr>
        </p:nvSpPr>
        <p:spPr>
          <a:xfrm>
            <a:off x="1097280" y="5907023"/>
            <a:ext cx="10113264" cy="594360"/>
          </a:xfrm>
          <a:prstGeom prst="rect">
            <a:avLst/>
          </a:prstGeom>
          <a:noFill/>
          <a:ln>
            <a:noFill/>
          </a:ln>
        </p:spPr>
        <p:txBody>
          <a:bodyPr spcFirstLastPara="1" wrap="square" lIns="91425" tIns="0" rIns="91425" bIns="0" anchor="t" anchorCtr="0">
            <a:norm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4" name="Google Shape;84;p3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3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3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4"/>
          <p:cNvSpPr/>
          <p:nvPr/>
        </p:nvSpPr>
        <p:spPr>
          <a:xfrm>
            <a:off x="0" y="6334316"/>
            <a:ext cx="12192001" cy="659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24"/>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4" name="Google Shape;14;p2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2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2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17" name="Google Shape;17;p24"/>
          <p:cNvCxnSpPr/>
          <p:nvPr/>
        </p:nvCxnSpPr>
        <p:spPr>
          <a:xfrm>
            <a:off x="1193532" y="1737845"/>
            <a:ext cx="996696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rgbClr val="262626"/>
              </a:buClr>
              <a:buSzPts val="6600"/>
              <a:buFont typeface="Calibri"/>
              <a:buNone/>
            </a:pPr>
            <a:r>
              <a:rPr lang="hi-IN" dirty="0"/>
              <a:t>समाचार साक्षरता</a:t>
            </a:r>
            <a:endParaRPr dirty="0"/>
          </a:p>
        </p:txBody>
      </p:sp>
      <p:sp>
        <p:nvSpPr>
          <p:cNvPr id="106" name="Google Shape;106;p1"/>
          <p:cNvSpPr txBox="1">
            <a:spLocks noGrp="1"/>
          </p:cNvSpPr>
          <p:nvPr>
            <p:ph type="subTitle" idx="1"/>
          </p:nvPr>
        </p:nvSpPr>
        <p:spPr>
          <a:xfrm>
            <a:off x="1100051" y="4455620"/>
            <a:ext cx="10058400" cy="1643428"/>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ct val="100000"/>
              <a:buNone/>
            </a:pPr>
            <a:r>
              <a:rPr lang="hi-IN" sz="2000" b="1" dirty="0"/>
              <a:t>डॉ अर्चना कुमारी</a:t>
            </a:r>
            <a:r>
              <a:rPr lang="en-US" sz="2000" b="1" dirty="0"/>
              <a:t>, </a:t>
            </a:r>
            <a:endParaRPr lang="hi-IN" sz="2000" b="1" dirty="0"/>
          </a:p>
          <a:p>
            <a:pPr marL="0" lvl="0" indent="0" algn="l" rtl="0">
              <a:lnSpc>
                <a:spcPct val="90000"/>
              </a:lnSpc>
              <a:spcBef>
                <a:spcPts val="0"/>
              </a:spcBef>
              <a:spcAft>
                <a:spcPts val="0"/>
              </a:spcAft>
              <a:buSzPct val="100000"/>
              <a:buNone/>
            </a:pPr>
            <a:r>
              <a:rPr lang="hi-IN" sz="2000" b="1" dirty="0"/>
              <a:t>सेंटर फॉर मीडिया स्टडीस </a:t>
            </a:r>
          </a:p>
          <a:p>
            <a:pPr marL="0" lvl="0" indent="0" algn="l" rtl="0">
              <a:lnSpc>
                <a:spcPct val="90000"/>
              </a:lnSpc>
              <a:spcBef>
                <a:spcPts val="0"/>
              </a:spcBef>
              <a:spcAft>
                <a:spcPts val="0"/>
              </a:spcAft>
              <a:buSzPct val="100000"/>
              <a:buNone/>
            </a:pPr>
            <a:r>
              <a:rPr lang="hi-IN" sz="2000" b="1" dirty="0"/>
              <a:t>जवाहरलाल नेहरू विश्वविद्यालय</a:t>
            </a:r>
          </a:p>
          <a:p>
            <a:pPr marL="0" lvl="0" indent="0" algn="l" rtl="0">
              <a:lnSpc>
                <a:spcPct val="90000"/>
              </a:lnSpc>
              <a:spcBef>
                <a:spcPts val="0"/>
              </a:spcBef>
              <a:spcAft>
                <a:spcPts val="0"/>
              </a:spcAft>
              <a:buSzPct val="100000"/>
              <a:buNone/>
            </a:pPr>
            <a:r>
              <a:rPr lang="hi-IN" sz="2000" b="1" dirty="0"/>
              <a:t>नई दिल्ली </a:t>
            </a:r>
            <a:endParaRPr sz="2000" b="1" dirty="0"/>
          </a:p>
          <a:p>
            <a:pPr marL="0" lvl="0" indent="0" algn="l" rtl="0">
              <a:lnSpc>
                <a:spcPct val="90000"/>
              </a:lnSpc>
              <a:spcBef>
                <a:spcPts val="1400"/>
              </a:spcBef>
              <a:spcAft>
                <a:spcPts val="0"/>
              </a:spcAft>
              <a:buSzPct val="100000"/>
              <a:buNone/>
            </a:pPr>
            <a:r>
              <a:rPr lang="hi-IN" sz="2000" b="1" dirty="0"/>
              <a:t>अगस्त 28, 4:00 pm</a:t>
            </a:r>
            <a:endParaRPr sz="2000" b="1" dirty="0"/>
          </a:p>
        </p:txBody>
      </p:sp>
      <p:sp>
        <p:nvSpPr>
          <p:cNvPr id="107" name="Google Shape;107;p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hi-IN" sz="4000" b="1" dirty="0"/>
              <a:t>समाचार की विशेषताएँ</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10</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hi-IN" sz="2800" b="1" kern="100" dirty="0">
                <a:effectLst/>
                <a:latin typeface="Calibri" panose="020F0502020204030204" pitchFamily="34" charset="0"/>
                <a:ea typeface="Calibri" panose="020F0502020204030204" pitchFamily="34" charset="0"/>
                <a:cs typeface="Mangal" panose="02040503050203030202" pitchFamily="18" charset="0"/>
              </a:rPr>
              <a:t>शोहरत</a:t>
            </a:r>
          </a:p>
          <a:p>
            <a:r>
              <a:rPr lang="hi-IN" sz="2800" b="1" kern="100" dirty="0">
                <a:effectLst/>
                <a:latin typeface="Calibri" panose="020F0502020204030204" pitchFamily="34" charset="0"/>
                <a:ea typeface="Calibri" panose="020F0502020204030204" pitchFamily="34" charset="0"/>
                <a:cs typeface="Mangal" panose="02040503050203030202" pitchFamily="18" charset="0"/>
              </a:rPr>
              <a:t>प्रमुख हस्तियों (सेलिब्रिटी, राजनेता, बिजनेस लीडर) की भागीदारी किसी सूचना की समाचार योग्यता को बढ़ा सकती है।</a:t>
            </a:r>
          </a:p>
          <a:p>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r>
              <a:rPr lang="hi-IN" sz="2800" b="1" kern="1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t>राष्ट्रपति या किसी सेलिब्रिटी द्वारा दिया गया बयान।</a:t>
            </a:r>
            <a:endParaRPr lang="en-IN" sz="2800" b="1" kern="1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5115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hi-IN" sz="4000" b="1" dirty="0"/>
              <a:t>समाचार की विशेषताएँ</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11</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hi-IN" sz="2800" b="1" kern="100" dirty="0">
                <a:effectLst/>
                <a:latin typeface="Calibri" panose="020F0502020204030204" pitchFamily="34" charset="0"/>
                <a:ea typeface="Calibri" panose="020F0502020204030204" pitchFamily="34" charset="0"/>
                <a:cs typeface="Mangal" panose="02040503050203030202" pitchFamily="18" charset="0"/>
              </a:rPr>
              <a:t>टकराव</a:t>
            </a:r>
          </a:p>
          <a:p>
            <a:r>
              <a:rPr lang="hi-IN" sz="2800" b="1" kern="100" dirty="0">
                <a:effectLst/>
                <a:latin typeface="Calibri" panose="020F0502020204030204" pitchFamily="34" charset="0"/>
                <a:ea typeface="Calibri" panose="020F0502020204030204" pitchFamily="34" charset="0"/>
                <a:cs typeface="Mangal" panose="02040503050203030202" pitchFamily="18" charset="0"/>
              </a:rPr>
              <a:t>समाचार अक्सर संघर्षों, विवादों या असहमतियों को उजागर करते हैं, क्योंकि वे अधिक ध्यान आकर्षित करते हैं।</a:t>
            </a:r>
          </a:p>
          <a:p>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r>
              <a:rPr lang="hi-IN" sz="2800" b="1" kern="1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t>राजनीतिक बहस, कानूनी लड़ाई या सामाजिक विरोध।</a:t>
            </a:r>
            <a:endParaRPr lang="en-US" sz="2800" dirty="0">
              <a:solidFill>
                <a:srgbClr val="C00000"/>
              </a:solidFill>
            </a:endParaRPr>
          </a:p>
        </p:txBody>
      </p:sp>
    </p:spTree>
    <p:extLst>
      <p:ext uri="{BB962C8B-B14F-4D97-AF65-F5344CB8AC3E}">
        <p14:creationId xmlns:p14="http://schemas.microsoft.com/office/powerpoint/2010/main" val="3197917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hi-IN" sz="4000" b="1" dirty="0"/>
              <a:t>समाचार की विशेषताएँ</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12</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hi-IN" sz="2800" b="1" kern="100" dirty="0">
                <a:effectLst/>
                <a:latin typeface="Calibri" panose="020F0502020204030204" pitchFamily="34" charset="0"/>
                <a:ea typeface="Calibri" panose="020F0502020204030204" pitchFamily="34" charset="0"/>
                <a:cs typeface="Mangal" panose="02040503050203030202" pitchFamily="18" charset="0"/>
              </a:rPr>
              <a:t>नवीनता</a:t>
            </a:r>
          </a:p>
          <a:p>
            <a:r>
              <a:rPr lang="hi-IN" sz="2800" b="1" kern="100" dirty="0">
                <a:effectLst/>
                <a:latin typeface="Calibri" panose="020F0502020204030204" pitchFamily="34" charset="0"/>
                <a:ea typeface="Calibri" panose="020F0502020204030204" pitchFamily="34" charset="0"/>
                <a:cs typeface="Mangal" panose="02040503050203030202" pitchFamily="18" charset="0"/>
              </a:rPr>
              <a:t>असामान्य, दुर्लभ या आश्चर्यजनक घटनाएँ अधिक समाचार योग्य होती हैं क्योंकि वे सामान्य से अलग होती हैं।</a:t>
            </a:r>
          </a:p>
          <a:p>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r>
              <a:rPr lang="hi-IN" sz="2800" b="1" kern="1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t>एक असामान्य मौसम घटना या एक वैज्ञानिक सफलता।</a:t>
            </a:r>
            <a:endParaRPr lang="en-US" sz="2800" dirty="0">
              <a:solidFill>
                <a:srgbClr val="C00000"/>
              </a:solidFill>
            </a:endParaRPr>
          </a:p>
        </p:txBody>
      </p:sp>
    </p:spTree>
    <p:extLst>
      <p:ext uri="{BB962C8B-B14F-4D97-AF65-F5344CB8AC3E}">
        <p14:creationId xmlns:p14="http://schemas.microsoft.com/office/powerpoint/2010/main" val="3479206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15783-A952-589A-D426-F61CF2330CEE}"/>
              </a:ext>
            </a:extLst>
          </p:cNvPr>
          <p:cNvSpPr>
            <a:spLocks noGrp="1"/>
          </p:cNvSpPr>
          <p:nvPr>
            <p:ph type="title"/>
          </p:nvPr>
        </p:nvSpPr>
        <p:spPr/>
        <p:txBody>
          <a:bodyPr/>
          <a:lstStyle/>
          <a:p>
            <a:r>
              <a:rPr lang="hi-IN" sz="4800" b="1" dirty="0"/>
              <a:t>समाचार की विशेषताएँ</a:t>
            </a:r>
            <a:endParaRPr lang="en-US" dirty="0"/>
          </a:p>
        </p:txBody>
      </p:sp>
      <p:sp>
        <p:nvSpPr>
          <p:cNvPr id="3" name="Text Placeholder 2">
            <a:extLst>
              <a:ext uri="{FF2B5EF4-FFF2-40B4-BE49-F238E27FC236}">
                <a16:creationId xmlns:a16="http://schemas.microsoft.com/office/drawing/2014/main" id="{4A679BF9-255C-5105-7BA1-9DB0757348A1}"/>
              </a:ext>
            </a:extLst>
          </p:cNvPr>
          <p:cNvSpPr>
            <a:spLocks noGrp="1"/>
          </p:cNvSpPr>
          <p:nvPr>
            <p:ph type="body" idx="1"/>
          </p:nvPr>
        </p:nvSpPr>
        <p:spPr/>
        <p:txBody>
          <a:bodyPr>
            <a:normAutofit fontScale="92500"/>
          </a:bodyPr>
          <a:lstStyle/>
          <a:p>
            <a:pPr marL="914400" lvl="2" indent="0">
              <a:buNone/>
              <a:tabLst>
                <a:tab pos="1371600" algn="l"/>
              </a:tabLst>
            </a:pPr>
            <a:r>
              <a:rPr lang="hi-IN" sz="2800" b="1" kern="100" dirty="0">
                <a:effectLst/>
                <a:latin typeface="Calibri" panose="020F0502020204030204" pitchFamily="34" charset="0"/>
                <a:ea typeface="Calibri" panose="020F0502020204030204" pitchFamily="34" charset="0"/>
                <a:cs typeface="Mangal" panose="02040503050203030202" pitchFamily="18" charset="0"/>
              </a:rPr>
              <a:t>मानव हित</a:t>
            </a:r>
          </a:p>
          <a:p>
            <a:pPr marL="914400" lvl="2" indent="0">
              <a:buNone/>
              <a:tabLst>
                <a:tab pos="1371600" algn="l"/>
              </a:tabLst>
            </a:pPr>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pPr marL="914400" lvl="2" indent="0">
              <a:buNone/>
              <a:tabLst>
                <a:tab pos="1371600" algn="l"/>
              </a:tabLst>
            </a:pPr>
            <a:r>
              <a:rPr lang="hi-IN" sz="2800" b="1" kern="100" dirty="0">
                <a:effectLst/>
                <a:latin typeface="Calibri" panose="020F0502020204030204" pitchFamily="34" charset="0"/>
                <a:ea typeface="Calibri" panose="020F0502020204030204" pitchFamily="34" charset="0"/>
                <a:cs typeface="Mangal" panose="02040503050203030202" pitchFamily="18" charset="0"/>
              </a:rPr>
              <a:t>ऐसी कहानियाँ जो भावनाएँ जगाती हैं, चाहे वे हृदयस्पर्शी हों, दुखद हों या प्रेरणादायक हों, अक्सर समाचार योग्य मानी जाती हैं।</a:t>
            </a:r>
          </a:p>
          <a:p>
            <a:pPr marL="914400" lvl="2" indent="0">
              <a:buNone/>
              <a:tabLst>
                <a:tab pos="1371600" algn="l"/>
              </a:tabLst>
            </a:pPr>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pPr marL="914400" lvl="2" indent="0">
              <a:buNone/>
              <a:tabLst>
                <a:tab pos="1371600" algn="l"/>
              </a:tabLst>
            </a:pPr>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pPr marL="914400" lvl="2" indent="0">
              <a:buNone/>
              <a:tabLst>
                <a:tab pos="1371600" algn="l"/>
              </a:tabLst>
            </a:pPr>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pPr marL="914400" lvl="2" indent="0">
              <a:buNone/>
              <a:tabLst>
                <a:tab pos="1371600" algn="l"/>
              </a:tabLst>
            </a:pPr>
            <a:r>
              <a:rPr lang="hi-IN" sz="2800" b="1" kern="1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t>एक व्यक्ति महत्वपूर्ण बाधाओं पर विजय प्राप्त कर रहा है या एक समुदाय किसी जरूरतमंद की मदद के लिए एक साथ आ रहा है।</a:t>
            </a:r>
            <a:r>
              <a:rPr lang="en-IN" sz="2800" kern="1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t> </a:t>
            </a:r>
          </a:p>
          <a:p>
            <a:endParaRPr lang="en-US" sz="2800" dirty="0"/>
          </a:p>
        </p:txBody>
      </p:sp>
      <p:sp>
        <p:nvSpPr>
          <p:cNvPr id="4" name="Slide Number Placeholder 3">
            <a:extLst>
              <a:ext uri="{FF2B5EF4-FFF2-40B4-BE49-F238E27FC236}">
                <a16:creationId xmlns:a16="http://schemas.microsoft.com/office/drawing/2014/main" id="{F5E45D05-322E-A70A-EE78-6A66FE309BB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1031929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hi-IN" dirty="0"/>
              <a:t>समाचार साक्षरता क्या है?</a:t>
            </a:r>
            <a:endParaRPr dirty="0"/>
          </a:p>
        </p:txBody>
      </p:sp>
      <p:sp>
        <p:nvSpPr>
          <p:cNvPr id="141" name="Google Shape;141;p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14</a:t>
            </a:fld>
            <a:endParaRPr/>
          </a:p>
        </p:txBody>
      </p:sp>
      <p:sp>
        <p:nvSpPr>
          <p:cNvPr id="142" name="Google Shape;142;p6"/>
          <p:cNvSpPr txBox="1">
            <a:spLocks noGrp="1"/>
          </p:cNvSpPr>
          <p:nvPr>
            <p:ph type="body" idx="1"/>
          </p:nvPr>
        </p:nvSpPr>
        <p:spPr>
          <a:xfrm>
            <a:off x="650790" y="1843177"/>
            <a:ext cx="10297297" cy="4616608"/>
          </a:xfrm>
          <a:prstGeom prst="rect">
            <a:avLst/>
          </a:prstGeom>
          <a:noFill/>
          <a:ln>
            <a:noFill/>
          </a:ln>
        </p:spPr>
        <p:txBody>
          <a:bodyPr spcFirstLastPara="1" wrap="square" lIns="91425" tIns="45700" rIns="91425" bIns="45700" anchor="ctr" anchorCtr="0">
            <a:spAutoFit/>
          </a:bodyPr>
          <a:lstStyle/>
          <a:p>
            <a:pPr marL="475488" lvl="2" indent="0" algn="l" rtl="0">
              <a:lnSpc>
                <a:spcPct val="150000"/>
              </a:lnSpc>
              <a:spcBef>
                <a:spcPts val="0"/>
              </a:spcBef>
              <a:spcAft>
                <a:spcPts val="0"/>
              </a:spcAft>
              <a:buClr>
                <a:schemeClr val="dk1"/>
              </a:buClr>
              <a:buSzPts val="1800"/>
              <a:buNone/>
            </a:pPr>
            <a:r>
              <a:rPr lang="hi-IN" sz="2800" b="1" i="0" u="none" strike="noStrike" cap="none" dirty="0">
                <a:solidFill>
                  <a:schemeClr val="tx1">
                    <a:lumMod val="50000"/>
                    <a:lumOff val="50000"/>
                  </a:schemeClr>
                </a:solidFill>
                <a:latin typeface="Arial"/>
                <a:ea typeface="Arial"/>
                <a:cs typeface="Arial"/>
                <a:sym typeface="Arial"/>
              </a:rPr>
              <a:t>समाचारों और सूचनाओं की सावधानीपूर्वक जांच करने की क्षमता।</a:t>
            </a:r>
          </a:p>
          <a:p>
            <a:pPr marL="475488" lvl="2" indent="0" algn="l" rtl="0">
              <a:lnSpc>
                <a:spcPct val="150000"/>
              </a:lnSpc>
              <a:spcBef>
                <a:spcPts val="0"/>
              </a:spcBef>
              <a:spcAft>
                <a:spcPts val="0"/>
              </a:spcAft>
              <a:buClr>
                <a:schemeClr val="dk1"/>
              </a:buClr>
              <a:buSzPts val="1800"/>
              <a:buNone/>
            </a:pPr>
            <a:r>
              <a:rPr lang="hi-IN" sz="2800" b="1" i="0" u="none" strike="noStrike" cap="none" dirty="0">
                <a:solidFill>
                  <a:schemeClr val="tx1">
                    <a:lumMod val="50000"/>
                    <a:lumOff val="50000"/>
                  </a:schemeClr>
                </a:solidFill>
                <a:latin typeface="Arial"/>
                <a:ea typeface="Arial"/>
                <a:cs typeface="Arial"/>
                <a:sym typeface="Arial"/>
              </a:rPr>
              <a:t>उसमें शामिल है:</a:t>
            </a:r>
          </a:p>
          <a:p>
            <a:pPr marL="475488" lvl="2" indent="0" algn="l" rtl="0">
              <a:lnSpc>
                <a:spcPct val="150000"/>
              </a:lnSpc>
              <a:spcBef>
                <a:spcPts val="0"/>
              </a:spcBef>
              <a:spcAft>
                <a:spcPts val="0"/>
              </a:spcAft>
              <a:buClr>
                <a:schemeClr val="dk1"/>
              </a:buClr>
              <a:buSzPts val="1800"/>
              <a:buNone/>
            </a:pPr>
            <a:r>
              <a:rPr lang="hi-IN" sz="2800" b="1" i="0" u="none" strike="noStrike" cap="none" dirty="0">
                <a:solidFill>
                  <a:schemeClr val="tx1">
                    <a:lumMod val="50000"/>
                    <a:lumOff val="50000"/>
                  </a:schemeClr>
                </a:solidFill>
                <a:latin typeface="Arial"/>
                <a:ea typeface="Arial"/>
                <a:cs typeface="Arial"/>
                <a:sym typeface="Arial"/>
              </a:rPr>
              <a:t>यह समझना कि समाचार कैसे बनाये जाते हैं।</a:t>
            </a:r>
          </a:p>
          <a:p>
            <a:pPr marL="475488" lvl="2" indent="0" algn="l" rtl="0">
              <a:lnSpc>
                <a:spcPct val="150000"/>
              </a:lnSpc>
              <a:spcBef>
                <a:spcPts val="0"/>
              </a:spcBef>
              <a:spcAft>
                <a:spcPts val="0"/>
              </a:spcAft>
              <a:buClr>
                <a:schemeClr val="dk1"/>
              </a:buClr>
              <a:buSzPts val="1800"/>
              <a:buNone/>
            </a:pPr>
            <a:r>
              <a:rPr lang="hi-IN" sz="2800" b="1" i="0" u="none" strike="noStrike" cap="none" dirty="0">
                <a:solidFill>
                  <a:schemeClr val="tx1">
                    <a:lumMod val="50000"/>
                    <a:lumOff val="50000"/>
                  </a:schemeClr>
                </a:solidFill>
                <a:latin typeface="Arial"/>
                <a:ea typeface="Arial"/>
                <a:cs typeface="Arial"/>
                <a:sym typeface="Arial"/>
              </a:rPr>
              <a:t>विश्वसनीय स्रोत ढूँढना.</a:t>
            </a:r>
          </a:p>
          <a:p>
            <a:pPr marL="475488" lvl="2" indent="0" algn="l" rtl="0">
              <a:lnSpc>
                <a:spcPct val="150000"/>
              </a:lnSpc>
              <a:spcBef>
                <a:spcPts val="0"/>
              </a:spcBef>
              <a:spcAft>
                <a:spcPts val="0"/>
              </a:spcAft>
              <a:buClr>
                <a:schemeClr val="dk1"/>
              </a:buClr>
              <a:buSzPts val="1800"/>
              <a:buNone/>
            </a:pPr>
            <a:r>
              <a:rPr lang="hi-IN" sz="2800" b="1" i="0" u="none" strike="noStrike" cap="none" dirty="0">
                <a:solidFill>
                  <a:schemeClr val="tx1">
                    <a:lumMod val="50000"/>
                    <a:lumOff val="50000"/>
                  </a:schemeClr>
                </a:solidFill>
                <a:latin typeface="Arial"/>
                <a:ea typeface="Arial"/>
                <a:cs typeface="Arial"/>
                <a:sym typeface="Arial"/>
              </a:rPr>
              <a:t>समाचारों में पूर्वाग्रह/परिप्रेक्ष्य का पता लगाना।</a:t>
            </a:r>
          </a:p>
          <a:p>
            <a:pPr marL="475488" lvl="2" indent="0" algn="l" rtl="0">
              <a:lnSpc>
                <a:spcPct val="150000"/>
              </a:lnSpc>
              <a:spcBef>
                <a:spcPts val="0"/>
              </a:spcBef>
              <a:spcAft>
                <a:spcPts val="0"/>
              </a:spcAft>
              <a:buClr>
                <a:schemeClr val="dk1"/>
              </a:buClr>
              <a:buSzPts val="1800"/>
              <a:buNone/>
            </a:pPr>
            <a:r>
              <a:rPr lang="hi-IN" sz="2800" b="1" i="0" u="none" strike="noStrike" cap="none" dirty="0">
                <a:solidFill>
                  <a:schemeClr val="tx1">
                    <a:lumMod val="50000"/>
                    <a:lumOff val="50000"/>
                  </a:schemeClr>
                </a:solidFill>
                <a:latin typeface="Arial"/>
                <a:ea typeface="Arial"/>
                <a:cs typeface="Arial"/>
                <a:sym typeface="Arial"/>
              </a:rPr>
              <a:t>तथ्यों और राय के बीच अंतर जानना।</a:t>
            </a:r>
          </a:p>
          <a:p>
            <a:pPr marL="475488" lvl="2" indent="0" algn="l" rtl="0">
              <a:lnSpc>
                <a:spcPct val="150000"/>
              </a:lnSpc>
              <a:spcBef>
                <a:spcPts val="0"/>
              </a:spcBef>
              <a:spcAft>
                <a:spcPts val="0"/>
              </a:spcAft>
              <a:buClr>
                <a:schemeClr val="dk1"/>
              </a:buClr>
              <a:buSzPts val="1800"/>
              <a:buNone/>
            </a:pPr>
            <a:r>
              <a:rPr lang="hi-IN" sz="2800" b="1" i="0" u="none" strike="noStrike" cap="none" dirty="0">
                <a:solidFill>
                  <a:schemeClr val="tx1">
                    <a:lumMod val="50000"/>
                    <a:lumOff val="50000"/>
                  </a:schemeClr>
                </a:solidFill>
                <a:latin typeface="Arial"/>
                <a:ea typeface="Arial"/>
                <a:cs typeface="Arial"/>
                <a:sym typeface="Arial"/>
              </a:rPr>
              <a:t>झूठी सूचना और गलत सूचना से सावधान रहना।</a:t>
            </a:r>
            <a:endParaRPr sz="2800" b="1" i="0" u="none" strike="noStrike" cap="none" dirty="0">
              <a:solidFill>
                <a:schemeClr val="tx1">
                  <a:lumMod val="50000"/>
                  <a:lumOff val="50000"/>
                </a:schemeClr>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hi-IN" b="1" dirty="0"/>
              <a:t>समाचार साक्षरता का महत्व</a:t>
            </a:r>
            <a:endParaRPr dirty="0"/>
          </a:p>
        </p:txBody>
      </p:sp>
      <p:sp>
        <p:nvSpPr>
          <p:cNvPr id="148" name="Google Shape;148;p7"/>
          <p:cNvSpPr txBox="1">
            <a:spLocks noGrp="1"/>
          </p:cNvSpPr>
          <p:nvPr>
            <p:ph type="body" idx="1"/>
          </p:nvPr>
        </p:nvSpPr>
        <p:spPr>
          <a:xfrm>
            <a:off x="1097280" y="1995433"/>
            <a:ext cx="6539196" cy="2867134"/>
          </a:xfrm>
          <a:prstGeom prst="rect">
            <a:avLst/>
          </a:prstGeom>
          <a:noFill/>
          <a:ln>
            <a:noFill/>
          </a:ln>
        </p:spPr>
        <p:txBody>
          <a:bodyPr spcFirstLastPara="1" wrap="square" lIns="0" tIns="45700" rIns="0" bIns="45700" anchor="t" anchorCtr="0">
            <a:normAutofit/>
          </a:bodyPr>
          <a:lstStyle/>
          <a:p>
            <a:pPr marL="384048" lvl="1" indent="-182880" algn="l" rtl="0">
              <a:lnSpc>
                <a:spcPct val="90000"/>
              </a:lnSpc>
              <a:spcBef>
                <a:spcPts val="0"/>
              </a:spcBef>
              <a:spcAft>
                <a:spcPts val="0"/>
              </a:spcAft>
              <a:buSzPts val="2400"/>
              <a:buChar char="◦"/>
            </a:pPr>
            <a:r>
              <a:rPr lang="hi-IN" sz="2800" dirty="0"/>
              <a:t>डिजिटल युग में समाचार साक्षरता तेजी से महत्वपूर्ण हो गई है, जहां जानकारी प्रचुर है और गलत सूचना तेजी से फैल सकती है। </a:t>
            </a:r>
          </a:p>
          <a:p>
            <a:pPr marL="201168" lvl="1" indent="0" algn="l" rtl="0">
              <a:lnSpc>
                <a:spcPct val="90000"/>
              </a:lnSpc>
              <a:spcBef>
                <a:spcPts val="0"/>
              </a:spcBef>
              <a:spcAft>
                <a:spcPts val="0"/>
              </a:spcAft>
              <a:buSzPts val="2400"/>
              <a:buNone/>
            </a:pPr>
            <a:endParaRPr lang="hi-IN" sz="2800" dirty="0"/>
          </a:p>
          <a:p>
            <a:pPr marL="384048" lvl="1" indent="-182880" algn="l" rtl="0">
              <a:lnSpc>
                <a:spcPct val="90000"/>
              </a:lnSpc>
              <a:spcBef>
                <a:spcPts val="0"/>
              </a:spcBef>
              <a:spcAft>
                <a:spcPts val="0"/>
              </a:spcAft>
              <a:buSzPts val="2400"/>
              <a:buChar char="◦"/>
            </a:pPr>
            <a:r>
              <a:rPr lang="hi-IN" sz="2800" dirty="0"/>
              <a:t>तथ्यों को कल्पना से अलग करना, पूर्वाग्रहों की पहचान करना और समाज पर समाचारों के प्रभाव को समझना महत्वपूर्ण है।</a:t>
            </a:r>
            <a:endParaRPr sz="2800" dirty="0"/>
          </a:p>
        </p:txBody>
      </p:sp>
      <p:sp>
        <p:nvSpPr>
          <p:cNvPr id="149" name="Google Shape;149;p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hi-IN" sz="4400" b="1" dirty="0"/>
              <a:t>समाचार और राय के बीच अंतर करना</a:t>
            </a:r>
            <a:endParaRPr sz="4400" dirty="0"/>
          </a:p>
        </p:txBody>
      </p:sp>
      <p:sp>
        <p:nvSpPr>
          <p:cNvPr id="155" name="Google Shape;155;p8"/>
          <p:cNvSpPr txBox="1">
            <a:spLocks noGrp="1"/>
          </p:cNvSpPr>
          <p:nvPr>
            <p:ph type="body" idx="1"/>
          </p:nvPr>
        </p:nvSpPr>
        <p:spPr>
          <a:xfrm>
            <a:off x="1097280" y="2086892"/>
            <a:ext cx="10058400" cy="4023360"/>
          </a:xfrm>
          <a:prstGeom prst="rect">
            <a:avLst/>
          </a:prstGeom>
          <a:noFill/>
          <a:ln>
            <a:noFill/>
          </a:ln>
        </p:spPr>
        <p:txBody>
          <a:bodyPr spcFirstLastPara="1" wrap="square" lIns="0" tIns="45700" rIns="0" bIns="45700" anchor="t" anchorCtr="0">
            <a:normAutofit/>
          </a:bodyPr>
          <a:lstStyle/>
          <a:p>
            <a:pPr marL="384048" lvl="1" indent="-182880" algn="l" rtl="0">
              <a:lnSpc>
                <a:spcPct val="90000"/>
              </a:lnSpc>
              <a:spcBef>
                <a:spcPts val="0"/>
              </a:spcBef>
              <a:spcAft>
                <a:spcPts val="0"/>
              </a:spcAft>
              <a:buSzPts val="1800"/>
              <a:buFont typeface="Arial"/>
              <a:buChar char="•"/>
            </a:pPr>
            <a:r>
              <a:rPr lang="hi-IN" sz="2800" dirty="0"/>
              <a:t>यह पहचानना कि कब कोई अंश समाचार रिपोर्ट है और कब वह संपादकीय या राय अंश है, और यह समझना कि यह कंटैंट को कैसे प्रभावित करता है।</a:t>
            </a:r>
          </a:p>
          <a:p>
            <a:pPr marL="384048" lvl="1" indent="-182880" algn="l" rtl="0">
              <a:lnSpc>
                <a:spcPct val="90000"/>
              </a:lnSpc>
              <a:spcBef>
                <a:spcPts val="0"/>
              </a:spcBef>
              <a:spcAft>
                <a:spcPts val="0"/>
              </a:spcAft>
              <a:buSzPts val="1800"/>
              <a:buFont typeface="Arial"/>
              <a:buChar char="•"/>
            </a:pPr>
            <a:endParaRPr lang="hi-IN" sz="2800" dirty="0"/>
          </a:p>
          <a:p>
            <a:pPr marL="384048" lvl="1" indent="-182880" algn="l" rtl="0">
              <a:lnSpc>
                <a:spcPct val="90000"/>
              </a:lnSpc>
              <a:spcBef>
                <a:spcPts val="0"/>
              </a:spcBef>
              <a:spcAft>
                <a:spcPts val="0"/>
              </a:spcAft>
              <a:buSzPts val="1800"/>
              <a:buFont typeface="Arial"/>
              <a:buChar char="•"/>
            </a:pPr>
            <a:r>
              <a:rPr lang="hi-IN" sz="2800" dirty="0"/>
              <a:t>द हिंदू या टाइम्स ऑफ इंडिया जैसे अखबारों में ऑप-एड अनुभागों में अक्सर राय के अंश दिखाए जाते हैं जो वस्तुनिष्ठ रिपोर्टिंग के बजाय लेखक के दृष्टिकोण को दर्शाते हैं।</a:t>
            </a:r>
            <a:endParaRPr sz="2800" dirty="0"/>
          </a:p>
        </p:txBody>
      </p:sp>
      <p:sp>
        <p:nvSpPr>
          <p:cNvPr id="156" name="Google Shape;156;p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17</a:t>
            </a:fld>
            <a:endParaRPr/>
          </a:p>
        </p:txBody>
      </p:sp>
      <p:sp>
        <p:nvSpPr>
          <p:cNvPr id="162" name="Google Shape;162;p9"/>
          <p:cNvSpPr txBox="1"/>
          <p:nvPr/>
        </p:nvSpPr>
        <p:spPr>
          <a:xfrm>
            <a:off x="1252056" y="1860364"/>
            <a:ext cx="9821411" cy="39702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hi-IN" sz="2800" b="1" i="1" u="none" strike="noStrike" cap="none" dirty="0">
                <a:solidFill>
                  <a:srgbClr val="0070C0"/>
                </a:solidFill>
                <a:latin typeface="Calibri"/>
                <a:ea typeface="Calibri"/>
                <a:cs typeface="Calibri"/>
                <a:sym typeface="Calibri"/>
              </a:rPr>
              <a:t>लेबलिंग और अनुभाग प्लेसमेंट</a:t>
            </a:r>
          </a:p>
          <a:p>
            <a:pPr marL="0" marR="0" lvl="0" indent="0" algn="l" rtl="0">
              <a:spcBef>
                <a:spcPts val="0"/>
              </a:spcBef>
              <a:spcAft>
                <a:spcPts val="0"/>
              </a:spcAft>
              <a:buNone/>
            </a:pPr>
            <a:endParaRPr lang="hi-IN" sz="2800" b="1" i="1" u="none" strike="noStrike" cap="none" dirty="0">
              <a:solidFill>
                <a:srgbClr val="0070C0"/>
              </a:solidFill>
              <a:latin typeface="Calibri"/>
              <a:ea typeface="Calibri"/>
              <a:cs typeface="Calibri"/>
              <a:sym typeface="Calibri"/>
            </a:endParaRPr>
          </a:p>
          <a:p>
            <a:pPr marL="0" marR="0" lvl="0" indent="0" algn="l" rtl="0">
              <a:spcBef>
                <a:spcPts val="0"/>
              </a:spcBef>
              <a:spcAft>
                <a:spcPts val="0"/>
              </a:spcAft>
              <a:buNone/>
            </a:pPr>
            <a:r>
              <a:rPr lang="hi-IN" sz="2800" b="1" i="1" u="none" strike="noStrike" cap="none" dirty="0">
                <a:solidFill>
                  <a:schemeClr val="tx1">
                    <a:lumMod val="65000"/>
                    <a:lumOff val="35000"/>
                  </a:schemeClr>
                </a:solidFill>
                <a:latin typeface="Calibri"/>
                <a:ea typeface="Calibri"/>
                <a:cs typeface="Calibri"/>
                <a:sym typeface="Calibri"/>
              </a:rPr>
              <a:t>क्या लेख को "राय," "संपादकीय," "विश्लेषण," या "टिप्पणी" के रूप में लेबल किया गया है?</a:t>
            </a:r>
          </a:p>
          <a:p>
            <a:pPr marL="0" marR="0" lvl="0" indent="0" algn="l" rtl="0">
              <a:spcBef>
                <a:spcPts val="0"/>
              </a:spcBef>
              <a:spcAft>
                <a:spcPts val="0"/>
              </a:spcAft>
              <a:buNone/>
            </a:pPr>
            <a:endParaRPr lang="hi-IN" sz="2800" b="1" i="1" u="none" strike="noStrike" cap="none" dirty="0">
              <a:solidFill>
                <a:schemeClr val="tx1">
                  <a:lumMod val="65000"/>
                  <a:lumOff val="35000"/>
                </a:schemeClr>
              </a:solidFill>
              <a:latin typeface="Calibri"/>
              <a:ea typeface="Calibri"/>
              <a:cs typeface="Calibri"/>
              <a:sym typeface="Calibri"/>
            </a:endParaRPr>
          </a:p>
          <a:p>
            <a:pPr marL="0" marR="0" lvl="0" indent="0" algn="l" rtl="0">
              <a:spcBef>
                <a:spcPts val="0"/>
              </a:spcBef>
              <a:spcAft>
                <a:spcPts val="0"/>
              </a:spcAft>
              <a:buNone/>
            </a:pPr>
            <a:r>
              <a:rPr lang="hi-IN" sz="2800" b="1" i="1" u="none" strike="noStrike" cap="none" dirty="0">
                <a:solidFill>
                  <a:schemeClr val="tx1">
                    <a:lumMod val="65000"/>
                    <a:lumOff val="35000"/>
                  </a:schemeClr>
                </a:solidFill>
                <a:latin typeface="Calibri"/>
                <a:ea typeface="Calibri"/>
                <a:cs typeface="Calibri"/>
                <a:sym typeface="Calibri"/>
              </a:rPr>
              <a:t>क्या लेख उस अनुभाग में स्थित है जो आम तौर पर राय के लिए आरक्षित है (उदाहरण के लिए, ऑप-एड, संपादकीय पृष्ठ)?</a:t>
            </a:r>
          </a:p>
          <a:p>
            <a:pPr marL="0" marR="0" lvl="0" indent="0" algn="l" rtl="0">
              <a:spcBef>
                <a:spcPts val="0"/>
              </a:spcBef>
              <a:spcAft>
                <a:spcPts val="0"/>
              </a:spcAft>
              <a:buNone/>
            </a:pPr>
            <a:endParaRPr lang="hi-IN" sz="2800" b="1" i="1" u="none" strike="noStrike" cap="none" dirty="0">
              <a:solidFill>
                <a:schemeClr val="tx1">
                  <a:lumMod val="65000"/>
                  <a:lumOff val="35000"/>
                </a:schemeClr>
              </a:solidFill>
              <a:latin typeface="Calibri"/>
              <a:ea typeface="Calibri"/>
              <a:cs typeface="Calibri"/>
              <a:sym typeface="Calibri"/>
            </a:endParaRPr>
          </a:p>
          <a:p>
            <a:pPr marL="0" marR="0" lvl="0" indent="0" algn="l" rtl="0">
              <a:spcBef>
                <a:spcPts val="0"/>
              </a:spcBef>
              <a:spcAft>
                <a:spcPts val="0"/>
              </a:spcAft>
              <a:buNone/>
            </a:pPr>
            <a:r>
              <a:rPr lang="hi-IN" sz="2800" b="1" i="1" u="none" strike="noStrike" cap="none" dirty="0">
                <a:solidFill>
                  <a:schemeClr val="tx1">
                    <a:lumMod val="65000"/>
                    <a:lumOff val="35000"/>
                  </a:schemeClr>
                </a:solidFill>
                <a:latin typeface="Calibri"/>
                <a:ea typeface="Calibri"/>
                <a:cs typeface="Calibri"/>
                <a:sym typeface="Calibri"/>
              </a:rPr>
              <a:t>संभवतः एक राय </a:t>
            </a:r>
            <a:endParaRPr sz="2800" dirty="0">
              <a:solidFill>
                <a:schemeClr val="tx1">
                  <a:lumMod val="65000"/>
                  <a:lumOff val="35000"/>
                </a:schemeClr>
              </a:solidFill>
            </a:endParaRPr>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hi-IN" sz="4400" b="1" dirty="0"/>
              <a:t>समाचार और राय के बीच अंतर करना</a:t>
            </a:r>
            <a:endParaRPr sz="4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18</a:t>
            </a:fld>
            <a:endParaRPr/>
          </a:p>
        </p:txBody>
      </p:sp>
      <p:sp>
        <p:nvSpPr>
          <p:cNvPr id="162" name="Google Shape;162;p9"/>
          <p:cNvSpPr txBox="1"/>
          <p:nvPr/>
        </p:nvSpPr>
        <p:spPr>
          <a:xfrm>
            <a:off x="1252056" y="1860364"/>
            <a:ext cx="9821411" cy="39702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hi-IN" sz="2800" b="1" i="1" dirty="0">
                <a:solidFill>
                  <a:srgbClr val="0070C0"/>
                </a:solidFill>
                <a:latin typeface="Calibri"/>
                <a:ea typeface="Calibri"/>
                <a:cs typeface="Calibri"/>
                <a:sym typeface="Calibri"/>
              </a:rPr>
              <a:t>लेखक का दृष्टिकोण</a:t>
            </a:r>
          </a:p>
          <a:p>
            <a:pPr marL="0" marR="0" lvl="0" indent="0" algn="l" rtl="0">
              <a:spcBef>
                <a:spcPts val="0"/>
              </a:spcBef>
              <a:spcAft>
                <a:spcPts val="0"/>
              </a:spcAft>
              <a:buNone/>
            </a:pPr>
            <a:r>
              <a:rPr lang="hi-IN" sz="2800" b="1" i="1" dirty="0">
                <a:solidFill>
                  <a:schemeClr val="tx1">
                    <a:lumMod val="65000"/>
                    <a:lumOff val="35000"/>
                  </a:schemeClr>
                </a:solidFill>
                <a:latin typeface="Calibri"/>
                <a:ea typeface="Calibri"/>
                <a:cs typeface="Calibri"/>
                <a:sym typeface="Calibri"/>
              </a:rPr>
              <a:t>क्या लेखक व्यक्तिगत दृष्टिकोण या व्यक्तिपरक व्याख्याएँ व्यक्त करता है?</a:t>
            </a:r>
          </a:p>
          <a:p>
            <a:pPr marL="0" marR="0" lvl="0" indent="0" algn="l" rtl="0">
              <a:spcBef>
                <a:spcPts val="0"/>
              </a:spcBef>
              <a:spcAft>
                <a:spcPts val="0"/>
              </a:spcAft>
              <a:buNone/>
            </a:pPr>
            <a:r>
              <a:rPr lang="hi-IN" sz="2800" b="1" i="1" dirty="0">
                <a:solidFill>
                  <a:schemeClr val="tx1">
                    <a:lumMod val="65000"/>
                    <a:lumOff val="35000"/>
                  </a:schemeClr>
                </a:solidFill>
                <a:latin typeface="Calibri"/>
                <a:ea typeface="Calibri"/>
                <a:cs typeface="Calibri"/>
                <a:sym typeface="Calibri"/>
              </a:rPr>
              <a:t>क्या "मुझे विश्वास है," "मेरी राय में," या "हमें चाहिए" जैसे वाक्यांशों का उपयोग किया जाता है?</a:t>
            </a:r>
          </a:p>
          <a:p>
            <a:pPr marL="0" marR="0" lvl="0" indent="0" algn="l" rtl="0">
              <a:spcBef>
                <a:spcPts val="0"/>
              </a:spcBef>
              <a:spcAft>
                <a:spcPts val="0"/>
              </a:spcAft>
              <a:buNone/>
            </a:pPr>
            <a:endParaRPr lang="hi-IN" sz="2800" b="1" i="1" dirty="0">
              <a:solidFill>
                <a:srgbClr val="0070C0"/>
              </a:solidFill>
              <a:latin typeface="Calibri"/>
              <a:ea typeface="Calibri"/>
              <a:cs typeface="Calibri"/>
              <a:sym typeface="Calibri"/>
            </a:endParaRPr>
          </a:p>
          <a:p>
            <a:pPr marL="0" marR="0" lvl="0" indent="0" algn="l" rtl="0">
              <a:spcBef>
                <a:spcPts val="0"/>
              </a:spcBef>
              <a:spcAft>
                <a:spcPts val="0"/>
              </a:spcAft>
              <a:buNone/>
            </a:pPr>
            <a:r>
              <a:rPr lang="hi-IN" sz="2800" b="1" i="1" dirty="0">
                <a:solidFill>
                  <a:srgbClr val="0070C0"/>
                </a:solidFill>
                <a:latin typeface="Calibri"/>
                <a:ea typeface="Calibri"/>
                <a:cs typeface="Calibri"/>
                <a:sym typeface="Calibri"/>
              </a:rPr>
              <a:t>व्यक्तिपरक भाषा का प्रयोग</a:t>
            </a:r>
          </a:p>
          <a:p>
            <a:pPr marL="0" marR="0" lvl="0" indent="0" algn="l" rtl="0">
              <a:spcBef>
                <a:spcPts val="0"/>
              </a:spcBef>
              <a:spcAft>
                <a:spcPts val="0"/>
              </a:spcAft>
              <a:buNone/>
            </a:pPr>
            <a:r>
              <a:rPr lang="hi-IN" sz="2800" b="1" i="1" dirty="0">
                <a:solidFill>
                  <a:schemeClr val="tx1">
                    <a:lumMod val="65000"/>
                    <a:lumOff val="35000"/>
                  </a:schemeClr>
                </a:solidFill>
                <a:latin typeface="Calibri"/>
                <a:ea typeface="Calibri"/>
                <a:cs typeface="Calibri"/>
                <a:sym typeface="Calibri"/>
              </a:rPr>
              <a:t>क्या लेख व्यक्तिपरक या भावनात्मक भाषा का उपयोग करता है (उदाहरण के लिए, "भयानक," "अपमानजनक," "अद्भुत")?</a:t>
            </a:r>
            <a:endParaRPr sz="2800" b="0" i="0" u="none" strike="noStrike" cap="none" dirty="0">
              <a:solidFill>
                <a:schemeClr val="tx1">
                  <a:lumMod val="65000"/>
                  <a:lumOff val="35000"/>
                </a:schemeClr>
              </a:solidFill>
              <a:latin typeface="Calibri"/>
              <a:ea typeface="Calibri"/>
              <a:cs typeface="Calibri"/>
              <a:sym typeface="Calibri"/>
            </a:endParaRPr>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hi-IN" sz="4400" b="1" dirty="0"/>
              <a:t>समाचार और राय के बीच अंतर करना</a:t>
            </a:r>
            <a:endParaRPr sz="4400" dirty="0"/>
          </a:p>
        </p:txBody>
      </p:sp>
    </p:spTree>
    <p:extLst>
      <p:ext uri="{BB962C8B-B14F-4D97-AF65-F5344CB8AC3E}">
        <p14:creationId xmlns:p14="http://schemas.microsoft.com/office/powerpoint/2010/main" val="15905715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19</a:t>
            </a:fld>
            <a:endParaRPr/>
          </a:p>
        </p:txBody>
      </p:sp>
      <p:sp>
        <p:nvSpPr>
          <p:cNvPr id="162" name="Google Shape;162;p9"/>
          <p:cNvSpPr txBox="1"/>
          <p:nvPr/>
        </p:nvSpPr>
        <p:spPr>
          <a:xfrm>
            <a:off x="1252056" y="1860364"/>
            <a:ext cx="9821411" cy="2246729"/>
          </a:xfrm>
          <a:prstGeom prst="rect">
            <a:avLst/>
          </a:prstGeom>
          <a:noFill/>
          <a:ln>
            <a:noFill/>
          </a:ln>
        </p:spPr>
        <p:txBody>
          <a:bodyPr spcFirstLastPara="1" wrap="square" lIns="91425" tIns="45700" rIns="91425" bIns="45700" anchor="t" anchorCtr="0">
            <a:spAutoFit/>
          </a:bodyPr>
          <a:lstStyle/>
          <a:p>
            <a:pPr lvl="0">
              <a:buClr>
                <a:schemeClr val="dk1"/>
              </a:buClr>
              <a:buSzPts val="1800"/>
            </a:pPr>
            <a:r>
              <a:rPr lang="hi-IN" sz="2800" b="1" i="1" dirty="0">
                <a:solidFill>
                  <a:srgbClr val="0070C0"/>
                </a:solidFill>
                <a:latin typeface="Calibri"/>
                <a:cs typeface="Calibri"/>
                <a:sym typeface="Calibri"/>
              </a:rPr>
              <a:t>तथ्यों की प्रस्तुति</a:t>
            </a:r>
          </a:p>
          <a:p>
            <a:pPr lvl="0">
              <a:buClr>
                <a:schemeClr val="dk1"/>
              </a:buClr>
              <a:buSzPts val="1800"/>
            </a:pPr>
            <a:r>
              <a:rPr lang="hi-IN" sz="2800" b="1" i="1" dirty="0">
                <a:solidFill>
                  <a:schemeClr val="tx1">
                    <a:lumMod val="65000"/>
                    <a:lumOff val="35000"/>
                  </a:schemeClr>
                </a:solidFill>
                <a:latin typeface="Calibri"/>
                <a:cs typeface="Calibri"/>
                <a:sym typeface="Calibri"/>
              </a:rPr>
              <a:t>क्या लेख मुख्य रूप से बिना व्याख्या के सत्यापन योग्य तथ्य और डेटा प्रस्तुत करता है?</a:t>
            </a:r>
          </a:p>
          <a:p>
            <a:pPr lvl="0">
              <a:buClr>
                <a:schemeClr val="dk1"/>
              </a:buClr>
              <a:buSzPts val="1800"/>
            </a:pPr>
            <a:endParaRPr lang="hi-IN" sz="2800" b="1" i="1" dirty="0">
              <a:solidFill>
                <a:schemeClr val="tx1">
                  <a:lumMod val="65000"/>
                  <a:lumOff val="35000"/>
                </a:schemeClr>
              </a:solidFill>
              <a:latin typeface="Calibri"/>
              <a:cs typeface="Calibri"/>
              <a:sym typeface="Calibri"/>
            </a:endParaRPr>
          </a:p>
          <a:p>
            <a:pPr lvl="0">
              <a:buClr>
                <a:schemeClr val="dk1"/>
              </a:buClr>
              <a:buSzPts val="1800"/>
            </a:pPr>
            <a:r>
              <a:rPr lang="hi-IN" sz="2800" b="1" i="1" dirty="0">
                <a:solidFill>
                  <a:srgbClr val="C00000"/>
                </a:solidFill>
                <a:latin typeface="Calibri"/>
                <a:cs typeface="Calibri"/>
                <a:sym typeface="Calibri"/>
              </a:rPr>
              <a:t>संभवतः एक समाचार रिपोर्ट.</a:t>
            </a:r>
            <a:endParaRPr lang="en-US" sz="2800" dirty="0">
              <a:solidFill>
                <a:srgbClr val="C00000"/>
              </a:solidFill>
              <a:latin typeface="Calibri"/>
              <a:cs typeface="Calibri"/>
            </a:endParaRPr>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hi-IN" sz="4400" b="1" dirty="0"/>
              <a:t>समाचार और राय के बीच अंतर करना</a:t>
            </a:r>
            <a:endParaRPr sz="4400" dirty="0"/>
          </a:p>
        </p:txBody>
      </p:sp>
    </p:spTree>
    <p:extLst>
      <p:ext uri="{BB962C8B-B14F-4D97-AF65-F5344CB8AC3E}">
        <p14:creationId xmlns:p14="http://schemas.microsoft.com/office/powerpoint/2010/main" val="1609291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hi-IN" sz="3600" dirty="0"/>
              <a:t>समाचार क्या है?</a:t>
            </a:r>
            <a:endParaRPr sz="3600" dirty="0"/>
          </a:p>
        </p:txBody>
      </p:sp>
      <p:sp>
        <p:nvSpPr>
          <p:cNvPr id="113" name="Google Shape;113;p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
        <p:nvSpPr>
          <p:cNvPr id="114" name="Google Shape;114;p2"/>
          <p:cNvSpPr txBox="1"/>
          <p:nvPr/>
        </p:nvSpPr>
        <p:spPr>
          <a:xfrm>
            <a:off x="1168166" y="1882580"/>
            <a:ext cx="9987513" cy="2862282"/>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1800"/>
              <a:buFont typeface="Arial"/>
              <a:buChar char="•"/>
            </a:pPr>
            <a:r>
              <a:rPr lang="hi-IN" sz="2000" b="1" dirty="0">
                <a:solidFill>
                  <a:schemeClr val="bg2"/>
                </a:solidFill>
              </a:rPr>
              <a:t>समाचार किसी भी वर्तमान घटना, महत्वपूर्ण विकास या सार्वजनिक हित के मुद्दे को संदर्भित करता है।</a:t>
            </a:r>
          </a:p>
          <a:p>
            <a:pPr marL="285750" marR="0" lvl="0" indent="-285750" algn="l" rtl="0">
              <a:spcBef>
                <a:spcPts val="0"/>
              </a:spcBef>
              <a:spcAft>
                <a:spcPts val="0"/>
              </a:spcAft>
              <a:buClr>
                <a:schemeClr val="dk1"/>
              </a:buClr>
              <a:buSzPts val="1800"/>
              <a:buFont typeface="Arial"/>
              <a:buChar char="•"/>
            </a:pPr>
            <a:r>
              <a:rPr lang="hi-IN" sz="2000" b="1" dirty="0">
                <a:solidFill>
                  <a:schemeClr val="bg2"/>
                </a:solidFill>
              </a:rPr>
              <a:t>आम तौर पर समाचार पत्रों, टेलीविजन, रेडियो, इंटरनेट साइटों और सोशल मीडिया जैसे मीडिया आउटलेट्स के माध्यम से रिपोर्ट की जाती है। </a:t>
            </a:r>
          </a:p>
          <a:p>
            <a:pPr marL="285750" marR="0" lvl="0" indent="-285750" algn="l" rtl="0">
              <a:spcBef>
                <a:spcPts val="0"/>
              </a:spcBef>
              <a:spcAft>
                <a:spcPts val="0"/>
              </a:spcAft>
              <a:buClr>
                <a:schemeClr val="dk1"/>
              </a:buClr>
              <a:buSzPts val="1800"/>
              <a:buFont typeface="Arial"/>
              <a:buChar char="•"/>
            </a:pPr>
            <a:endParaRPr lang="hi-IN" sz="2000" b="1" dirty="0">
              <a:solidFill>
                <a:schemeClr val="bg2"/>
              </a:solidFill>
            </a:endParaRPr>
          </a:p>
          <a:p>
            <a:pPr marL="285750" marR="0" lvl="0" indent="-285750" algn="l" rtl="0">
              <a:spcBef>
                <a:spcPts val="0"/>
              </a:spcBef>
              <a:spcAft>
                <a:spcPts val="0"/>
              </a:spcAft>
              <a:buClr>
                <a:schemeClr val="dk1"/>
              </a:buClr>
              <a:buSzPts val="1800"/>
              <a:buFont typeface="Arial"/>
              <a:buChar char="•"/>
            </a:pPr>
            <a:endParaRPr lang="hi-IN" sz="2000" dirty="0">
              <a:solidFill>
                <a:srgbClr val="FF0000"/>
              </a:solidFill>
            </a:endParaRPr>
          </a:p>
          <a:p>
            <a:pPr marL="285750" marR="0" lvl="0" indent="-285750" algn="l" rtl="0">
              <a:spcBef>
                <a:spcPts val="0"/>
              </a:spcBef>
              <a:spcAft>
                <a:spcPts val="0"/>
              </a:spcAft>
              <a:buClr>
                <a:schemeClr val="dk1"/>
              </a:buClr>
              <a:buSzPts val="1800"/>
              <a:buFont typeface="Arial"/>
              <a:buChar char="•"/>
            </a:pPr>
            <a:endParaRPr lang="hi-IN" sz="2000" dirty="0">
              <a:solidFill>
                <a:srgbClr val="FF0000"/>
              </a:solidFill>
            </a:endParaRPr>
          </a:p>
          <a:p>
            <a:pPr marL="285750" marR="0" lvl="0" indent="-285750" algn="l" rtl="0">
              <a:spcBef>
                <a:spcPts val="0"/>
              </a:spcBef>
              <a:spcAft>
                <a:spcPts val="0"/>
              </a:spcAft>
              <a:buClr>
                <a:schemeClr val="dk1"/>
              </a:buClr>
              <a:buSzPts val="1800"/>
              <a:buFont typeface="Arial"/>
              <a:buChar char="•"/>
            </a:pPr>
            <a:r>
              <a:rPr lang="hi-IN" sz="2000" dirty="0">
                <a:solidFill>
                  <a:srgbClr val="FF0000"/>
                </a:solidFill>
              </a:rPr>
              <a:t>समाचार जनता को सूचित करने, राय बनाने और कभी-कभी निर्णय लेने को प्रभावित करने की भूमिका निभाते हैं।</a:t>
            </a:r>
            <a:endParaRPr sz="2000" dirty="0">
              <a:solidFill>
                <a:srgbClr val="FF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20</a:t>
            </a:fld>
            <a:endParaRPr/>
          </a:p>
        </p:txBody>
      </p:sp>
      <p:sp>
        <p:nvSpPr>
          <p:cNvPr id="162" name="Google Shape;162;p9"/>
          <p:cNvSpPr txBox="1"/>
          <p:nvPr/>
        </p:nvSpPr>
        <p:spPr>
          <a:xfrm>
            <a:off x="716693" y="1737360"/>
            <a:ext cx="11318788" cy="2806882"/>
          </a:xfrm>
          <a:prstGeom prst="rect">
            <a:avLst/>
          </a:prstGeom>
          <a:noFill/>
          <a:ln>
            <a:noFill/>
          </a:ln>
        </p:spPr>
        <p:txBody>
          <a:bodyPr spcFirstLastPara="1" wrap="square" lIns="91425" tIns="45700" rIns="91425" bIns="45700" anchor="t" anchorCtr="0">
            <a:spAutoFit/>
          </a:bodyPr>
          <a:lstStyle/>
          <a:p>
            <a:pPr lvl="0" algn="l" rtl="0">
              <a:lnSpc>
                <a:spcPct val="90000"/>
              </a:lnSpc>
              <a:spcBef>
                <a:spcPts val="0"/>
              </a:spcBef>
              <a:spcAft>
                <a:spcPts val="0"/>
              </a:spcAft>
              <a:buSzPts val="1400"/>
            </a:pPr>
            <a:r>
              <a:rPr lang="hi-IN" sz="2800" b="1" i="1" dirty="0">
                <a:solidFill>
                  <a:srgbClr val="0070C0"/>
                </a:solidFill>
              </a:rPr>
              <a:t>लेखक की पहचान और विशेषज्ञता</a:t>
            </a:r>
          </a:p>
          <a:p>
            <a:pPr lvl="0" algn="l" rtl="0">
              <a:lnSpc>
                <a:spcPct val="90000"/>
              </a:lnSpc>
              <a:spcBef>
                <a:spcPts val="0"/>
              </a:spcBef>
              <a:spcAft>
                <a:spcPts val="0"/>
              </a:spcAft>
              <a:buSzPts val="1400"/>
            </a:pPr>
            <a:r>
              <a:rPr lang="hi-IN" sz="2800" b="1" i="1" dirty="0">
                <a:solidFill>
                  <a:schemeClr val="tx1">
                    <a:lumMod val="65000"/>
                    <a:lumOff val="35000"/>
                  </a:schemeClr>
                </a:solidFill>
              </a:rPr>
              <a:t>क्या लेखक की पहचान एक स्तंभकार, टिप्पणीकार या किसी विशिष्ट दृष्टिकोण वाले विशेषज्ञ के रूप में की जाती है?</a:t>
            </a:r>
          </a:p>
          <a:p>
            <a:pPr lvl="0" algn="l" rtl="0">
              <a:lnSpc>
                <a:spcPct val="90000"/>
              </a:lnSpc>
              <a:spcBef>
                <a:spcPts val="0"/>
              </a:spcBef>
              <a:spcAft>
                <a:spcPts val="0"/>
              </a:spcAft>
              <a:buSzPts val="1400"/>
            </a:pPr>
            <a:r>
              <a:rPr lang="hi-IN" sz="2800" b="1" i="1" dirty="0">
                <a:solidFill>
                  <a:srgbClr val="0070C0"/>
                </a:solidFill>
              </a:rPr>
              <a:t>संभवतः एक राय </a:t>
            </a:r>
          </a:p>
          <a:p>
            <a:pPr lvl="0" algn="l" rtl="0">
              <a:lnSpc>
                <a:spcPct val="90000"/>
              </a:lnSpc>
              <a:spcBef>
                <a:spcPts val="0"/>
              </a:spcBef>
              <a:spcAft>
                <a:spcPts val="0"/>
              </a:spcAft>
              <a:buSzPts val="1400"/>
            </a:pPr>
            <a:r>
              <a:rPr lang="hi-IN" sz="2800" b="1" i="1" dirty="0">
                <a:solidFill>
                  <a:schemeClr val="tx1">
                    <a:lumMod val="65000"/>
                    <a:lumOff val="35000"/>
                  </a:schemeClr>
                </a:solidFill>
              </a:rPr>
              <a:t>अनुच्छेद का उद्देश्य</a:t>
            </a:r>
          </a:p>
          <a:p>
            <a:pPr lvl="0" algn="l" rtl="0">
              <a:lnSpc>
                <a:spcPct val="90000"/>
              </a:lnSpc>
              <a:spcBef>
                <a:spcPts val="0"/>
              </a:spcBef>
              <a:spcAft>
                <a:spcPts val="0"/>
              </a:spcAft>
              <a:buSzPts val="1400"/>
            </a:pPr>
            <a:r>
              <a:rPr lang="hi-IN" sz="2800" b="1" i="1" dirty="0">
                <a:solidFill>
                  <a:schemeClr val="tx1">
                    <a:lumMod val="65000"/>
                    <a:lumOff val="35000"/>
                  </a:schemeClr>
                </a:solidFill>
              </a:rPr>
              <a:t>क्या लेख का प्राथमिक उद्देश्य तथ्यों को सूचित करना और रिपोर्ट करना है?</a:t>
            </a:r>
          </a:p>
          <a:p>
            <a:pPr lvl="0" algn="l" rtl="0">
              <a:lnSpc>
                <a:spcPct val="90000"/>
              </a:lnSpc>
              <a:spcBef>
                <a:spcPts val="0"/>
              </a:spcBef>
              <a:spcAft>
                <a:spcPts val="0"/>
              </a:spcAft>
              <a:buSzPts val="1400"/>
            </a:pPr>
            <a:r>
              <a:rPr lang="hi-IN" sz="2800" b="1" i="1" dirty="0">
                <a:solidFill>
                  <a:srgbClr val="0070C0"/>
                </a:solidFill>
              </a:rPr>
              <a:t>संभवतः एक समाचार रिपोर्ट.</a:t>
            </a:r>
            <a:endParaRPr lang="en-US" sz="2800" dirty="0"/>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716693"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hi-IN" sz="4400" b="1" dirty="0"/>
              <a:t>समाचार और राय के बीच अंतर करना</a:t>
            </a:r>
            <a:endParaRPr sz="4400" dirty="0"/>
          </a:p>
        </p:txBody>
      </p:sp>
    </p:spTree>
    <p:extLst>
      <p:ext uri="{BB962C8B-B14F-4D97-AF65-F5344CB8AC3E}">
        <p14:creationId xmlns:p14="http://schemas.microsoft.com/office/powerpoint/2010/main" val="7524614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21</a:t>
            </a:fld>
            <a:endParaRPr/>
          </a:p>
        </p:txBody>
      </p:sp>
      <p:sp>
        <p:nvSpPr>
          <p:cNvPr id="162" name="Google Shape;162;p9"/>
          <p:cNvSpPr txBox="1"/>
          <p:nvPr/>
        </p:nvSpPr>
        <p:spPr>
          <a:xfrm>
            <a:off x="716693" y="1737360"/>
            <a:ext cx="11318788" cy="3445005"/>
          </a:xfrm>
          <a:prstGeom prst="rect">
            <a:avLst/>
          </a:prstGeom>
          <a:noFill/>
          <a:ln>
            <a:noFill/>
          </a:ln>
        </p:spPr>
        <p:txBody>
          <a:bodyPr spcFirstLastPara="1" wrap="square" lIns="91425" tIns="45700" rIns="91425" bIns="45700" anchor="t" anchorCtr="0">
            <a:spAutoFit/>
          </a:bodyPr>
          <a:lstStyle/>
          <a:p>
            <a:pPr lvl="0" algn="l" rtl="0">
              <a:lnSpc>
                <a:spcPct val="90000"/>
              </a:lnSpc>
              <a:spcBef>
                <a:spcPts val="1600"/>
              </a:spcBef>
              <a:spcAft>
                <a:spcPts val="0"/>
              </a:spcAft>
              <a:buSzPts val="1400"/>
            </a:pPr>
            <a:r>
              <a:rPr lang="hi-IN" sz="2800" b="1" i="1" dirty="0">
                <a:solidFill>
                  <a:srgbClr val="0070C0"/>
                </a:solidFill>
              </a:rPr>
              <a:t>सुर्खियाँ/कॉपी</a:t>
            </a:r>
          </a:p>
          <a:p>
            <a:pPr lvl="0" algn="l" rtl="0">
              <a:lnSpc>
                <a:spcPct val="90000"/>
              </a:lnSpc>
              <a:spcBef>
                <a:spcPts val="1600"/>
              </a:spcBef>
              <a:spcAft>
                <a:spcPts val="0"/>
              </a:spcAft>
              <a:buSzPts val="1400"/>
            </a:pPr>
            <a:r>
              <a:rPr lang="hi-IN" sz="2800" b="1" i="1" dirty="0">
                <a:solidFill>
                  <a:schemeClr val="tx1">
                    <a:lumMod val="65000"/>
                    <a:lumOff val="35000"/>
                  </a:schemeClr>
                </a:solidFill>
              </a:rPr>
              <a:t>क्या शीर्षक/कॉपी में कठोर, विचारोत्तेजक भाषा का प्रयोग किया गया है?</a:t>
            </a:r>
          </a:p>
          <a:p>
            <a:pPr lvl="0" algn="l" rtl="0">
              <a:lnSpc>
                <a:spcPct val="90000"/>
              </a:lnSpc>
              <a:spcBef>
                <a:spcPts val="1600"/>
              </a:spcBef>
              <a:spcAft>
                <a:spcPts val="0"/>
              </a:spcAft>
              <a:buSzPts val="1400"/>
            </a:pPr>
            <a:r>
              <a:rPr lang="hi-IN" sz="2800" b="1" i="1" dirty="0">
                <a:solidFill>
                  <a:srgbClr val="C00000"/>
                </a:solidFill>
              </a:rPr>
              <a:t>संभवतः एक राय </a:t>
            </a:r>
          </a:p>
          <a:p>
            <a:pPr lvl="0" algn="l" rtl="0">
              <a:lnSpc>
                <a:spcPct val="90000"/>
              </a:lnSpc>
              <a:spcBef>
                <a:spcPts val="1600"/>
              </a:spcBef>
              <a:spcAft>
                <a:spcPts val="0"/>
              </a:spcAft>
              <a:buSzPts val="1400"/>
            </a:pPr>
            <a:r>
              <a:rPr lang="hi-IN" sz="2800" b="1" i="1" dirty="0">
                <a:solidFill>
                  <a:schemeClr val="tx1">
                    <a:lumMod val="65000"/>
                    <a:lumOff val="35000"/>
                  </a:schemeClr>
                </a:solidFill>
              </a:rPr>
              <a:t>क्या शीर्षक/कॉपी तटस्थ है और "कौन, क्या, कब, कहाँ, क्यों और कैसे" (5</a:t>
            </a:r>
            <a:r>
              <a:rPr lang="en-US" sz="2800" b="1" i="1" dirty="0">
                <a:solidFill>
                  <a:schemeClr val="tx1">
                    <a:lumMod val="65000"/>
                    <a:lumOff val="35000"/>
                  </a:schemeClr>
                </a:solidFill>
              </a:rPr>
              <a:t>w1h) </a:t>
            </a:r>
            <a:r>
              <a:rPr lang="hi-IN" sz="2800" b="1" i="1" dirty="0">
                <a:solidFill>
                  <a:schemeClr val="tx1">
                    <a:lumMod val="65000"/>
                    <a:lumOff val="35000"/>
                  </a:schemeClr>
                </a:solidFill>
              </a:rPr>
              <a:t>पर केंद्रित है?</a:t>
            </a:r>
          </a:p>
          <a:p>
            <a:pPr lvl="0" algn="l" rtl="0">
              <a:lnSpc>
                <a:spcPct val="90000"/>
              </a:lnSpc>
              <a:spcBef>
                <a:spcPts val="1600"/>
              </a:spcBef>
              <a:spcAft>
                <a:spcPts val="0"/>
              </a:spcAft>
              <a:buSzPts val="1400"/>
            </a:pPr>
            <a:r>
              <a:rPr lang="hi-IN" sz="2800" b="1" i="1" dirty="0">
                <a:solidFill>
                  <a:srgbClr val="C00000"/>
                </a:solidFill>
              </a:rPr>
              <a:t>संभवतः एक समाचार रिपोर्ट.</a:t>
            </a:r>
            <a:endParaRPr lang="en-US" sz="2800" dirty="0">
              <a:solidFill>
                <a:srgbClr val="C00000"/>
              </a:solidFill>
            </a:endParaRPr>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716693"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hi-IN" sz="4400" b="1" dirty="0"/>
              <a:t>समाचार और राय के बीच अंतर करना</a:t>
            </a:r>
            <a:endParaRPr sz="4400" dirty="0"/>
          </a:p>
        </p:txBody>
      </p:sp>
    </p:spTree>
    <p:extLst>
      <p:ext uri="{BB962C8B-B14F-4D97-AF65-F5344CB8AC3E}">
        <p14:creationId xmlns:p14="http://schemas.microsoft.com/office/powerpoint/2010/main" val="31423257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9F4F0-9610-45EA-9017-C016B7BEBA73}"/>
              </a:ext>
            </a:extLst>
          </p:cNvPr>
          <p:cNvSpPr>
            <a:spLocks noGrp="1"/>
          </p:cNvSpPr>
          <p:nvPr>
            <p:ph type="title"/>
          </p:nvPr>
        </p:nvSpPr>
        <p:spPr/>
        <p:txBody>
          <a:bodyPr/>
          <a:lstStyle/>
          <a:p>
            <a:r>
              <a:rPr lang="en-US" dirty="0"/>
              <a:t>5W1h</a:t>
            </a:r>
          </a:p>
        </p:txBody>
      </p:sp>
      <p:sp>
        <p:nvSpPr>
          <p:cNvPr id="3" name="Text Placeholder 2">
            <a:extLst>
              <a:ext uri="{FF2B5EF4-FFF2-40B4-BE49-F238E27FC236}">
                <a16:creationId xmlns:a16="http://schemas.microsoft.com/office/drawing/2014/main" id="{3007A198-59B6-44B4-B401-EFFAC2360C5B}"/>
              </a:ext>
            </a:extLst>
          </p:cNvPr>
          <p:cNvSpPr>
            <a:spLocks noGrp="1"/>
          </p:cNvSpPr>
          <p:nvPr>
            <p:ph type="body" idx="1"/>
          </p:nvPr>
        </p:nvSpPr>
        <p:spPr>
          <a:xfrm>
            <a:off x="618308" y="1891738"/>
            <a:ext cx="5687568" cy="4023360"/>
          </a:xfrm>
        </p:spPr>
        <p:txBody>
          <a:bodyPr>
            <a:normAutofit/>
          </a:bodyPr>
          <a:lstStyle/>
          <a:p>
            <a:pPr lvl="1"/>
            <a:r>
              <a:rPr lang="en-US" sz="2800" dirty="0"/>
              <a:t>"5Ws </a:t>
            </a:r>
            <a:r>
              <a:rPr lang="hi-IN" sz="2800" dirty="0"/>
              <a:t>और 1</a:t>
            </a:r>
            <a:r>
              <a:rPr lang="en-US" sz="2800" dirty="0"/>
              <a:t>H" </a:t>
            </a:r>
            <a:r>
              <a:rPr lang="hi-IN" sz="2800" dirty="0"/>
              <a:t>एक मौलिक ढांचा है जिसका उपयोग पत्रकारिता और सूचना एकत्रण में किसी विषय की व्यापक कवरेज सुनिश्चित करने के लिए किया जाता है। </a:t>
            </a:r>
          </a:p>
          <a:p>
            <a:pPr lvl="1"/>
            <a:endParaRPr lang="hi-IN" sz="2800" dirty="0"/>
          </a:p>
          <a:p>
            <a:pPr lvl="1"/>
            <a:r>
              <a:rPr lang="hi-IN" sz="2800" dirty="0"/>
              <a:t>यह जानकारी को स्पष्ट रूप से संरचित करने और प्रमुख प्रश्नों का उत्तर देने में मदद करता है।</a:t>
            </a:r>
            <a:endParaRPr lang="en-US" sz="2800" dirty="0"/>
          </a:p>
        </p:txBody>
      </p:sp>
      <p:sp>
        <p:nvSpPr>
          <p:cNvPr id="4" name="Slide Number Placeholder 3">
            <a:extLst>
              <a:ext uri="{FF2B5EF4-FFF2-40B4-BE49-F238E27FC236}">
                <a16:creationId xmlns:a16="http://schemas.microsoft.com/office/drawing/2014/main" id="{A99B8D94-7613-49C5-BF5B-F070B2D7697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22</a:t>
            </a:fld>
            <a:endParaRPr lang="en-US"/>
          </a:p>
        </p:txBody>
      </p:sp>
      <p:sp>
        <p:nvSpPr>
          <p:cNvPr id="10" name="TextBox 9">
            <a:extLst>
              <a:ext uri="{FF2B5EF4-FFF2-40B4-BE49-F238E27FC236}">
                <a16:creationId xmlns:a16="http://schemas.microsoft.com/office/drawing/2014/main" id="{3D633BEC-45C9-4FBA-908B-1D921377B036}"/>
              </a:ext>
            </a:extLst>
          </p:cNvPr>
          <p:cNvSpPr txBox="1"/>
          <p:nvPr/>
        </p:nvSpPr>
        <p:spPr>
          <a:xfrm>
            <a:off x="6852458" y="1968664"/>
            <a:ext cx="3975199" cy="3378617"/>
          </a:xfrm>
          <a:prstGeom prst="rect">
            <a:avLst/>
          </a:prstGeom>
          <a:noFill/>
        </p:spPr>
        <p:txBody>
          <a:bodyPr wrap="square">
            <a:spAutoFit/>
          </a:bodyPr>
          <a:lstStyle/>
          <a:p>
            <a:pPr marL="228600" marR="0">
              <a:lnSpc>
                <a:spcPct val="107000"/>
              </a:lnSpc>
              <a:spcBef>
                <a:spcPts val="0"/>
              </a:spcBef>
              <a:spcAft>
                <a:spcPts val="0"/>
              </a:spcAft>
            </a:pPr>
            <a:r>
              <a:rPr lang="hi-IN" sz="2000" b="1" dirty="0">
                <a:effectLst/>
                <a:latin typeface="Times New Roman" panose="02020603050405020304" pitchFamily="18" charset="0"/>
                <a:ea typeface="Times New Roman" panose="02020603050405020304" pitchFamily="18" charset="0"/>
                <a:cs typeface="Mangal" panose="00000400000000000000" pitchFamily="2"/>
              </a:rPr>
              <a:t>कौन: कौन शामिल या प्रभावित है?</a:t>
            </a:r>
          </a:p>
          <a:p>
            <a:pPr marL="228600" marR="0">
              <a:lnSpc>
                <a:spcPct val="107000"/>
              </a:lnSpc>
              <a:spcBef>
                <a:spcPts val="0"/>
              </a:spcBef>
              <a:spcAft>
                <a:spcPts val="0"/>
              </a:spcAft>
            </a:pPr>
            <a:r>
              <a:rPr lang="hi-IN" sz="2000" b="1" dirty="0">
                <a:effectLst/>
                <a:latin typeface="Times New Roman" panose="02020603050405020304" pitchFamily="18" charset="0"/>
                <a:ea typeface="Times New Roman" panose="02020603050405020304" pitchFamily="18" charset="0"/>
                <a:cs typeface="Mangal" panose="00000400000000000000" pitchFamily="2"/>
              </a:rPr>
              <a:t>क्या: क्या हुआ या किस बारे में बात हो रही है?</a:t>
            </a:r>
          </a:p>
          <a:p>
            <a:pPr marL="228600" marR="0">
              <a:lnSpc>
                <a:spcPct val="107000"/>
              </a:lnSpc>
              <a:spcBef>
                <a:spcPts val="0"/>
              </a:spcBef>
              <a:spcAft>
                <a:spcPts val="0"/>
              </a:spcAft>
            </a:pPr>
            <a:r>
              <a:rPr lang="hi-IN" sz="2000" b="1" dirty="0">
                <a:effectLst/>
                <a:latin typeface="Times New Roman" panose="02020603050405020304" pitchFamily="18" charset="0"/>
                <a:ea typeface="Times New Roman" panose="02020603050405020304" pitchFamily="18" charset="0"/>
                <a:cs typeface="Mangal" panose="00000400000000000000" pitchFamily="2"/>
              </a:rPr>
              <a:t>कब: यह कब हुआ?</a:t>
            </a:r>
          </a:p>
          <a:p>
            <a:pPr marL="228600" marR="0">
              <a:lnSpc>
                <a:spcPct val="107000"/>
              </a:lnSpc>
              <a:spcBef>
                <a:spcPts val="0"/>
              </a:spcBef>
              <a:spcAft>
                <a:spcPts val="0"/>
              </a:spcAft>
            </a:pPr>
            <a:r>
              <a:rPr lang="hi-IN" sz="2000" b="1" dirty="0">
                <a:effectLst/>
                <a:latin typeface="Times New Roman" panose="02020603050405020304" pitchFamily="18" charset="0"/>
                <a:ea typeface="Times New Roman" panose="02020603050405020304" pitchFamily="18" charset="0"/>
                <a:cs typeface="Mangal" panose="00000400000000000000" pitchFamily="2"/>
              </a:rPr>
              <a:t>कहाँ: यह कहाँ हुआ?</a:t>
            </a:r>
          </a:p>
          <a:p>
            <a:pPr marL="228600" marR="0">
              <a:lnSpc>
                <a:spcPct val="107000"/>
              </a:lnSpc>
              <a:spcBef>
                <a:spcPts val="0"/>
              </a:spcBef>
              <a:spcAft>
                <a:spcPts val="0"/>
              </a:spcAft>
            </a:pPr>
            <a:r>
              <a:rPr lang="hi-IN" sz="2000" b="1" dirty="0">
                <a:effectLst/>
                <a:latin typeface="Times New Roman" panose="02020603050405020304" pitchFamily="18" charset="0"/>
                <a:ea typeface="Times New Roman" panose="02020603050405020304" pitchFamily="18" charset="0"/>
                <a:cs typeface="Mangal" panose="00000400000000000000" pitchFamily="2"/>
              </a:rPr>
              <a:t>क्यों: ऐसा क्यों हुआ या यह महत्वपूर्ण क्यों है?</a:t>
            </a:r>
          </a:p>
          <a:p>
            <a:pPr marL="228600" marR="0">
              <a:lnSpc>
                <a:spcPct val="107000"/>
              </a:lnSpc>
              <a:spcBef>
                <a:spcPts val="0"/>
              </a:spcBef>
              <a:spcAft>
                <a:spcPts val="0"/>
              </a:spcAft>
            </a:pPr>
            <a:r>
              <a:rPr lang="hi-IN" sz="2000" b="1" dirty="0">
                <a:effectLst/>
                <a:latin typeface="Times New Roman" panose="02020603050405020304" pitchFamily="18" charset="0"/>
                <a:ea typeface="Times New Roman" panose="02020603050405020304" pitchFamily="18" charset="0"/>
                <a:cs typeface="Mangal" panose="00000400000000000000" pitchFamily="2"/>
              </a:rPr>
              <a:t>कैसे: यह कैसे हुआ या यह कैसे काम करता है?</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79175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23</a:t>
            </a:fld>
            <a:endParaRPr/>
          </a:p>
        </p:txBody>
      </p:sp>
      <p:sp>
        <p:nvSpPr>
          <p:cNvPr id="162" name="Google Shape;162;p9"/>
          <p:cNvSpPr txBox="1"/>
          <p:nvPr/>
        </p:nvSpPr>
        <p:spPr>
          <a:xfrm>
            <a:off x="716693" y="1737360"/>
            <a:ext cx="11318788" cy="3704564"/>
          </a:xfrm>
          <a:prstGeom prst="rect">
            <a:avLst/>
          </a:prstGeom>
          <a:noFill/>
          <a:ln>
            <a:noFill/>
          </a:ln>
        </p:spPr>
        <p:txBody>
          <a:bodyPr spcFirstLastPara="1" wrap="square" lIns="91425" tIns="45700" rIns="91425" bIns="45700" anchor="t" anchorCtr="0">
            <a:spAutoFit/>
          </a:bodyPr>
          <a:lstStyle/>
          <a:p>
            <a:pPr lvl="0" algn="l" rtl="0">
              <a:lnSpc>
                <a:spcPct val="90000"/>
              </a:lnSpc>
              <a:spcBef>
                <a:spcPts val="1400"/>
              </a:spcBef>
              <a:spcAft>
                <a:spcPts val="0"/>
              </a:spcAft>
              <a:buSzPts val="1400"/>
            </a:pPr>
            <a:r>
              <a:rPr lang="hi-IN" sz="2800" b="1" i="1" dirty="0">
                <a:solidFill>
                  <a:srgbClr val="0070C0"/>
                </a:solidFill>
              </a:rPr>
              <a:t>संरचना और शैली</a:t>
            </a:r>
          </a:p>
          <a:p>
            <a:pPr lvl="0" algn="l" rtl="0">
              <a:lnSpc>
                <a:spcPct val="90000"/>
              </a:lnSpc>
              <a:spcBef>
                <a:spcPts val="1400"/>
              </a:spcBef>
              <a:spcAft>
                <a:spcPts val="0"/>
              </a:spcAft>
              <a:buSzPts val="1400"/>
            </a:pPr>
            <a:r>
              <a:rPr lang="hi-IN" sz="2800" b="1" i="1" dirty="0">
                <a:solidFill>
                  <a:schemeClr val="tx1">
                    <a:lumMod val="65000"/>
                    <a:lumOff val="35000"/>
                  </a:schemeClr>
                </a:solidFill>
              </a:rPr>
              <a:t>क्या लेख स्पष्ट शुरुआत, मध्य और अंत के साथ संरचित है जो किसी कथा या तर्क पर केंद्रित है?</a:t>
            </a:r>
          </a:p>
          <a:p>
            <a:pPr lvl="0" algn="l" rtl="0">
              <a:lnSpc>
                <a:spcPct val="90000"/>
              </a:lnSpc>
              <a:spcBef>
                <a:spcPts val="1400"/>
              </a:spcBef>
              <a:spcAft>
                <a:spcPts val="0"/>
              </a:spcAft>
              <a:buSzPts val="1400"/>
            </a:pPr>
            <a:r>
              <a:rPr lang="hi-IN" sz="2800" b="1" i="1" dirty="0">
                <a:solidFill>
                  <a:srgbClr val="C00000"/>
                </a:solidFill>
              </a:rPr>
              <a:t>संभवतः एक राय </a:t>
            </a:r>
          </a:p>
          <a:p>
            <a:pPr lvl="0" algn="l" rtl="0">
              <a:lnSpc>
                <a:spcPct val="90000"/>
              </a:lnSpc>
              <a:spcBef>
                <a:spcPts val="1400"/>
              </a:spcBef>
              <a:spcAft>
                <a:spcPts val="0"/>
              </a:spcAft>
              <a:buSzPts val="1400"/>
            </a:pPr>
            <a:r>
              <a:rPr lang="hi-IN" sz="2800" b="1" i="1" dirty="0">
                <a:solidFill>
                  <a:schemeClr val="tx1">
                    <a:lumMod val="65000"/>
                    <a:lumOff val="35000"/>
                  </a:schemeClr>
                </a:solidFill>
              </a:rPr>
              <a:t>क्या लेख जानकारी देने पर ध्यान केंद्रित करते हुए सीधी, वस्तुनिष्ठ शैली में लिखा गया है?</a:t>
            </a:r>
          </a:p>
          <a:p>
            <a:pPr lvl="0" algn="l" rtl="0">
              <a:lnSpc>
                <a:spcPct val="90000"/>
              </a:lnSpc>
              <a:spcBef>
                <a:spcPts val="1400"/>
              </a:spcBef>
              <a:spcAft>
                <a:spcPts val="0"/>
              </a:spcAft>
              <a:buSzPts val="1400"/>
            </a:pPr>
            <a:r>
              <a:rPr lang="hi-IN" sz="2800" b="1" i="1" dirty="0">
                <a:solidFill>
                  <a:srgbClr val="C00000"/>
                </a:solidFill>
              </a:rPr>
              <a:t>संभवतः एक समाचार रिपोर्ट.</a:t>
            </a:r>
            <a:endParaRPr lang="en-US" sz="2800" dirty="0">
              <a:solidFill>
                <a:srgbClr val="C00000"/>
              </a:solidFill>
            </a:endParaRPr>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716693"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hi-IN" sz="4400" dirty="0"/>
              <a:t>समाचार और राय के बीच अंतर करना</a:t>
            </a:r>
            <a:endParaRPr sz="4400" dirty="0"/>
          </a:p>
        </p:txBody>
      </p:sp>
    </p:spTree>
    <p:extLst>
      <p:ext uri="{BB962C8B-B14F-4D97-AF65-F5344CB8AC3E}">
        <p14:creationId xmlns:p14="http://schemas.microsoft.com/office/powerpoint/2010/main" val="34349177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hi-IN" dirty="0"/>
              <a:t>किसी समाचार की विश्वसनीयता का मूल्यांकन करना</a:t>
            </a:r>
            <a:endParaRPr dirty="0"/>
          </a:p>
        </p:txBody>
      </p:sp>
      <p:sp>
        <p:nvSpPr>
          <p:cNvPr id="176" name="Google Shape;176;p1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24</a:t>
            </a:fld>
            <a:endParaRPr/>
          </a:p>
        </p:txBody>
      </p:sp>
      <p:sp>
        <p:nvSpPr>
          <p:cNvPr id="177" name="Google Shape;177;p11"/>
          <p:cNvSpPr txBox="1">
            <a:spLocks noGrp="1"/>
          </p:cNvSpPr>
          <p:nvPr>
            <p:ph type="body" idx="1"/>
          </p:nvPr>
        </p:nvSpPr>
        <p:spPr>
          <a:xfrm>
            <a:off x="1097280" y="1845734"/>
            <a:ext cx="10058400" cy="3121682"/>
          </a:xfrm>
          <a:prstGeom prst="rect">
            <a:avLst/>
          </a:prstGeom>
          <a:noFill/>
          <a:ln>
            <a:noFill/>
          </a:ln>
        </p:spPr>
        <p:txBody>
          <a:bodyPr spcFirstLastPara="1" wrap="square" lIns="0" tIns="45700" rIns="0" bIns="45700" anchor="t" anchorCtr="0">
            <a:noAutofit/>
          </a:bodyPr>
          <a:lstStyle/>
          <a:p>
            <a:pPr lvl="1" indent="-457200">
              <a:spcBef>
                <a:spcPts val="0"/>
              </a:spcBef>
              <a:buSzPts val="1600"/>
            </a:pPr>
            <a:endParaRPr lang="en-US" sz="3200" dirty="0"/>
          </a:p>
          <a:p>
            <a:pPr marL="457200" lvl="1" indent="0">
              <a:spcBef>
                <a:spcPts val="0"/>
              </a:spcBef>
              <a:buSzPts val="1600"/>
              <a:buNone/>
            </a:pPr>
            <a:r>
              <a:rPr lang="hi-IN" sz="3200" dirty="0"/>
              <a:t>हाल का एक समाचार लें और प्रकाशन के इतिहास, संतुलन और कहानी में उद्धृत साक्ष्यों पर शोध करके स्रोत की विश्वसनीयता का मूल्यांकन करें।</a:t>
            </a:r>
            <a:endParaRPr lang="en-US" sz="3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8200A5C-319E-D90E-6531-8B89AE61231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25</a:t>
            </a:fld>
            <a:endParaRPr lang="en-US"/>
          </a:p>
        </p:txBody>
      </p:sp>
      <p:graphicFrame>
        <p:nvGraphicFramePr>
          <p:cNvPr id="5" name="Google Shape;178;p11">
            <a:extLst>
              <a:ext uri="{FF2B5EF4-FFF2-40B4-BE49-F238E27FC236}">
                <a16:creationId xmlns:a16="http://schemas.microsoft.com/office/drawing/2014/main" id="{09DB0B2F-9241-33F7-1139-0CEACF0FDDCC}"/>
              </a:ext>
            </a:extLst>
          </p:cNvPr>
          <p:cNvGraphicFramePr/>
          <p:nvPr>
            <p:extLst>
              <p:ext uri="{D42A27DB-BD31-4B8C-83A1-F6EECF244321}">
                <p14:modId xmlns:p14="http://schemas.microsoft.com/office/powerpoint/2010/main" val="2376200958"/>
              </p:ext>
            </p:extLst>
          </p:nvPr>
        </p:nvGraphicFramePr>
        <p:xfrm>
          <a:off x="436408" y="1331007"/>
          <a:ext cx="11319183" cy="3645440"/>
        </p:xfrm>
        <a:graphic>
          <a:graphicData uri="http://schemas.openxmlformats.org/drawingml/2006/table">
            <a:tbl>
              <a:tblPr>
                <a:tableStyleId>{9705C0A5-C889-4249-AA19-C103807072BB}</a:tableStyleId>
              </a:tblPr>
              <a:tblGrid>
                <a:gridCol w="2776207">
                  <a:extLst>
                    <a:ext uri="{9D8B030D-6E8A-4147-A177-3AD203B41FA5}">
                      <a16:colId xmlns:a16="http://schemas.microsoft.com/office/drawing/2014/main" val="20000"/>
                    </a:ext>
                  </a:extLst>
                </a:gridCol>
                <a:gridCol w="7455581">
                  <a:extLst>
                    <a:ext uri="{9D8B030D-6E8A-4147-A177-3AD203B41FA5}">
                      <a16:colId xmlns:a16="http://schemas.microsoft.com/office/drawing/2014/main" val="20001"/>
                    </a:ext>
                  </a:extLst>
                </a:gridCol>
                <a:gridCol w="1087395">
                  <a:extLst>
                    <a:ext uri="{9D8B030D-6E8A-4147-A177-3AD203B41FA5}">
                      <a16:colId xmlns:a16="http://schemas.microsoft.com/office/drawing/2014/main" val="20002"/>
                    </a:ext>
                  </a:extLst>
                </a:gridCol>
              </a:tblGrid>
              <a:tr h="176825">
                <a:tc>
                  <a:txBody>
                    <a:bodyPr/>
                    <a:lstStyle/>
                    <a:p>
                      <a:pPr marL="0" marR="0" lvl="0" indent="0" algn="l" rtl="0">
                        <a:spcBef>
                          <a:spcPts val="0"/>
                        </a:spcBef>
                        <a:spcAft>
                          <a:spcPts val="0"/>
                        </a:spcAft>
                        <a:buNone/>
                      </a:pPr>
                      <a:r>
                        <a:rPr lang="hi-IN" sz="2400" b="1" u="none" strike="noStrike" cap="none" dirty="0"/>
                        <a:t>विश्वसनीयता पहलू</a:t>
                      </a:r>
                      <a:endParaRPr sz="2400" dirty="0"/>
                    </a:p>
                  </a:txBody>
                  <a:tcPr marL="44200" marR="44200" marT="22100" marB="22100" anchor="ctr"/>
                </a:tc>
                <a:tc>
                  <a:txBody>
                    <a:bodyPr/>
                    <a:lstStyle/>
                    <a:p>
                      <a:pPr marL="0" marR="0" lvl="0" indent="0" algn="l" rtl="0">
                        <a:spcBef>
                          <a:spcPts val="0"/>
                        </a:spcBef>
                        <a:spcAft>
                          <a:spcPts val="0"/>
                        </a:spcAft>
                        <a:buNone/>
                      </a:pPr>
                      <a:r>
                        <a:rPr lang="hi-IN" sz="2400" b="1" dirty="0"/>
                        <a:t>मानदंड</a:t>
                      </a:r>
                      <a:endParaRPr sz="2400" dirty="0"/>
                    </a:p>
                  </a:txBody>
                  <a:tcPr marL="44200" marR="44200" marT="22100" marB="22100" anchor="ctr"/>
                </a:tc>
                <a:tc>
                  <a:txBody>
                    <a:bodyPr/>
                    <a:lstStyle/>
                    <a:p>
                      <a:pPr marL="0" marR="0" lvl="0" indent="0" algn="l" rtl="0">
                        <a:spcBef>
                          <a:spcPts val="0"/>
                        </a:spcBef>
                        <a:spcAft>
                          <a:spcPts val="0"/>
                        </a:spcAft>
                        <a:buNone/>
                      </a:pPr>
                      <a:r>
                        <a:rPr lang="hi-IN" sz="2400" b="1" dirty="0"/>
                        <a:t>हां / नहीं</a:t>
                      </a:r>
                      <a:endParaRPr sz="2400" dirty="0"/>
                    </a:p>
                  </a:txBody>
                  <a:tcPr marL="44200" marR="44200" marT="22100" marB="22100" anchor="ctr"/>
                </a:tc>
                <a:extLst>
                  <a:ext uri="{0D108BD9-81ED-4DB2-BD59-A6C34878D82A}">
                    <a16:rowId xmlns:a16="http://schemas.microsoft.com/office/drawing/2014/main" val="10000"/>
                  </a:ext>
                </a:extLst>
              </a:tr>
              <a:tr h="309450">
                <a:tc>
                  <a:txBody>
                    <a:bodyPr/>
                    <a:lstStyle/>
                    <a:p>
                      <a:pPr marL="0" marR="0" lvl="0" indent="0" algn="l" rtl="0">
                        <a:spcBef>
                          <a:spcPts val="0"/>
                        </a:spcBef>
                        <a:spcAft>
                          <a:spcPts val="0"/>
                        </a:spcAft>
                        <a:buNone/>
                      </a:pPr>
                      <a:r>
                        <a:rPr lang="hi-IN" sz="2400" b="1" dirty="0"/>
                        <a:t>प्रकाशन इतिहास</a:t>
                      </a:r>
                      <a:endParaRPr sz="2400" dirty="0"/>
                    </a:p>
                  </a:txBody>
                  <a:tcPr marL="44200" marR="44200" marT="22100" marB="22100" anchor="ctr"/>
                </a:tc>
                <a:tc>
                  <a:txBody>
                    <a:bodyPr/>
                    <a:lstStyle/>
                    <a:p>
                      <a:pPr marL="0" marR="0" lvl="0" indent="0" algn="l" rtl="0">
                        <a:spcBef>
                          <a:spcPts val="0"/>
                        </a:spcBef>
                        <a:spcAft>
                          <a:spcPts val="0"/>
                        </a:spcAft>
                        <a:buNone/>
                      </a:pPr>
                      <a:r>
                        <a:rPr lang="hi-IN" sz="2400" dirty="0"/>
                        <a:t>क्या प्रकाशन प्रतिष्ठित और स्थापित है?</a:t>
                      </a:r>
                      <a:endParaRPr sz="2400" dirty="0"/>
                    </a:p>
                  </a:txBody>
                  <a:tcPr marL="44200" marR="44200" marT="22100" marB="22100" anchor="ctr"/>
                </a:tc>
                <a:tc>
                  <a:txBody>
                    <a:bodyPr/>
                    <a:lstStyle/>
                    <a:p>
                      <a:pPr marL="0" marR="0" lvl="0" indent="0" algn="l" rtl="0">
                        <a:spcBef>
                          <a:spcPts val="0"/>
                        </a:spcBef>
                        <a:spcAft>
                          <a:spcPts val="0"/>
                        </a:spcAft>
                        <a:buNone/>
                      </a:pPr>
                      <a:endParaRPr sz="2400"/>
                    </a:p>
                  </a:txBody>
                  <a:tcPr marL="44200" marR="44200" marT="22100" marB="22100" anchor="ctr"/>
                </a:tc>
                <a:extLst>
                  <a:ext uri="{0D108BD9-81ED-4DB2-BD59-A6C34878D82A}">
                    <a16:rowId xmlns:a16="http://schemas.microsoft.com/office/drawing/2014/main" val="10001"/>
                  </a:ext>
                </a:extLst>
              </a:tr>
              <a:tr h="309450">
                <a:tc>
                  <a:txBody>
                    <a:bodyPr/>
                    <a:lstStyle/>
                    <a:p>
                      <a:pPr marL="0" marR="0" lvl="0" indent="0" algn="l" rtl="0">
                        <a:spcBef>
                          <a:spcPts val="0"/>
                        </a:spcBef>
                        <a:spcAft>
                          <a:spcPts val="0"/>
                        </a:spcAft>
                        <a:buNone/>
                      </a:pPr>
                      <a:endParaRPr sz="2400"/>
                    </a:p>
                  </a:txBody>
                  <a:tcPr marL="44200" marR="44200" marT="22100" marB="22100" anchor="ctr"/>
                </a:tc>
                <a:tc>
                  <a:txBody>
                    <a:bodyPr/>
                    <a:lstStyle/>
                    <a:p>
                      <a:pPr marL="0" marR="0" lvl="0" indent="0" algn="l" rtl="0">
                        <a:spcBef>
                          <a:spcPts val="0"/>
                        </a:spcBef>
                        <a:spcAft>
                          <a:spcPts val="0"/>
                        </a:spcAft>
                        <a:buNone/>
                      </a:pPr>
                      <a:r>
                        <a:rPr lang="hi-IN" sz="2400" dirty="0"/>
                        <a:t>क्या प्रकाशन निष्पक्ष रिपोर्टिंग के लिए जाना जाता है?</a:t>
                      </a:r>
                      <a:endParaRPr sz="2400" dirty="0"/>
                    </a:p>
                  </a:txBody>
                  <a:tcPr marL="44200" marR="44200" marT="22100" marB="22100" anchor="ctr"/>
                </a:tc>
                <a:tc>
                  <a:txBody>
                    <a:bodyPr/>
                    <a:lstStyle/>
                    <a:p>
                      <a:pPr marL="0" marR="0" lvl="0" indent="0" algn="l" rtl="0">
                        <a:spcBef>
                          <a:spcPts val="0"/>
                        </a:spcBef>
                        <a:spcAft>
                          <a:spcPts val="0"/>
                        </a:spcAft>
                        <a:buNone/>
                      </a:pPr>
                      <a:endParaRPr sz="2400"/>
                    </a:p>
                  </a:txBody>
                  <a:tcPr marL="44200" marR="44200" marT="22100" marB="22100" anchor="ctr"/>
                </a:tc>
                <a:extLst>
                  <a:ext uri="{0D108BD9-81ED-4DB2-BD59-A6C34878D82A}">
                    <a16:rowId xmlns:a16="http://schemas.microsoft.com/office/drawing/2014/main" val="10002"/>
                  </a:ext>
                </a:extLst>
              </a:tr>
              <a:tr h="309450">
                <a:tc>
                  <a:txBody>
                    <a:bodyPr/>
                    <a:lstStyle/>
                    <a:p>
                      <a:pPr marL="0" marR="0" lvl="0" indent="0" algn="l" rtl="0">
                        <a:spcBef>
                          <a:spcPts val="0"/>
                        </a:spcBef>
                        <a:spcAft>
                          <a:spcPts val="0"/>
                        </a:spcAft>
                        <a:buNone/>
                      </a:pPr>
                      <a:r>
                        <a:rPr lang="hi-IN" sz="2400" b="1" dirty="0"/>
                        <a:t>साक्ष्य उद्धृत</a:t>
                      </a:r>
                      <a:endParaRPr sz="2400" dirty="0"/>
                    </a:p>
                  </a:txBody>
                  <a:tcPr marL="44200" marR="44200" marT="22100" marB="22100" anchor="ctr"/>
                </a:tc>
                <a:tc>
                  <a:txBody>
                    <a:bodyPr/>
                    <a:lstStyle/>
                    <a:p>
                      <a:pPr marL="0" marR="0" lvl="0" indent="0" algn="l" rtl="0">
                        <a:spcBef>
                          <a:spcPts val="0"/>
                        </a:spcBef>
                        <a:spcAft>
                          <a:spcPts val="0"/>
                        </a:spcAft>
                        <a:buNone/>
                      </a:pPr>
                      <a:r>
                        <a:rPr lang="hi-IN" sz="2400" dirty="0"/>
                        <a:t>क्या स्रोत स्पष्ट रूप से पहचाने और सत्यापन योग्य हैं?</a:t>
                      </a:r>
                      <a:endParaRPr sz="2400" dirty="0"/>
                    </a:p>
                  </a:txBody>
                  <a:tcPr marL="44200" marR="44200" marT="22100" marB="22100" anchor="ctr"/>
                </a:tc>
                <a:tc>
                  <a:txBody>
                    <a:bodyPr/>
                    <a:lstStyle/>
                    <a:p>
                      <a:pPr marL="0" marR="0" lvl="0" indent="0" algn="l" rtl="0">
                        <a:spcBef>
                          <a:spcPts val="0"/>
                        </a:spcBef>
                        <a:spcAft>
                          <a:spcPts val="0"/>
                        </a:spcAft>
                        <a:buNone/>
                      </a:pPr>
                      <a:endParaRPr sz="2400" dirty="0"/>
                    </a:p>
                  </a:txBody>
                  <a:tcPr marL="44200" marR="44200" marT="22100" marB="22100" anchor="ctr"/>
                </a:tc>
                <a:extLst>
                  <a:ext uri="{0D108BD9-81ED-4DB2-BD59-A6C34878D82A}">
                    <a16:rowId xmlns:a16="http://schemas.microsoft.com/office/drawing/2014/main" val="10005"/>
                  </a:ext>
                </a:extLst>
              </a:tr>
              <a:tr h="442050">
                <a:tc>
                  <a:txBody>
                    <a:bodyPr/>
                    <a:lstStyle/>
                    <a:p>
                      <a:pPr marL="0" marR="0" lvl="0" indent="0" algn="l" rtl="0">
                        <a:spcBef>
                          <a:spcPts val="0"/>
                        </a:spcBef>
                        <a:spcAft>
                          <a:spcPts val="0"/>
                        </a:spcAft>
                        <a:buNone/>
                      </a:pPr>
                      <a:endParaRPr sz="2400" dirty="0"/>
                    </a:p>
                  </a:txBody>
                  <a:tcPr marL="44200" marR="44200" marT="22100" marB="22100" anchor="ctr"/>
                </a:tc>
                <a:tc>
                  <a:txBody>
                    <a:bodyPr/>
                    <a:lstStyle/>
                    <a:p>
                      <a:pPr marL="0" marR="0" lvl="0" indent="0" algn="l" rtl="0">
                        <a:spcBef>
                          <a:spcPts val="0"/>
                        </a:spcBef>
                        <a:spcAft>
                          <a:spcPts val="0"/>
                        </a:spcAft>
                        <a:buNone/>
                      </a:pPr>
                      <a:r>
                        <a:rPr lang="hi-IN" sz="2400" dirty="0"/>
                        <a:t>क्या लेख में विश्वसनीय स्रोतों से डेटा, आँकड़े या प्रत्यक्ष उद्धरण शामिल हैं?</a:t>
                      </a:r>
                      <a:endParaRPr sz="2400" dirty="0"/>
                    </a:p>
                  </a:txBody>
                  <a:tcPr marL="44200" marR="44200" marT="22100" marB="22100" anchor="ctr"/>
                </a:tc>
                <a:tc>
                  <a:txBody>
                    <a:bodyPr/>
                    <a:lstStyle/>
                    <a:p>
                      <a:pPr marL="0" marR="0" lvl="0" indent="0" algn="l" rtl="0">
                        <a:spcBef>
                          <a:spcPts val="0"/>
                        </a:spcBef>
                        <a:spcAft>
                          <a:spcPts val="0"/>
                        </a:spcAft>
                        <a:buNone/>
                      </a:pPr>
                      <a:endParaRPr sz="2400" dirty="0"/>
                    </a:p>
                  </a:txBody>
                  <a:tcPr marL="44200" marR="44200" marT="22100" marB="22100" anchor="ctr"/>
                </a:tc>
                <a:extLst>
                  <a:ext uri="{0D108BD9-81ED-4DB2-BD59-A6C34878D82A}">
                    <a16:rowId xmlns:a16="http://schemas.microsoft.com/office/drawing/2014/main" val="10006"/>
                  </a:ext>
                </a:extLst>
              </a:tr>
              <a:tr h="309450">
                <a:tc>
                  <a:txBody>
                    <a:bodyPr/>
                    <a:lstStyle/>
                    <a:p>
                      <a:pPr marL="0" marR="0" lvl="0" indent="0" algn="l" rtl="0">
                        <a:spcBef>
                          <a:spcPts val="0"/>
                        </a:spcBef>
                        <a:spcAft>
                          <a:spcPts val="0"/>
                        </a:spcAft>
                        <a:buNone/>
                      </a:pPr>
                      <a:endParaRPr sz="2400"/>
                    </a:p>
                  </a:txBody>
                  <a:tcPr marL="44200" marR="44200" marT="22100" marB="22100" anchor="ctr"/>
                </a:tc>
                <a:tc>
                  <a:txBody>
                    <a:bodyPr/>
                    <a:lstStyle/>
                    <a:p>
                      <a:pPr marL="0" marR="0" lvl="0" indent="0" algn="l" rtl="0">
                        <a:spcBef>
                          <a:spcPts val="0"/>
                        </a:spcBef>
                        <a:spcAft>
                          <a:spcPts val="0"/>
                        </a:spcAft>
                        <a:buNone/>
                      </a:pPr>
                      <a:r>
                        <a:rPr lang="hi-IN" sz="2400" dirty="0"/>
                        <a:t>क्या प्राथमिक स्रोतों के हाइपरलिंक या संदर्भ हैं?</a:t>
                      </a:r>
                      <a:endParaRPr sz="2400" dirty="0"/>
                    </a:p>
                  </a:txBody>
                  <a:tcPr marL="44200" marR="44200" marT="22100" marB="22100" anchor="ctr"/>
                </a:tc>
                <a:tc>
                  <a:txBody>
                    <a:bodyPr/>
                    <a:lstStyle/>
                    <a:p>
                      <a:pPr marL="0" marR="0" lvl="0" indent="0" algn="l" rtl="0">
                        <a:spcBef>
                          <a:spcPts val="0"/>
                        </a:spcBef>
                        <a:spcAft>
                          <a:spcPts val="0"/>
                        </a:spcAft>
                        <a:buNone/>
                      </a:pPr>
                      <a:endParaRPr sz="2400"/>
                    </a:p>
                  </a:txBody>
                  <a:tcPr marL="44200" marR="44200" marT="22100" marB="22100" anchor="ctr"/>
                </a:tc>
                <a:extLst>
                  <a:ext uri="{0D108BD9-81ED-4DB2-BD59-A6C34878D82A}">
                    <a16:rowId xmlns:a16="http://schemas.microsoft.com/office/drawing/2014/main" val="10007"/>
                  </a:ext>
                </a:extLst>
              </a:tr>
              <a:tr h="309450">
                <a:tc>
                  <a:txBody>
                    <a:bodyPr/>
                    <a:lstStyle/>
                    <a:p>
                      <a:pPr marL="0" marR="0" lvl="0" indent="0" algn="l" rtl="0">
                        <a:spcBef>
                          <a:spcPts val="0"/>
                        </a:spcBef>
                        <a:spcAft>
                          <a:spcPts val="0"/>
                        </a:spcAft>
                        <a:buNone/>
                      </a:pPr>
                      <a:r>
                        <a:rPr lang="hi-IN" sz="2400" b="1" dirty="0"/>
                        <a:t>दृष्टिकोण का संतुलन</a:t>
                      </a:r>
                      <a:endParaRPr sz="2400" dirty="0"/>
                    </a:p>
                  </a:txBody>
                  <a:tcPr marL="44200" marR="44200" marT="22100" marB="22100" anchor="ctr"/>
                </a:tc>
                <a:tc>
                  <a:txBody>
                    <a:bodyPr/>
                    <a:lstStyle/>
                    <a:p>
                      <a:pPr marL="0" marR="0" lvl="0" indent="0" algn="l" rtl="0">
                        <a:spcBef>
                          <a:spcPts val="0"/>
                        </a:spcBef>
                        <a:spcAft>
                          <a:spcPts val="0"/>
                        </a:spcAft>
                        <a:buNone/>
                      </a:pPr>
                      <a:r>
                        <a:rPr lang="hi-IN" sz="2400" dirty="0"/>
                        <a:t>क्या अनेक दृष्टिकोण प्रस्तुत किये गये हैं?</a:t>
                      </a:r>
                      <a:endParaRPr sz="2400" dirty="0"/>
                    </a:p>
                  </a:txBody>
                  <a:tcPr marL="44200" marR="44200" marT="22100" marB="22100" anchor="ctr"/>
                </a:tc>
                <a:tc>
                  <a:txBody>
                    <a:bodyPr/>
                    <a:lstStyle/>
                    <a:p>
                      <a:pPr marL="0" marR="0" lvl="0" indent="0" algn="l" rtl="0">
                        <a:spcBef>
                          <a:spcPts val="0"/>
                        </a:spcBef>
                        <a:spcAft>
                          <a:spcPts val="0"/>
                        </a:spcAft>
                        <a:buNone/>
                      </a:pPr>
                      <a:endParaRPr sz="2400"/>
                    </a:p>
                  </a:txBody>
                  <a:tcPr marL="44200" marR="44200" marT="22100" marB="22100" anchor="ctr"/>
                </a:tc>
                <a:extLst>
                  <a:ext uri="{0D108BD9-81ED-4DB2-BD59-A6C34878D82A}">
                    <a16:rowId xmlns:a16="http://schemas.microsoft.com/office/drawing/2014/main" val="10008"/>
                  </a:ext>
                </a:extLst>
              </a:tr>
              <a:tr h="309450">
                <a:tc>
                  <a:txBody>
                    <a:bodyPr/>
                    <a:lstStyle/>
                    <a:p>
                      <a:pPr marL="0" marR="0" lvl="0" indent="0" algn="l" rtl="0">
                        <a:spcBef>
                          <a:spcPts val="0"/>
                        </a:spcBef>
                        <a:spcAft>
                          <a:spcPts val="0"/>
                        </a:spcAft>
                        <a:buNone/>
                      </a:pPr>
                      <a:endParaRPr sz="2400"/>
                    </a:p>
                  </a:txBody>
                  <a:tcPr marL="44200" marR="44200" marT="22100" marB="22100" anchor="ctr"/>
                </a:tc>
                <a:tc>
                  <a:txBody>
                    <a:bodyPr/>
                    <a:lstStyle/>
                    <a:p>
                      <a:pPr marL="0" marR="0" lvl="0" indent="0" algn="l" rtl="0">
                        <a:spcBef>
                          <a:spcPts val="0"/>
                        </a:spcBef>
                        <a:spcAft>
                          <a:spcPts val="0"/>
                        </a:spcAft>
                        <a:buNone/>
                      </a:pPr>
                      <a:r>
                        <a:rPr lang="hi-IN" sz="2400" dirty="0"/>
                        <a:t>क्या भाषा तटस्थ और वस्तुनिष्ठ है?</a:t>
                      </a:r>
                      <a:endParaRPr sz="2400" dirty="0"/>
                    </a:p>
                  </a:txBody>
                  <a:tcPr marL="44200" marR="44200" marT="22100" marB="22100" anchor="ctr"/>
                </a:tc>
                <a:tc>
                  <a:txBody>
                    <a:bodyPr/>
                    <a:lstStyle/>
                    <a:p>
                      <a:pPr marL="0" marR="0" lvl="0" indent="0" algn="l" rtl="0">
                        <a:spcBef>
                          <a:spcPts val="0"/>
                        </a:spcBef>
                        <a:spcAft>
                          <a:spcPts val="0"/>
                        </a:spcAft>
                        <a:buNone/>
                      </a:pPr>
                      <a:endParaRPr sz="2400" dirty="0"/>
                    </a:p>
                  </a:txBody>
                  <a:tcPr marL="44200" marR="44200" marT="22100" marB="22100" anchor="ctr"/>
                </a:tc>
                <a:extLst>
                  <a:ext uri="{0D108BD9-81ED-4DB2-BD59-A6C34878D82A}">
                    <a16:rowId xmlns:a16="http://schemas.microsoft.com/office/drawing/2014/main" val="10009"/>
                  </a:ext>
                </a:extLst>
              </a:tr>
            </a:tbl>
          </a:graphicData>
        </a:graphic>
      </p:graphicFrame>
      <p:sp>
        <p:nvSpPr>
          <p:cNvPr id="6" name="Google Shape;175;p11">
            <a:extLst>
              <a:ext uri="{FF2B5EF4-FFF2-40B4-BE49-F238E27FC236}">
                <a16:creationId xmlns:a16="http://schemas.microsoft.com/office/drawing/2014/main" id="{3C225DB1-6E1F-6CB2-2E10-ADBD4BB4F126}"/>
              </a:ext>
            </a:extLst>
          </p:cNvPr>
          <p:cNvSpPr txBox="1">
            <a:spLocks noGrp="1"/>
          </p:cNvSpPr>
          <p:nvPr>
            <p:ph type="title"/>
          </p:nvPr>
        </p:nvSpPr>
        <p:spPr>
          <a:xfrm>
            <a:off x="436408" y="407773"/>
            <a:ext cx="10058400" cy="774405"/>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hi-IN" sz="3600" dirty="0"/>
              <a:t>किसी समाचार की विश्वसनीयता का मूल्यांकन करना</a:t>
            </a:r>
            <a:endParaRPr sz="3600" dirty="0"/>
          </a:p>
        </p:txBody>
      </p:sp>
    </p:spTree>
    <p:extLst>
      <p:ext uri="{BB962C8B-B14F-4D97-AF65-F5344CB8AC3E}">
        <p14:creationId xmlns:p14="http://schemas.microsoft.com/office/powerpoint/2010/main" val="30926418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12"/>
          <p:cNvSpPr txBox="1">
            <a:spLocks noGrp="1"/>
          </p:cNvSpPr>
          <p:nvPr>
            <p:ph type="title"/>
          </p:nvPr>
        </p:nvSpPr>
        <p:spPr>
          <a:xfrm>
            <a:off x="1097280" y="1013254"/>
            <a:ext cx="10058400" cy="72410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hi-IN" dirty="0"/>
              <a:t>समाचार स्रोतों को समझना</a:t>
            </a:r>
            <a:endParaRPr dirty="0"/>
          </a:p>
        </p:txBody>
      </p:sp>
      <p:sp>
        <p:nvSpPr>
          <p:cNvPr id="184" name="Google Shape;184;p12"/>
          <p:cNvSpPr txBox="1">
            <a:spLocks noGrp="1"/>
          </p:cNvSpPr>
          <p:nvPr>
            <p:ph type="body" idx="1"/>
          </p:nvPr>
        </p:nvSpPr>
        <p:spPr>
          <a:xfrm>
            <a:off x="1097280" y="1845734"/>
            <a:ext cx="10058400" cy="4402666"/>
          </a:xfrm>
          <a:prstGeom prst="rect">
            <a:avLst/>
          </a:prstGeom>
          <a:noFill/>
          <a:ln>
            <a:noFill/>
          </a:ln>
        </p:spPr>
        <p:txBody>
          <a:bodyPr spcFirstLastPara="1" wrap="square" lIns="0" tIns="45700" rIns="0" bIns="45700" anchor="t" anchorCtr="0">
            <a:noAutofit/>
          </a:bodyPr>
          <a:lstStyle/>
          <a:p>
            <a:pPr marL="384048" lvl="1" indent="-182880" algn="l" rtl="0">
              <a:lnSpc>
                <a:spcPct val="200000"/>
              </a:lnSpc>
              <a:spcBef>
                <a:spcPts val="0"/>
              </a:spcBef>
              <a:spcAft>
                <a:spcPts val="0"/>
              </a:spcAft>
              <a:buSzPts val="1800"/>
              <a:buFont typeface="Arial"/>
              <a:buChar char="•"/>
            </a:pPr>
            <a:r>
              <a:rPr lang="hi-IN" sz="2800" dirty="0"/>
              <a:t>एक समाचार चुनें और पता लगाएं कि इसे कम से कम तीन अलग-अलग प्रकार के स्रोतों द्वारा कैसे कवर किया गया है: एक मुख्यधारा का समाचार पत्र, एक डिजिटल समाचार मंच, और एक सोशल मीडिया पोस्ट। </a:t>
            </a:r>
          </a:p>
          <a:p>
            <a:pPr marL="384048" lvl="1" indent="-182880" algn="l" rtl="0">
              <a:lnSpc>
                <a:spcPct val="200000"/>
              </a:lnSpc>
              <a:spcBef>
                <a:spcPts val="0"/>
              </a:spcBef>
              <a:spcAft>
                <a:spcPts val="0"/>
              </a:spcAft>
              <a:buSzPts val="1800"/>
              <a:buFont typeface="Arial"/>
              <a:buChar char="•"/>
            </a:pPr>
            <a:r>
              <a:rPr lang="hi-IN" sz="2800" dirty="0"/>
              <a:t>तुलना करें कि प्रत्येक स्रोत समाचार को कैसे प्रस्तुत करता है</a:t>
            </a:r>
            <a:endParaRPr sz="2800" dirty="0"/>
          </a:p>
        </p:txBody>
      </p:sp>
      <p:sp>
        <p:nvSpPr>
          <p:cNvPr id="185" name="Google Shape;185;p1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26</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12"/>
          <p:cNvSpPr txBox="1">
            <a:spLocks noGrp="1"/>
          </p:cNvSpPr>
          <p:nvPr>
            <p:ph type="title"/>
          </p:nvPr>
        </p:nvSpPr>
        <p:spPr>
          <a:xfrm>
            <a:off x="1097280" y="1013254"/>
            <a:ext cx="10058400" cy="72410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hi-IN" b="1" dirty="0"/>
              <a:t>समाचार स्रोतों को समझना</a:t>
            </a:r>
            <a:endParaRPr dirty="0"/>
          </a:p>
        </p:txBody>
      </p:sp>
      <p:sp>
        <p:nvSpPr>
          <p:cNvPr id="185" name="Google Shape;185;p1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27</a:t>
            </a:fld>
            <a:endParaRPr/>
          </a:p>
        </p:txBody>
      </p:sp>
      <p:graphicFrame>
        <p:nvGraphicFramePr>
          <p:cNvPr id="186" name="Google Shape;186;p12"/>
          <p:cNvGraphicFramePr/>
          <p:nvPr>
            <p:extLst>
              <p:ext uri="{D42A27DB-BD31-4B8C-83A1-F6EECF244321}">
                <p14:modId xmlns:p14="http://schemas.microsoft.com/office/powerpoint/2010/main" val="4018773833"/>
              </p:ext>
            </p:extLst>
          </p:nvPr>
        </p:nvGraphicFramePr>
        <p:xfrm>
          <a:off x="1066800" y="2192997"/>
          <a:ext cx="10058400" cy="3657640"/>
        </p:xfrm>
        <a:graphic>
          <a:graphicData uri="http://schemas.openxmlformats.org/drawingml/2006/table">
            <a:tbl>
              <a:tblPr>
                <a:tableStyleId>{9705C0A5-C889-4249-AA19-C103807072BB}</a:tableStyleId>
              </a:tblPr>
              <a:tblGrid>
                <a:gridCol w="2514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gridCol w="2514600">
                  <a:extLst>
                    <a:ext uri="{9D8B030D-6E8A-4147-A177-3AD203B41FA5}">
                      <a16:colId xmlns:a16="http://schemas.microsoft.com/office/drawing/2014/main" val="20003"/>
                    </a:ext>
                  </a:extLst>
                </a:gridCol>
              </a:tblGrid>
              <a:tr h="228600">
                <a:tc>
                  <a:txBody>
                    <a:bodyPr/>
                    <a:lstStyle/>
                    <a:p>
                      <a:pPr marL="0" marR="0" lvl="0" indent="0" algn="l" rtl="0">
                        <a:spcBef>
                          <a:spcPts val="0"/>
                        </a:spcBef>
                        <a:spcAft>
                          <a:spcPts val="0"/>
                        </a:spcAft>
                        <a:buNone/>
                      </a:pPr>
                      <a:endParaRPr sz="2400" dirty="0"/>
                    </a:p>
                  </a:txBody>
                  <a:tcPr marL="91450" marR="91450" marT="45725" marB="45725" anchor="ctr"/>
                </a:tc>
                <a:tc>
                  <a:txBody>
                    <a:bodyPr/>
                    <a:lstStyle/>
                    <a:p>
                      <a:pPr marL="0" marR="0" lvl="0" indent="0" algn="l" rtl="0">
                        <a:spcBef>
                          <a:spcPts val="0"/>
                        </a:spcBef>
                        <a:spcAft>
                          <a:spcPts val="0"/>
                        </a:spcAft>
                        <a:buNone/>
                      </a:pPr>
                      <a:r>
                        <a:rPr lang="hi-IN" sz="2400" b="1" dirty="0"/>
                        <a:t>मुख्यधारा का समाचार पत्र</a:t>
                      </a:r>
                      <a:endParaRPr sz="2400" b="1" dirty="0"/>
                    </a:p>
                  </a:txBody>
                  <a:tcPr marL="91450" marR="91450" marT="45725" marB="45725" anchor="ctr"/>
                </a:tc>
                <a:tc>
                  <a:txBody>
                    <a:bodyPr/>
                    <a:lstStyle/>
                    <a:p>
                      <a:pPr marL="0" marR="0" lvl="0" indent="0" algn="l" rtl="0">
                        <a:spcBef>
                          <a:spcPts val="0"/>
                        </a:spcBef>
                        <a:spcAft>
                          <a:spcPts val="0"/>
                        </a:spcAft>
                        <a:buNone/>
                      </a:pPr>
                      <a:r>
                        <a:rPr lang="hi-IN" sz="2400" b="1" dirty="0"/>
                        <a:t>केवल-डिजिटल प्लेटफ़ॉर्म</a:t>
                      </a:r>
                      <a:endParaRPr sz="2400" b="1" dirty="0"/>
                    </a:p>
                  </a:txBody>
                  <a:tcPr marL="91450" marR="91450" marT="45725" marB="45725" anchor="ctr"/>
                </a:tc>
                <a:tc>
                  <a:txBody>
                    <a:bodyPr/>
                    <a:lstStyle/>
                    <a:p>
                      <a:pPr marL="0" marR="0" lvl="0" indent="0" algn="l" rtl="0">
                        <a:spcBef>
                          <a:spcPts val="0"/>
                        </a:spcBef>
                        <a:spcAft>
                          <a:spcPts val="0"/>
                        </a:spcAft>
                        <a:buNone/>
                      </a:pPr>
                      <a:r>
                        <a:rPr lang="hi-IN" sz="2400" b="1" dirty="0"/>
                        <a:t>सोशल मीडिया पोस्ट</a:t>
                      </a:r>
                      <a:endParaRPr sz="2400" b="1" dirty="0"/>
                    </a:p>
                  </a:txBody>
                  <a:tcPr marL="91450" marR="91450" marT="45725" marB="45725" anchor="ctr"/>
                </a:tc>
                <a:extLst>
                  <a:ext uri="{0D108BD9-81ED-4DB2-BD59-A6C34878D82A}">
                    <a16:rowId xmlns:a16="http://schemas.microsoft.com/office/drawing/2014/main" val="10000"/>
                  </a:ext>
                </a:extLst>
              </a:tr>
              <a:tr h="228600">
                <a:tc>
                  <a:txBody>
                    <a:bodyPr/>
                    <a:lstStyle/>
                    <a:p>
                      <a:pPr marL="0" marR="0" lvl="0" indent="0" algn="l" rtl="0">
                        <a:spcBef>
                          <a:spcPts val="0"/>
                        </a:spcBef>
                        <a:spcAft>
                          <a:spcPts val="0"/>
                        </a:spcAft>
                        <a:buNone/>
                      </a:pPr>
                      <a:r>
                        <a:rPr lang="hi-IN" sz="2400" b="1" dirty="0"/>
                        <a:t>प्रस्तुति</a:t>
                      </a:r>
                      <a:endParaRPr sz="2400" dirty="0"/>
                    </a:p>
                  </a:txBody>
                  <a:tcPr marL="91450" marR="91450" marT="45725" marB="45725" anchor="ctr"/>
                </a:tc>
                <a:tc>
                  <a:txBody>
                    <a:bodyPr/>
                    <a:lstStyle/>
                    <a:p>
                      <a:pPr marL="0" marR="0" lvl="0" indent="0" algn="l" rtl="0">
                        <a:spcBef>
                          <a:spcPts val="0"/>
                        </a:spcBef>
                        <a:spcAft>
                          <a:spcPts val="0"/>
                        </a:spcAft>
                        <a:buNone/>
                      </a:pPr>
                      <a:r>
                        <a:rPr lang="hi-IN" sz="2400" dirty="0"/>
                        <a:t>विस्तृत लेख, तटस्थ</a:t>
                      </a:r>
                      <a:endParaRPr sz="2400" dirty="0"/>
                    </a:p>
                  </a:txBody>
                  <a:tcPr marL="91450" marR="91450" marT="45725" marB="45725" anchor="ctr"/>
                </a:tc>
                <a:tc>
                  <a:txBody>
                    <a:bodyPr/>
                    <a:lstStyle/>
                    <a:p>
                      <a:pPr marL="0" marR="0" lvl="0" indent="0" algn="l" rtl="0">
                        <a:spcBef>
                          <a:spcPts val="0"/>
                        </a:spcBef>
                        <a:spcAft>
                          <a:spcPts val="0"/>
                        </a:spcAft>
                        <a:buNone/>
                      </a:pPr>
                      <a:r>
                        <a:rPr lang="hi-IN" sz="2400" dirty="0"/>
                        <a:t>मल्टीमीडिया तत्व, आधुनिक</a:t>
                      </a:r>
                      <a:endParaRPr sz="2400" dirty="0"/>
                    </a:p>
                  </a:txBody>
                  <a:tcPr marL="91450" marR="91450" marT="45725" marB="45725" anchor="ctr"/>
                </a:tc>
                <a:tc>
                  <a:txBody>
                    <a:bodyPr/>
                    <a:lstStyle/>
                    <a:p>
                      <a:pPr marL="0" marR="0" lvl="0" indent="0" algn="l" rtl="0">
                        <a:spcBef>
                          <a:spcPts val="0"/>
                        </a:spcBef>
                        <a:spcAft>
                          <a:spcPts val="0"/>
                        </a:spcAft>
                        <a:buNone/>
                      </a:pPr>
                      <a:r>
                        <a:rPr lang="hi-IN" sz="2400" dirty="0"/>
                        <a:t>लघु पोस्ट, दृश्य-भारी</a:t>
                      </a:r>
                      <a:endParaRPr sz="2400" dirty="0"/>
                    </a:p>
                  </a:txBody>
                  <a:tcPr marL="91450" marR="91450" marT="45725" marB="45725" anchor="ctr"/>
                </a:tc>
                <a:extLst>
                  <a:ext uri="{0D108BD9-81ED-4DB2-BD59-A6C34878D82A}">
                    <a16:rowId xmlns:a16="http://schemas.microsoft.com/office/drawing/2014/main" val="10001"/>
                  </a:ext>
                </a:extLst>
              </a:tr>
              <a:tr h="228600">
                <a:tc>
                  <a:txBody>
                    <a:bodyPr/>
                    <a:lstStyle/>
                    <a:p>
                      <a:pPr marL="0" marR="0" lvl="0" indent="0" algn="l" rtl="0">
                        <a:spcBef>
                          <a:spcPts val="0"/>
                        </a:spcBef>
                        <a:spcAft>
                          <a:spcPts val="0"/>
                        </a:spcAft>
                        <a:buNone/>
                      </a:pPr>
                      <a:r>
                        <a:rPr lang="hi-IN" sz="2400" b="1" dirty="0"/>
                        <a:t>भाषा</a:t>
                      </a:r>
                      <a:endParaRPr sz="2400" dirty="0"/>
                    </a:p>
                  </a:txBody>
                  <a:tcPr marL="91450" marR="91450" marT="45725" marB="45725" anchor="ctr"/>
                </a:tc>
                <a:tc>
                  <a:txBody>
                    <a:bodyPr/>
                    <a:lstStyle/>
                    <a:p>
                      <a:pPr marL="0" marR="0" lvl="0" indent="0" algn="l" rtl="0">
                        <a:spcBef>
                          <a:spcPts val="0"/>
                        </a:spcBef>
                        <a:spcAft>
                          <a:spcPts val="0"/>
                        </a:spcAft>
                        <a:buNone/>
                      </a:pPr>
                      <a:r>
                        <a:rPr lang="hi-IN" sz="2400" dirty="0"/>
                        <a:t>औपचारिक, तथ्यात्मक</a:t>
                      </a:r>
                      <a:endParaRPr sz="2400" dirty="0"/>
                    </a:p>
                  </a:txBody>
                  <a:tcPr marL="91450" marR="91450" marT="45725" marB="45725" anchor="ctr"/>
                </a:tc>
                <a:tc>
                  <a:txBody>
                    <a:bodyPr/>
                    <a:lstStyle/>
                    <a:p>
                      <a:pPr marL="0" marR="0" lvl="0" indent="0" algn="l" rtl="0">
                        <a:spcBef>
                          <a:spcPts val="0"/>
                        </a:spcBef>
                        <a:spcAft>
                          <a:spcPts val="0"/>
                        </a:spcAft>
                        <a:buNone/>
                      </a:pPr>
                      <a:r>
                        <a:rPr lang="hi-IN" sz="2400" dirty="0"/>
                        <a:t>संवादी, आकर्षक</a:t>
                      </a:r>
                      <a:endParaRPr sz="2400" dirty="0"/>
                    </a:p>
                  </a:txBody>
                  <a:tcPr marL="91450" marR="91450" marT="45725" marB="45725" anchor="ctr"/>
                </a:tc>
                <a:tc>
                  <a:txBody>
                    <a:bodyPr/>
                    <a:lstStyle/>
                    <a:p>
                      <a:pPr marL="0" marR="0" lvl="0" indent="0" algn="l" rtl="0">
                        <a:spcBef>
                          <a:spcPts val="0"/>
                        </a:spcBef>
                        <a:spcAft>
                          <a:spcPts val="0"/>
                        </a:spcAft>
                        <a:buNone/>
                      </a:pPr>
                      <a:r>
                        <a:rPr lang="hi-IN" sz="2400" dirty="0"/>
                        <a:t>अनौपचारिक, सनसनीखेज</a:t>
                      </a:r>
                      <a:endParaRPr sz="2400" dirty="0"/>
                    </a:p>
                  </a:txBody>
                  <a:tcPr marL="91450" marR="91450" marT="45725" marB="45725" anchor="ctr"/>
                </a:tc>
                <a:extLst>
                  <a:ext uri="{0D108BD9-81ED-4DB2-BD59-A6C34878D82A}">
                    <a16:rowId xmlns:a16="http://schemas.microsoft.com/office/drawing/2014/main" val="10002"/>
                  </a:ext>
                </a:extLst>
              </a:tr>
              <a:tr h="228600">
                <a:tc>
                  <a:txBody>
                    <a:bodyPr/>
                    <a:lstStyle/>
                    <a:p>
                      <a:pPr marL="0" marR="0" lvl="0" indent="0" algn="l" rtl="0">
                        <a:spcBef>
                          <a:spcPts val="0"/>
                        </a:spcBef>
                        <a:spcAft>
                          <a:spcPts val="0"/>
                        </a:spcAft>
                        <a:buNone/>
                      </a:pPr>
                      <a:r>
                        <a:rPr lang="hi-IN" sz="2400" b="1" dirty="0"/>
                        <a:t>कवरेज की गहराई</a:t>
                      </a:r>
                      <a:endParaRPr sz="2400" dirty="0"/>
                    </a:p>
                  </a:txBody>
                  <a:tcPr marL="91450" marR="91450" marT="45725" marB="45725" anchor="ctr"/>
                </a:tc>
                <a:tc>
                  <a:txBody>
                    <a:bodyPr/>
                    <a:lstStyle/>
                    <a:p>
                      <a:pPr marL="0" marR="0" lvl="0" indent="0" algn="l" rtl="0">
                        <a:spcBef>
                          <a:spcPts val="0"/>
                        </a:spcBef>
                        <a:spcAft>
                          <a:spcPts val="0"/>
                        </a:spcAft>
                        <a:buNone/>
                      </a:pPr>
                      <a:r>
                        <a:rPr lang="hi-IN" sz="2400" dirty="0"/>
                        <a:t>गहन विश्लेषण, प्रसंग</a:t>
                      </a:r>
                      <a:endParaRPr sz="2400" dirty="0"/>
                    </a:p>
                  </a:txBody>
                  <a:tcPr marL="91450" marR="91450" marT="45725" marB="45725" anchor="ctr"/>
                </a:tc>
                <a:tc>
                  <a:txBody>
                    <a:bodyPr/>
                    <a:lstStyle/>
                    <a:p>
                      <a:pPr marL="0" marR="0" lvl="0" indent="0" algn="l" rtl="0">
                        <a:spcBef>
                          <a:spcPts val="0"/>
                        </a:spcBef>
                        <a:spcAft>
                          <a:spcPts val="0"/>
                        </a:spcAft>
                        <a:buNone/>
                      </a:pPr>
                      <a:r>
                        <a:rPr lang="hi-IN" sz="2400" dirty="0"/>
                        <a:t>आगे पढ़ने के लिए लिंक, विशेषज्ञ की राय</a:t>
                      </a:r>
                      <a:endParaRPr sz="2400" dirty="0"/>
                    </a:p>
                  </a:txBody>
                  <a:tcPr marL="91450" marR="91450" marT="45725" marB="45725" anchor="ctr"/>
                </a:tc>
                <a:tc>
                  <a:txBody>
                    <a:bodyPr/>
                    <a:lstStyle/>
                    <a:p>
                      <a:pPr marL="0" marR="0" lvl="0" indent="0" algn="l" rtl="0">
                        <a:spcBef>
                          <a:spcPts val="0"/>
                        </a:spcBef>
                        <a:spcAft>
                          <a:spcPts val="0"/>
                        </a:spcAft>
                        <a:buNone/>
                      </a:pPr>
                      <a:r>
                        <a:rPr lang="hi-IN" sz="2400" dirty="0"/>
                        <a:t>संक्षिप्त, सतह-स्तर</a:t>
                      </a:r>
                      <a:endParaRPr sz="2400" dirty="0"/>
                    </a:p>
                  </a:txBody>
                  <a:tcPr marL="91450" marR="91450" marT="45725" marB="45725"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55422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BE09E0D-C039-59E0-9B4D-DF95EC6E64A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28</a:t>
            </a:fld>
            <a:endParaRPr lang="en-US"/>
          </a:p>
        </p:txBody>
      </p:sp>
      <p:sp>
        <p:nvSpPr>
          <p:cNvPr id="10" name="Google Shape;183;p12">
            <a:extLst>
              <a:ext uri="{FF2B5EF4-FFF2-40B4-BE49-F238E27FC236}">
                <a16:creationId xmlns:a16="http://schemas.microsoft.com/office/drawing/2014/main" id="{D54D21E0-E70E-B2A8-ACD7-56D16EDBCBFD}"/>
              </a:ext>
            </a:extLst>
          </p:cNvPr>
          <p:cNvSpPr txBox="1">
            <a:spLocks noGrp="1"/>
          </p:cNvSpPr>
          <p:nvPr>
            <p:ph type="title"/>
          </p:nvPr>
        </p:nvSpPr>
        <p:spPr>
          <a:xfrm>
            <a:off x="1011381" y="1911927"/>
            <a:ext cx="10201102" cy="4211781"/>
          </a:xfrm>
          <a:prstGeom prst="rect">
            <a:avLst/>
          </a:prstGeom>
          <a:noFill/>
          <a:ln>
            <a:noFill/>
          </a:ln>
        </p:spPr>
        <p:txBody>
          <a:bodyPr spcFirstLastPara="1" wrap="square" lIns="91425" tIns="45700" rIns="91425" bIns="45700" anchor="t" anchorCtr="0">
            <a:noAutofit/>
          </a:bodyPr>
          <a:lstStyle/>
          <a:p>
            <a:pPr marL="457200" lvl="0" indent="-457200" algn="l" rtl="0">
              <a:lnSpc>
                <a:spcPct val="200000"/>
              </a:lnSpc>
              <a:spcBef>
                <a:spcPts val="0"/>
              </a:spcBef>
              <a:spcAft>
                <a:spcPts val="0"/>
              </a:spcAft>
              <a:buClr>
                <a:srgbClr val="3F3F3F"/>
              </a:buClr>
              <a:buSzPts val="4800"/>
              <a:buFont typeface="Arial" panose="020B0604020202020204" pitchFamily="34" charset="0"/>
              <a:buChar char="•"/>
            </a:pPr>
            <a:r>
              <a:rPr lang="en-IN" sz="2800" dirty="0"/>
              <a:t>Clickbait </a:t>
            </a:r>
            <a:r>
              <a:rPr lang="hi-IN" sz="2800" dirty="0"/>
              <a:t>का उपयोग मुख्य रूप से अतिरंजित या भ्रामक शीर्षकों के साथ उपयोगकर्ताओं को लुभाकर किसी वेबसाइट या प्लेटफ़ॉर्म पर ट्रैफ़िक लाने के लिए किया जाता है।  लक्ष्य अक्सर विज्ञापन राजस्व उत्पन्न करना, पृष्ठ दृश्य बढ़ाना या सहभागिता मेट्रिक्स को बढ़ावा देना होता है, भले ही कंटैंट सार्थक या सटीक जानकारी प्रदान करने में विफल हो।</a:t>
            </a:r>
            <a:endParaRPr sz="2800" dirty="0"/>
          </a:p>
        </p:txBody>
      </p:sp>
      <p:sp>
        <p:nvSpPr>
          <p:cNvPr id="3" name="TextBox 2">
            <a:extLst>
              <a:ext uri="{FF2B5EF4-FFF2-40B4-BE49-F238E27FC236}">
                <a16:creationId xmlns:a16="http://schemas.microsoft.com/office/drawing/2014/main" id="{D2E4D7D0-CEAE-A2CA-8AEB-57330B1B4BBA}"/>
              </a:ext>
            </a:extLst>
          </p:cNvPr>
          <p:cNvSpPr txBox="1"/>
          <p:nvPr/>
        </p:nvSpPr>
        <p:spPr>
          <a:xfrm>
            <a:off x="1011381" y="1160802"/>
            <a:ext cx="6096000" cy="584775"/>
          </a:xfrm>
          <a:prstGeom prst="rect">
            <a:avLst/>
          </a:prstGeom>
          <a:noFill/>
        </p:spPr>
        <p:txBody>
          <a:bodyPr wrap="square">
            <a:spAutoFit/>
          </a:bodyPr>
          <a:lstStyle/>
          <a:p>
            <a:r>
              <a:rPr lang="hi-IN" sz="3200" b="1" dirty="0"/>
              <a:t>क्लिकबेट को समझना</a:t>
            </a:r>
            <a:endParaRPr lang="en-US" sz="3200" dirty="0"/>
          </a:p>
        </p:txBody>
      </p:sp>
    </p:spTree>
    <p:extLst>
      <p:ext uri="{BB962C8B-B14F-4D97-AF65-F5344CB8AC3E}">
        <p14:creationId xmlns:p14="http://schemas.microsoft.com/office/powerpoint/2010/main" val="981139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2E122EA-2401-223E-BEF9-CA11EFE5864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29</a:t>
            </a:fld>
            <a:endParaRPr lang="en-US"/>
          </a:p>
        </p:txBody>
      </p:sp>
      <p:graphicFrame>
        <p:nvGraphicFramePr>
          <p:cNvPr id="5" name="Table 4">
            <a:extLst>
              <a:ext uri="{FF2B5EF4-FFF2-40B4-BE49-F238E27FC236}">
                <a16:creationId xmlns:a16="http://schemas.microsoft.com/office/drawing/2014/main" id="{C4ADD032-8751-BB1B-1730-93115C1A0FA4}"/>
              </a:ext>
            </a:extLst>
          </p:cNvPr>
          <p:cNvGraphicFramePr>
            <a:graphicFrameLocks noGrp="1"/>
          </p:cNvGraphicFramePr>
          <p:nvPr>
            <p:extLst>
              <p:ext uri="{D42A27DB-BD31-4B8C-83A1-F6EECF244321}">
                <p14:modId xmlns:p14="http://schemas.microsoft.com/office/powerpoint/2010/main" val="2551708249"/>
              </p:ext>
            </p:extLst>
          </p:nvPr>
        </p:nvGraphicFramePr>
        <p:xfrm>
          <a:off x="491613" y="563825"/>
          <a:ext cx="11237311" cy="5561666"/>
        </p:xfrm>
        <a:graphic>
          <a:graphicData uri="http://schemas.openxmlformats.org/drawingml/2006/table">
            <a:tbl>
              <a:tblPr>
                <a:tableStyleId>{9705C0A5-C889-4249-AA19-C103807072BB}</a:tableStyleId>
              </a:tblPr>
              <a:tblGrid>
                <a:gridCol w="3726745">
                  <a:extLst>
                    <a:ext uri="{9D8B030D-6E8A-4147-A177-3AD203B41FA5}">
                      <a16:colId xmlns:a16="http://schemas.microsoft.com/office/drawing/2014/main" val="234472215"/>
                    </a:ext>
                  </a:extLst>
                </a:gridCol>
                <a:gridCol w="3755283">
                  <a:extLst>
                    <a:ext uri="{9D8B030D-6E8A-4147-A177-3AD203B41FA5}">
                      <a16:colId xmlns:a16="http://schemas.microsoft.com/office/drawing/2014/main" val="1203179554"/>
                    </a:ext>
                  </a:extLst>
                </a:gridCol>
                <a:gridCol w="3755283">
                  <a:extLst>
                    <a:ext uri="{9D8B030D-6E8A-4147-A177-3AD203B41FA5}">
                      <a16:colId xmlns:a16="http://schemas.microsoft.com/office/drawing/2014/main" val="618262882"/>
                    </a:ext>
                  </a:extLst>
                </a:gridCol>
              </a:tblGrid>
              <a:tr h="260674">
                <a:tc>
                  <a:txBody>
                    <a:bodyPr/>
                    <a:lstStyle/>
                    <a:p>
                      <a:r>
                        <a:rPr lang="hi-IN" sz="1600" b="1" dirty="0"/>
                        <a:t>रणनीति</a:t>
                      </a:r>
                      <a:endParaRPr lang="en-IN" sz="1600" dirty="0"/>
                    </a:p>
                  </a:txBody>
                  <a:tcPr marL="58020" marR="58020" marT="29010" marB="29010" anchor="ctr"/>
                </a:tc>
                <a:tc>
                  <a:txBody>
                    <a:bodyPr/>
                    <a:lstStyle/>
                    <a:p>
                      <a:r>
                        <a:rPr lang="hi-IN" sz="1600" b="1" dirty="0"/>
                        <a:t>विवरण</a:t>
                      </a:r>
                      <a:endParaRPr lang="en-IN" sz="1600" dirty="0"/>
                    </a:p>
                  </a:txBody>
                  <a:tcPr marL="58020" marR="58020" marT="29010" marB="29010" anchor="ctr"/>
                </a:tc>
                <a:tc>
                  <a:txBody>
                    <a:bodyPr/>
                    <a:lstStyle/>
                    <a:p>
                      <a:r>
                        <a:rPr lang="hi-IN" sz="1600" b="1" dirty="0"/>
                        <a:t>कैसे ढूंढा जाए</a:t>
                      </a:r>
                      <a:endParaRPr lang="en-IN" sz="1600" dirty="0"/>
                    </a:p>
                  </a:txBody>
                  <a:tcPr marL="58020" marR="58020" marT="29010" marB="29010" anchor="ctr"/>
                </a:tc>
                <a:extLst>
                  <a:ext uri="{0D108BD9-81ED-4DB2-BD59-A6C34878D82A}">
                    <a16:rowId xmlns:a16="http://schemas.microsoft.com/office/drawing/2014/main" val="439959616"/>
                  </a:ext>
                </a:extLst>
              </a:tr>
              <a:tr h="627043">
                <a:tc>
                  <a:txBody>
                    <a:bodyPr/>
                    <a:lstStyle/>
                    <a:p>
                      <a:r>
                        <a:rPr lang="hi-IN" sz="1600" b="1" dirty="0"/>
                        <a:t>अतिशयोक्तिपूर्ण या सनसनीखेज़ सुर्खियाँ</a:t>
                      </a:r>
                      <a:endParaRPr lang="en-IN" sz="1600" dirty="0"/>
                    </a:p>
                  </a:txBody>
                  <a:tcPr marL="58020" marR="58020" marT="29010" marB="29010" anchor="ctr"/>
                </a:tc>
                <a:tc>
                  <a:txBody>
                    <a:bodyPr/>
                    <a:lstStyle/>
                    <a:p>
                      <a:r>
                        <a:rPr lang="hi-IN" sz="1600" dirty="0"/>
                        <a:t>शीर्षकों में सनसनीखेज या अतिरंजित भाषा का प्रयोग किया जाता है।</a:t>
                      </a:r>
                      <a:endParaRPr lang="en-IN" sz="1600" dirty="0"/>
                    </a:p>
                  </a:txBody>
                  <a:tcPr marL="58020" marR="58020" marT="29010" marB="29010" anchor="ctr"/>
                </a:tc>
                <a:tc>
                  <a:txBody>
                    <a:bodyPr/>
                    <a:lstStyle/>
                    <a:p>
                      <a:r>
                        <a:rPr lang="hi-IN" sz="1600" dirty="0"/>
                        <a:t>"आप विश्वास नहीं करेंगे," "चौंकाने वाला रहस्य," या कुछ भी जो बहुत सनसनीखेज लगता है जैसे वाक्यांशों की तलाश करें।</a:t>
                      </a:r>
                      <a:endParaRPr lang="en-IN" sz="1600" dirty="0"/>
                    </a:p>
                  </a:txBody>
                  <a:tcPr marL="58020" marR="58020" marT="29010" marB="29010" anchor="ctr"/>
                </a:tc>
                <a:extLst>
                  <a:ext uri="{0D108BD9-81ED-4DB2-BD59-A6C34878D82A}">
                    <a16:rowId xmlns:a16="http://schemas.microsoft.com/office/drawing/2014/main" val="3814055491"/>
                  </a:ext>
                </a:extLst>
              </a:tr>
              <a:tr h="443859">
                <a:tc>
                  <a:txBody>
                    <a:bodyPr/>
                    <a:lstStyle/>
                    <a:p>
                      <a:r>
                        <a:rPr lang="hi-IN" sz="1600" b="1" dirty="0"/>
                        <a:t>अस्पष्ट या अपूर्ण जानकारी</a:t>
                      </a:r>
                      <a:endParaRPr lang="en-IN" sz="1600" dirty="0"/>
                    </a:p>
                  </a:txBody>
                  <a:tcPr marL="58020" marR="58020" marT="29010" marB="29010" anchor="ctr"/>
                </a:tc>
                <a:tc>
                  <a:txBody>
                    <a:bodyPr/>
                    <a:lstStyle/>
                    <a:p>
                      <a:r>
                        <a:rPr lang="hi-IN" sz="1600" dirty="0"/>
                        <a:t>सुर्खियाँ अस्पष्ट जानकारी प्रदान करती हैं, जो आपको अधिक विवरण के लिए क्लिक करने के लिए मजबूर करती हैं।</a:t>
                      </a:r>
                      <a:endParaRPr lang="en-IN" sz="1600" dirty="0"/>
                    </a:p>
                  </a:txBody>
                  <a:tcPr marL="58020" marR="58020" marT="29010" marB="29010" anchor="ctr"/>
                </a:tc>
                <a:tc>
                  <a:txBody>
                    <a:bodyPr/>
                    <a:lstStyle/>
                    <a:p>
                      <a:r>
                        <a:rPr lang="hi-IN" sz="1600" dirty="0"/>
                        <a:t>यदि शीर्षक सामग्री को स्पष्ट रूप से स्पष्ट नहीं करता है, तो यह संभवतः क्लिकबेट है।</a:t>
                      </a:r>
                      <a:endParaRPr lang="en-IN" sz="1600" dirty="0"/>
                    </a:p>
                  </a:txBody>
                  <a:tcPr marL="58020" marR="58020" marT="29010" marB="29010" anchor="ctr"/>
                </a:tc>
                <a:extLst>
                  <a:ext uri="{0D108BD9-81ED-4DB2-BD59-A6C34878D82A}">
                    <a16:rowId xmlns:a16="http://schemas.microsoft.com/office/drawing/2014/main" val="4076556857"/>
                  </a:ext>
                </a:extLst>
              </a:tr>
              <a:tr h="627043">
                <a:tc>
                  <a:txBody>
                    <a:bodyPr/>
                    <a:lstStyle/>
                    <a:p>
                      <a:r>
                        <a:rPr lang="hi-IN" sz="1600" b="1" dirty="0"/>
                        <a:t>अतिशयोक्ति का अति प्रयोग</a:t>
                      </a:r>
                      <a:endParaRPr lang="en-IN" sz="1600" dirty="0"/>
                    </a:p>
                  </a:txBody>
                  <a:tcPr marL="58020" marR="58020" marT="29010" marB="29010" anchor="ctr"/>
                </a:tc>
                <a:tc>
                  <a:txBody>
                    <a:bodyPr/>
                    <a:lstStyle/>
                    <a:p>
                      <a:r>
                        <a:rPr lang="hi-IN" sz="1600" dirty="0"/>
                        <a:t>"सर्वश्रेष्ठ," "सबसे खराब," "अविश्वसनीय" जैसी अतिवादी भाषा का प्रयोग करता है।</a:t>
                      </a:r>
                      <a:endParaRPr lang="en-IN" sz="1600" dirty="0"/>
                    </a:p>
                  </a:txBody>
                  <a:tcPr marL="58020" marR="58020" marT="29010" marB="29010" anchor="ctr"/>
                </a:tc>
                <a:tc>
                  <a:txBody>
                    <a:bodyPr/>
                    <a:lstStyle/>
                    <a:p>
                      <a:r>
                        <a:rPr lang="hi-IN" sz="1600" dirty="0"/>
                        <a:t>यदि शीर्षक अतिशयोक्तिपूर्ण या अतिवादी कथनों से भरा है, तो संभवतः यह क्लिकबेट है।</a:t>
                      </a:r>
                      <a:endParaRPr lang="en-IN" sz="1600" dirty="0"/>
                    </a:p>
                  </a:txBody>
                  <a:tcPr marL="58020" marR="58020" marT="29010" marB="29010" anchor="ctr"/>
                </a:tc>
                <a:extLst>
                  <a:ext uri="{0D108BD9-81ED-4DB2-BD59-A6C34878D82A}">
                    <a16:rowId xmlns:a16="http://schemas.microsoft.com/office/drawing/2014/main" val="1252508518"/>
                  </a:ext>
                </a:extLst>
              </a:tr>
              <a:tr h="627043">
                <a:tc>
                  <a:txBody>
                    <a:bodyPr/>
                    <a:lstStyle/>
                    <a:p>
                      <a:r>
                        <a:rPr lang="hi-IN" sz="1600" b="1" dirty="0"/>
                        <a:t>गुप्त सूचना के वादे</a:t>
                      </a:r>
                      <a:endParaRPr lang="en-IN" sz="1600" dirty="0"/>
                    </a:p>
                  </a:txBody>
                  <a:tcPr marL="58020" marR="58020" marT="29010" marB="29010" anchor="ctr"/>
                </a:tc>
                <a:tc>
                  <a:txBody>
                    <a:bodyPr/>
                    <a:lstStyle/>
                    <a:p>
                      <a:r>
                        <a:rPr lang="hi-IN" sz="1600" dirty="0"/>
                        <a:t>"गुप्त" या "अनन्य" जानकारी प्रकट करने का दावा।</a:t>
                      </a:r>
                      <a:endParaRPr lang="en-IN" sz="1600" dirty="0"/>
                    </a:p>
                  </a:txBody>
                  <a:tcPr marL="58020" marR="58020" marT="29010" marB="29010" anchor="ctr"/>
                </a:tc>
                <a:tc>
                  <a:txBody>
                    <a:bodyPr/>
                    <a:lstStyle/>
                    <a:p>
                      <a:r>
                        <a:rPr lang="hi-IN" sz="1600" dirty="0"/>
                        <a:t>अंदरूनी जानकारी या कुछ और "मीडिया आपको नहीं बताएगा" का वादा करने वाली सुर्खियों पर संदेह करें।</a:t>
                      </a:r>
                      <a:endParaRPr lang="en-IN" sz="1600" dirty="0"/>
                    </a:p>
                  </a:txBody>
                  <a:tcPr marL="58020" marR="58020" marT="29010" marB="29010" anchor="ctr"/>
                </a:tc>
                <a:extLst>
                  <a:ext uri="{0D108BD9-81ED-4DB2-BD59-A6C34878D82A}">
                    <a16:rowId xmlns:a16="http://schemas.microsoft.com/office/drawing/2014/main" val="1817105336"/>
                  </a:ext>
                </a:extLst>
              </a:tr>
              <a:tr h="443859">
                <a:tc>
                  <a:txBody>
                    <a:bodyPr/>
                    <a:lstStyle/>
                    <a:p>
                      <a:r>
                        <a:rPr lang="hi-IN" sz="1600" b="1" dirty="0"/>
                        <a:t>भ्रामक छवियाँ/थंबनेल</a:t>
                      </a:r>
                      <a:endParaRPr lang="en-IN" sz="1600" dirty="0"/>
                    </a:p>
                  </a:txBody>
                  <a:tcPr marL="58020" marR="58020" marT="29010" marB="29010" anchor="ctr"/>
                </a:tc>
                <a:tc>
                  <a:txBody>
                    <a:bodyPr/>
                    <a:lstStyle/>
                    <a:p>
                      <a:r>
                        <a:rPr lang="hi-IN" sz="1600" dirty="0"/>
                        <a:t>ध्यान आकर्षित करने के लिए नाटकीय या असंबद्ध छवियों का उपयोग करता है।</a:t>
                      </a:r>
                      <a:endParaRPr lang="en-IN" sz="1600" dirty="0"/>
                    </a:p>
                  </a:txBody>
                  <a:tcPr marL="58020" marR="58020" marT="29010" marB="29010" anchor="ctr"/>
                </a:tc>
                <a:tc>
                  <a:txBody>
                    <a:bodyPr/>
                    <a:lstStyle/>
                    <a:p>
                      <a:r>
                        <a:rPr lang="hi-IN" sz="1600" dirty="0"/>
                        <a:t>जांचें कि क्या छवि सामग्री से असंबंधित या अत्यधिक नाटकीय लगती है।</a:t>
                      </a:r>
                      <a:endParaRPr lang="en-IN" sz="1600" dirty="0"/>
                    </a:p>
                  </a:txBody>
                  <a:tcPr marL="58020" marR="58020" marT="29010" marB="29010" anchor="ctr"/>
                </a:tc>
                <a:extLst>
                  <a:ext uri="{0D108BD9-81ED-4DB2-BD59-A6C34878D82A}">
                    <a16:rowId xmlns:a16="http://schemas.microsoft.com/office/drawing/2014/main" val="4095947775"/>
                  </a:ext>
                </a:extLst>
              </a:tr>
              <a:tr h="443859">
                <a:tc>
                  <a:txBody>
                    <a:bodyPr/>
                    <a:lstStyle/>
                    <a:p>
                      <a:r>
                        <a:rPr lang="hi-IN" sz="1600" b="1" dirty="0"/>
                        <a:t>अविश्वसनीय स्रोत</a:t>
                      </a:r>
                      <a:endParaRPr lang="en-IN" sz="1600" dirty="0"/>
                    </a:p>
                  </a:txBody>
                  <a:tcPr marL="58020" marR="58020" marT="29010" marB="29010" anchor="ctr"/>
                </a:tc>
                <a:tc>
                  <a:txBody>
                    <a:bodyPr/>
                    <a:lstStyle/>
                    <a:p>
                      <a:r>
                        <a:rPr lang="hi-IN" sz="1600" dirty="0"/>
                        <a:t>अक्सर कम-ज्ञात, अविश्वसनीय वेबसाइटों से आता है।</a:t>
                      </a:r>
                      <a:endParaRPr lang="en-IN" sz="1600" dirty="0"/>
                    </a:p>
                  </a:txBody>
                  <a:tcPr marL="58020" marR="58020" marT="29010" marB="29010" anchor="ctr"/>
                </a:tc>
                <a:tc>
                  <a:txBody>
                    <a:bodyPr/>
                    <a:lstStyle/>
                    <a:p>
                      <a:r>
                        <a:rPr lang="hi-IN" sz="1600" dirty="0"/>
                        <a:t>क्लिक करने से पहले वेबसाइट या प्रकाशन की विश्वसनीयता सत्यापित करें।</a:t>
                      </a:r>
                      <a:endParaRPr lang="en-IN" sz="1600" dirty="0"/>
                    </a:p>
                  </a:txBody>
                  <a:tcPr marL="58020" marR="58020" marT="29010" marB="29010" anchor="ctr"/>
                </a:tc>
                <a:extLst>
                  <a:ext uri="{0D108BD9-81ED-4DB2-BD59-A6C34878D82A}">
                    <a16:rowId xmlns:a16="http://schemas.microsoft.com/office/drawing/2014/main" val="240128158"/>
                  </a:ext>
                </a:extLst>
              </a:tr>
              <a:tr h="443859">
                <a:tc>
                  <a:txBody>
                    <a:bodyPr/>
                    <a:lstStyle/>
                    <a:p>
                      <a:r>
                        <a:rPr lang="hi-IN" sz="1600" b="1" dirty="0"/>
                        <a:t>बहुत सारे विज्ञापन और पॉप-अप</a:t>
                      </a:r>
                      <a:endParaRPr lang="en-IN" sz="1600" dirty="0"/>
                    </a:p>
                  </a:txBody>
                  <a:tcPr marL="58020" marR="58020" marT="29010" marB="29010" anchor="ctr"/>
                </a:tc>
                <a:tc>
                  <a:txBody>
                    <a:bodyPr/>
                    <a:lstStyle/>
                    <a:p>
                      <a:r>
                        <a:rPr lang="hi-IN" sz="1600" dirty="0"/>
                        <a:t>क्लिकबैट साइटें अक्सर विज्ञापनों और पॉप-अप से अटी पड़ी रहती हैं।</a:t>
                      </a:r>
                      <a:endParaRPr lang="en-IN" sz="1600" dirty="0"/>
                    </a:p>
                  </a:txBody>
                  <a:tcPr marL="58020" marR="58020" marT="29010" marB="29010" anchor="ctr"/>
                </a:tc>
                <a:tc>
                  <a:txBody>
                    <a:bodyPr/>
                    <a:lstStyle/>
                    <a:p>
                      <a:r>
                        <a:rPr lang="hi-IN" sz="1600" dirty="0"/>
                        <a:t>यदि पृष्ठ विज्ञापनों और पॉप-अप से भरा है, तो सामग्री संभवतः क्लिकबेट है।</a:t>
                      </a:r>
                      <a:endParaRPr lang="en-IN" sz="1600" dirty="0"/>
                    </a:p>
                  </a:txBody>
                  <a:tcPr marL="58020" marR="58020" marT="29010" marB="29010" anchor="ctr"/>
                </a:tc>
                <a:extLst>
                  <a:ext uri="{0D108BD9-81ED-4DB2-BD59-A6C34878D82A}">
                    <a16:rowId xmlns:a16="http://schemas.microsoft.com/office/drawing/2014/main" val="3886610662"/>
                  </a:ext>
                </a:extLst>
              </a:tr>
              <a:tr h="627043">
                <a:tc>
                  <a:txBody>
                    <a:bodyPr/>
                    <a:lstStyle/>
                    <a:p>
                      <a:r>
                        <a:rPr lang="hi-IN" sz="1600" b="1" dirty="0"/>
                        <a:t>कंटैंट शीर्षक से मेल नहीं खाती</a:t>
                      </a:r>
                      <a:endParaRPr lang="en-IN" sz="1600" dirty="0"/>
                    </a:p>
                  </a:txBody>
                  <a:tcPr marL="58020" marR="58020" marT="29010" marB="29010" anchor="ctr"/>
                </a:tc>
                <a:tc>
                  <a:txBody>
                    <a:bodyPr/>
                    <a:lstStyle/>
                    <a:p>
                      <a:r>
                        <a:rPr lang="hi-IN" sz="1600" dirty="0"/>
                        <a:t>शीर्षक की तुलना में कंटैंट अक्सर कम मेल होती है।</a:t>
                      </a:r>
                      <a:endParaRPr lang="en-IN" sz="1600" dirty="0"/>
                    </a:p>
                  </a:txBody>
                  <a:tcPr marL="58020" marR="58020" marT="29010" marB="29010" anchor="ctr"/>
                </a:tc>
                <a:tc>
                  <a:txBody>
                    <a:bodyPr/>
                    <a:lstStyle/>
                    <a:p>
                      <a:r>
                        <a:rPr lang="hi-IN" sz="1600" dirty="0"/>
                        <a:t>शीर्षक की वास्तविक कंटैंट से तुलना करें; यदि यह मेल नहीं होता है, तो यह क्लिकबेट है।</a:t>
                      </a:r>
                      <a:endParaRPr lang="en-IN" sz="1600" dirty="0"/>
                    </a:p>
                  </a:txBody>
                  <a:tcPr marL="58020" marR="58020" marT="29010" marB="29010" anchor="ctr"/>
                </a:tc>
                <a:extLst>
                  <a:ext uri="{0D108BD9-81ED-4DB2-BD59-A6C34878D82A}">
                    <a16:rowId xmlns:a16="http://schemas.microsoft.com/office/drawing/2014/main" val="54030374"/>
                  </a:ext>
                </a:extLst>
              </a:tr>
            </a:tbl>
          </a:graphicData>
        </a:graphic>
      </p:graphicFrame>
    </p:spTree>
    <p:extLst>
      <p:ext uri="{BB962C8B-B14F-4D97-AF65-F5344CB8AC3E}">
        <p14:creationId xmlns:p14="http://schemas.microsoft.com/office/powerpoint/2010/main" val="1107005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6E09B-DE1F-4EF1-97B4-D0FDA89AC5BF}"/>
              </a:ext>
            </a:extLst>
          </p:cNvPr>
          <p:cNvSpPr>
            <a:spLocks noGrp="1"/>
          </p:cNvSpPr>
          <p:nvPr>
            <p:ph type="title"/>
          </p:nvPr>
        </p:nvSpPr>
        <p:spPr/>
        <p:txBody>
          <a:bodyPr/>
          <a:lstStyle/>
          <a:p>
            <a:r>
              <a:rPr lang="hi-IN" dirty="0"/>
              <a:t>मीडिया साक्षरता - समाचार साक्षरता</a:t>
            </a:r>
            <a:endParaRPr lang="en-US" dirty="0"/>
          </a:p>
        </p:txBody>
      </p:sp>
      <p:sp>
        <p:nvSpPr>
          <p:cNvPr id="3" name="Text Placeholder 2">
            <a:extLst>
              <a:ext uri="{FF2B5EF4-FFF2-40B4-BE49-F238E27FC236}">
                <a16:creationId xmlns:a16="http://schemas.microsoft.com/office/drawing/2014/main" id="{8148FBEF-B2B1-42F3-886B-D335050FE9B0}"/>
              </a:ext>
            </a:extLst>
          </p:cNvPr>
          <p:cNvSpPr>
            <a:spLocks noGrp="1"/>
          </p:cNvSpPr>
          <p:nvPr>
            <p:ph type="body" idx="1"/>
          </p:nvPr>
        </p:nvSpPr>
        <p:spPr/>
        <p:txBody>
          <a:bodyPr>
            <a:normAutofit/>
          </a:bodyPr>
          <a:lstStyle/>
          <a:p>
            <a:pPr lvl="1">
              <a:lnSpc>
                <a:spcPct val="100000"/>
              </a:lnSpc>
            </a:pPr>
            <a:r>
              <a:rPr lang="hi-IN" sz="2400" dirty="0"/>
              <a:t>मीडिया साक्षरता: मीडिया साक्षरता में समाचार, मनोरंजन, विज्ञापन और सोशल मीडिया सहित मीडिया के सभी रूपों की व्यापक समझ शामिल है, मीडिया के प्रभाव को पहचानना, कंटैंट का मूल्यांकन करना और कंटैंट बनाना भी शामिल है।</a:t>
            </a:r>
          </a:p>
          <a:p>
            <a:pPr lvl="1">
              <a:lnSpc>
                <a:spcPct val="100000"/>
              </a:lnSpc>
            </a:pPr>
            <a:endParaRPr lang="hi-IN" sz="2400" dirty="0"/>
          </a:p>
          <a:p>
            <a:pPr lvl="1">
              <a:lnSpc>
                <a:spcPct val="100000"/>
              </a:lnSpc>
            </a:pPr>
            <a:endParaRPr lang="hi-IN" sz="2400" dirty="0"/>
          </a:p>
          <a:p>
            <a:pPr lvl="1">
              <a:lnSpc>
                <a:spcPct val="100000"/>
              </a:lnSpc>
            </a:pPr>
            <a:r>
              <a:rPr lang="hi-IN" sz="2400" dirty="0"/>
              <a:t>समाचार साक्षरता मीडिया साक्षरता का एक उपसमूह है जो विशेष रूप से समाचार सामग्री को समझने और उसका मूल्यांकन करने, पूर्वाग्रह की पहचान करने, स्रोतों का सत्यापन करने, गलत सूचना का पता लगाने पर केंद्रित है।</a:t>
            </a:r>
            <a:endParaRPr lang="en-US" sz="2400" dirty="0"/>
          </a:p>
        </p:txBody>
      </p:sp>
      <p:sp>
        <p:nvSpPr>
          <p:cNvPr id="4" name="Slide Number Placeholder 3">
            <a:extLst>
              <a:ext uri="{FF2B5EF4-FFF2-40B4-BE49-F238E27FC236}">
                <a16:creationId xmlns:a16="http://schemas.microsoft.com/office/drawing/2014/main" id="{8A7E6F77-43ED-4C46-9D70-D5F021040E8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35297288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1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3600"/>
              <a:buFont typeface="Calibri"/>
              <a:buNone/>
            </a:pPr>
            <a:r>
              <a:rPr lang="hi-IN" sz="3600" b="1" dirty="0"/>
              <a:t>समाचार कवरेज में पूर्वाग्रह या परिप्रेक्ष्य की पहचान करना</a:t>
            </a:r>
            <a:endParaRPr b="1" dirty="0"/>
          </a:p>
        </p:txBody>
      </p:sp>
      <p:sp>
        <p:nvSpPr>
          <p:cNvPr id="192" name="Google Shape;192;p13"/>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Autofit/>
          </a:bodyPr>
          <a:lstStyle/>
          <a:p>
            <a:pPr marL="384048" lvl="1" indent="-182880" algn="l" rtl="0">
              <a:lnSpc>
                <a:spcPct val="90000"/>
              </a:lnSpc>
              <a:spcBef>
                <a:spcPts val="0"/>
              </a:spcBef>
              <a:spcAft>
                <a:spcPts val="0"/>
              </a:spcAft>
              <a:buSzPts val="1800"/>
              <a:buChar char="◦"/>
            </a:pPr>
            <a:r>
              <a:rPr lang="hi-IN" sz="2800" b="1" dirty="0"/>
              <a:t>किसी हालिया या चल रहे मुद्दे का चयन करें जिसे भारतीय मीडिया में व्यापक रूप से कवर किया गया है। </a:t>
            </a:r>
          </a:p>
          <a:p>
            <a:pPr marL="384048" lvl="1" indent="-182880" algn="l" rtl="0">
              <a:lnSpc>
                <a:spcPct val="90000"/>
              </a:lnSpc>
              <a:spcBef>
                <a:spcPts val="0"/>
              </a:spcBef>
              <a:spcAft>
                <a:spcPts val="0"/>
              </a:spcAft>
              <a:buSzPts val="1800"/>
              <a:buChar char="◦"/>
            </a:pPr>
            <a:r>
              <a:rPr lang="hi-IN" sz="2800" b="1" dirty="0"/>
              <a:t>यह कोई सामाजिक मुद्दा, कोई बड़ी घटना या किसी सार्वजनिक व्यक्ति का कार्य हो सकता है।</a:t>
            </a:r>
          </a:p>
          <a:p>
            <a:pPr marL="384048" lvl="1" indent="-182880" algn="l" rtl="0">
              <a:lnSpc>
                <a:spcPct val="90000"/>
              </a:lnSpc>
              <a:spcBef>
                <a:spcPts val="0"/>
              </a:spcBef>
              <a:spcAft>
                <a:spcPts val="0"/>
              </a:spcAft>
              <a:buSzPts val="1800"/>
              <a:buChar char="◦"/>
            </a:pPr>
            <a:r>
              <a:rPr lang="hi-IN" sz="2800" b="1" dirty="0"/>
              <a:t>उन शब्दों या वाक्यांशों को पहचानें और सूचीबद्ध करें जो किसी विशेष पूर्वाग्रह या परिप्रेक्ष्य को इंगित करते हैं।</a:t>
            </a:r>
          </a:p>
          <a:p>
            <a:pPr marL="384048" lvl="1" indent="-182880" algn="l" rtl="0">
              <a:lnSpc>
                <a:spcPct val="90000"/>
              </a:lnSpc>
              <a:spcBef>
                <a:spcPts val="0"/>
              </a:spcBef>
              <a:spcAft>
                <a:spcPts val="0"/>
              </a:spcAft>
              <a:buSzPts val="1800"/>
              <a:buChar char="◦"/>
            </a:pPr>
            <a:endParaRPr lang="hi-IN" sz="2800" b="1" dirty="0"/>
          </a:p>
          <a:p>
            <a:pPr marL="384048" lvl="1" indent="-182880" algn="l" rtl="0">
              <a:lnSpc>
                <a:spcPct val="90000"/>
              </a:lnSpc>
              <a:spcBef>
                <a:spcPts val="0"/>
              </a:spcBef>
              <a:spcAft>
                <a:spcPts val="0"/>
              </a:spcAft>
              <a:buSzPts val="1800"/>
              <a:buChar char="◦"/>
            </a:pPr>
            <a:r>
              <a:rPr lang="hi-IN" sz="2800" b="1" dirty="0">
                <a:solidFill>
                  <a:srgbClr val="C00000"/>
                </a:solidFill>
              </a:rPr>
              <a:t>सर्दियों के दौरान दिल्ली में वायु प्रदूषण संकट का कवरेज।</a:t>
            </a:r>
            <a:endParaRPr sz="2800" b="1" dirty="0">
              <a:solidFill>
                <a:srgbClr val="C00000"/>
              </a:solidFill>
            </a:endParaRPr>
          </a:p>
        </p:txBody>
      </p:sp>
      <p:sp>
        <p:nvSpPr>
          <p:cNvPr id="193" name="Google Shape;193;p1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30</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9" name="Google Shape;199;p14"/>
          <p:cNvSpPr txBox="1">
            <a:spLocks noGrp="1"/>
          </p:cNvSpPr>
          <p:nvPr>
            <p:ph type="body" idx="1"/>
          </p:nvPr>
        </p:nvSpPr>
        <p:spPr>
          <a:xfrm>
            <a:off x="672882" y="1813853"/>
            <a:ext cx="10539602" cy="3159930"/>
          </a:xfrm>
          <a:prstGeom prst="rect">
            <a:avLst/>
          </a:prstGeom>
          <a:noFill/>
          <a:ln>
            <a:noFill/>
          </a:ln>
        </p:spPr>
        <p:txBody>
          <a:bodyPr spcFirstLastPara="1" wrap="square" lIns="0" tIns="45700" rIns="0" bIns="45700" anchor="t" anchorCtr="0">
            <a:noAutofit/>
          </a:bodyPr>
          <a:lstStyle/>
          <a:p>
            <a:pPr marL="742950" lvl="1" indent="-285750" algn="l" rtl="0">
              <a:lnSpc>
                <a:spcPct val="90000"/>
              </a:lnSpc>
              <a:spcBef>
                <a:spcPts val="400"/>
              </a:spcBef>
              <a:spcAft>
                <a:spcPts val="0"/>
              </a:spcAft>
              <a:buSzPts val="1800"/>
              <a:buFont typeface="Arial"/>
              <a:buChar char="•"/>
            </a:pPr>
            <a:r>
              <a:rPr lang="hi-IN" sz="3200" b="1" dirty="0"/>
              <a:t>शीर्षक और उपशीर्षक: ध्यान दें कि प्रत्येक आउटलेट शीर्षक से मुद्दे को कैसे प्रस्तुत करता है।</a:t>
            </a:r>
          </a:p>
          <a:p>
            <a:pPr marL="742950" lvl="1" indent="-285750" algn="l" rtl="0">
              <a:lnSpc>
                <a:spcPct val="90000"/>
              </a:lnSpc>
              <a:spcBef>
                <a:spcPts val="400"/>
              </a:spcBef>
              <a:spcAft>
                <a:spcPts val="0"/>
              </a:spcAft>
              <a:buSzPts val="1800"/>
              <a:buFont typeface="Arial"/>
              <a:buChar char="•"/>
            </a:pPr>
            <a:endParaRPr lang="hi-IN" sz="3200" b="1" dirty="0"/>
          </a:p>
          <a:p>
            <a:pPr marL="742950" lvl="1" indent="-285750" algn="l" rtl="0">
              <a:lnSpc>
                <a:spcPct val="90000"/>
              </a:lnSpc>
              <a:spcBef>
                <a:spcPts val="400"/>
              </a:spcBef>
              <a:spcAft>
                <a:spcPts val="0"/>
              </a:spcAft>
              <a:buSzPts val="1800"/>
              <a:buFont typeface="Arial"/>
              <a:buChar char="•"/>
            </a:pPr>
            <a:r>
              <a:rPr lang="hi-IN" sz="3200" b="1" dirty="0"/>
              <a:t>भाषा और लहजा: स्थिति का वर्णन करने के लिए इस्तेमाल किए जाने वाले शब्दों और लहज़े के चयन पर ध्यान दें।</a:t>
            </a:r>
          </a:p>
          <a:p>
            <a:pPr marL="742950" lvl="1" indent="-285750" algn="l" rtl="0">
              <a:lnSpc>
                <a:spcPct val="90000"/>
              </a:lnSpc>
              <a:spcBef>
                <a:spcPts val="400"/>
              </a:spcBef>
              <a:spcAft>
                <a:spcPts val="0"/>
              </a:spcAft>
              <a:buSzPts val="1800"/>
              <a:buFont typeface="Arial"/>
              <a:buChar char="•"/>
            </a:pPr>
            <a:endParaRPr lang="hi-IN" sz="3200" b="1" dirty="0"/>
          </a:p>
          <a:p>
            <a:pPr marL="742950" lvl="1" indent="-285750" algn="l" rtl="0">
              <a:lnSpc>
                <a:spcPct val="90000"/>
              </a:lnSpc>
              <a:spcBef>
                <a:spcPts val="400"/>
              </a:spcBef>
              <a:spcAft>
                <a:spcPts val="0"/>
              </a:spcAft>
              <a:buSzPts val="1800"/>
              <a:buFont typeface="Arial"/>
              <a:buChar char="•"/>
            </a:pPr>
            <a:r>
              <a:rPr lang="hi-IN" sz="3200" b="1" dirty="0"/>
              <a:t>स्रोत और विशेषता: देखें कि किन स्रोतों का हवाला दिया गया है, जैसे सरकारी अधिकारी, स्वास्थ्य विशेषज्ञ, या स्थानीय निवासी।</a:t>
            </a:r>
            <a:endParaRPr sz="3200" dirty="0"/>
          </a:p>
        </p:txBody>
      </p:sp>
      <p:sp>
        <p:nvSpPr>
          <p:cNvPr id="200" name="Google Shape;200;p1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31</a:t>
            </a:fld>
            <a:endParaRPr/>
          </a:p>
        </p:txBody>
      </p:sp>
      <p:sp>
        <p:nvSpPr>
          <p:cNvPr id="2" name="Google Shape;191;p13">
            <a:extLst>
              <a:ext uri="{FF2B5EF4-FFF2-40B4-BE49-F238E27FC236}">
                <a16:creationId xmlns:a16="http://schemas.microsoft.com/office/drawing/2014/main" id="{56057E6A-8F95-90D3-57F9-5A8D48538765}"/>
              </a:ext>
            </a:extLst>
          </p:cNvPr>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201168" lvl="1" indent="0" algn="l" rtl="0">
              <a:lnSpc>
                <a:spcPct val="90000"/>
              </a:lnSpc>
              <a:spcBef>
                <a:spcPts val="0"/>
              </a:spcBef>
              <a:spcAft>
                <a:spcPts val="0"/>
              </a:spcAft>
              <a:buSzPts val="1800"/>
              <a:buNone/>
            </a:pPr>
            <a:r>
              <a:rPr lang="hi-IN" sz="3200" dirty="0"/>
              <a:t>विशिष्ट परिप्रेक्ष्य वाले दो समाचार आउटलेट की पहचान करें</a:t>
            </a:r>
            <a:endParaRPr lang="en-US" sz="3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r>
              <a:rPr lang="hi-IN" sz="4000" b="1" dirty="0"/>
              <a:t>शब्दों और वाक्यांशों को पहचानें</a:t>
            </a:r>
            <a:endParaRPr sz="4000" dirty="0"/>
          </a:p>
        </p:txBody>
      </p:sp>
      <p:sp>
        <p:nvSpPr>
          <p:cNvPr id="206" name="Google Shape;206;p15"/>
          <p:cNvSpPr txBox="1">
            <a:spLocks noGrp="1"/>
          </p:cNvSpPr>
          <p:nvPr>
            <p:ph type="body" idx="1"/>
          </p:nvPr>
        </p:nvSpPr>
        <p:spPr>
          <a:xfrm>
            <a:off x="390061" y="1737360"/>
            <a:ext cx="11472837" cy="4382071"/>
          </a:xfrm>
          <a:prstGeom prst="rect">
            <a:avLst/>
          </a:prstGeom>
          <a:noFill/>
          <a:ln>
            <a:noFill/>
          </a:ln>
        </p:spPr>
        <p:txBody>
          <a:bodyPr spcFirstLastPara="1" wrap="square" lIns="0" tIns="45700" rIns="0" bIns="45700" anchor="t" anchorCtr="0">
            <a:noAutofit/>
          </a:bodyPr>
          <a:lstStyle/>
          <a:p>
            <a:pPr lvl="1" indent="-457200">
              <a:lnSpc>
                <a:spcPct val="150000"/>
              </a:lnSpc>
              <a:spcBef>
                <a:spcPts val="400"/>
              </a:spcBef>
            </a:pPr>
            <a:r>
              <a:rPr lang="hi-IN" sz="2400" b="1" dirty="0"/>
              <a:t>सनसनीखेज या शांत करने वाली भाषा: क्या "आपातकाल," "विषाक्त" या "गंभीर" बनाम "नियंत्रण में" या "सुधार" जैसे शब्द हैं?</a:t>
            </a:r>
          </a:p>
          <a:p>
            <a:pPr lvl="1" indent="-457200">
              <a:lnSpc>
                <a:spcPct val="150000"/>
              </a:lnSpc>
              <a:spcBef>
                <a:spcPts val="400"/>
              </a:spcBef>
            </a:pPr>
            <a:r>
              <a:rPr lang="hi-IN" sz="2400" b="1" dirty="0"/>
              <a:t>उत्तरदायित्व का निर्धारण: सरकार, उद्योगों या नागरिकों का वर्णन कैसे किया जाता है? क्या उन्हें "उपेक्षित," "सक्रिय" या "पीड़ित" के रूप में चित्रित किया गया है?</a:t>
            </a:r>
          </a:p>
          <a:p>
            <a:pPr lvl="1" indent="-457200">
              <a:lnSpc>
                <a:spcPct val="150000"/>
              </a:lnSpc>
              <a:spcBef>
                <a:spcPts val="400"/>
              </a:spcBef>
            </a:pPr>
            <a:r>
              <a:rPr lang="hi-IN" sz="2400" b="1" dirty="0"/>
              <a:t>चयनात्मक फोकस: क्या एक आउटलेट सरकारी कार्रवाई (या निष्क्रियता) पर अधिक ध्यान केंद्रित करता है जबकि दूसरा सार्वजनिक स्वास्थ्य प्रभाव पर जोर देता है?</a:t>
            </a:r>
          </a:p>
          <a:p>
            <a:pPr lvl="1" indent="-457200">
              <a:lnSpc>
                <a:spcPct val="150000"/>
              </a:lnSpc>
              <a:spcBef>
                <a:spcPts val="400"/>
              </a:spcBef>
            </a:pPr>
            <a:r>
              <a:rPr lang="hi-IN" sz="2400" b="1" dirty="0"/>
              <a:t>सुर्ख़ियों का स्वर: क्या सुर्खियाँ संकट को अत्यावश्यक और चिंताजनक बनाती हैं, या वे गंभीरता को कम करती हैं?</a:t>
            </a:r>
            <a:endParaRPr sz="2400" dirty="0"/>
          </a:p>
        </p:txBody>
      </p:sp>
      <p:sp>
        <p:nvSpPr>
          <p:cNvPr id="207" name="Google Shape;207;p1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32</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1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33</a:t>
            </a:fld>
            <a:endParaRPr/>
          </a:p>
        </p:txBody>
      </p:sp>
      <p:graphicFrame>
        <p:nvGraphicFramePr>
          <p:cNvPr id="213" name="Google Shape;213;p16"/>
          <p:cNvGraphicFramePr/>
          <p:nvPr>
            <p:extLst>
              <p:ext uri="{D42A27DB-BD31-4B8C-83A1-F6EECF244321}">
                <p14:modId xmlns:p14="http://schemas.microsoft.com/office/powerpoint/2010/main" val="1428148009"/>
              </p:ext>
            </p:extLst>
          </p:nvPr>
        </p:nvGraphicFramePr>
        <p:xfrm>
          <a:off x="191089" y="393042"/>
          <a:ext cx="11745536" cy="5884190"/>
        </p:xfrm>
        <a:graphic>
          <a:graphicData uri="http://schemas.openxmlformats.org/drawingml/2006/table">
            <a:tbl>
              <a:tblPr firstRow="1" firstCol="1" bandRow="1">
                <a:noFill/>
                <a:tableStyleId>{9705C0A5-C889-4249-AA19-C103807072BB}</a:tableStyleId>
              </a:tblPr>
              <a:tblGrid>
                <a:gridCol w="2013448">
                  <a:extLst>
                    <a:ext uri="{9D8B030D-6E8A-4147-A177-3AD203B41FA5}">
                      <a16:colId xmlns:a16="http://schemas.microsoft.com/office/drawing/2014/main" val="20000"/>
                    </a:ext>
                  </a:extLst>
                </a:gridCol>
                <a:gridCol w="5816919">
                  <a:extLst>
                    <a:ext uri="{9D8B030D-6E8A-4147-A177-3AD203B41FA5}">
                      <a16:colId xmlns:a16="http://schemas.microsoft.com/office/drawing/2014/main" val="20001"/>
                    </a:ext>
                  </a:extLst>
                </a:gridCol>
                <a:gridCol w="3915169">
                  <a:extLst>
                    <a:ext uri="{9D8B030D-6E8A-4147-A177-3AD203B41FA5}">
                      <a16:colId xmlns:a16="http://schemas.microsoft.com/office/drawing/2014/main" val="20002"/>
                    </a:ext>
                  </a:extLst>
                </a:gridCol>
              </a:tblGrid>
              <a:tr h="953523">
                <a:tc>
                  <a:txBody>
                    <a:bodyPr/>
                    <a:lstStyle/>
                    <a:p>
                      <a:pPr marL="0" marR="0" lvl="0" indent="0" algn="ctr" rtl="0">
                        <a:lnSpc>
                          <a:spcPct val="107000"/>
                        </a:lnSpc>
                        <a:spcBef>
                          <a:spcPts val="0"/>
                        </a:spcBef>
                        <a:spcAft>
                          <a:spcPts val="0"/>
                        </a:spcAft>
                        <a:buNone/>
                      </a:pPr>
                      <a:r>
                        <a:rPr lang="hi-IN" sz="2400" dirty="0"/>
                        <a:t>पहलू</a:t>
                      </a:r>
                      <a:endParaRPr sz="2400" dirty="0">
                        <a:latin typeface="Calibri"/>
                        <a:ea typeface="Calibri"/>
                        <a:cs typeface="Calibri"/>
                        <a:sym typeface="Calibri"/>
                      </a:endParaRPr>
                    </a:p>
                  </a:txBody>
                  <a:tcPr marL="9525" marR="9525" marT="9525" marB="9525" anchor="ctr"/>
                </a:tc>
                <a:tc>
                  <a:txBody>
                    <a:bodyPr/>
                    <a:lstStyle/>
                    <a:p>
                      <a:pPr marL="0" marR="0" lvl="0" indent="0" algn="ctr" rtl="0">
                        <a:lnSpc>
                          <a:spcPct val="107000"/>
                        </a:lnSpc>
                        <a:spcBef>
                          <a:spcPts val="0"/>
                        </a:spcBef>
                        <a:spcAft>
                          <a:spcPts val="0"/>
                        </a:spcAft>
                        <a:buNone/>
                      </a:pPr>
                      <a:r>
                        <a:rPr lang="hi-IN" sz="2400" dirty="0"/>
                        <a:t>समाचार आउटलेट 1 (पर्यावरण केंद्रित)</a:t>
                      </a:r>
                      <a:endParaRPr sz="2400" dirty="0">
                        <a:latin typeface="Calibri"/>
                        <a:ea typeface="Calibri"/>
                        <a:cs typeface="Calibri"/>
                        <a:sym typeface="Calibri"/>
                      </a:endParaRPr>
                    </a:p>
                  </a:txBody>
                  <a:tcPr marL="9525" marR="9525" marT="9525" marB="9525" anchor="ctr"/>
                </a:tc>
                <a:tc>
                  <a:txBody>
                    <a:bodyPr/>
                    <a:lstStyle/>
                    <a:p>
                      <a:pPr marL="0" marR="0" lvl="0" indent="0" algn="ctr" rtl="0">
                        <a:lnSpc>
                          <a:spcPct val="107000"/>
                        </a:lnSpc>
                        <a:spcBef>
                          <a:spcPts val="0"/>
                        </a:spcBef>
                        <a:spcAft>
                          <a:spcPts val="0"/>
                        </a:spcAft>
                        <a:buNone/>
                      </a:pPr>
                      <a:r>
                        <a:rPr lang="hi-IN" sz="2400" dirty="0"/>
                        <a:t>समाचार आउटलेट 1 (नीति केंद्रित)</a:t>
                      </a:r>
                      <a:endParaRPr sz="2400" dirty="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0"/>
                  </a:ext>
                </a:extLst>
              </a:tr>
              <a:tr h="1133136">
                <a:tc>
                  <a:txBody>
                    <a:bodyPr/>
                    <a:lstStyle/>
                    <a:p>
                      <a:pPr marL="0" marR="0" lvl="0" indent="0" algn="l" rtl="0">
                        <a:lnSpc>
                          <a:spcPct val="107000"/>
                        </a:lnSpc>
                        <a:spcBef>
                          <a:spcPts val="0"/>
                        </a:spcBef>
                        <a:spcAft>
                          <a:spcPts val="0"/>
                        </a:spcAft>
                        <a:buNone/>
                      </a:pPr>
                      <a:r>
                        <a:rPr lang="hi-IN" sz="2400" dirty="0"/>
                        <a:t>शीर्षक</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hi-IN" sz="2400" dirty="0"/>
                        <a:t>"दिल्ली जाम: गंभीर वायु प्रदूषण से सार्वजनिक स्वास्थ्य को ख़तरा"</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hi-IN" sz="2400" dirty="0"/>
                        <a:t>"सरकार ने दिल्ली वायु प्रदूषण से निपटने के प्रयास बढ़ाए"</a:t>
                      </a:r>
                      <a:endParaRPr sz="2400" dirty="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1"/>
                  </a:ext>
                </a:extLst>
              </a:tr>
              <a:tr h="577736">
                <a:tc>
                  <a:txBody>
                    <a:bodyPr/>
                    <a:lstStyle/>
                    <a:p>
                      <a:pPr marL="0" marR="0" lvl="0" indent="0" algn="l" rtl="0">
                        <a:lnSpc>
                          <a:spcPct val="107000"/>
                        </a:lnSpc>
                        <a:spcBef>
                          <a:spcPts val="0"/>
                        </a:spcBef>
                        <a:spcAft>
                          <a:spcPts val="0"/>
                        </a:spcAft>
                        <a:buNone/>
                      </a:pPr>
                      <a:r>
                        <a:rPr lang="hi-IN" sz="2400" dirty="0"/>
                        <a:t>भाषा</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hi-IN" sz="2400" dirty="0"/>
                        <a:t>"जहरीली हवा"</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hi-IN" sz="2400" dirty="0"/>
                        <a:t>"उपाय यथास्थान"</a:t>
                      </a:r>
                      <a:endParaRPr sz="2400" dirty="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2"/>
                  </a:ext>
                </a:extLst>
              </a:tr>
              <a:tr h="1133136">
                <a:tc>
                  <a:txBody>
                    <a:bodyPr/>
                    <a:lstStyle/>
                    <a:p>
                      <a:pPr marL="0" marR="0" lvl="0" indent="0" algn="l" rtl="0">
                        <a:lnSpc>
                          <a:spcPct val="107000"/>
                        </a:lnSpc>
                        <a:spcBef>
                          <a:spcPts val="0"/>
                        </a:spcBef>
                        <a:spcAft>
                          <a:spcPts val="0"/>
                        </a:spcAft>
                        <a:buNone/>
                      </a:pPr>
                      <a:r>
                        <a:rPr lang="hi-IN" sz="2400" dirty="0"/>
                        <a:t>उत्तरदायित्व का निर्धारण</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hi-IN" sz="2400" dirty="0"/>
                        <a:t>"उपेक्षापूर्ण नीतियां"</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hi-IN" sz="2400" dirty="0"/>
                        <a:t>"सरकार कर रही कार्रवाई"</a:t>
                      </a:r>
                      <a:endParaRPr sz="2400" dirty="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3"/>
                  </a:ext>
                </a:extLst>
              </a:tr>
              <a:tr h="1133136">
                <a:tc>
                  <a:txBody>
                    <a:bodyPr/>
                    <a:lstStyle/>
                    <a:p>
                      <a:pPr marL="0" marR="0" lvl="0" indent="0" algn="l" rtl="0">
                        <a:lnSpc>
                          <a:spcPct val="107000"/>
                        </a:lnSpc>
                        <a:spcBef>
                          <a:spcPts val="0"/>
                        </a:spcBef>
                        <a:spcAft>
                          <a:spcPts val="0"/>
                        </a:spcAft>
                        <a:buNone/>
                      </a:pPr>
                      <a:r>
                        <a:rPr lang="hi-IN" sz="2400" dirty="0"/>
                        <a:t>चयनात्मक फोकस</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hi-IN" sz="2400" dirty="0"/>
                        <a:t>स्वास्थ्य पर प्रभाव और विशेषज्ञ चेतावनियों पर ध्यान केंद्रित किया</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hi-IN" sz="2400" dirty="0"/>
                        <a:t>सरकारी प्रतिक्रिया और नीतिगत उपायों पर ध्यान केंद्रित किया</a:t>
                      </a:r>
                      <a:endParaRPr sz="2400" dirty="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4"/>
                  </a:ext>
                </a:extLst>
              </a:tr>
              <a:tr h="953523">
                <a:tc>
                  <a:txBody>
                    <a:bodyPr/>
                    <a:lstStyle/>
                    <a:p>
                      <a:pPr marL="0" marR="0" lvl="0" indent="0" algn="l" rtl="0">
                        <a:lnSpc>
                          <a:spcPct val="107000"/>
                        </a:lnSpc>
                        <a:spcBef>
                          <a:spcPts val="0"/>
                        </a:spcBef>
                        <a:spcAft>
                          <a:spcPts val="0"/>
                        </a:spcAft>
                        <a:buNone/>
                      </a:pPr>
                      <a:r>
                        <a:rPr lang="hi-IN" sz="2400" dirty="0"/>
                        <a:t>सुर्ख़ियों का स्वर</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hi-IN" sz="2400" dirty="0"/>
                        <a:t>अत्यावश्यक, चिंताजनक</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hi-IN" sz="2400" dirty="0"/>
                        <a:t>नियंत्रित, समाधान-उन्मुख</a:t>
                      </a:r>
                      <a:endParaRPr sz="2400" dirty="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1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2800"/>
              <a:buFont typeface="Calibri"/>
              <a:buNone/>
            </a:pPr>
            <a:r>
              <a:rPr lang="hi-IN" sz="2800" dirty="0"/>
              <a:t>डिजिटल युग में समाचार/सूचना साक्षरता के लिए चुनौतियाँ।</a:t>
            </a:r>
            <a:endParaRPr dirty="0"/>
          </a:p>
        </p:txBody>
      </p:sp>
      <p:sp>
        <p:nvSpPr>
          <p:cNvPr id="226" name="Google Shape;226;p18"/>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p>
            <a:pPr lvl="1"/>
            <a:r>
              <a:rPr lang="hi-IN" sz="2400" kern="100" dirty="0">
                <a:effectLst/>
                <a:latin typeface="Calibri" panose="020F0502020204030204" pitchFamily="34" charset="0"/>
                <a:ea typeface="Calibri" panose="020F0502020204030204" pitchFamily="34" charset="0"/>
                <a:cs typeface="Mangal" panose="02040503050203030202" pitchFamily="18" charset="0"/>
              </a:rPr>
              <a:t>बहुत अधिक जानकारी </a:t>
            </a:r>
          </a:p>
          <a:p>
            <a:pPr lvl="1"/>
            <a:r>
              <a:rPr lang="hi-IN" sz="2400" kern="100" dirty="0">
                <a:effectLst/>
                <a:latin typeface="Calibri" panose="020F0502020204030204" pitchFamily="34" charset="0"/>
                <a:ea typeface="Calibri" panose="020F0502020204030204" pitchFamily="34" charset="0"/>
                <a:cs typeface="Mangal" panose="02040503050203030202" pitchFamily="18" charset="0"/>
              </a:rPr>
              <a:t>ग़लत सूचना और दुष्प्रचार</a:t>
            </a:r>
          </a:p>
          <a:p>
            <a:pPr lvl="1"/>
            <a:r>
              <a:rPr lang="hi-IN" sz="2400" kern="100" dirty="0">
                <a:effectLst/>
                <a:latin typeface="Calibri" panose="020F0502020204030204" pitchFamily="34" charset="0"/>
                <a:ea typeface="Calibri" panose="020F0502020204030204" pitchFamily="34" charset="0"/>
                <a:cs typeface="Mangal" panose="02040503050203030202" pitchFamily="18" charset="0"/>
              </a:rPr>
              <a:t>इको चैम्बर्स और फ़िल्टर बबल </a:t>
            </a:r>
          </a:p>
          <a:p>
            <a:pPr lvl="1"/>
            <a:r>
              <a:rPr lang="hi-IN" sz="2400" kern="100" dirty="0">
                <a:effectLst/>
                <a:latin typeface="Calibri" panose="020F0502020204030204" pitchFamily="34" charset="0"/>
                <a:ea typeface="Calibri" panose="020F0502020204030204" pitchFamily="34" charset="0"/>
                <a:cs typeface="Mangal" panose="02040503050203030202" pitchFamily="18" charset="0"/>
              </a:rPr>
              <a:t>पारंपरिक समाचार आउटलेट्स में गिरावट</a:t>
            </a:r>
          </a:p>
          <a:p>
            <a:pPr lvl="1"/>
            <a:r>
              <a:rPr lang="hi-IN" sz="2400" kern="100" dirty="0">
                <a:effectLst/>
                <a:latin typeface="Calibri" panose="020F0502020204030204" pitchFamily="34" charset="0"/>
                <a:ea typeface="Calibri" panose="020F0502020204030204" pitchFamily="34" charset="0"/>
                <a:cs typeface="Mangal" panose="02040503050203030202" pitchFamily="18" charset="0"/>
              </a:rPr>
              <a:t>समाचार प्रसार की गति</a:t>
            </a:r>
          </a:p>
          <a:p>
            <a:pPr lvl="1"/>
            <a:r>
              <a:rPr lang="hi-IN" sz="2400" kern="100" dirty="0">
                <a:effectLst/>
                <a:latin typeface="Calibri" panose="020F0502020204030204" pitchFamily="34" charset="0"/>
                <a:ea typeface="Calibri" panose="020F0502020204030204" pitchFamily="34" charset="0"/>
                <a:cs typeface="Mangal" panose="02040503050203030202" pitchFamily="18" charset="0"/>
              </a:rPr>
              <a:t>मीडिया साक्षरता शिक्षा का अभाव</a:t>
            </a:r>
          </a:p>
          <a:p>
            <a:pPr lvl="1"/>
            <a:r>
              <a:rPr lang="hi-IN" sz="2400" kern="100" dirty="0">
                <a:effectLst/>
                <a:latin typeface="Calibri" panose="020F0502020204030204" pitchFamily="34" charset="0"/>
                <a:ea typeface="Calibri" panose="020F0502020204030204" pitchFamily="34" charset="0"/>
                <a:cs typeface="Mangal" panose="02040503050203030202" pitchFamily="18" charset="0"/>
              </a:rPr>
              <a:t>दृश्य और वीडियो गलत सूचना</a:t>
            </a:r>
            <a:endParaRPr lang="en-US" sz="2000" dirty="0"/>
          </a:p>
        </p:txBody>
      </p:sp>
      <p:sp>
        <p:nvSpPr>
          <p:cNvPr id="227" name="Google Shape;227;p1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34</a:t>
            </a:fld>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4" name="Google Shape;254;p2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35</a:t>
            </a:fld>
            <a:endParaRPr/>
          </a:p>
        </p:txBody>
      </p:sp>
      <p:graphicFrame>
        <p:nvGraphicFramePr>
          <p:cNvPr id="20" name="Table 19">
            <a:extLst>
              <a:ext uri="{FF2B5EF4-FFF2-40B4-BE49-F238E27FC236}">
                <a16:creationId xmlns:a16="http://schemas.microsoft.com/office/drawing/2014/main" id="{FE7372A7-9799-D231-67DA-87605817F4A3}"/>
              </a:ext>
            </a:extLst>
          </p:cNvPr>
          <p:cNvGraphicFramePr>
            <a:graphicFrameLocks noGrp="1"/>
          </p:cNvGraphicFramePr>
          <p:nvPr>
            <p:extLst>
              <p:ext uri="{D42A27DB-BD31-4B8C-83A1-F6EECF244321}">
                <p14:modId xmlns:p14="http://schemas.microsoft.com/office/powerpoint/2010/main" val="3964628802"/>
              </p:ext>
            </p:extLst>
          </p:nvPr>
        </p:nvGraphicFramePr>
        <p:xfrm>
          <a:off x="547529" y="721796"/>
          <a:ext cx="11339670" cy="6099712"/>
        </p:xfrm>
        <a:graphic>
          <a:graphicData uri="http://schemas.openxmlformats.org/drawingml/2006/table">
            <a:tbl>
              <a:tblPr>
                <a:tableStyleId>{9705C0A5-C889-4249-AA19-C103807072BB}</a:tableStyleId>
              </a:tblPr>
              <a:tblGrid>
                <a:gridCol w="3779890">
                  <a:extLst>
                    <a:ext uri="{9D8B030D-6E8A-4147-A177-3AD203B41FA5}">
                      <a16:colId xmlns:a16="http://schemas.microsoft.com/office/drawing/2014/main" val="3149152265"/>
                    </a:ext>
                  </a:extLst>
                </a:gridCol>
                <a:gridCol w="3779890">
                  <a:extLst>
                    <a:ext uri="{9D8B030D-6E8A-4147-A177-3AD203B41FA5}">
                      <a16:colId xmlns:a16="http://schemas.microsoft.com/office/drawing/2014/main" val="3163281977"/>
                    </a:ext>
                  </a:extLst>
                </a:gridCol>
                <a:gridCol w="3779890">
                  <a:extLst>
                    <a:ext uri="{9D8B030D-6E8A-4147-A177-3AD203B41FA5}">
                      <a16:colId xmlns:a16="http://schemas.microsoft.com/office/drawing/2014/main" val="370129325"/>
                    </a:ext>
                  </a:extLst>
                </a:gridCol>
              </a:tblGrid>
              <a:tr h="284261">
                <a:tc>
                  <a:txBody>
                    <a:bodyPr/>
                    <a:lstStyle/>
                    <a:p>
                      <a:r>
                        <a:rPr lang="hi-IN" sz="2400" b="1" dirty="0"/>
                        <a:t>चुनौती</a:t>
                      </a:r>
                      <a:endParaRPr lang="en-IN" sz="2400" dirty="0"/>
                    </a:p>
                  </a:txBody>
                  <a:tcPr marL="61888" marR="61888" marT="30944" marB="30944" anchor="ctr"/>
                </a:tc>
                <a:tc>
                  <a:txBody>
                    <a:bodyPr/>
                    <a:lstStyle/>
                    <a:p>
                      <a:r>
                        <a:rPr lang="hi-IN" sz="2400" b="1" dirty="0"/>
                        <a:t>विवरण</a:t>
                      </a:r>
                      <a:endParaRPr lang="en-IN" sz="2400" dirty="0"/>
                    </a:p>
                  </a:txBody>
                  <a:tcPr marL="61888" marR="61888" marT="30944" marB="30944" anchor="ctr"/>
                </a:tc>
                <a:tc>
                  <a:txBody>
                    <a:bodyPr/>
                    <a:lstStyle/>
                    <a:p>
                      <a:r>
                        <a:rPr lang="hi-IN" sz="2400" b="1" dirty="0"/>
                        <a:t>प्रभाव</a:t>
                      </a:r>
                      <a:endParaRPr lang="en-IN" sz="2400" dirty="0"/>
                    </a:p>
                  </a:txBody>
                  <a:tcPr marL="61888" marR="61888" marT="30944" marB="30944" anchor="ctr"/>
                </a:tc>
                <a:extLst>
                  <a:ext uri="{0D108BD9-81ED-4DB2-BD59-A6C34878D82A}">
                    <a16:rowId xmlns:a16="http://schemas.microsoft.com/office/drawing/2014/main" val="59325560"/>
                  </a:ext>
                </a:extLst>
              </a:tr>
              <a:tr h="682225">
                <a:tc>
                  <a:txBody>
                    <a:bodyPr/>
                    <a:lstStyle/>
                    <a:p>
                      <a:r>
                        <a:rPr lang="hi-IN" sz="2400" b="1" dirty="0"/>
                        <a:t>बहुत अधिक जानकारी</a:t>
                      </a:r>
                      <a:endParaRPr lang="en-IN" sz="2400" dirty="0"/>
                    </a:p>
                  </a:txBody>
                  <a:tcPr marL="61888" marR="61888" marT="30944" marB="30944" anchor="ctr"/>
                </a:tc>
                <a:tc>
                  <a:txBody>
                    <a:bodyPr/>
                    <a:lstStyle/>
                    <a:p>
                      <a:r>
                        <a:rPr lang="hi-IN" sz="2400" dirty="0"/>
                        <a:t>ऑनलाइन भारी मात्रा में जानकारी लोगों को अभिभूत कर देती है, जिससे विश्वसनीय स्रोतों में अंतर करना कठिन हो जाता है।</a:t>
                      </a:r>
                      <a:endParaRPr lang="en-IN" sz="2400" dirty="0"/>
                    </a:p>
                  </a:txBody>
                  <a:tcPr marL="61888" marR="61888" marT="30944" marB="30944" anchor="ctr"/>
                </a:tc>
                <a:tc>
                  <a:txBody>
                    <a:bodyPr/>
                    <a:lstStyle/>
                    <a:p>
                      <a:r>
                        <a:rPr lang="hi-IN" sz="2400" dirty="0"/>
                        <a:t>सामग्री के सावधानीपूर्वक मूल्यांकन के बजाय त्वरित स्किमिंग की ओर ले जाता है।</a:t>
                      </a:r>
                      <a:endParaRPr lang="en-IN" sz="2400" dirty="0"/>
                    </a:p>
                  </a:txBody>
                  <a:tcPr marL="61888" marR="61888" marT="30944" marB="30944" anchor="ctr"/>
                </a:tc>
                <a:extLst>
                  <a:ext uri="{0D108BD9-81ED-4DB2-BD59-A6C34878D82A}">
                    <a16:rowId xmlns:a16="http://schemas.microsoft.com/office/drawing/2014/main" val="342009557"/>
                  </a:ext>
                </a:extLst>
              </a:tr>
              <a:tr h="682225">
                <a:tc>
                  <a:txBody>
                    <a:bodyPr/>
                    <a:lstStyle/>
                    <a:p>
                      <a:r>
                        <a:rPr lang="hi-IN" sz="2400" b="1" dirty="0"/>
                        <a:t>ग़लत सूचना और दुष्प्रचार</a:t>
                      </a:r>
                      <a:endParaRPr lang="en-IN" sz="2400" dirty="0"/>
                    </a:p>
                  </a:txBody>
                  <a:tcPr marL="61888" marR="61888" marT="30944" marB="30944" anchor="ctr"/>
                </a:tc>
                <a:tc>
                  <a:txBody>
                    <a:bodyPr/>
                    <a:lstStyle/>
                    <a:p>
                      <a:r>
                        <a:rPr lang="hi-IN" sz="2400" dirty="0"/>
                        <a:t>झूठी जानकारी जानबूझकर और अनजाने दोनों तरह से आसानी से फैलती है।</a:t>
                      </a:r>
                      <a:endParaRPr lang="en-IN" sz="2400" dirty="0"/>
                    </a:p>
                  </a:txBody>
                  <a:tcPr marL="61888" marR="61888" marT="30944" marB="30944" anchor="ctr"/>
                </a:tc>
                <a:tc>
                  <a:txBody>
                    <a:bodyPr/>
                    <a:lstStyle/>
                    <a:p>
                      <a:r>
                        <a:rPr lang="hi-IN" sz="2400" dirty="0"/>
                        <a:t>झूठी जानकारी पर विश्वास बढ़ता है, खासकर जब विश्वसनीय संपर्कों द्वारा साझा किया जाता है।</a:t>
                      </a:r>
                      <a:endParaRPr lang="en-IN" sz="2400" dirty="0"/>
                    </a:p>
                  </a:txBody>
                  <a:tcPr marL="61888" marR="61888" marT="30944" marB="30944" anchor="ctr"/>
                </a:tc>
                <a:extLst>
                  <a:ext uri="{0D108BD9-81ED-4DB2-BD59-A6C34878D82A}">
                    <a16:rowId xmlns:a16="http://schemas.microsoft.com/office/drawing/2014/main" val="3790275433"/>
                  </a:ext>
                </a:extLst>
              </a:tr>
              <a:tr h="682225">
                <a:tc>
                  <a:txBody>
                    <a:bodyPr/>
                    <a:lstStyle/>
                    <a:p>
                      <a:r>
                        <a:rPr lang="hi-IN" sz="2400" b="1" dirty="0"/>
                        <a:t>इको चैम्बर्स और फ़िल्टर बबल </a:t>
                      </a:r>
                      <a:endParaRPr lang="en-IN" sz="2400" dirty="0"/>
                    </a:p>
                  </a:txBody>
                  <a:tcPr marL="61888" marR="61888" marT="30944" marB="30944" anchor="ctr"/>
                </a:tc>
                <a:tc>
                  <a:txBody>
                    <a:bodyPr/>
                    <a:lstStyle/>
                    <a:p>
                      <a:r>
                        <a:rPr lang="hi-IN" sz="2400" dirty="0"/>
                        <a:t>सोशल मीडिया ऐसी सामग्री को क्यूरेट करता है जो उपयोगकर्ताओं की मान्यताओं के अनुरूप होती है, विभिन्न दृष्टिकोणों के संपर्क को सीमित करती है।</a:t>
                      </a:r>
                      <a:endParaRPr lang="en-IN" sz="2400" dirty="0"/>
                    </a:p>
                  </a:txBody>
                  <a:tcPr marL="61888" marR="61888" marT="30944" marB="30944" anchor="ctr"/>
                </a:tc>
                <a:tc>
                  <a:txBody>
                    <a:bodyPr/>
                    <a:lstStyle/>
                    <a:p>
                      <a:r>
                        <a:rPr lang="hi-IN" sz="2400" dirty="0"/>
                        <a:t>मौजूदा पूर्वाग्रहों को पुष्ट करता है, आलोचनात्मक सोच और विविध दृष्टिकोणों के संपर्क को कम करता है।</a:t>
                      </a:r>
                      <a:endParaRPr lang="en-IN" sz="2400" dirty="0"/>
                    </a:p>
                  </a:txBody>
                  <a:tcPr marL="61888" marR="61888" marT="30944" marB="30944" anchor="ctr"/>
                </a:tc>
                <a:extLst>
                  <a:ext uri="{0D108BD9-81ED-4DB2-BD59-A6C34878D82A}">
                    <a16:rowId xmlns:a16="http://schemas.microsoft.com/office/drawing/2014/main" val="270385261"/>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FE307C1-E3D6-827C-DFEF-C561D6DA005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36</a:t>
            </a:fld>
            <a:endParaRPr lang="en-US"/>
          </a:p>
        </p:txBody>
      </p:sp>
      <p:graphicFrame>
        <p:nvGraphicFramePr>
          <p:cNvPr id="5" name="Table 4">
            <a:extLst>
              <a:ext uri="{FF2B5EF4-FFF2-40B4-BE49-F238E27FC236}">
                <a16:creationId xmlns:a16="http://schemas.microsoft.com/office/drawing/2014/main" id="{242E59AF-EBB6-5787-6025-5D8B18BB28D8}"/>
              </a:ext>
            </a:extLst>
          </p:cNvPr>
          <p:cNvGraphicFramePr>
            <a:graphicFrameLocks noGrp="1"/>
          </p:cNvGraphicFramePr>
          <p:nvPr>
            <p:extLst>
              <p:ext uri="{D42A27DB-BD31-4B8C-83A1-F6EECF244321}">
                <p14:modId xmlns:p14="http://schemas.microsoft.com/office/powerpoint/2010/main" val="1033156631"/>
              </p:ext>
            </p:extLst>
          </p:nvPr>
        </p:nvGraphicFramePr>
        <p:xfrm>
          <a:off x="426165" y="744904"/>
          <a:ext cx="11339670" cy="6099712"/>
        </p:xfrm>
        <a:graphic>
          <a:graphicData uri="http://schemas.openxmlformats.org/drawingml/2006/table">
            <a:tbl>
              <a:tblPr>
                <a:tableStyleId>{9705C0A5-C889-4249-AA19-C103807072BB}</a:tableStyleId>
              </a:tblPr>
              <a:tblGrid>
                <a:gridCol w="3779890">
                  <a:extLst>
                    <a:ext uri="{9D8B030D-6E8A-4147-A177-3AD203B41FA5}">
                      <a16:colId xmlns:a16="http://schemas.microsoft.com/office/drawing/2014/main" val="1784735972"/>
                    </a:ext>
                  </a:extLst>
                </a:gridCol>
                <a:gridCol w="3779890">
                  <a:extLst>
                    <a:ext uri="{9D8B030D-6E8A-4147-A177-3AD203B41FA5}">
                      <a16:colId xmlns:a16="http://schemas.microsoft.com/office/drawing/2014/main" val="390230006"/>
                    </a:ext>
                  </a:extLst>
                </a:gridCol>
                <a:gridCol w="3779890">
                  <a:extLst>
                    <a:ext uri="{9D8B030D-6E8A-4147-A177-3AD203B41FA5}">
                      <a16:colId xmlns:a16="http://schemas.microsoft.com/office/drawing/2014/main" val="814627871"/>
                    </a:ext>
                  </a:extLst>
                </a:gridCol>
              </a:tblGrid>
              <a:tr h="682225">
                <a:tc>
                  <a:txBody>
                    <a:bodyPr/>
                    <a:lstStyle/>
                    <a:p>
                      <a:r>
                        <a:rPr lang="hi-IN" sz="2400" b="1" dirty="0"/>
                        <a:t>पारंपरिक समाचार आउटलेट्स में गिरावट</a:t>
                      </a:r>
                      <a:endParaRPr lang="en-IN" sz="2400" dirty="0"/>
                    </a:p>
                  </a:txBody>
                  <a:tcPr marL="61888" marR="61888" marT="30944" marB="30944" anchor="ctr"/>
                </a:tc>
                <a:tc>
                  <a:txBody>
                    <a:bodyPr/>
                    <a:lstStyle/>
                    <a:p>
                      <a:r>
                        <a:rPr lang="hi-IN" sz="2400" dirty="0"/>
                        <a:t>वित्तीय संघर्ष और डिजिटल मीडिया के उदय से खोजी रिपोर्टिंग कम और सनसनीखेजता अधिक हो गई है।</a:t>
                      </a:r>
                      <a:endParaRPr lang="en-IN" sz="2400" dirty="0"/>
                    </a:p>
                  </a:txBody>
                  <a:tcPr marL="61888" marR="61888" marT="30944" marB="30944" anchor="ctr"/>
                </a:tc>
                <a:tc>
                  <a:txBody>
                    <a:bodyPr/>
                    <a:lstStyle/>
                    <a:p>
                      <a:r>
                        <a:rPr lang="hi-IN" sz="2400" dirty="0"/>
                        <a:t>गहन, सटीक रिपोर्टिंग को कम करता है, सार्वजनिक सेवा में पत्रकारिता की भूमिका को कमज़ोर करता है।</a:t>
                      </a:r>
                      <a:endParaRPr lang="en-IN" sz="2400" dirty="0"/>
                    </a:p>
                  </a:txBody>
                  <a:tcPr marL="61888" marR="61888" marT="30944" marB="30944" anchor="ctr"/>
                </a:tc>
                <a:extLst>
                  <a:ext uri="{0D108BD9-81ED-4DB2-BD59-A6C34878D82A}">
                    <a16:rowId xmlns:a16="http://schemas.microsoft.com/office/drawing/2014/main" val="2844618536"/>
                  </a:ext>
                </a:extLst>
              </a:tr>
              <a:tr h="483242">
                <a:tc>
                  <a:txBody>
                    <a:bodyPr/>
                    <a:lstStyle/>
                    <a:p>
                      <a:r>
                        <a:rPr lang="hi-IN" sz="2400" b="1" dirty="0"/>
                        <a:t>समाचार प्रसार की गति</a:t>
                      </a:r>
                      <a:endParaRPr lang="en-IN" sz="2400" dirty="0"/>
                    </a:p>
                  </a:txBody>
                  <a:tcPr marL="61888" marR="61888" marT="30944" marB="30944" anchor="ctr"/>
                </a:tc>
                <a:tc>
                  <a:txBody>
                    <a:bodyPr/>
                    <a:lstStyle/>
                    <a:p>
                      <a:r>
                        <a:rPr lang="hi-IN" sz="2400" dirty="0"/>
                        <a:t>समाचार ऑनलाइन तेजी से फैलते हैं, अक्सर सत्यापित होने से पहले।</a:t>
                      </a:r>
                      <a:endParaRPr lang="en-IN" sz="2400" dirty="0"/>
                    </a:p>
                  </a:txBody>
                  <a:tcPr marL="61888" marR="61888" marT="30944" marB="30944" anchor="ctr"/>
                </a:tc>
                <a:tc>
                  <a:txBody>
                    <a:bodyPr/>
                    <a:lstStyle/>
                    <a:p>
                      <a:r>
                        <a:rPr lang="hi-IN" sz="2400" dirty="0"/>
                        <a:t>इसके परिणामस्वरूप ग़लत जानकारी बड़े पैमाने पर साझा की जाती है।</a:t>
                      </a:r>
                      <a:endParaRPr lang="en-IN" sz="2400" dirty="0"/>
                    </a:p>
                  </a:txBody>
                  <a:tcPr marL="61888" marR="61888" marT="30944" marB="30944" anchor="ctr"/>
                </a:tc>
                <a:extLst>
                  <a:ext uri="{0D108BD9-81ED-4DB2-BD59-A6C34878D82A}">
                    <a16:rowId xmlns:a16="http://schemas.microsoft.com/office/drawing/2014/main" val="899792149"/>
                  </a:ext>
                </a:extLst>
              </a:tr>
              <a:tr h="682225">
                <a:tc>
                  <a:txBody>
                    <a:bodyPr/>
                    <a:lstStyle/>
                    <a:p>
                      <a:r>
                        <a:rPr lang="hi-IN" sz="2400" b="1" dirty="0"/>
                        <a:t>मीडिया साक्षरता शिक्षा का अभाव</a:t>
                      </a:r>
                      <a:endParaRPr lang="en-IN" sz="2400" dirty="0"/>
                    </a:p>
                  </a:txBody>
                  <a:tcPr marL="61888" marR="61888" marT="30944" marB="30944" anchor="ctr"/>
                </a:tc>
                <a:tc>
                  <a:txBody>
                    <a:bodyPr/>
                    <a:lstStyle/>
                    <a:p>
                      <a:r>
                        <a:rPr lang="hi-IN" sz="2400" dirty="0"/>
                        <a:t>कई लोगों के पास समाचारों का आलोचनात्मक विश्लेषण करने की शिक्षा का अभाव है।</a:t>
                      </a:r>
                      <a:endParaRPr lang="en-IN" sz="2400" dirty="0"/>
                    </a:p>
                  </a:txBody>
                  <a:tcPr marL="61888" marR="61888" marT="30944" marB="30944" anchor="ctr"/>
                </a:tc>
                <a:tc>
                  <a:txBody>
                    <a:bodyPr/>
                    <a:lstStyle/>
                    <a:p>
                      <a:r>
                        <a:rPr lang="hi-IN" sz="2400" dirty="0"/>
                        <a:t>आधुनिक मीडिया जटिलताओं को समझना और विश्वसनीय स्रोतों को पहचानना कठिन बना देता है।</a:t>
                      </a:r>
                      <a:endParaRPr lang="en-IN" sz="2400" dirty="0"/>
                    </a:p>
                  </a:txBody>
                  <a:tcPr marL="61888" marR="61888" marT="30944" marB="30944" anchor="ctr"/>
                </a:tc>
                <a:extLst>
                  <a:ext uri="{0D108BD9-81ED-4DB2-BD59-A6C34878D82A}">
                    <a16:rowId xmlns:a16="http://schemas.microsoft.com/office/drawing/2014/main" val="1803323557"/>
                  </a:ext>
                </a:extLst>
              </a:tr>
              <a:tr h="682225">
                <a:tc>
                  <a:txBody>
                    <a:bodyPr/>
                    <a:lstStyle/>
                    <a:p>
                      <a:r>
                        <a:rPr lang="hi-IN" sz="2400" b="1" dirty="0"/>
                        <a:t>दृश्य और वीडियो गलत सूचना</a:t>
                      </a:r>
                      <a:endParaRPr lang="en-IN" sz="2400" dirty="0"/>
                    </a:p>
                  </a:txBody>
                  <a:tcPr marL="61888" marR="61888" marT="30944" marB="30944" anchor="ctr"/>
                </a:tc>
                <a:tc>
                  <a:txBody>
                    <a:bodyPr/>
                    <a:lstStyle/>
                    <a:p>
                      <a:r>
                        <a:rPr lang="hi-IN" sz="2400" dirty="0"/>
                        <a:t>डीपफेक और दृश्य हेरफेर के बढ़ने से वास्तविक और नकली सामग्री में अंतर करना कठिन हो जाता है।</a:t>
                      </a:r>
                      <a:endParaRPr lang="en-IN" sz="2400" dirty="0"/>
                    </a:p>
                  </a:txBody>
                  <a:tcPr marL="61888" marR="61888" marT="30944" marB="30944" anchor="ctr"/>
                </a:tc>
                <a:tc>
                  <a:txBody>
                    <a:bodyPr/>
                    <a:lstStyle/>
                    <a:p>
                      <a:r>
                        <a:rPr lang="hi-IN" sz="2400" dirty="0"/>
                        <a:t>गलत कंटैंट पर भरोसा बढ़ता है, जिससे गलत सूचना का पता लगाना कठिन हो जाता है।</a:t>
                      </a:r>
                      <a:endParaRPr lang="en-IN" sz="2400" dirty="0"/>
                    </a:p>
                  </a:txBody>
                  <a:tcPr marL="61888" marR="61888" marT="30944" marB="30944" anchor="ctr"/>
                </a:tc>
                <a:extLst>
                  <a:ext uri="{0D108BD9-81ED-4DB2-BD59-A6C34878D82A}">
                    <a16:rowId xmlns:a16="http://schemas.microsoft.com/office/drawing/2014/main" val="4159027242"/>
                  </a:ext>
                </a:extLst>
              </a:tr>
            </a:tbl>
          </a:graphicData>
        </a:graphic>
      </p:graphicFrame>
    </p:spTree>
    <p:extLst>
      <p:ext uri="{BB962C8B-B14F-4D97-AF65-F5344CB8AC3E}">
        <p14:creationId xmlns:p14="http://schemas.microsoft.com/office/powerpoint/2010/main" val="40845989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23"/>
          <p:cNvSpPr txBox="1">
            <a:spLocks noGrp="1"/>
          </p:cNvSpPr>
          <p:nvPr>
            <p:ph type="body" idx="1"/>
          </p:nvPr>
        </p:nvSpPr>
        <p:spPr>
          <a:xfrm>
            <a:off x="870777" y="3682923"/>
            <a:ext cx="10058400" cy="838743"/>
          </a:xfrm>
          <a:prstGeom prst="rect">
            <a:avLst/>
          </a:prstGeom>
          <a:noFill/>
          <a:ln>
            <a:noFill/>
          </a:ln>
        </p:spPr>
        <p:txBody>
          <a:bodyPr spcFirstLastPara="1" wrap="square" lIns="0" tIns="45700" rIns="0" bIns="45700" anchor="t" anchorCtr="0">
            <a:normAutofit/>
          </a:bodyPr>
          <a:lstStyle/>
          <a:p>
            <a:pPr marL="91440" lvl="0" indent="-279400" algn="ctr" rtl="0">
              <a:lnSpc>
                <a:spcPct val="90000"/>
              </a:lnSpc>
              <a:spcBef>
                <a:spcPts val="0"/>
              </a:spcBef>
              <a:spcAft>
                <a:spcPts val="0"/>
              </a:spcAft>
              <a:buSzPts val="4400"/>
              <a:buChar char=" "/>
            </a:pPr>
            <a:r>
              <a:rPr lang="hi-IN" sz="4400"/>
              <a:t>धन्यवाद।</a:t>
            </a:r>
            <a:endParaRPr dirty="0"/>
          </a:p>
        </p:txBody>
      </p:sp>
      <p:sp>
        <p:nvSpPr>
          <p:cNvPr id="260" name="Google Shape;260;p2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37</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hi-IN" b="1" dirty="0"/>
              <a:t>समाचार की विशेषताएँ</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a:xfrm>
            <a:off x="1036320" y="1592420"/>
            <a:ext cx="10058400" cy="4351180"/>
          </a:xfrm>
        </p:spPr>
        <p:txBody>
          <a:bodyPr>
            <a:normAutofit/>
          </a:bodyPr>
          <a:lstStyle/>
          <a:p>
            <a:pPr>
              <a:lnSpc>
                <a:spcPct val="260000"/>
              </a:lnSpc>
              <a:buFont typeface="Arial" panose="020B0604020202020204" pitchFamily="34" charset="0"/>
              <a:buChar char="•"/>
            </a:pPr>
            <a:r>
              <a:rPr lang="hi-IN" sz="2800" dirty="0"/>
              <a:t>वस्तुनिष्ठता: व्यक्तिगत पूर्वाग्रहों, राय या भावनाओं से मुक्त, निष्पक्ष, संतुलित और निष्पक्ष तरीके से समाचार रिपोर्ट करने की प्रथा को संदर्भित करता है।</a:t>
            </a:r>
            <a:endParaRPr lang="en-IN" sz="2800" dirty="0"/>
          </a:p>
          <a:p>
            <a:pPr>
              <a:lnSpc>
                <a:spcPct val="260000"/>
              </a:lnSpc>
              <a:buFont typeface="Arial" panose="020B0604020202020204" pitchFamily="34" charset="0"/>
              <a:buChar char="•"/>
            </a:pPr>
            <a:endParaRPr lang="en-IN"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graphicFrame>
        <p:nvGraphicFramePr>
          <p:cNvPr id="4" name="Table 3">
            <a:extLst>
              <a:ext uri="{FF2B5EF4-FFF2-40B4-BE49-F238E27FC236}">
                <a16:creationId xmlns:a16="http://schemas.microsoft.com/office/drawing/2014/main" id="{E0FCD01C-EBD1-D626-B8C4-ADE1BB4837BB}"/>
              </a:ext>
            </a:extLst>
          </p:cNvPr>
          <p:cNvGraphicFramePr>
            <a:graphicFrameLocks noGrp="1"/>
          </p:cNvGraphicFramePr>
          <p:nvPr>
            <p:extLst>
              <p:ext uri="{D42A27DB-BD31-4B8C-83A1-F6EECF244321}">
                <p14:modId xmlns:p14="http://schemas.microsoft.com/office/powerpoint/2010/main" val="450799480"/>
              </p:ext>
            </p:extLst>
          </p:nvPr>
        </p:nvGraphicFramePr>
        <p:xfrm>
          <a:off x="673608" y="881942"/>
          <a:ext cx="10844784" cy="5338748"/>
        </p:xfrm>
        <a:graphic>
          <a:graphicData uri="http://schemas.openxmlformats.org/drawingml/2006/table">
            <a:tbl>
              <a:tblPr>
                <a:tableStyleId>{3C2FFA5D-87B4-456A-9821-1D502468CF0F}</a:tableStyleId>
              </a:tblPr>
              <a:tblGrid>
                <a:gridCol w="2291411">
                  <a:extLst>
                    <a:ext uri="{9D8B030D-6E8A-4147-A177-3AD203B41FA5}">
                      <a16:colId xmlns:a16="http://schemas.microsoft.com/office/drawing/2014/main" val="2189104435"/>
                    </a:ext>
                  </a:extLst>
                </a:gridCol>
                <a:gridCol w="4938444">
                  <a:extLst>
                    <a:ext uri="{9D8B030D-6E8A-4147-A177-3AD203B41FA5}">
                      <a16:colId xmlns:a16="http://schemas.microsoft.com/office/drawing/2014/main" val="1058520101"/>
                    </a:ext>
                  </a:extLst>
                </a:gridCol>
                <a:gridCol w="3614929">
                  <a:extLst>
                    <a:ext uri="{9D8B030D-6E8A-4147-A177-3AD203B41FA5}">
                      <a16:colId xmlns:a16="http://schemas.microsoft.com/office/drawing/2014/main" val="1406208579"/>
                    </a:ext>
                  </a:extLst>
                </a:gridCol>
              </a:tblGrid>
              <a:tr h="1334687">
                <a:tc>
                  <a:txBody>
                    <a:bodyPr/>
                    <a:lstStyle/>
                    <a:p>
                      <a:r>
                        <a:rPr lang="hi-IN" sz="2000" b="1" dirty="0"/>
                        <a:t>भरोसा और विश्वसनीयता</a:t>
                      </a:r>
                      <a:endParaRPr lang="en-IN" sz="2000" dirty="0"/>
                    </a:p>
                  </a:txBody>
                  <a:tcPr anchor="ctr">
                    <a:solidFill>
                      <a:schemeClr val="tx2"/>
                    </a:solidFill>
                  </a:tcPr>
                </a:tc>
                <a:tc>
                  <a:txBody>
                    <a:bodyPr/>
                    <a:lstStyle/>
                    <a:p>
                      <a:r>
                        <a:rPr lang="hi-IN" sz="2000" dirty="0"/>
                        <a:t>निष्पक्ष, विश्वसनीय और विश्वसनीय समाचार प्रस्तुत करके दर्शकों के बीच विश्वास कायम करता है।</a:t>
                      </a:r>
                      <a:endParaRPr lang="en-IN" sz="2000" dirty="0"/>
                    </a:p>
                  </a:txBody>
                  <a:tcPr anchor="ctr">
                    <a:solidFill>
                      <a:schemeClr val="tx2"/>
                    </a:solidFill>
                  </a:tcPr>
                </a:tc>
                <a:tc>
                  <a:txBody>
                    <a:bodyPr/>
                    <a:lstStyle/>
                    <a:p>
                      <a:r>
                        <a:rPr lang="hi-IN" sz="2000" dirty="0">
                          <a:solidFill>
                            <a:srgbClr val="FF0000"/>
                          </a:solidFill>
                        </a:rPr>
                        <a:t>सभी पक्षों के तथ्यों के साथ एक नीति पर एक संतुलित रिपोर्ट।</a:t>
                      </a:r>
                      <a:endParaRPr lang="en-IN" sz="2000" dirty="0">
                        <a:solidFill>
                          <a:srgbClr val="FF0000"/>
                        </a:solidFill>
                      </a:endParaRPr>
                    </a:p>
                  </a:txBody>
                  <a:tcPr anchor="ctr">
                    <a:solidFill>
                      <a:schemeClr val="tx2"/>
                    </a:solidFill>
                  </a:tcPr>
                </a:tc>
                <a:extLst>
                  <a:ext uri="{0D108BD9-81ED-4DB2-BD59-A6C34878D82A}">
                    <a16:rowId xmlns:a16="http://schemas.microsoft.com/office/drawing/2014/main" val="1304342371"/>
                  </a:ext>
                </a:extLst>
              </a:tr>
              <a:tr h="1334687">
                <a:tc>
                  <a:txBody>
                    <a:bodyPr/>
                    <a:lstStyle/>
                    <a:p>
                      <a:r>
                        <a:rPr lang="hi-IN" sz="2000" b="1" dirty="0"/>
                        <a:t>उचित प्रतिनिधित्व</a:t>
                      </a:r>
                      <a:endParaRPr lang="en-IN" sz="2000" dirty="0"/>
                    </a:p>
                  </a:txBody>
                  <a:tcPr anchor="ctr">
                    <a:solidFill>
                      <a:schemeClr val="tx2"/>
                    </a:solidFill>
                  </a:tcPr>
                </a:tc>
                <a:tc>
                  <a:txBody>
                    <a:bodyPr/>
                    <a:lstStyle/>
                    <a:p>
                      <a:r>
                        <a:rPr lang="hi-IN" sz="2000" dirty="0"/>
                        <a:t>यह सुनिश्चित करता है कि किसी मुद्दे के विभिन्न पक्षों को शामिल करते हुए सभी दृष्टिकोण निष्पक्ष रूप से प्रस्तुत किए जाएं।</a:t>
                      </a:r>
                      <a:endParaRPr lang="en-IN" sz="2000" dirty="0"/>
                    </a:p>
                  </a:txBody>
                  <a:tcPr anchor="ctr">
                    <a:solidFill>
                      <a:schemeClr val="tx2"/>
                    </a:solidFill>
                  </a:tcPr>
                </a:tc>
                <a:tc>
                  <a:txBody>
                    <a:bodyPr/>
                    <a:lstStyle/>
                    <a:p>
                      <a:r>
                        <a:rPr lang="hi-IN" sz="2000" dirty="0">
                          <a:solidFill>
                            <a:srgbClr val="FF0000"/>
                          </a:solidFill>
                        </a:rPr>
                        <a:t>प्रदर्शनकारियों और अधिकारियों दोनों के साक्षात्कार के साथ एक विरोध प्रदर्शन को कवर करना।</a:t>
                      </a:r>
                      <a:endParaRPr lang="en-IN" sz="2000" dirty="0">
                        <a:solidFill>
                          <a:srgbClr val="FF0000"/>
                        </a:solidFill>
                      </a:endParaRPr>
                    </a:p>
                  </a:txBody>
                  <a:tcPr anchor="ctr">
                    <a:solidFill>
                      <a:schemeClr val="tx2"/>
                    </a:solidFill>
                  </a:tcPr>
                </a:tc>
                <a:extLst>
                  <a:ext uri="{0D108BD9-81ED-4DB2-BD59-A6C34878D82A}">
                    <a16:rowId xmlns:a16="http://schemas.microsoft.com/office/drawing/2014/main" val="3528955598"/>
                  </a:ext>
                </a:extLst>
              </a:tr>
              <a:tr h="1334687">
                <a:tc>
                  <a:txBody>
                    <a:bodyPr/>
                    <a:lstStyle/>
                    <a:p>
                      <a:r>
                        <a:rPr lang="hi-IN" sz="2000" b="1" dirty="0"/>
                        <a:t>तथ्य और राय का पृथक्करण</a:t>
                      </a:r>
                      <a:endParaRPr lang="en-IN" sz="2000" dirty="0"/>
                    </a:p>
                  </a:txBody>
                  <a:tcPr anchor="ctr">
                    <a:solidFill>
                      <a:schemeClr val="tx2"/>
                    </a:solidFill>
                  </a:tcPr>
                </a:tc>
                <a:tc>
                  <a:txBody>
                    <a:bodyPr/>
                    <a:lstStyle/>
                    <a:p>
                      <a:r>
                        <a:rPr lang="hi-IN" sz="2000" dirty="0"/>
                        <a:t>तथ्यात्मक रिपोर्टिंग और राय के बीच स्पष्ट रूप से अंतर करता है, जिससे दर्शकों को दोनों के बीच अंतर करने में मदद मिलती है।</a:t>
                      </a:r>
                      <a:endParaRPr lang="en-IN" sz="2000" dirty="0"/>
                    </a:p>
                  </a:txBody>
                  <a:tcPr anchor="ctr">
                    <a:solidFill>
                      <a:schemeClr val="tx2"/>
                    </a:solidFill>
                  </a:tcPr>
                </a:tc>
                <a:tc>
                  <a:txBody>
                    <a:bodyPr/>
                    <a:lstStyle/>
                    <a:p>
                      <a:r>
                        <a:rPr lang="hi-IN" sz="2000" dirty="0">
                          <a:solidFill>
                            <a:srgbClr val="FF0000"/>
                          </a:solidFill>
                        </a:rPr>
                        <a:t>किसी कानूनी मामले के तथ्यों को संपादकीय राय से अलग रिपोर्ट करना।</a:t>
                      </a:r>
                      <a:endParaRPr lang="en-IN" sz="2000" dirty="0">
                        <a:solidFill>
                          <a:srgbClr val="FF0000"/>
                        </a:solidFill>
                      </a:endParaRPr>
                    </a:p>
                  </a:txBody>
                  <a:tcPr anchor="ctr">
                    <a:solidFill>
                      <a:schemeClr val="tx2"/>
                    </a:solidFill>
                  </a:tcPr>
                </a:tc>
                <a:extLst>
                  <a:ext uri="{0D108BD9-81ED-4DB2-BD59-A6C34878D82A}">
                    <a16:rowId xmlns:a16="http://schemas.microsoft.com/office/drawing/2014/main" val="917145760"/>
                  </a:ext>
                </a:extLst>
              </a:tr>
              <a:tr h="1334687">
                <a:tc>
                  <a:txBody>
                    <a:bodyPr/>
                    <a:lstStyle/>
                    <a:p>
                      <a:r>
                        <a:rPr lang="hi-IN" sz="2000" b="1" dirty="0"/>
                        <a:t>पूर्वाग्रह का न्यूनतमकरण</a:t>
                      </a:r>
                      <a:endParaRPr lang="en-IN" sz="2000" dirty="0"/>
                    </a:p>
                  </a:txBody>
                  <a:tcPr anchor="ctr">
                    <a:solidFill>
                      <a:schemeClr val="tx2"/>
                    </a:solidFill>
                  </a:tcPr>
                </a:tc>
                <a:tc>
                  <a:txBody>
                    <a:bodyPr/>
                    <a:lstStyle/>
                    <a:p>
                      <a:r>
                        <a:rPr lang="hi-IN" sz="2000" dirty="0"/>
                        <a:t>तटस्थ भाषा और संतुलित कवरेज का उपयोग करके व्यक्तिगत या संस्थागत पूर्वाग्रहों को कम करने का प्रयास करता है।</a:t>
                      </a:r>
                      <a:endParaRPr lang="en-IN" sz="2000" dirty="0"/>
                    </a:p>
                  </a:txBody>
                  <a:tcPr anchor="ctr">
                    <a:solidFill>
                      <a:schemeClr val="tx2"/>
                    </a:solidFill>
                  </a:tcPr>
                </a:tc>
                <a:tc>
                  <a:txBody>
                    <a:bodyPr/>
                    <a:lstStyle/>
                    <a:p>
                      <a:r>
                        <a:rPr lang="hi-IN" sz="2000" dirty="0">
                          <a:solidFill>
                            <a:srgbClr val="FF0000"/>
                          </a:solidFill>
                        </a:rPr>
                        <a:t>पक्षपात दिखाए बिना राजनीतिक उम्मीदवारों पर निष्पक्ष रिपोर्टिंग।</a:t>
                      </a:r>
                      <a:endParaRPr lang="en-IN" sz="2000" dirty="0">
                        <a:solidFill>
                          <a:srgbClr val="FF0000"/>
                        </a:solidFill>
                      </a:endParaRPr>
                    </a:p>
                  </a:txBody>
                  <a:tcPr anchor="ctr">
                    <a:solidFill>
                      <a:schemeClr val="tx2"/>
                    </a:solidFill>
                  </a:tcPr>
                </a:tc>
                <a:extLst>
                  <a:ext uri="{0D108BD9-81ED-4DB2-BD59-A6C34878D82A}">
                    <a16:rowId xmlns:a16="http://schemas.microsoft.com/office/drawing/2014/main" val="3932290947"/>
                  </a:ext>
                </a:extLst>
              </a:tr>
            </a:tbl>
          </a:graphicData>
        </a:graphic>
      </p:graphicFrame>
      <p:sp>
        <p:nvSpPr>
          <p:cNvPr id="11" name="TextBox 10">
            <a:extLst>
              <a:ext uri="{FF2B5EF4-FFF2-40B4-BE49-F238E27FC236}">
                <a16:creationId xmlns:a16="http://schemas.microsoft.com/office/drawing/2014/main" id="{80049E97-27C2-4A62-CD64-34745A9AC99C}"/>
              </a:ext>
            </a:extLst>
          </p:cNvPr>
          <p:cNvSpPr txBox="1"/>
          <p:nvPr/>
        </p:nvSpPr>
        <p:spPr>
          <a:xfrm>
            <a:off x="673608" y="327051"/>
            <a:ext cx="6096000" cy="461665"/>
          </a:xfrm>
          <a:prstGeom prst="rect">
            <a:avLst/>
          </a:prstGeom>
          <a:noFill/>
        </p:spPr>
        <p:txBody>
          <a:bodyPr wrap="square">
            <a:spAutoFit/>
          </a:bodyPr>
          <a:lstStyle/>
          <a:p>
            <a:r>
              <a:rPr lang="hi-IN" sz="2400" b="1" dirty="0"/>
              <a:t>निष्पक्षतावाद</a:t>
            </a:r>
            <a:endParaRPr lang="en-US" sz="2400" b="1" dirty="0"/>
          </a:p>
        </p:txBody>
      </p:sp>
    </p:spTree>
    <p:extLst>
      <p:ext uri="{BB962C8B-B14F-4D97-AF65-F5344CB8AC3E}">
        <p14:creationId xmlns:p14="http://schemas.microsoft.com/office/powerpoint/2010/main" val="2602548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hi-IN" b="1" dirty="0"/>
              <a:t>समाचार की विशेषताएँ</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hi-IN" sz="2800" b="1" i="1" kern="100" dirty="0">
                <a:effectLst/>
                <a:latin typeface="Calibri" panose="020F0502020204030204" pitchFamily="34" charset="0"/>
                <a:ea typeface="Calibri" panose="020F0502020204030204" pitchFamily="34" charset="0"/>
                <a:cs typeface="Mangal" panose="02040503050203030202" pitchFamily="18" charset="0"/>
              </a:rPr>
              <a:t>सामयिकता</a:t>
            </a:r>
          </a:p>
          <a:p>
            <a:r>
              <a:rPr lang="hi-IN" sz="2800" b="1" i="1" kern="100" dirty="0">
                <a:effectLst/>
                <a:latin typeface="Calibri" panose="020F0502020204030204" pitchFamily="34" charset="0"/>
                <a:ea typeface="Calibri" panose="020F0502020204030204" pitchFamily="34" charset="0"/>
                <a:cs typeface="Mangal" panose="02040503050203030202" pitchFamily="18" charset="0"/>
              </a:rPr>
              <a:t>समाचार अक्सर हाल की घटनाओं या घटनाक्रमों पर केंद्रित होते हैं। </a:t>
            </a:r>
          </a:p>
          <a:p>
            <a:r>
              <a:rPr lang="hi-IN" sz="2800" b="1" i="1" kern="100" dirty="0">
                <a:effectLst/>
                <a:latin typeface="Calibri" panose="020F0502020204030204" pitchFamily="34" charset="0"/>
                <a:ea typeface="Calibri" panose="020F0502020204030204" pitchFamily="34" charset="0"/>
                <a:cs typeface="Mangal" panose="02040503050203030202" pitchFamily="18" charset="0"/>
              </a:rPr>
              <a:t>जानकारी जितनी अधिक ताज़ा होगी, उसके समाचार योग्य माने जाने की संभावना उतनी ही अधिक होगी।</a:t>
            </a:r>
          </a:p>
          <a:p>
            <a:endParaRPr lang="hi-IN" sz="2800" b="1" i="1" kern="100" dirty="0">
              <a:effectLst/>
              <a:latin typeface="Calibri" panose="020F0502020204030204" pitchFamily="34" charset="0"/>
              <a:ea typeface="Calibri" panose="020F0502020204030204" pitchFamily="34" charset="0"/>
              <a:cs typeface="Mangal" panose="02040503050203030202" pitchFamily="18" charset="0"/>
            </a:endParaRPr>
          </a:p>
          <a:p>
            <a:r>
              <a:rPr lang="hi-IN" sz="2800" b="1" i="1" kern="1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t>किसी प्राकृतिक आपदा या राजनीतिक घटना के बारे में ब्रेकिंग न्यूज़।</a:t>
            </a:r>
            <a:endParaRPr lang="en-US" sz="2800" b="1" dirty="0">
              <a:solidFill>
                <a:srgbClr val="C00000"/>
              </a:solidFill>
            </a:endParaRPr>
          </a:p>
        </p:txBody>
      </p:sp>
    </p:spTree>
    <p:extLst>
      <p:ext uri="{BB962C8B-B14F-4D97-AF65-F5344CB8AC3E}">
        <p14:creationId xmlns:p14="http://schemas.microsoft.com/office/powerpoint/2010/main" val="1410036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hi-IN" sz="4000" b="1" dirty="0"/>
              <a:t>समाचार की विशेषताएँ</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lnSpcReduction="10000"/>
          </a:bodyPr>
          <a:lstStyle/>
          <a:p>
            <a:r>
              <a:rPr lang="hi-IN" sz="2800" b="1" i="1" kern="100" dirty="0">
                <a:effectLst/>
                <a:latin typeface="Calibri" panose="020F0502020204030204" pitchFamily="34" charset="0"/>
                <a:ea typeface="Calibri" panose="020F0502020204030204" pitchFamily="34" charset="0"/>
                <a:cs typeface="Mangal" panose="02040503050203030202" pitchFamily="18" charset="0"/>
              </a:rPr>
              <a:t>प्रासंगिकता</a:t>
            </a:r>
          </a:p>
          <a:p>
            <a:r>
              <a:rPr lang="hi-IN" sz="2800" b="1" i="1" kern="100" dirty="0">
                <a:effectLst/>
                <a:latin typeface="Calibri" panose="020F0502020204030204" pitchFamily="34" charset="0"/>
                <a:ea typeface="Calibri" panose="020F0502020204030204" pitchFamily="34" charset="0"/>
                <a:cs typeface="Mangal" panose="02040503050203030202" pitchFamily="18" charset="0"/>
              </a:rPr>
              <a:t>समाचार उन दर्शकों के लिए प्रासंगिक होना चाहिए जिनके लिए वह लक्षित है। </a:t>
            </a:r>
          </a:p>
          <a:p>
            <a:r>
              <a:rPr lang="hi-IN" sz="2800" b="1" i="1" kern="100" dirty="0">
                <a:effectLst/>
                <a:latin typeface="Calibri" panose="020F0502020204030204" pitchFamily="34" charset="0"/>
                <a:ea typeface="Calibri" panose="020F0502020204030204" pitchFamily="34" charset="0"/>
                <a:cs typeface="Mangal" panose="02040503050203030202" pitchFamily="18" charset="0"/>
              </a:rPr>
              <a:t>एक समुदाय या देश में जो समाचार योग्य है वह दूसरे में नहीं हो सकता है।</a:t>
            </a:r>
          </a:p>
          <a:p>
            <a:endParaRPr lang="hi-IN" sz="2800" b="1" i="1" kern="100" dirty="0">
              <a:effectLst/>
              <a:latin typeface="Calibri" panose="020F0502020204030204" pitchFamily="34" charset="0"/>
              <a:ea typeface="Calibri" panose="020F0502020204030204" pitchFamily="34" charset="0"/>
              <a:cs typeface="Mangal" panose="02040503050203030202" pitchFamily="18" charset="0"/>
            </a:endParaRPr>
          </a:p>
          <a:p>
            <a:r>
              <a:rPr lang="hi-IN" sz="2800" b="1" i="1" kern="1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t>स्थानीय चुनाव एक छोटे शहर में समाचार के लायक हो सकते हैं, लेकिन राष्ट्रीय स्तर पर कम, जब तक कि उनके व्यापक निहितार्थ न हों।</a:t>
            </a:r>
            <a:endParaRPr lang="en-US" sz="2800" dirty="0">
              <a:solidFill>
                <a:srgbClr val="C00000"/>
              </a:solidFill>
            </a:endParaRPr>
          </a:p>
        </p:txBody>
      </p:sp>
    </p:spTree>
    <p:extLst>
      <p:ext uri="{BB962C8B-B14F-4D97-AF65-F5344CB8AC3E}">
        <p14:creationId xmlns:p14="http://schemas.microsoft.com/office/powerpoint/2010/main" val="2735308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hi-IN" sz="4000" b="1" dirty="0"/>
              <a:t>समाचार की विशेषताएँ</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hi-IN" sz="2800" b="1" i="1" kern="100" dirty="0">
                <a:effectLst/>
                <a:latin typeface="Calibri" panose="020F0502020204030204" pitchFamily="34" charset="0"/>
                <a:ea typeface="Calibri" panose="020F0502020204030204" pitchFamily="34" charset="0"/>
                <a:cs typeface="Mangal" panose="02040503050203030202" pitchFamily="18" charset="0"/>
              </a:rPr>
              <a:t>निकटता</a:t>
            </a:r>
          </a:p>
          <a:p>
            <a:r>
              <a:rPr lang="hi-IN" sz="2800" b="1" i="1" kern="100" dirty="0">
                <a:effectLst/>
                <a:latin typeface="Calibri" panose="020F0502020204030204" pitchFamily="34" charset="0"/>
                <a:ea typeface="Calibri" panose="020F0502020204030204" pitchFamily="34" charset="0"/>
                <a:cs typeface="Mangal" panose="02040503050203030202" pitchFamily="18" charset="0"/>
              </a:rPr>
              <a:t>भौगोलिक या सांस्कृतिक निकटता अक्सर किसी सूचना की समाचार योग्यता निर्धारित करती है। </a:t>
            </a:r>
          </a:p>
          <a:p>
            <a:r>
              <a:rPr lang="hi-IN" sz="2800" b="1" i="1" kern="100" dirty="0">
                <a:effectLst/>
                <a:latin typeface="Calibri" panose="020F0502020204030204" pitchFamily="34" charset="0"/>
                <a:ea typeface="Calibri" panose="020F0502020204030204" pitchFamily="34" charset="0"/>
                <a:cs typeface="Mangal" panose="02040503050203030202" pitchFamily="18" charset="0"/>
              </a:rPr>
              <a:t>जो घटनाएँ दर्शकों के करीब घटित होती हैं उन्हें आमतौर पर अधिक कवरेज दिया जाता है।</a:t>
            </a:r>
          </a:p>
          <a:p>
            <a:r>
              <a:rPr lang="hi-IN" sz="2800" b="1" i="1" kern="100" dirty="0">
                <a:effectLst/>
                <a:latin typeface="Calibri" panose="020F0502020204030204" pitchFamily="34" charset="0"/>
                <a:ea typeface="Calibri" panose="020F0502020204030204" pitchFamily="34" charset="0"/>
                <a:cs typeface="Mangal" panose="02040503050203030202" pitchFamily="18" charset="0"/>
              </a:rPr>
              <a:t> </a:t>
            </a:r>
            <a:r>
              <a:rPr lang="hi-IN" sz="2800" b="1" i="1" kern="1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t>एक महत्वपूर्ण स्थानीय घटना स्थानीय पाठकों के लिए अंतर्राष्ट्रीय समाचारों की तुलना में अधिक महत्वपूर्ण हो सकती है।</a:t>
            </a:r>
            <a:endParaRPr lang="en-US" sz="2800" dirty="0">
              <a:solidFill>
                <a:srgbClr val="C00000"/>
              </a:solidFill>
            </a:endParaRPr>
          </a:p>
        </p:txBody>
      </p:sp>
    </p:spTree>
    <p:extLst>
      <p:ext uri="{BB962C8B-B14F-4D97-AF65-F5344CB8AC3E}">
        <p14:creationId xmlns:p14="http://schemas.microsoft.com/office/powerpoint/2010/main" val="3321564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hi-IN" sz="4000" b="1" dirty="0"/>
              <a:t>समाचार की विशेषताएँ</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9</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hi-IN" sz="2800" b="1" kern="100" dirty="0">
                <a:effectLst/>
                <a:latin typeface="Calibri" panose="020F0502020204030204" pitchFamily="34" charset="0"/>
                <a:ea typeface="Calibri" panose="020F0502020204030204" pitchFamily="34" charset="0"/>
                <a:cs typeface="Mangal" panose="02040503050203030202" pitchFamily="18" charset="0"/>
              </a:rPr>
              <a:t>प्रभाव</a:t>
            </a:r>
          </a:p>
          <a:p>
            <a:r>
              <a:rPr lang="hi-IN" sz="2800" b="1" kern="100" dirty="0">
                <a:effectLst/>
                <a:latin typeface="Calibri" panose="020F0502020204030204" pitchFamily="34" charset="0"/>
                <a:ea typeface="Calibri" panose="020F0502020204030204" pitchFamily="34" charset="0"/>
                <a:cs typeface="Mangal" panose="02040503050203030202" pitchFamily="18" charset="0"/>
              </a:rPr>
              <a:t>किसी घटना का संभावित प्रभाव या महत्व उसे समाचार योग्य बना सकता है। </a:t>
            </a:r>
          </a:p>
          <a:p>
            <a:r>
              <a:rPr lang="hi-IN" sz="2800" b="1" kern="100" dirty="0">
                <a:effectLst/>
                <a:latin typeface="Calibri" panose="020F0502020204030204" pitchFamily="34" charset="0"/>
                <a:ea typeface="Calibri" panose="020F0502020204030204" pitchFamily="34" charset="0"/>
                <a:cs typeface="Mangal" panose="02040503050203030202" pitchFamily="18" charset="0"/>
              </a:rPr>
              <a:t>ऐसी सूचनाएँ जो बड़ी संख्या में लोगों को प्रभावित करती हैं या समुदाय पर गहरा प्रभाव डालती हैं, उन्हें प्राथमिकता दी जाती है।</a:t>
            </a:r>
          </a:p>
          <a:p>
            <a:endParaRPr lang="hi-IN" sz="2800" b="1" kern="100" dirty="0">
              <a:effectLst/>
              <a:latin typeface="Calibri" panose="020F0502020204030204" pitchFamily="34" charset="0"/>
              <a:ea typeface="Calibri" panose="020F0502020204030204" pitchFamily="34" charset="0"/>
              <a:cs typeface="Mangal" panose="02040503050203030202" pitchFamily="18" charset="0"/>
            </a:endParaRPr>
          </a:p>
          <a:p>
            <a:r>
              <a:rPr lang="hi-IN" sz="2800" b="1" kern="1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t>एक प्रमुख सरकारी नीति परिवर्तन या सार्वजनिक स्वास्थ्य संकट।</a:t>
            </a:r>
            <a:endParaRPr lang="en-US" sz="2800" dirty="0">
              <a:solidFill>
                <a:srgbClr val="C00000"/>
              </a:solidFill>
            </a:endParaRPr>
          </a:p>
        </p:txBody>
      </p:sp>
    </p:spTree>
    <p:extLst>
      <p:ext uri="{BB962C8B-B14F-4D97-AF65-F5344CB8AC3E}">
        <p14:creationId xmlns:p14="http://schemas.microsoft.com/office/powerpoint/2010/main" val="1420362007"/>
      </p:ext>
    </p:extLst>
  </p:cSld>
  <p:clrMapOvr>
    <a:masterClrMapping/>
  </p:clrMapOvr>
</p:sld>
</file>

<file path=ppt/theme/theme1.xml><?xml version="1.0" encoding="utf-8"?>
<a:theme xmlns:a="http://schemas.openxmlformats.org/drawingml/2006/main" name="Retrospect">
  <a:themeElements>
    <a:clrScheme name="Retrospect">
      <a:dk1>
        <a:srgbClr val="000000"/>
      </a:dk1>
      <a:lt1>
        <a:srgbClr val="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TotalTime>
  <Words>2666</Words>
  <Application>Microsoft Office PowerPoint</Application>
  <PresentationFormat>Widescreen</PresentationFormat>
  <Paragraphs>324</Paragraphs>
  <Slides>37</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Calibri</vt:lpstr>
      <vt:lpstr>Times New Roman</vt:lpstr>
      <vt:lpstr>Retrospect</vt:lpstr>
      <vt:lpstr>समाचार साक्षरता</vt:lpstr>
      <vt:lpstr>समाचार क्या है?</vt:lpstr>
      <vt:lpstr>मीडिया साक्षरता - समाचार साक्षरता</vt:lpstr>
      <vt:lpstr>समाचार की विशेषताएँ</vt:lpstr>
      <vt:lpstr>PowerPoint Presentation</vt:lpstr>
      <vt:lpstr>समाचार की विशेषताएँ</vt:lpstr>
      <vt:lpstr>समाचार की विशेषताएँ</vt:lpstr>
      <vt:lpstr>समाचार की विशेषताएँ</vt:lpstr>
      <vt:lpstr>समाचार की विशेषताएँ</vt:lpstr>
      <vt:lpstr>समाचार की विशेषताएँ</vt:lpstr>
      <vt:lpstr>समाचार की विशेषताएँ</vt:lpstr>
      <vt:lpstr>समाचार की विशेषताएँ</vt:lpstr>
      <vt:lpstr>समाचार की विशेषताएँ</vt:lpstr>
      <vt:lpstr>समाचार साक्षरता क्या है?</vt:lpstr>
      <vt:lpstr>समाचार साक्षरता का महत्व</vt:lpstr>
      <vt:lpstr>समाचार और राय के बीच अंतर करना</vt:lpstr>
      <vt:lpstr>समाचार और राय के बीच अंतर करना</vt:lpstr>
      <vt:lpstr>समाचार और राय के बीच अंतर करना</vt:lpstr>
      <vt:lpstr>समाचार और राय के बीच अंतर करना</vt:lpstr>
      <vt:lpstr>समाचार और राय के बीच अंतर करना</vt:lpstr>
      <vt:lpstr>समाचार और राय के बीच अंतर करना</vt:lpstr>
      <vt:lpstr>5W1h</vt:lpstr>
      <vt:lpstr>समाचार और राय के बीच अंतर करना</vt:lpstr>
      <vt:lpstr>किसी समाचार की विश्वसनीयता का मूल्यांकन करना</vt:lpstr>
      <vt:lpstr>किसी समाचार की विश्वसनीयता का मूल्यांकन करना</vt:lpstr>
      <vt:lpstr>समाचार स्रोतों को समझना</vt:lpstr>
      <vt:lpstr>समाचार स्रोतों को समझना</vt:lpstr>
      <vt:lpstr>Clickbait का उपयोग मुख्य रूप से अतिरंजित या भ्रामक शीर्षकों के साथ उपयोगकर्ताओं को लुभाकर किसी वेबसाइट या प्लेटफ़ॉर्म पर ट्रैफ़िक लाने के लिए किया जाता है।  लक्ष्य अक्सर विज्ञापन राजस्व उत्पन्न करना, पृष्ठ दृश्य बढ़ाना या सहभागिता मेट्रिक्स को बढ़ावा देना होता है, भले ही कंटैंट सार्थक या सटीक जानकारी प्रदान करने में विफल हो।</vt:lpstr>
      <vt:lpstr>PowerPoint Presentation</vt:lpstr>
      <vt:lpstr>समाचार कवरेज में पूर्वाग्रह या परिप्रेक्ष्य की पहचान करना</vt:lpstr>
      <vt:lpstr>विशिष्ट परिप्रेक्ष्य वाले दो समाचार आउटलेट की पहचान करें</vt:lpstr>
      <vt:lpstr>शब्दों और वाक्यांशों को पहचानें</vt:lpstr>
      <vt:lpstr>PowerPoint Presentation</vt:lpstr>
      <vt:lpstr>डिजिटल युग में समाचार/सूचना साक्षरता के लिए चुनौतियाँ।</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News Literacy</dc:title>
  <dc:creator>k p</dc:creator>
  <cp:lastModifiedBy>Archana Kumari</cp:lastModifiedBy>
  <cp:revision>18</cp:revision>
  <cp:lastPrinted>2024-08-21T05:25:08Z</cp:lastPrinted>
  <dcterms:created xsi:type="dcterms:W3CDTF">2024-07-11T04:51:11Z</dcterms:created>
  <dcterms:modified xsi:type="dcterms:W3CDTF">2024-08-26T17:53:36Z</dcterms:modified>
</cp:coreProperties>
</file>