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57" r:id="rId12"/>
    <p:sldId id="274" r:id="rId13"/>
    <p:sldId id="275" r:id="rId14"/>
    <p:sldId id="276" r:id="rId15"/>
    <p:sldId id="277" r:id="rId16"/>
    <p:sldId id="278" r:id="rId17"/>
    <p:sldId id="258" r:id="rId18"/>
    <p:sldId id="259" r:id="rId19"/>
    <p:sldId id="260" r:id="rId20"/>
    <p:sldId id="272" r:id="rId21"/>
    <p:sldId id="2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33A51-C94F-463C-8045-5C83FF97F40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AA569-9435-4CB6-A901-B4BB9EE4E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96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9C06-79DA-4478-49FD-48ED61D42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6FB38-321F-ED11-255B-6E01D8C61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E8A90-B6E5-2E4D-D23B-73309E24D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3A1B-B46B-4A08-9AB3-D31C9FCB8AA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F57F4-8208-5B25-F9B1-46DE8F517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519EB-EC2E-4C89-3B58-C36F4269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A80F-8380-427B-A803-5BA78E193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0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3C24-784C-18B9-4A14-DDD44AF92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CB55ED-F382-4F41-5149-35643AE5A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A47DF-4E57-2688-6873-F44271230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3A1B-B46B-4A08-9AB3-D31C9FCB8AA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9C3F9-F31F-9134-9433-D43E271D2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ECFE6-0866-38AB-FF32-D33FE2688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A80F-8380-427B-A803-5BA78E193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5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884056-BA5C-34ED-8E0C-20CE84E21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F185CA-C28E-555E-B952-A4B262756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F960A-2132-BC30-A2B4-82EABBC79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3A1B-B46B-4A08-9AB3-D31C9FCB8AA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011A6-705C-2A3C-4806-70DC40986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8D225-CD71-7EEC-0569-DC5F8C691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A80F-8380-427B-A803-5BA78E193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68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73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76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94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81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8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33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46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0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3CCF-0DE5-CEAA-49EF-978BC64C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DCF1D-5D16-4A67-64C6-B07DF42A5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05A6E-FA8E-6096-CFE2-D3CD7921C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3A1B-B46B-4A08-9AB3-D31C9FCB8AA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8CC1E-9056-EF4E-FFE4-2279BBF92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ABB71-62CA-6892-0F2B-52AB98C3C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A80F-8380-427B-A803-5BA78E193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01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56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3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A50A7-E693-50F9-E419-B66D0ADE3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76E83-0A29-6686-05D8-4AE336BD7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F1A86-98BB-E79C-FC63-8D1F106C0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3A1B-B46B-4A08-9AB3-D31C9FCB8AA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9D9ED-341C-39EC-1175-BE13EDAF5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2EF8F-CCB4-08D2-C2D2-FCAFC64E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A80F-8380-427B-A803-5BA78E193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1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C84BB-5552-2DD8-FBE5-95D702166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729C7-F73E-85CE-CD99-B8A858371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8AD4F-EFD0-1B80-6252-1B6EC15FD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5F0FC-7D1A-557B-5B32-72B620EF9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3A1B-B46B-4A08-9AB3-D31C9FCB8AA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62AA4-E332-465D-12DE-F528AB05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845FE-1777-2444-4EA1-795273916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A80F-8380-427B-A803-5BA78E193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7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8D8E5-9937-E7B3-0A1B-12F1FAD53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C860C-F1A8-1D31-E8CA-DDD4632E6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D9A22-9D43-E86D-A1F1-D1CA54B1D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456014-1CEB-00BE-C4BE-5032222B9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FA554D-EC90-EF1B-E6A0-07B2BD4000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2AB11-3333-456A-B243-B4581CE4D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3A1B-B46B-4A08-9AB3-D31C9FCB8AA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417FF6-3D90-8829-9E69-80872B75E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D05A71-F624-5AC5-8005-D01D757F0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A80F-8380-427B-A803-5BA78E193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8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E4357-4CEE-0F34-D7EB-0BEC8BF6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ABA256-E62B-85AA-C02E-DB757A320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3A1B-B46B-4A08-9AB3-D31C9FCB8AA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5A0EA4-56D2-8E5D-F746-E349CF913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6DC27-20EC-2895-2A68-48268AC3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A80F-8380-427B-A803-5BA78E193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25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FAB00B-8E6D-A6E3-25F9-FDD8DF49E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3A1B-B46B-4A08-9AB3-D31C9FCB8AA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81C639-7A1C-B783-3BB6-7D13C201F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03184-9001-2C77-F885-D9BA54C29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A80F-8380-427B-A803-5BA78E193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06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88A06-558D-F087-D920-DF11745E6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B6796-408C-D42A-5961-0FF062A7E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910C4-CC7D-D4F3-BF09-5BDCB8CA3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8C237-6365-F692-6344-8837241D2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3A1B-B46B-4A08-9AB3-D31C9FCB8AA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2F28C-B7BF-44FB-4349-1A03C5AB5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065FE-9877-BE9B-1482-D8E94AF5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A80F-8380-427B-A803-5BA78E193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1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8059-D75A-8336-DD3C-719A7C0B3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9E0F7A-F11C-78BF-9726-6770B13F0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48F27-7632-00E1-8615-2E616EA56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0A13F-035D-C150-52E8-78EFA4F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3A1B-B46B-4A08-9AB3-D31C9FCB8AA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F281E-B591-E872-EBE4-12C2AA129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C7A8B-80CC-3C16-22E6-9005C6ADB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A80F-8380-427B-A803-5BA78E193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7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060CFD-C455-C46F-F355-C6A3EA023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E112F-921C-58D1-0CD9-78D46A4AE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3CFA7-3283-1B43-1DF5-989954E6C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F3A1B-B46B-4A08-9AB3-D31C9FCB8AA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19A09-552C-C60E-E0BF-3CD6CE9C4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87199-A75D-2249-D91B-E0C551A14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9A80F-8380-427B-A803-5BA78E193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6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52723" y="1531838"/>
            <a:ext cx="6605787" cy="2362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8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Unleash Your Inner Ideas: Create AI-Powered Videos with Invideo.io</a:t>
            </a:r>
            <a:endParaRPr lang="en-US" sz="3708" dirty="0"/>
          </a:p>
        </p:txBody>
      </p:sp>
      <p:sp>
        <p:nvSpPr>
          <p:cNvPr id="4" name="Text 1"/>
          <p:cNvSpPr/>
          <p:nvPr/>
        </p:nvSpPr>
        <p:spPr>
          <a:xfrm>
            <a:off x="231753" y="3523213"/>
            <a:ext cx="6297018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2000" b="1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Engage students with dynamic AI-generated videos. No video editing skills needed. Transform lessons into vivid tutorials with ease.</a:t>
            </a:r>
            <a:endParaRPr lang="en-US" sz="2000" b="1" dirty="0"/>
          </a:p>
        </p:txBody>
      </p:sp>
      <p:sp>
        <p:nvSpPr>
          <p:cNvPr id="5" name="Shape 2"/>
          <p:cNvSpPr/>
          <p:nvPr/>
        </p:nvSpPr>
        <p:spPr>
          <a:xfrm>
            <a:off x="661492" y="5009456"/>
            <a:ext cx="302419" cy="302419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53" y="5199915"/>
            <a:ext cx="853128" cy="85312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05851" y="4869219"/>
            <a:ext cx="1627882" cy="3306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83"/>
              </a:lnSpc>
            </a:pPr>
            <a:r>
              <a:rPr lang="en-US" sz="1833" b="1" dirty="0">
                <a:solidFill>
                  <a:srgbClr val="49495A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</a:t>
            </a:r>
          </a:p>
          <a:p>
            <a:pPr>
              <a:lnSpc>
                <a:spcPts val="2583"/>
              </a:lnSpc>
            </a:pPr>
            <a:r>
              <a:rPr lang="en-US" sz="1833" b="1" dirty="0">
                <a:solidFill>
                  <a:srgbClr val="49495A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National Awardee. </a:t>
            </a:r>
            <a:r>
              <a:rPr lang="en-US" sz="1833" b="1" dirty="0" err="1">
                <a:solidFill>
                  <a:srgbClr val="49495A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S.Dhilip</a:t>
            </a:r>
            <a:r>
              <a:rPr lang="en-US" sz="1833" b="1" dirty="0">
                <a:solidFill>
                  <a:srgbClr val="49495A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 </a:t>
            </a:r>
          </a:p>
          <a:p>
            <a:pPr>
              <a:lnSpc>
                <a:spcPts val="2583"/>
              </a:lnSpc>
            </a:pPr>
            <a:r>
              <a:rPr lang="en-US" sz="1833" b="1" dirty="0">
                <a:solidFill>
                  <a:srgbClr val="49495A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English Graduate Teacher</a:t>
            </a:r>
          </a:p>
          <a:p>
            <a:pPr>
              <a:lnSpc>
                <a:spcPts val="2583"/>
              </a:lnSpc>
            </a:pPr>
            <a:r>
              <a:rPr lang="en-US" sz="1833" b="1" dirty="0">
                <a:solidFill>
                  <a:srgbClr val="49495A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GHSS , </a:t>
            </a:r>
            <a:r>
              <a:rPr lang="en-US" sz="1833" b="1" dirty="0" err="1">
                <a:solidFill>
                  <a:srgbClr val="49495A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Sathiyamangalam</a:t>
            </a:r>
            <a:r>
              <a:rPr lang="en-US" sz="1833" b="1" dirty="0">
                <a:solidFill>
                  <a:srgbClr val="49495A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,</a:t>
            </a:r>
          </a:p>
          <a:p>
            <a:pPr>
              <a:lnSpc>
                <a:spcPts val="2583"/>
              </a:lnSpc>
            </a:pPr>
            <a:r>
              <a:rPr lang="en-US" sz="1833" b="1" dirty="0">
                <a:solidFill>
                  <a:srgbClr val="49495A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Villupuram Dt -604153 </a:t>
            </a:r>
          </a:p>
          <a:p>
            <a:pPr>
              <a:lnSpc>
                <a:spcPts val="2583"/>
              </a:lnSpc>
            </a:pPr>
            <a:r>
              <a:rPr lang="en-US" sz="1833" b="1" dirty="0">
                <a:solidFill>
                  <a:srgbClr val="49495A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Tamil Nadu</a:t>
            </a:r>
            <a:endParaRPr lang="en-US" sz="183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3626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1492" y="3182144"/>
            <a:ext cx="10869018" cy="11812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8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Transform Your Classroom with AI Video</a:t>
            </a:r>
            <a:endParaRPr lang="en-US" sz="3708" dirty="0"/>
          </a:p>
        </p:txBody>
      </p:sp>
      <p:sp>
        <p:nvSpPr>
          <p:cNvPr id="4" name="Shape 1"/>
          <p:cNvSpPr/>
          <p:nvPr/>
        </p:nvSpPr>
        <p:spPr>
          <a:xfrm>
            <a:off x="661492" y="4646910"/>
            <a:ext cx="3496965" cy="1391543"/>
          </a:xfrm>
          <a:prstGeom prst="roundRect">
            <a:avLst>
              <a:gd name="adj" fmla="val 2038"/>
            </a:avLst>
          </a:prstGeom>
          <a:solidFill>
            <a:srgbClr val="EAE8F3"/>
          </a:solidFill>
          <a:ln/>
        </p:spPr>
      </p:sp>
      <p:sp>
        <p:nvSpPr>
          <p:cNvPr id="5" name="Text 2"/>
          <p:cNvSpPr/>
          <p:nvPr/>
        </p:nvSpPr>
        <p:spPr>
          <a:xfrm>
            <a:off x="850504" y="4835922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Simple &amp; Engaging</a:t>
            </a:r>
            <a:endParaRPr lang="en-US" sz="1833" dirty="0"/>
          </a:p>
        </p:txBody>
      </p:sp>
      <p:sp>
        <p:nvSpPr>
          <p:cNvPr id="6" name="Text 3"/>
          <p:cNvSpPr/>
          <p:nvPr/>
        </p:nvSpPr>
        <p:spPr>
          <a:xfrm>
            <a:off x="850503" y="5244604"/>
            <a:ext cx="3118942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AI-powered videos make lessons captivating effortlessly.</a:t>
            </a:r>
            <a:endParaRPr lang="en-US" sz="1458" dirty="0"/>
          </a:p>
        </p:txBody>
      </p:sp>
      <p:sp>
        <p:nvSpPr>
          <p:cNvPr id="7" name="Shape 4"/>
          <p:cNvSpPr/>
          <p:nvPr/>
        </p:nvSpPr>
        <p:spPr>
          <a:xfrm>
            <a:off x="4347468" y="4646910"/>
            <a:ext cx="3496965" cy="1391543"/>
          </a:xfrm>
          <a:prstGeom prst="roundRect">
            <a:avLst>
              <a:gd name="adj" fmla="val 2038"/>
            </a:avLst>
          </a:prstGeom>
          <a:solidFill>
            <a:srgbClr val="EAE8F3"/>
          </a:solidFill>
          <a:ln/>
        </p:spPr>
      </p:sp>
      <p:sp>
        <p:nvSpPr>
          <p:cNvPr id="8" name="Text 5"/>
          <p:cNvSpPr/>
          <p:nvPr/>
        </p:nvSpPr>
        <p:spPr>
          <a:xfrm>
            <a:off x="4536480" y="4835922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Free Trial Available</a:t>
            </a:r>
            <a:endParaRPr lang="en-US" sz="1833" dirty="0"/>
          </a:p>
        </p:txBody>
      </p:sp>
      <p:sp>
        <p:nvSpPr>
          <p:cNvPr id="9" name="Text 6"/>
          <p:cNvSpPr/>
          <p:nvPr/>
        </p:nvSpPr>
        <p:spPr>
          <a:xfrm>
            <a:off x="4536480" y="5244604"/>
            <a:ext cx="3118942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Start experimenting with no upfront cost today.</a:t>
            </a:r>
            <a:endParaRPr lang="en-US" sz="1458" dirty="0"/>
          </a:p>
        </p:txBody>
      </p:sp>
      <p:sp>
        <p:nvSpPr>
          <p:cNvPr id="10" name="Shape 7"/>
          <p:cNvSpPr/>
          <p:nvPr/>
        </p:nvSpPr>
        <p:spPr>
          <a:xfrm>
            <a:off x="8033444" y="4646910"/>
            <a:ext cx="3496965" cy="1391543"/>
          </a:xfrm>
          <a:prstGeom prst="roundRect">
            <a:avLst>
              <a:gd name="adj" fmla="val 2038"/>
            </a:avLst>
          </a:prstGeom>
          <a:solidFill>
            <a:srgbClr val="EAE8F3"/>
          </a:solidFill>
          <a:ln/>
        </p:spPr>
      </p:sp>
      <p:sp>
        <p:nvSpPr>
          <p:cNvPr id="11" name="Text 8"/>
          <p:cNvSpPr/>
          <p:nvPr/>
        </p:nvSpPr>
        <p:spPr>
          <a:xfrm>
            <a:off x="8222457" y="4835922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Get Support</a:t>
            </a:r>
            <a:endParaRPr lang="en-US" sz="1833" dirty="0"/>
          </a:p>
        </p:txBody>
      </p:sp>
      <p:sp>
        <p:nvSpPr>
          <p:cNvPr id="12" name="Text 9"/>
          <p:cNvSpPr/>
          <p:nvPr/>
        </p:nvSpPr>
        <p:spPr>
          <a:xfrm>
            <a:off x="8222457" y="5244604"/>
            <a:ext cx="3118942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Join Q&amp;A sessions to enhance your video skills.</a:t>
            </a:r>
            <a:endParaRPr lang="en-US" sz="145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5EB9B-8FA7-C0AB-5540-1BC4080D8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EA939-050A-5CB4-7EA5-F16E0CEBD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AF8AFB-9710-44BF-FD94-5303AD0DD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428"/>
            <a:ext cx="12192000" cy="611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32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EB92F1-40A0-E481-54AA-D352319EEC44}"/>
              </a:ext>
            </a:extLst>
          </p:cNvPr>
          <p:cNvSpPr/>
          <p:nvPr/>
        </p:nvSpPr>
        <p:spPr>
          <a:xfrm>
            <a:off x="1643281" y="3044279"/>
            <a:ext cx="8905451" cy="769441"/>
          </a:xfrm>
          <a:prstGeom prst="rect">
            <a:avLst/>
          </a:prstGeom>
          <a:noFill/>
        </p:spPr>
        <p:txBody>
          <a:bodyPr wrap="none" lIns="76200" tIns="38100" rIns="76200" bIns="38100">
            <a:spAutoFit/>
          </a:bodyPr>
          <a:lstStyle/>
          <a:p>
            <a:pPr algn="ctr"/>
            <a:r>
              <a:rPr lang="en-US" sz="4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Can we create a Video with prompts?</a:t>
            </a:r>
          </a:p>
        </p:txBody>
      </p:sp>
    </p:spTree>
    <p:extLst>
      <p:ext uri="{BB962C8B-B14F-4D97-AF65-F5344CB8AC3E}">
        <p14:creationId xmlns:p14="http://schemas.microsoft.com/office/powerpoint/2010/main" val="3752507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0E1615-6CB4-016C-64CE-02CA92AF06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71" t="30341" r="35306" b="27841"/>
          <a:stretch/>
        </p:blipFill>
        <p:spPr>
          <a:xfrm>
            <a:off x="1454727" y="1648690"/>
            <a:ext cx="9781309" cy="40903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845D85-F0BF-C52F-D9C4-D697518B8F2D}"/>
              </a:ext>
            </a:extLst>
          </p:cNvPr>
          <p:cNvSpPr/>
          <p:nvPr/>
        </p:nvSpPr>
        <p:spPr>
          <a:xfrm>
            <a:off x="2347606" y="861673"/>
            <a:ext cx="7113807" cy="769441"/>
          </a:xfrm>
          <a:prstGeom prst="rect">
            <a:avLst/>
          </a:prstGeom>
          <a:noFill/>
        </p:spPr>
        <p:txBody>
          <a:bodyPr wrap="none" lIns="76200" tIns="38100" rIns="76200" bIns="38100">
            <a:spAutoFit/>
          </a:bodyPr>
          <a:lstStyle/>
          <a:p>
            <a:pPr algn="ctr"/>
            <a:r>
              <a:rPr lang="en-US" sz="4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Generative AI creates a video </a:t>
            </a:r>
          </a:p>
        </p:txBody>
      </p:sp>
    </p:spTree>
    <p:extLst>
      <p:ext uri="{BB962C8B-B14F-4D97-AF65-F5344CB8AC3E}">
        <p14:creationId xmlns:p14="http://schemas.microsoft.com/office/powerpoint/2010/main" val="3850592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E1135B-FE34-0A92-0410-AC17BD1A78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3" t="34204" r="37222" b="30114"/>
          <a:stretch/>
        </p:blipFill>
        <p:spPr>
          <a:xfrm>
            <a:off x="1524001" y="2189018"/>
            <a:ext cx="9065107" cy="32419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72AA87-C6DD-DE94-93A0-9C43B2098C91}"/>
              </a:ext>
            </a:extLst>
          </p:cNvPr>
          <p:cNvSpPr/>
          <p:nvPr/>
        </p:nvSpPr>
        <p:spPr>
          <a:xfrm>
            <a:off x="3119729" y="1042298"/>
            <a:ext cx="5873659" cy="769441"/>
          </a:xfrm>
          <a:prstGeom prst="rect">
            <a:avLst/>
          </a:prstGeom>
          <a:noFill/>
        </p:spPr>
        <p:txBody>
          <a:bodyPr wrap="none" lIns="76200" tIns="38100" rIns="76200" bIns="38100">
            <a:spAutoFit/>
          </a:bodyPr>
          <a:lstStyle/>
          <a:p>
            <a:pPr algn="ctr"/>
            <a:r>
              <a:rPr lang="en-US" sz="4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Different styles available</a:t>
            </a:r>
          </a:p>
        </p:txBody>
      </p:sp>
    </p:spTree>
    <p:extLst>
      <p:ext uri="{BB962C8B-B14F-4D97-AF65-F5344CB8AC3E}">
        <p14:creationId xmlns:p14="http://schemas.microsoft.com/office/powerpoint/2010/main" val="3588464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2B001A-D626-47D5-D76D-2A74BE7AFC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4" t="53068" r="35817" b="23068"/>
          <a:stretch/>
        </p:blipFill>
        <p:spPr>
          <a:xfrm>
            <a:off x="228994" y="1974274"/>
            <a:ext cx="11734012" cy="255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42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EB92F1-40A0-E481-54AA-D352319EEC44}"/>
              </a:ext>
            </a:extLst>
          </p:cNvPr>
          <p:cNvSpPr/>
          <p:nvPr/>
        </p:nvSpPr>
        <p:spPr>
          <a:xfrm>
            <a:off x="848892" y="1136074"/>
            <a:ext cx="6868090" cy="4308872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</a:bodyPr>
          <a:lstStyle/>
          <a:p>
            <a:pPr marL="761970" indent="-761970">
              <a:buFont typeface="+mj-lt"/>
              <a:buAutoNum type="arabicPeriod"/>
            </a:pPr>
            <a:r>
              <a:rPr lang="en-US" sz="5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Decide the subject </a:t>
            </a:r>
          </a:p>
          <a:p>
            <a:pPr marL="761970" indent="-761970">
              <a:buFont typeface="+mj-lt"/>
              <a:buAutoNum type="arabicPeriod"/>
            </a:pPr>
            <a:r>
              <a:rPr lang="en-US" sz="5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Title of the video</a:t>
            </a:r>
          </a:p>
          <a:p>
            <a:pPr marL="761970" indent="-761970">
              <a:buFont typeface="+mj-lt"/>
              <a:buAutoNum type="arabicPeriod"/>
            </a:pPr>
            <a:r>
              <a:rPr lang="en-US" sz="5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Style of the video</a:t>
            </a:r>
          </a:p>
          <a:p>
            <a:pPr marL="761970" indent="-761970">
              <a:buFont typeface="+mj-lt"/>
              <a:buAutoNum type="arabicPeriod"/>
            </a:pPr>
            <a:r>
              <a:rPr lang="en-US" sz="5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Script for the video</a:t>
            </a:r>
          </a:p>
          <a:p>
            <a:pPr marL="761970" indent="-761970">
              <a:buFont typeface="+mj-lt"/>
              <a:buAutoNum type="arabicPeriod"/>
            </a:pPr>
            <a:r>
              <a:rPr lang="en-US" sz="5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Voice over</a:t>
            </a:r>
          </a:p>
        </p:txBody>
      </p:sp>
    </p:spTree>
    <p:extLst>
      <p:ext uri="{BB962C8B-B14F-4D97-AF65-F5344CB8AC3E}">
        <p14:creationId xmlns:p14="http://schemas.microsoft.com/office/powerpoint/2010/main" val="1221063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AD2D9-B17C-7739-9F54-784661A9A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4E4AC-D2AB-87DC-8096-CA40CBD81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365839-D405-0407-6E17-1EE32009E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30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BB063-2F80-65A1-029F-9252F8075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A2AA0-88FE-CA97-5DAA-1E5C66497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A4A16-5A7D-DBF3-9ED2-1DCD1BA50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44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BB063-2F80-65A1-029F-9252F8075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videos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A4A16-5A7D-DBF3-9ED2-1DCD1BA50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05" t="69687" r="16895" b="7942"/>
          <a:stretch/>
        </p:blipFill>
        <p:spPr>
          <a:xfrm>
            <a:off x="-130549" y="2703641"/>
            <a:ext cx="12322549" cy="229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4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182593" y="480716"/>
            <a:ext cx="6398816" cy="10904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291"/>
              </a:lnSpc>
            </a:pPr>
            <a:r>
              <a:rPr lang="en-US" sz="1600" spc="600" dirty="0">
                <a:solidFill>
                  <a:srgbClr val="403CCF"/>
                </a:solidFill>
                <a:latin typeface="Arial Rounded MT Bold" panose="020F0704030504030204" pitchFamily="34" charset="0"/>
                <a:ea typeface="Libre Baskerville" pitchFamily="34" charset="-122"/>
                <a:cs typeface="Libre Baskerville" pitchFamily="34" charset="-120"/>
              </a:rPr>
              <a:t>Why Video? Captivating the 21st-Century Learner</a:t>
            </a:r>
            <a:endParaRPr lang="en-US" sz="1600" spc="600" dirty="0">
              <a:latin typeface="Arial Rounded MT Bold" panose="020F070403050403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5182593" y="1832770"/>
            <a:ext cx="6398816" cy="1005284"/>
          </a:xfrm>
          <a:prstGeom prst="roundRect">
            <a:avLst>
              <a:gd name="adj" fmla="val 2603"/>
            </a:avLst>
          </a:prstGeom>
          <a:solidFill>
            <a:srgbClr val="EAE8F3"/>
          </a:solidFill>
          <a:ln/>
        </p:spPr>
      </p:sp>
      <p:sp>
        <p:nvSpPr>
          <p:cNvPr id="5" name="Text 2"/>
          <p:cNvSpPr/>
          <p:nvPr/>
        </p:nvSpPr>
        <p:spPr>
          <a:xfrm>
            <a:off x="5357019" y="2007196"/>
            <a:ext cx="2181027" cy="2725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1600" dirty="0">
                <a:solidFill>
                  <a:srgbClr val="49495A"/>
                </a:solidFill>
                <a:latin typeface="Arial Rounded MT Bold" panose="020F0704030504030204" pitchFamily="34" charset="0"/>
                <a:ea typeface="Libre Baskerville" pitchFamily="34" charset="-122"/>
                <a:cs typeface="Libre Baskerville" pitchFamily="34" charset="-120"/>
              </a:rPr>
              <a:t>Visual Learners</a:t>
            </a:r>
            <a:endParaRPr 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357019" y="2384425"/>
            <a:ext cx="6049963" cy="279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1600" dirty="0">
                <a:solidFill>
                  <a:srgbClr val="49495A"/>
                </a:solidFill>
                <a:latin typeface="Arial Rounded MT Bold" panose="020F0704030504030204" pitchFamily="34" charset="0"/>
                <a:ea typeface="Open Sans" pitchFamily="34" charset="-122"/>
                <a:cs typeface="Open Sans" pitchFamily="34" charset="-120"/>
              </a:rPr>
              <a:t>65% of people learn best visually, making videos effective.</a:t>
            </a:r>
            <a:endParaRPr 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5182593" y="3012481"/>
            <a:ext cx="6398816" cy="1005284"/>
          </a:xfrm>
          <a:prstGeom prst="roundRect">
            <a:avLst>
              <a:gd name="adj" fmla="val 2603"/>
            </a:avLst>
          </a:prstGeom>
          <a:solidFill>
            <a:srgbClr val="EAE8F3"/>
          </a:solidFill>
          <a:ln/>
        </p:spPr>
      </p:sp>
      <p:sp>
        <p:nvSpPr>
          <p:cNvPr id="8" name="Text 5"/>
          <p:cNvSpPr/>
          <p:nvPr/>
        </p:nvSpPr>
        <p:spPr>
          <a:xfrm>
            <a:off x="5357019" y="3186907"/>
            <a:ext cx="2181027" cy="2725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1600" dirty="0">
                <a:solidFill>
                  <a:srgbClr val="49495A"/>
                </a:solidFill>
                <a:latin typeface="Arial Rounded MT Bold" panose="020F0704030504030204" pitchFamily="34" charset="0"/>
                <a:ea typeface="Libre Baskerville" pitchFamily="34" charset="-122"/>
                <a:cs typeface="Libre Baskerville" pitchFamily="34" charset="-120"/>
              </a:rPr>
              <a:t>Retention Boost</a:t>
            </a:r>
            <a:endParaRPr 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357019" y="3564136"/>
            <a:ext cx="6049963" cy="279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1600" dirty="0">
                <a:solidFill>
                  <a:srgbClr val="49495A"/>
                </a:solidFill>
                <a:latin typeface="Arial Rounded MT Bold" panose="020F0704030504030204" pitchFamily="34" charset="0"/>
                <a:ea typeface="Open Sans" pitchFamily="34" charset="-122"/>
                <a:cs typeface="Open Sans" pitchFamily="34" charset="-120"/>
              </a:rPr>
              <a:t>Videos increase information retention by 95% compared to text.</a:t>
            </a:r>
            <a:endParaRPr 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182593" y="4192191"/>
            <a:ext cx="6807846" cy="1005284"/>
          </a:xfrm>
          <a:prstGeom prst="roundRect">
            <a:avLst>
              <a:gd name="adj" fmla="val 2603"/>
            </a:avLst>
          </a:prstGeom>
          <a:solidFill>
            <a:srgbClr val="EAE8F3"/>
          </a:solidFill>
          <a:ln/>
        </p:spPr>
      </p:sp>
      <p:sp>
        <p:nvSpPr>
          <p:cNvPr id="11" name="Text 8"/>
          <p:cNvSpPr/>
          <p:nvPr/>
        </p:nvSpPr>
        <p:spPr>
          <a:xfrm>
            <a:off x="5357019" y="4366618"/>
            <a:ext cx="2181027" cy="2725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1600" dirty="0">
                <a:solidFill>
                  <a:srgbClr val="49495A"/>
                </a:solidFill>
                <a:latin typeface="Arial Rounded MT Bold" panose="020F0704030504030204" pitchFamily="34" charset="0"/>
                <a:ea typeface="Libre Baskerville" pitchFamily="34" charset="-122"/>
                <a:cs typeface="Libre Baskerville" pitchFamily="34" charset="-120"/>
              </a:rPr>
              <a:t>Massive Reach</a:t>
            </a:r>
            <a:endParaRPr 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357019" y="4743847"/>
            <a:ext cx="6049963" cy="279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1600" dirty="0">
                <a:solidFill>
                  <a:srgbClr val="49495A"/>
                </a:solidFill>
                <a:latin typeface="Arial Rounded MT Bold" panose="020F0704030504030204" pitchFamily="34" charset="0"/>
                <a:ea typeface="Open Sans" pitchFamily="34" charset="-122"/>
                <a:cs typeface="Open Sans" pitchFamily="34" charset="-120"/>
              </a:rPr>
              <a:t>YouTube sees 500 million daily views on science education content.</a:t>
            </a:r>
            <a:endParaRPr 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5182593" y="5371902"/>
            <a:ext cx="6398816" cy="1005284"/>
          </a:xfrm>
          <a:prstGeom prst="roundRect">
            <a:avLst>
              <a:gd name="adj" fmla="val 2603"/>
            </a:avLst>
          </a:prstGeom>
          <a:solidFill>
            <a:srgbClr val="EAE8F3"/>
          </a:solidFill>
          <a:ln/>
        </p:spPr>
      </p:sp>
      <p:sp>
        <p:nvSpPr>
          <p:cNvPr id="14" name="Text 11"/>
          <p:cNvSpPr/>
          <p:nvPr/>
        </p:nvSpPr>
        <p:spPr>
          <a:xfrm>
            <a:off x="5357019" y="5546329"/>
            <a:ext cx="2181027" cy="2725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1600" dirty="0">
                <a:solidFill>
                  <a:srgbClr val="49495A"/>
                </a:solidFill>
                <a:latin typeface="Arial Rounded MT Bold" panose="020F0704030504030204" pitchFamily="34" charset="0"/>
                <a:ea typeface="Libre Baskerville" pitchFamily="34" charset="-122"/>
                <a:cs typeface="Libre Baskerville" pitchFamily="34" charset="-120"/>
              </a:rPr>
              <a:t>Diverse Learning</a:t>
            </a:r>
            <a:endParaRPr 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5357019" y="5923557"/>
            <a:ext cx="6049963" cy="279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1600" dirty="0">
                <a:solidFill>
                  <a:srgbClr val="49495A"/>
                </a:solidFill>
                <a:latin typeface="Arial Rounded MT Bold" panose="020F0704030504030204" pitchFamily="34" charset="0"/>
                <a:ea typeface="Open Sans" pitchFamily="34" charset="-122"/>
                <a:cs typeface="Open Sans" pitchFamily="34" charset="-120"/>
              </a:rPr>
              <a:t>Supports auditory, visual, and kinesthetic learning styles.</a:t>
            </a:r>
            <a:endParaRPr lang="en-US" sz="16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170E0-1F48-7E45-646D-D34E340C9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Any Questions</a:t>
            </a:r>
          </a:p>
        </p:txBody>
      </p:sp>
      <p:pic>
        <p:nvPicPr>
          <p:cNvPr id="2050" name="Picture 2" descr="How to improve the Q&amp;A Session at Your Next Event">
            <a:extLst>
              <a:ext uri="{FF2B5EF4-FFF2-40B4-BE49-F238E27FC236}">
                <a16:creationId xmlns:a16="http://schemas.microsoft.com/office/drawing/2014/main" id="{68557467-5D23-3D00-6158-ADB62D31C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8" b="12732"/>
          <a:stretch/>
        </p:blipFill>
        <p:spPr bwMode="auto">
          <a:xfrm>
            <a:off x="2094272" y="1825625"/>
            <a:ext cx="827384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12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E6A68-3D41-89FB-182B-B262701BD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0DC8A-7854-3BCA-369F-AE6E6114B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69" name="Picture 45" descr="20+ Professional Thank You Messages for Appreciation">
            <a:extLst>
              <a:ext uri="{FF2B5EF4-FFF2-40B4-BE49-F238E27FC236}">
                <a16:creationId xmlns:a16="http://schemas.microsoft.com/office/drawing/2014/main" id="{CA9CEA01-0C87-395C-0E77-17F16212A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560" y="434667"/>
            <a:ext cx="8982997" cy="598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81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1492" y="932954"/>
            <a:ext cx="6297018" cy="1771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8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Step 1: Account Setup &amp; Invideo.io Interface Overview</a:t>
            </a:r>
            <a:endParaRPr lang="en-US" sz="3708" dirty="0"/>
          </a:p>
        </p:txBody>
      </p:sp>
      <p:sp>
        <p:nvSpPr>
          <p:cNvPr id="4" name="Shape 1"/>
          <p:cNvSpPr/>
          <p:nvPr/>
        </p:nvSpPr>
        <p:spPr>
          <a:xfrm>
            <a:off x="661492" y="3200995"/>
            <a:ext cx="425252" cy="42525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5" name="Text 2"/>
          <p:cNvSpPr/>
          <p:nvPr/>
        </p:nvSpPr>
        <p:spPr>
          <a:xfrm>
            <a:off x="732384" y="3236417"/>
            <a:ext cx="283468" cy="3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2208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208" dirty="0"/>
          </a:p>
        </p:txBody>
      </p:sp>
      <p:sp>
        <p:nvSpPr>
          <p:cNvPr id="6" name="Text 3"/>
          <p:cNvSpPr/>
          <p:nvPr/>
        </p:nvSpPr>
        <p:spPr>
          <a:xfrm>
            <a:off x="1275756" y="3200995"/>
            <a:ext cx="2439789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Navigate to Invideo.io</a:t>
            </a:r>
            <a:endParaRPr lang="en-US" sz="1833" dirty="0"/>
          </a:p>
        </p:txBody>
      </p:sp>
      <p:sp>
        <p:nvSpPr>
          <p:cNvPr id="7" name="Text 4"/>
          <p:cNvSpPr/>
          <p:nvPr/>
        </p:nvSpPr>
        <p:spPr>
          <a:xfrm>
            <a:off x="1275756" y="3904952"/>
            <a:ext cx="2439789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Access the platform and create a free account to start.</a:t>
            </a:r>
            <a:endParaRPr lang="en-US" sz="1458" dirty="0"/>
          </a:p>
        </p:txBody>
      </p:sp>
      <p:sp>
        <p:nvSpPr>
          <p:cNvPr id="8" name="Shape 5"/>
          <p:cNvSpPr/>
          <p:nvPr/>
        </p:nvSpPr>
        <p:spPr>
          <a:xfrm>
            <a:off x="3904556" y="3200995"/>
            <a:ext cx="425252" cy="42525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9" name="Text 6"/>
          <p:cNvSpPr/>
          <p:nvPr/>
        </p:nvSpPr>
        <p:spPr>
          <a:xfrm>
            <a:off x="3975448" y="3236417"/>
            <a:ext cx="283468" cy="3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2208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208" dirty="0"/>
          </a:p>
        </p:txBody>
      </p:sp>
      <p:sp>
        <p:nvSpPr>
          <p:cNvPr id="10" name="Text 7"/>
          <p:cNvSpPr/>
          <p:nvPr/>
        </p:nvSpPr>
        <p:spPr>
          <a:xfrm>
            <a:off x="4518820" y="3200995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Plan Options</a:t>
            </a:r>
            <a:endParaRPr lang="en-US" sz="1833" dirty="0"/>
          </a:p>
        </p:txBody>
      </p:sp>
      <p:sp>
        <p:nvSpPr>
          <p:cNvPr id="11" name="Text 8"/>
          <p:cNvSpPr/>
          <p:nvPr/>
        </p:nvSpPr>
        <p:spPr>
          <a:xfrm>
            <a:off x="4518820" y="3609678"/>
            <a:ext cx="2439789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Choose free or paid plan </a:t>
            </a:r>
            <a:endParaRPr lang="en-US" sz="1458" dirty="0"/>
          </a:p>
        </p:txBody>
      </p:sp>
      <p:sp>
        <p:nvSpPr>
          <p:cNvPr id="12" name="Shape 9"/>
          <p:cNvSpPr/>
          <p:nvPr/>
        </p:nvSpPr>
        <p:spPr>
          <a:xfrm>
            <a:off x="661492" y="5213846"/>
            <a:ext cx="425252" cy="42525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13" name="Text 10"/>
          <p:cNvSpPr/>
          <p:nvPr/>
        </p:nvSpPr>
        <p:spPr>
          <a:xfrm>
            <a:off x="732384" y="5249268"/>
            <a:ext cx="283468" cy="3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2208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208" dirty="0"/>
          </a:p>
        </p:txBody>
      </p:sp>
      <p:sp>
        <p:nvSpPr>
          <p:cNvPr id="14" name="Text 11"/>
          <p:cNvSpPr/>
          <p:nvPr/>
        </p:nvSpPr>
        <p:spPr>
          <a:xfrm>
            <a:off x="1275755" y="5213846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Explore Tools</a:t>
            </a:r>
            <a:endParaRPr lang="en-US" sz="1833" dirty="0"/>
          </a:p>
        </p:txBody>
      </p:sp>
      <p:sp>
        <p:nvSpPr>
          <p:cNvPr id="15" name="Text 12"/>
          <p:cNvSpPr/>
          <p:nvPr/>
        </p:nvSpPr>
        <p:spPr>
          <a:xfrm>
            <a:off x="1275756" y="5622529"/>
            <a:ext cx="568275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Discover templates, AI text-to-video, and editing options.</a:t>
            </a:r>
            <a:endParaRPr lang="en-US" sz="145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39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20296" y="509390"/>
            <a:ext cx="6323409" cy="1736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541"/>
              </a:lnSpc>
            </a:pPr>
            <a:r>
              <a:rPr lang="en-US" sz="3625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Step 2: Mastering AI Text to Video - From Script to Screen</a:t>
            </a:r>
            <a:endParaRPr lang="en-US" sz="3625" dirty="0"/>
          </a:p>
        </p:txBody>
      </p:sp>
      <p:sp>
        <p:nvSpPr>
          <p:cNvPr id="4" name="Shape 1"/>
          <p:cNvSpPr/>
          <p:nvPr/>
        </p:nvSpPr>
        <p:spPr>
          <a:xfrm>
            <a:off x="5220295" y="2524026"/>
            <a:ext cx="138907" cy="696913"/>
          </a:xfrm>
          <a:prstGeom prst="roundRect">
            <a:avLst>
              <a:gd name="adj" fmla="val 20004"/>
            </a:avLst>
          </a:prstGeom>
          <a:solidFill>
            <a:srgbClr val="EAE8F3"/>
          </a:solidFill>
          <a:ln/>
        </p:spPr>
      </p:sp>
      <p:sp>
        <p:nvSpPr>
          <p:cNvPr id="5" name="Text 2"/>
          <p:cNvSpPr/>
          <p:nvPr/>
        </p:nvSpPr>
        <p:spPr>
          <a:xfrm>
            <a:off x="5637014" y="2524026"/>
            <a:ext cx="2674243" cy="289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792" b="1" dirty="0">
                <a:solidFill>
                  <a:schemeClr val="accent1">
                    <a:lumMod val="75000"/>
                  </a:schemeClr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Select AI Text to Video</a:t>
            </a:r>
            <a:endParaRPr lang="en-US" sz="1792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5637015" y="2924572"/>
            <a:ext cx="5906691" cy="2963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33"/>
              </a:lnSpc>
            </a:pPr>
            <a:r>
              <a:rPr lang="en-US" sz="1458" b="1" dirty="0">
                <a:solidFill>
                  <a:schemeClr val="accent1">
                    <a:lumMod val="7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Begin by clicking the AI Text to Video tool on Invideo.</a:t>
            </a:r>
            <a:endParaRPr lang="en-US" sz="1458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hape 4"/>
          <p:cNvSpPr/>
          <p:nvPr/>
        </p:nvSpPr>
        <p:spPr>
          <a:xfrm>
            <a:off x="5498107" y="3406180"/>
            <a:ext cx="138907" cy="696913"/>
          </a:xfrm>
          <a:prstGeom prst="roundRect">
            <a:avLst>
              <a:gd name="adj" fmla="val 20004"/>
            </a:avLst>
          </a:prstGeom>
          <a:solidFill>
            <a:srgbClr val="EAE8F3"/>
          </a:solidFill>
          <a:ln/>
        </p:spPr>
      </p:sp>
      <p:sp>
        <p:nvSpPr>
          <p:cNvPr id="8" name="Text 5"/>
          <p:cNvSpPr/>
          <p:nvPr/>
        </p:nvSpPr>
        <p:spPr>
          <a:xfrm>
            <a:off x="5914827" y="3406180"/>
            <a:ext cx="2315568" cy="289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792" b="1" dirty="0">
                <a:solidFill>
                  <a:schemeClr val="accent1">
                    <a:lumMod val="75000"/>
                  </a:schemeClr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Paste Your Script</a:t>
            </a:r>
            <a:endParaRPr lang="en-US" sz="1792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5914827" y="3806726"/>
            <a:ext cx="5628878" cy="2963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33"/>
              </a:lnSpc>
            </a:pPr>
            <a:r>
              <a:rPr lang="en-US" sz="1458" b="1" dirty="0">
                <a:solidFill>
                  <a:schemeClr val="accent1">
                    <a:lumMod val="7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Input your science lesson script, e.g., photosynthesis.</a:t>
            </a:r>
            <a:endParaRPr lang="en-US" sz="1458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Shape 7"/>
          <p:cNvSpPr/>
          <p:nvPr/>
        </p:nvSpPr>
        <p:spPr>
          <a:xfrm>
            <a:off x="5776019" y="4288334"/>
            <a:ext cx="138907" cy="696913"/>
          </a:xfrm>
          <a:prstGeom prst="roundRect">
            <a:avLst>
              <a:gd name="adj" fmla="val 20004"/>
            </a:avLst>
          </a:prstGeom>
          <a:solidFill>
            <a:srgbClr val="EAE8F3"/>
          </a:solidFill>
          <a:ln/>
        </p:spPr>
      </p:sp>
      <p:sp>
        <p:nvSpPr>
          <p:cNvPr id="11" name="Text 8"/>
          <p:cNvSpPr/>
          <p:nvPr/>
        </p:nvSpPr>
        <p:spPr>
          <a:xfrm>
            <a:off x="6192739" y="4288334"/>
            <a:ext cx="2315568" cy="289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792" b="1" dirty="0">
                <a:solidFill>
                  <a:schemeClr val="accent1">
                    <a:lumMod val="75000"/>
                  </a:schemeClr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Choose Video Style</a:t>
            </a:r>
            <a:endParaRPr lang="en-US" sz="1792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 9"/>
          <p:cNvSpPr/>
          <p:nvPr/>
        </p:nvSpPr>
        <p:spPr>
          <a:xfrm>
            <a:off x="6192738" y="4688880"/>
            <a:ext cx="5350967" cy="2963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33"/>
              </a:lnSpc>
            </a:pPr>
            <a:r>
              <a:rPr lang="en-US" sz="1458" b="1" dirty="0">
                <a:solidFill>
                  <a:schemeClr val="accent1">
                    <a:lumMod val="7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Pick Explainer, Educational, or Social Media styles.</a:t>
            </a:r>
            <a:endParaRPr lang="en-US" sz="1458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Shape 10"/>
          <p:cNvSpPr/>
          <p:nvPr/>
        </p:nvSpPr>
        <p:spPr>
          <a:xfrm>
            <a:off x="6053832" y="5170488"/>
            <a:ext cx="138907" cy="993279"/>
          </a:xfrm>
          <a:prstGeom prst="roundRect">
            <a:avLst>
              <a:gd name="adj" fmla="val 20004"/>
            </a:avLst>
          </a:prstGeom>
          <a:solidFill>
            <a:srgbClr val="EAE8F3"/>
          </a:solidFill>
          <a:ln/>
        </p:spPr>
      </p:sp>
      <p:sp>
        <p:nvSpPr>
          <p:cNvPr id="14" name="Text 11"/>
          <p:cNvSpPr/>
          <p:nvPr/>
        </p:nvSpPr>
        <p:spPr>
          <a:xfrm>
            <a:off x="6470551" y="5170488"/>
            <a:ext cx="2315568" cy="289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792" b="1" dirty="0">
                <a:solidFill>
                  <a:schemeClr val="accent1">
                    <a:lumMod val="75000"/>
                  </a:schemeClr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Review Storyboard</a:t>
            </a:r>
            <a:endParaRPr lang="en-US" sz="1792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 12"/>
          <p:cNvSpPr/>
          <p:nvPr/>
        </p:nvSpPr>
        <p:spPr>
          <a:xfrm>
            <a:off x="6470551" y="5571034"/>
            <a:ext cx="5073154" cy="5927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33"/>
              </a:lnSpc>
            </a:pPr>
            <a:r>
              <a:rPr lang="en-US" sz="1458" b="1" dirty="0">
                <a:solidFill>
                  <a:schemeClr val="accent1">
                    <a:lumMod val="7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AI generates a storyboard with suggested visuals automatically.</a:t>
            </a:r>
            <a:endParaRPr lang="en-US" sz="1458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2" y="1972469"/>
            <a:ext cx="10869018" cy="11812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8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Step 3: Customizing Your Video - Bringing ideas to Life</a:t>
            </a:r>
            <a:endParaRPr lang="en-US" sz="3708" dirty="0"/>
          </a:p>
        </p:txBody>
      </p:sp>
      <p:sp>
        <p:nvSpPr>
          <p:cNvPr id="3" name="Text 1"/>
          <p:cNvSpPr/>
          <p:nvPr/>
        </p:nvSpPr>
        <p:spPr>
          <a:xfrm>
            <a:off x="661492" y="3626247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Replace Clips</a:t>
            </a:r>
            <a:endParaRPr lang="en-US" sz="1833" dirty="0"/>
          </a:p>
        </p:txBody>
      </p:sp>
      <p:sp>
        <p:nvSpPr>
          <p:cNvPr id="4" name="Text 2"/>
          <p:cNvSpPr/>
          <p:nvPr/>
        </p:nvSpPr>
        <p:spPr>
          <a:xfrm>
            <a:off x="661492" y="4110534"/>
            <a:ext cx="3315097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Swap visuals using Invideo’s vast stock library for science themes.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4444107" y="3626247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Upload Assets</a:t>
            </a:r>
            <a:endParaRPr lang="en-US" sz="1833" dirty="0"/>
          </a:p>
        </p:txBody>
      </p:sp>
      <p:sp>
        <p:nvSpPr>
          <p:cNvPr id="6" name="Text 4"/>
          <p:cNvSpPr/>
          <p:nvPr/>
        </p:nvSpPr>
        <p:spPr>
          <a:xfrm>
            <a:off x="4444107" y="4110534"/>
            <a:ext cx="3315097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Add your own photos, diagrams, or videos explaining concepts.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8226723" y="3626247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Personalize Design</a:t>
            </a:r>
            <a:endParaRPr lang="en-US" sz="1833" dirty="0"/>
          </a:p>
        </p:txBody>
      </p:sp>
      <p:sp>
        <p:nvSpPr>
          <p:cNvPr id="8" name="Text 6"/>
          <p:cNvSpPr/>
          <p:nvPr/>
        </p:nvSpPr>
        <p:spPr>
          <a:xfrm>
            <a:off x="8226722" y="4110534"/>
            <a:ext cx="3315097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Adjust text styles, fonts, colors, and smooth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transitions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1492" y="1080592"/>
            <a:ext cx="6297018" cy="1771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8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Step 4: Adding the "Aha!" Factor - Voiceover and Sound Effects</a:t>
            </a:r>
            <a:endParaRPr lang="en-US" sz="3708" dirty="0"/>
          </a:p>
        </p:txBody>
      </p:sp>
      <p:sp>
        <p:nvSpPr>
          <p:cNvPr id="4" name="Shape 1"/>
          <p:cNvSpPr/>
          <p:nvPr/>
        </p:nvSpPr>
        <p:spPr>
          <a:xfrm>
            <a:off x="661492" y="3348632"/>
            <a:ext cx="425252" cy="42525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84" y="3384055"/>
            <a:ext cx="283468" cy="35440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275755" y="3348633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Record Voiceover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 3"/>
          <p:cNvSpPr/>
          <p:nvPr/>
        </p:nvSpPr>
        <p:spPr>
          <a:xfrm>
            <a:off x="1275756" y="3757315"/>
            <a:ext cx="2439789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Directly record your narration in Invideo for personal touch.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Shape 4"/>
          <p:cNvSpPr/>
          <p:nvPr/>
        </p:nvSpPr>
        <p:spPr>
          <a:xfrm>
            <a:off x="3904556" y="3348632"/>
            <a:ext cx="425252" cy="42525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5448" y="3384055"/>
            <a:ext cx="283468" cy="35440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518820" y="3348633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Use AI Voice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 6"/>
          <p:cNvSpPr/>
          <p:nvPr/>
        </p:nvSpPr>
        <p:spPr>
          <a:xfrm>
            <a:off x="4518820" y="3757315"/>
            <a:ext cx="2439789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Subscribe to AI voice options for diverse, affordable narration.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Shape 7"/>
          <p:cNvSpPr/>
          <p:nvPr/>
        </p:nvSpPr>
        <p:spPr>
          <a:xfrm>
            <a:off x="661492" y="5066208"/>
            <a:ext cx="425252" cy="42525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384" y="5101631"/>
            <a:ext cx="283468" cy="354409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275756" y="5066208"/>
            <a:ext cx="2454969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Add Music &amp; Effects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 9"/>
          <p:cNvSpPr/>
          <p:nvPr/>
        </p:nvSpPr>
        <p:spPr>
          <a:xfrm>
            <a:off x="413246" y="5741886"/>
            <a:ext cx="568275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Enhance engagement with background music and sound effects.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99201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57709" y="2430364"/>
            <a:ext cx="11076583" cy="995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917"/>
              </a:lnSpc>
            </a:pPr>
            <a:r>
              <a:rPr lang="en-US" sz="3125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Step 5: Animating Concepts - Visualizing the Invisible</a:t>
            </a:r>
            <a:endParaRPr lang="en-US" sz="3125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09" y="3693021"/>
            <a:ext cx="398363" cy="39836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115418" y="3665141"/>
            <a:ext cx="2116038" cy="249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Use Animation Tools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1115418" y="4009728"/>
            <a:ext cx="10518874" cy="254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Illustrate complex processes like cell division with animations.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709" y="4770537"/>
            <a:ext cx="398363" cy="39836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115418" y="4742657"/>
            <a:ext cx="2034183" cy="249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Kinetic Typography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 4"/>
          <p:cNvSpPr/>
          <p:nvPr/>
        </p:nvSpPr>
        <p:spPr>
          <a:xfrm>
            <a:off x="1115418" y="5087244"/>
            <a:ext cx="10518874" cy="254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Highlight key terms with dynamic moving text effects.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709" y="5848053"/>
            <a:ext cx="398363" cy="39836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15418" y="5820172"/>
            <a:ext cx="1992015" cy="249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Import Diagrams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 6"/>
          <p:cNvSpPr/>
          <p:nvPr/>
        </p:nvSpPr>
        <p:spPr>
          <a:xfrm>
            <a:off x="1115418" y="6164759"/>
            <a:ext cx="10518874" cy="254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Bring in animated .SVG charts from sources like BioRender.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188744" y="631329"/>
            <a:ext cx="6386513" cy="11015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333"/>
              </a:lnSpc>
            </a:pPr>
            <a:r>
              <a:rPr lang="en-US" sz="3458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Step 6: Refining and Exporting Your Masterpiece</a:t>
            </a:r>
            <a:endParaRPr lang="en-US" sz="3458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744" y="1997175"/>
            <a:ext cx="881162" cy="105737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34224" y="2173387"/>
            <a:ext cx="2202855" cy="2753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1708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Preview Carefully</a:t>
            </a:r>
            <a:endParaRPr lang="en-US" sz="1708" dirty="0"/>
          </a:p>
        </p:txBody>
      </p:sp>
      <p:sp>
        <p:nvSpPr>
          <p:cNvPr id="6" name="Text 2"/>
          <p:cNvSpPr/>
          <p:nvPr/>
        </p:nvSpPr>
        <p:spPr>
          <a:xfrm>
            <a:off x="6334224" y="2554387"/>
            <a:ext cx="5241032" cy="2818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8"/>
              </a:lnSpc>
            </a:pPr>
            <a:r>
              <a:rPr lang="en-US" sz="1375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Review for smooth transitions and clear audio.</a:t>
            </a:r>
            <a:endParaRPr lang="en-US" sz="1375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8744" y="3054549"/>
            <a:ext cx="881162" cy="105737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334224" y="3230761"/>
            <a:ext cx="2202855" cy="2753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1708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Final Adjustments</a:t>
            </a:r>
            <a:endParaRPr lang="en-US" sz="1708" dirty="0"/>
          </a:p>
        </p:txBody>
      </p:sp>
      <p:sp>
        <p:nvSpPr>
          <p:cNvPr id="9" name="Text 4"/>
          <p:cNvSpPr/>
          <p:nvPr/>
        </p:nvSpPr>
        <p:spPr>
          <a:xfrm>
            <a:off x="6334224" y="3611761"/>
            <a:ext cx="5241032" cy="2818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8"/>
              </a:lnSpc>
            </a:pPr>
            <a:r>
              <a:rPr lang="en-US" sz="1375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Fix errors and enhance visuals before export.</a:t>
            </a:r>
            <a:endParaRPr lang="en-US" sz="1375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8744" y="4111923"/>
            <a:ext cx="881162" cy="105737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334224" y="4288135"/>
            <a:ext cx="2202855" cy="2753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1708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Export Settings</a:t>
            </a:r>
            <a:endParaRPr lang="en-US" sz="1708" dirty="0"/>
          </a:p>
        </p:txBody>
      </p:sp>
      <p:sp>
        <p:nvSpPr>
          <p:cNvPr id="12" name="Text 6"/>
          <p:cNvSpPr/>
          <p:nvPr/>
        </p:nvSpPr>
        <p:spPr>
          <a:xfrm>
            <a:off x="6334224" y="4669135"/>
            <a:ext cx="5241032" cy="2818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8"/>
              </a:lnSpc>
            </a:pPr>
            <a:r>
              <a:rPr lang="en-US" sz="1375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Export in 1080p or 4K for best quality.</a:t>
            </a:r>
            <a:endParaRPr lang="en-US" sz="1375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8744" y="5169297"/>
            <a:ext cx="881162" cy="105737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334224" y="5345509"/>
            <a:ext cx="2202855" cy="2753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1708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Share Easily</a:t>
            </a:r>
            <a:endParaRPr lang="en-US" sz="1708" dirty="0"/>
          </a:p>
        </p:txBody>
      </p:sp>
      <p:sp>
        <p:nvSpPr>
          <p:cNvPr id="15" name="Text 8"/>
          <p:cNvSpPr/>
          <p:nvPr/>
        </p:nvSpPr>
        <p:spPr>
          <a:xfrm>
            <a:off x="6334224" y="5726510"/>
            <a:ext cx="5241032" cy="2818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8"/>
              </a:lnSpc>
            </a:pPr>
            <a:r>
              <a:rPr lang="en-US" sz="1375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Upload directly to YouTube or school platforms.</a:t>
            </a:r>
            <a:endParaRPr lang="en-US" sz="137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6446" y="485776"/>
            <a:ext cx="6387108" cy="1651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333"/>
              </a:lnSpc>
            </a:pPr>
            <a:r>
              <a:rPr lang="en-US" sz="3458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Examples in Action: Inspiring Videos </a:t>
            </a:r>
          </a:p>
          <a:p>
            <a:pPr>
              <a:lnSpc>
                <a:spcPts val="4333"/>
              </a:lnSpc>
            </a:pPr>
            <a:r>
              <a:rPr lang="en-US" sz="3458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Made with Invideo.io</a:t>
            </a:r>
            <a:endParaRPr lang="en-US" sz="3458" dirty="0"/>
          </a:p>
        </p:txBody>
      </p:sp>
      <p:sp>
        <p:nvSpPr>
          <p:cNvPr id="4" name="Shape 1"/>
          <p:cNvSpPr/>
          <p:nvPr/>
        </p:nvSpPr>
        <p:spPr>
          <a:xfrm>
            <a:off x="616446" y="2599134"/>
            <a:ext cx="396280" cy="396280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5" name="Text 2"/>
          <p:cNvSpPr/>
          <p:nvPr/>
        </p:nvSpPr>
        <p:spPr>
          <a:xfrm>
            <a:off x="1188839" y="2599134"/>
            <a:ext cx="3232348" cy="275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1708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"The Water Cycle Explained"</a:t>
            </a:r>
            <a:endParaRPr lang="en-US" sz="1708" dirty="0"/>
          </a:p>
        </p:txBody>
      </p:sp>
      <p:sp>
        <p:nvSpPr>
          <p:cNvPr id="6" name="Text 3"/>
          <p:cNvSpPr/>
          <p:nvPr/>
        </p:nvSpPr>
        <p:spPr>
          <a:xfrm>
            <a:off x="1188839" y="2979936"/>
            <a:ext cx="5814715" cy="281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8"/>
              </a:lnSpc>
            </a:pPr>
            <a:r>
              <a:rPr lang="en-US" sz="1375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2.3 million views showcasing dynamic water cycle animation.</a:t>
            </a:r>
            <a:endParaRPr lang="en-US" sz="1375" dirty="0"/>
          </a:p>
        </p:txBody>
      </p:sp>
      <p:sp>
        <p:nvSpPr>
          <p:cNvPr id="7" name="Shape 4"/>
          <p:cNvSpPr/>
          <p:nvPr/>
        </p:nvSpPr>
        <p:spPr>
          <a:xfrm>
            <a:off x="616446" y="3635970"/>
            <a:ext cx="396280" cy="396280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8" name="Text 5"/>
          <p:cNvSpPr/>
          <p:nvPr/>
        </p:nvSpPr>
        <p:spPr>
          <a:xfrm>
            <a:off x="1188840" y="3635970"/>
            <a:ext cx="3284339" cy="275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1708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"Cell Structure and Function"</a:t>
            </a:r>
            <a:endParaRPr lang="en-US" sz="1708" dirty="0"/>
          </a:p>
        </p:txBody>
      </p:sp>
      <p:sp>
        <p:nvSpPr>
          <p:cNvPr id="9" name="Text 6"/>
          <p:cNvSpPr/>
          <p:nvPr/>
        </p:nvSpPr>
        <p:spPr>
          <a:xfrm>
            <a:off x="1188839" y="4016772"/>
            <a:ext cx="5814715" cy="281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8"/>
              </a:lnSpc>
            </a:pPr>
            <a:r>
              <a:rPr lang="en-US" sz="1375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1.8 million views teaching biology fundamentals visually.</a:t>
            </a:r>
            <a:endParaRPr lang="en-US" sz="1375" dirty="0"/>
          </a:p>
        </p:txBody>
      </p:sp>
      <p:sp>
        <p:nvSpPr>
          <p:cNvPr id="10" name="Shape 7"/>
          <p:cNvSpPr/>
          <p:nvPr/>
        </p:nvSpPr>
        <p:spPr>
          <a:xfrm>
            <a:off x="616446" y="4672807"/>
            <a:ext cx="396280" cy="396280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11" name="Text 8"/>
          <p:cNvSpPr/>
          <p:nvPr/>
        </p:nvSpPr>
        <p:spPr>
          <a:xfrm>
            <a:off x="1188839" y="4672807"/>
            <a:ext cx="2996903" cy="275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1708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"Newton's Laws of Motion"</a:t>
            </a:r>
            <a:endParaRPr lang="en-US" sz="1708" dirty="0"/>
          </a:p>
        </p:txBody>
      </p:sp>
      <p:sp>
        <p:nvSpPr>
          <p:cNvPr id="12" name="Text 9"/>
          <p:cNvSpPr/>
          <p:nvPr/>
        </p:nvSpPr>
        <p:spPr>
          <a:xfrm>
            <a:off x="1188839" y="5053607"/>
            <a:ext cx="5814715" cy="281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8"/>
              </a:lnSpc>
            </a:pPr>
            <a:r>
              <a:rPr lang="en-US" sz="1375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900K views breaking down physics concepts engagingly.</a:t>
            </a:r>
            <a:endParaRPr lang="en-US" sz="1375" dirty="0"/>
          </a:p>
        </p:txBody>
      </p:sp>
      <p:sp>
        <p:nvSpPr>
          <p:cNvPr id="13" name="Shape 10"/>
          <p:cNvSpPr/>
          <p:nvPr/>
        </p:nvSpPr>
        <p:spPr>
          <a:xfrm>
            <a:off x="616446" y="5709643"/>
            <a:ext cx="396280" cy="396280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14" name="Text 11"/>
          <p:cNvSpPr/>
          <p:nvPr/>
        </p:nvSpPr>
        <p:spPr>
          <a:xfrm>
            <a:off x="1188840" y="5709643"/>
            <a:ext cx="2201664" cy="275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1708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Teacher Review</a:t>
            </a:r>
            <a:endParaRPr lang="en-US" sz="1708" dirty="0"/>
          </a:p>
        </p:txBody>
      </p:sp>
      <p:sp>
        <p:nvSpPr>
          <p:cNvPr id="15" name="Text 12"/>
          <p:cNvSpPr/>
          <p:nvPr/>
        </p:nvSpPr>
        <p:spPr>
          <a:xfrm>
            <a:off x="1188839" y="6090444"/>
            <a:ext cx="5814715" cy="281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8"/>
              </a:lnSpc>
            </a:pPr>
            <a:r>
              <a:rPr lang="en-US" sz="1375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Saved 10 hours weekly using AI video creation tools.</a:t>
            </a:r>
            <a:endParaRPr lang="en-US" sz="137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583</Words>
  <Application>Microsoft Office PowerPoint</Application>
  <PresentationFormat>Widescreen</PresentationFormat>
  <Paragraphs>103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Rounded MT Bold</vt:lpstr>
      <vt:lpstr>Calibri</vt:lpstr>
      <vt:lpstr>Calibri Light</vt:lpstr>
      <vt:lpstr>Libre Baskerville</vt:lpstr>
      <vt:lpstr>Open Sans</vt:lpstr>
      <vt:lpstr>Open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videos</vt:lpstr>
      <vt:lpstr>Any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 A VIDEO IN SECONDS</dc:title>
  <dc:creator>LENOVO</dc:creator>
  <cp:lastModifiedBy>LENOVO</cp:lastModifiedBy>
  <cp:revision>6</cp:revision>
  <dcterms:created xsi:type="dcterms:W3CDTF">2025-04-22T14:13:42Z</dcterms:created>
  <dcterms:modified xsi:type="dcterms:W3CDTF">2025-04-24T06:00:08Z</dcterms:modified>
</cp:coreProperties>
</file>