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Canva Sans Bold" panose="020B0604020202020204" charset="0"/>
      <p:regular r:id="rId15"/>
    </p:embeddedFont>
    <p:embeddedFont>
      <p:font typeface="Garet Bold" panose="020B0604020202020204" charset="0"/>
      <p:regular r:id="rId16"/>
    </p:embeddedFont>
    <p:embeddedFont>
      <p:font typeface="Playfair Display" panose="00000500000000000000" pitchFamily="2" charset="0"/>
      <p:regular r:id="rId17"/>
      <p:bold r:id="rId18"/>
      <p:italic r:id="rId19"/>
      <p:boldItalic r:id="rId20"/>
    </p:embeddedFont>
    <p:embeddedFont>
      <p:font typeface="Playfair Display Bold" panose="00000800000000000000" charset="0"/>
      <p:regular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Ultra-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jpe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8508" y="2092656"/>
            <a:ext cx="1913315" cy="1656844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9138" r="-1913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432670" y="471065"/>
            <a:ext cx="1913315" cy="1595854"/>
            <a:chOff x="0" y="0"/>
            <a:chExt cx="4282440" cy="3571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571890"/>
            </a:xfrm>
            <a:custGeom>
              <a:avLst/>
              <a:gdLst/>
              <a:ahLst/>
              <a:cxnLst/>
              <a:rect l="l" t="t" r="r" b="b"/>
              <a:pathLst>
                <a:path w="4282440" h="3571890">
                  <a:moveTo>
                    <a:pt x="3211830" y="0"/>
                  </a:moveTo>
                  <a:lnTo>
                    <a:pt x="1070610" y="0"/>
                  </a:lnTo>
                  <a:lnTo>
                    <a:pt x="0" y="1785945"/>
                  </a:lnTo>
                  <a:lnTo>
                    <a:pt x="1070610" y="3571890"/>
                  </a:lnTo>
                  <a:lnTo>
                    <a:pt x="3211830" y="3571890"/>
                  </a:lnTo>
                  <a:lnTo>
                    <a:pt x="4282440" y="1785945"/>
                  </a:lnTo>
                  <a:close/>
                </a:path>
              </a:pathLst>
            </a:custGeom>
            <a:blipFill>
              <a:blip r:embed="rId3"/>
              <a:stretch>
                <a:fillRect l="-16593" r="-165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76177" y="2388198"/>
            <a:ext cx="1913315" cy="1656844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14865" r="-148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42409" y="731354"/>
            <a:ext cx="1913315" cy="1656844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14926" r="-149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44076" y="8199374"/>
            <a:ext cx="1512821" cy="1391795"/>
          </a:xfrm>
          <a:custGeom>
            <a:avLst/>
            <a:gdLst/>
            <a:ahLst/>
            <a:cxnLst/>
            <a:rect l="l" t="t" r="r" b="b"/>
            <a:pathLst>
              <a:path w="1512821" h="1391795">
                <a:moveTo>
                  <a:pt x="0" y="0"/>
                </a:moveTo>
                <a:lnTo>
                  <a:pt x="1512820" y="0"/>
                </a:lnTo>
                <a:lnTo>
                  <a:pt x="1512820" y="1391795"/>
                </a:lnTo>
                <a:lnTo>
                  <a:pt x="0" y="1391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866235" y="1268992"/>
            <a:ext cx="4146350" cy="2789363"/>
          </a:xfrm>
          <a:custGeom>
            <a:avLst/>
            <a:gdLst/>
            <a:ahLst/>
            <a:cxnLst/>
            <a:rect l="l" t="t" r="r" b="b"/>
            <a:pathLst>
              <a:path w="4146350" h="2789363">
                <a:moveTo>
                  <a:pt x="0" y="0"/>
                </a:moveTo>
                <a:lnTo>
                  <a:pt x="4146350" y="0"/>
                </a:lnTo>
                <a:lnTo>
                  <a:pt x="4146350" y="2789363"/>
                </a:lnTo>
                <a:lnTo>
                  <a:pt x="0" y="27893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157608">
            <a:off x="14914200" y="8066157"/>
            <a:ext cx="1073918" cy="1110253"/>
          </a:xfrm>
          <a:custGeom>
            <a:avLst/>
            <a:gdLst/>
            <a:ahLst/>
            <a:cxnLst/>
            <a:rect l="l" t="t" r="r" b="b"/>
            <a:pathLst>
              <a:path w="1073918" h="1110253">
                <a:moveTo>
                  <a:pt x="0" y="0"/>
                </a:moveTo>
                <a:lnTo>
                  <a:pt x="1073917" y="0"/>
                </a:lnTo>
                <a:lnTo>
                  <a:pt x="1073917" y="1110254"/>
                </a:lnTo>
                <a:lnTo>
                  <a:pt x="0" y="11102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546395" y="8237343"/>
            <a:ext cx="1190953" cy="1190953"/>
          </a:xfrm>
          <a:custGeom>
            <a:avLst/>
            <a:gdLst/>
            <a:ahLst/>
            <a:cxnLst/>
            <a:rect l="l" t="t" r="r" b="b"/>
            <a:pathLst>
              <a:path w="1190953" h="1190953">
                <a:moveTo>
                  <a:pt x="0" y="0"/>
                </a:moveTo>
                <a:lnTo>
                  <a:pt x="1190953" y="0"/>
                </a:lnTo>
                <a:lnTo>
                  <a:pt x="1190953" y="1190953"/>
                </a:lnTo>
                <a:lnTo>
                  <a:pt x="0" y="1190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306800" y="7860295"/>
            <a:ext cx="1268592" cy="1268592"/>
          </a:xfrm>
          <a:custGeom>
            <a:avLst/>
            <a:gdLst/>
            <a:ahLst/>
            <a:cxnLst/>
            <a:rect l="l" t="t" r="r" b="b"/>
            <a:pathLst>
              <a:path w="1268592" h="1268592">
                <a:moveTo>
                  <a:pt x="0" y="0"/>
                </a:moveTo>
                <a:lnTo>
                  <a:pt x="1268591" y="0"/>
                </a:lnTo>
                <a:lnTo>
                  <a:pt x="1268591" y="1268592"/>
                </a:lnTo>
                <a:lnTo>
                  <a:pt x="0" y="12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305639" y="8177690"/>
            <a:ext cx="2239699" cy="1192640"/>
          </a:xfrm>
          <a:custGeom>
            <a:avLst/>
            <a:gdLst/>
            <a:ahLst/>
            <a:cxnLst/>
            <a:rect l="l" t="t" r="r" b="b"/>
            <a:pathLst>
              <a:path w="2239699" h="1192640">
                <a:moveTo>
                  <a:pt x="0" y="0"/>
                </a:moveTo>
                <a:lnTo>
                  <a:pt x="2239699" y="0"/>
                </a:lnTo>
                <a:lnTo>
                  <a:pt x="2239699" y="1192640"/>
                </a:lnTo>
                <a:lnTo>
                  <a:pt x="0" y="11926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2681920" y="8115307"/>
            <a:ext cx="1913598" cy="1475862"/>
          </a:xfrm>
          <a:custGeom>
            <a:avLst/>
            <a:gdLst/>
            <a:ahLst/>
            <a:cxnLst/>
            <a:rect l="l" t="t" r="r" b="b"/>
            <a:pathLst>
              <a:path w="1913598" h="1475862">
                <a:moveTo>
                  <a:pt x="0" y="0"/>
                </a:moveTo>
                <a:lnTo>
                  <a:pt x="1913597" y="0"/>
                </a:lnTo>
                <a:lnTo>
                  <a:pt x="1913597" y="1475862"/>
                </a:lnTo>
                <a:lnTo>
                  <a:pt x="0" y="14758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675160" y="8372584"/>
            <a:ext cx="1067363" cy="1113946"/>
          </a:xfrm>
          <a:custGeom>
            <a:avLst/>
            <a:gdLst/>
            <a:ahLst/>
            <a:cxnLst/>
            <a:rect l="l" t="t" r="r" b="b"/>
            <a:pathLst>
              <a:path w="1067363" h="1113946">
                <a:moveTo>
                  <a:pt x="0" y="0"/>
                </a:moveTo>
                <a:lnTo>
                  <a:pt x="1067362" y="0"/>
                </a:lnTo>
                <a:lnTo>
                  <a:pt x="1067362" y="1113946"/>
                </a:lnTo>
                <a:lnTo>
                  <a:pt x="0" y="111394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835371" y="4634781"/>
            <a:ext cx="13117029" cy="912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5"/>
              </a:lnSpc>
            </a:pPr>
            <a:r>
              <a:rPr lang="en-US" sz="5318" b="1" dirty="0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DIGITAL INITIATIVES: VIRTUAL LABS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913315" y="6419080"/>
            <a:ext cx="4870434" cy="1428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Dr. Praveen B. Binjha</a:t>
            </a:r>
          </a:p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Associate Professor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CIET-NCERT, New Delhi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75160" y="6370308"/>
            <a:ext cx="4938266" cy="1428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Ms. Nidhi Adlakha</a:t>
            </a:r>
          </a:p>
          <a:p>
            <a:pPr algn="ctr">
              <a:lnSpc>
                <a:spcPts val="3920"/>
              </a:lnSpc>
            </a:pPr>
            <a:r>
              <a:rPr lang="en-US" sz="28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Senior Academic Consultant</a:t>
            </a:r>
          </a:p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D6422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CIET-NCERT, New Delhi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0521" y="229311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7104" y="4539927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7104" y="6789844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5413" y="5454240"/>
            <a:ext cx="5129986" cy="51299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112963" y="6694734"/>
            <a:ext cx="2628574" cy="2641783"/>
          </a:xfrm>
          <a:custGeom>
            <a:avLst/>
            <a:gdLst/>
            <a:ahLst/>
            <a:cxnLst/>
            <a:rect l="l" t="t" r="r" b="b"/>
            <a:pathLst>
              <a:path w="2628574" h="2641783">
                <a:moveTo>
                  <a:pt x="0" y="0"/>
                </a:moveTo>
                <a:lnTo>
                  <a:pt x="2628574" y="0"/>
                </a:lnTo>
                <a:lnTo>
                  <a:pt x="2628574" y="2641783"/>
                </a:lnTo>
                <a:lnTo>
                  <a:pt x="0" y="2641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022823" y="206781"/>
            <a:ext cx="2265177" cy="2265177"/>
          </a:xfrm>
          <a:custGeom>
            <a:avLst/>
            <a:gdLst/>
            <a:ahLst/>
            <a:cxnLst/>
            <a:rect l="l" t="t" r="r" b="b"/>
            <a:pathLst>
              <a:path w="2265177" h="2265177">
                <a:moveTo>
                  <a:pt x="0" y="0"/>
                </a:moveTo>
                <a:lnTo>
                  <a:pt x="2265177" y="0"/>
                </a:lnTo>
                <a:lnTo>
                  <a:pt x="2265177" y="2265178"/>
                </a:lnTo>
                <a:lnTo>
                  <a:pt x="0" y="22651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505997" y="7896729"/>
            <a:ext cx="3273561" cy="2516550"/>
          </a:xfrm>
          <a:custGeom>
            <a:avLst/>
            <a:gdLst/>
            <a:ahLst/>
            <a:cxnLst/>
            <a:rect l="l" t="t" r="r" b="b"/>
            <a:pathLst>
              <a:path w="3273561" h="2516550">
                <a:moveTo>
                  <a:pt x="0" y="0"/>
                </a:moveTo>
                <a:lnTo>
                  <a:pt x="3273560" y="0"/>
                </a:lnTo>
                <a:lnTo>
                  <a:pt x="3273560" y="2516550"/>
                </a:lnTo>
                <a:lnTo>
                  <a:pt x="0" y="25165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611064" y="3058895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Exploring concepts like projectile motion and electric circuits interactively.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38455" y="2433859"/>
            <a:ext cx="1078946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Simulating Physics Phenomena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11064" y="4666715"/>
            <a:ext cx="137401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Complex Experiment Access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11064" y="7000664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Visualizing Abstract Concepts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82145" y="783687"/>
            <a:ext cx="11545770" cy="72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  <a:spcBef>
                <a:spcPct val="0"/>
              </a:spcBef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Physics in Virtual Labs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11064" y="5368515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Demonstrating high-energy and vacuum scenarios virtually.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825142" y="7569856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Experiencing atomic and wave theories that are challenging in traditional labs.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0936" y="1621996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0936" y="3002259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8986" y="4402682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1751" y="5801768"/>
            <a:ext cx="732337" cy="732337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34088" y="6480330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Using student activity data for personalized, targeted feedback.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534923" y="7278290"/>
            <a:ext cx="732337" cy="73233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01751" y="8841935"/>
            <a:ext cx="732337" cy="73233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06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2273932" y="2268608"/>
            <a:ext cx="15513134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Students receive instant feedback on their performance, enabling them to learn from mistakes and improve.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284329" y="1655984"/>
            <a:ext cx="1078946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Automated and Immediate Feedback: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67260" y="3143003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Gamified and Interactive Assessment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284329" y="4521200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Practical Skills Evaluation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45259" y="507555"/>
            <a:ext cx="12197482" cy="72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  <a:spcBef>
                <a:spcPct val="0"/>
              </a:spcBef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as Assessment Tools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34088" y="3755778"/>
            <a:ext cx="15025212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incorporate elements of gamification to make assessments more engaging and less stressful.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84329" y="5057775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Monitoring experiment accuracy and understanding through virtual labs.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336274" y="5901672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Data-Driven Feedback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6274" y="7354725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Tracking Longitudinal Progress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267260" y="7828883"/>
            <a:ext cx="14598281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on DIKSHA provide tools for tracking student progress over time, giving insight into growth and development.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336274" y="8982678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Assessing Analytical and Critical Thinking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234088" y="9558437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Open-ended tasks to gauge analytical and problem-solving abilities.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0936" y="1926947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42318" y="4096613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1662" y="5768112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6803880" y="6906849"/>
            <a:ext cx="3287630" cy="3287630"/>
          </a:xfrm>
          <a:custGeom>
            <a:avLst/>
            <a:gdLst/>
            <a:ahLst/>
            <a:cxnLst/>
            <a:rect l="l" t="t" r="r" b="b"/>
            <a:pathLst>
              <a:path w="3287630" h="3287630">
                <a:moveTo>
                  <a:pt x="0" y="0"/>
                </a:moveTo>
                <a:lnTo>
                  <a:pt x="3287631" y="0"/>
                </a:lnTo>
                <a:lnTo>
                  <a:pt x="3287631" y="3287630"/>
                </a:lnTo>
                <a:lnTo>
                  <a:pt x="0" y="32876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2174655" y="2573559"/>
            <a:ext cx="15513134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Bridging accessibility gaps and fostering a practical understanding of core concepts.</a:t>
            </a:r>
          </a:p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Contributing to a well-rounded, skill-based education system envisioned by NEP 2020.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174655" y="1998884"/>
            <a:ext cx="1078946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Virtual Labs as a key enabler for NEP 2020 goals.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11960" y="4246491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Benefits: Accessibility, engagement, safety, and skill development.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11960" y="5791658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Future of Virtual Labs: Continued integration to support holistic education.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019800" y="794646"/>
            <a:ext cx="4653682" cy="72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  <a:spcBef>
                <a:spcPct val="0"/>
              </a:spcBef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Conclusion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164" b="16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88482" y="3507105"/>
            <a:ext cx="7911037" cy="354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60"/>
              </a:lnSpc>
            </a:pPr>
            <a:r>
              <a:rPr lang="en-US" sz="14400" b="1">
                <a:solidFill>
                  <a:srgbClr val="145DA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867766" y="-1614217"/>
            <a:ext cx="3735531" cy="37355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5400000">
            <a:off x="2912435" y="3472452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400000">
            <a:off x="2912435" y="4097959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>
            <a:off x="2912435" y="4723196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1"/>
                </a:lnTo>
                <a:lnTo>
                  <a:pt x="0" y="453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5400000">
            <a:off x="2912435" y="5348703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2893642" y="6425256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037222" y="3872308"/>
            <a:ext cx="2925466" cy="2973790"/>
          </a:xfrm>
          <a:custGeom>
            <a:avLst/>
            <a:gdLst/>
            <a:ahLst/>
            <a:cxnLst/>
            <a:rect l="l" t="t" r="r" b="b"/>
            <a:pathLst>
              <a:path w="2925466" h="2973790">
                <a:moveTo>
                  <a:pt x="0" y="0"/>
                </a:moveTo>
                <a:lnTo>
                  <a:pt x="2925466" y="0"/>
                </a:lnTo>
                <a:lnTo>
                  <a:pt x="2925466" y="2973789"/>
                </a:lnTo>
                <a:lnTo>
                  <a:pt x="0" y="2973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436396" y="7115939"/>
            <a:ext cx="1984710" cy="2700285"/>
          </a:xfrm>
          <a:custGeom>
            <a:avLst/>
            <a:gdLst/>
            <a:ahLst/>
            <a:cxnLst/>
            <a:rect l="l" t="t" r="r" b="b"/>
            <a:pathLst>
              <a:path w="1984710" h="2700285">
                <a:moveTo>
                  <a:pt x="0" y="0"/>
                </a:moveTo>
                <a:lnTo>
                  <a:pt x="1984710" y="0"/>
                </a:lnTo>
                <a:lnTo>
                  <a:pt x="1984710" y="2700286"/>
                </a:lnTo>
                <a:lnTo>
                  <a:pt x="0" y="27002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4833893" y="1028700"/>
            <a:ext cx="2913645" cy="1919364"/>
          </a:xfrm>
          <a:custGeom>
            <a:avLst/>
            <a:gdLst/>
            <a:ahLst/>
            <a:cxnLst/>
            <a:rect l="l" t="t" r="r" b="b"/>
            <a:pathLst>
              <a:path w="2913645" h="1919364">
                <a:moveTo>
                  <a:pt x="0" y="0"/>
                </a:moveTo>
                <a:lnTo>
                  <a:pt x="2913645" y="0"/>
                </a:lnTo>
                <a:lnTo>
                  <a:pt x="2913645" y="1919364"/>
                </a:lnTo>
                <a:lnTo>
                  <a:pt x="0" y="19193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235172" y="914400"/>
            <a:ext cx="12062402" cy="983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568"/>
              </a:lnSpc>
              <a:spcBef>
                <a:spcPct val="0"/>
              </a:spcBef>
            </a:pPr>
            <a:r>
              <a:rPr lang="en-US" sz="5400" dirty="0">
                <a:solidFill>
                  <a:srgbClr val="0070C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Policy Perspective (NEP 2020 vision)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63160" y="3397227"/>
            <a:ext cx="7188469" cy="4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Technology use and Integration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63160" y="4022734"/>
            <a:ext cx="10634414" cy="4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Ensuring Equitable use of technology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63160" y="4647971"/>
            <a:ext cx="10487247" cy="4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Extensive Use of technology in teaching and learning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63160" y="5273478"/>
            <a:ext cx="9337975" cy="102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Content Creation, digital repository and Dissemination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36743" y="7184520"/>
            <a:ext cx="10487247" cy="4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Addressing digital divide</a:t>
            </a: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CB5D4341-FC67-4EDD-9117-9299B68E65AF}"/>
              </a:ext>
            </a:extLst>
          </p:cNvPr>
          <p:cNvSpPr/>
          <p:nvPr/>
        </p:nvSpPr>
        <p:spPr>
          <a:xfrm rot="5400000">
            <a:off x="2912434" y="7213318"/>
            <a:ext cx="510937" cy="453341"/>
          </a:xfrm>
          <a:custGeom>
            <a:avLst/>
            <a:gdLst/>
            <a:ahLst/>
            <a:cxnLst/>
            <a:rect l="l" t="t" r="r" b="b"/>
            <a:pathLst>
              <a:path w="510937" h="453341">
                <a:moveTo>
                  <a:pt x="0" y="0"/>
                </a:moveTo>
                <a:lnTo>
                  <a:pt x="510937" y="0"/>
                </a:lnTo>
                <a:lnTo>
                  <a:pt x="510937" y="453340"/>
                </a:lnTo>
                <a:lnTo>
                  <a:pt x="0" y="453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2">
            <a:extLst>
              <a:ext uri="{FF2B5EF4-FFF2-40B4-BE49-F238E27FC236}">
                <a16:creationId xmlns:a16="http://schemas.microsoft.com/office/drawing/2014/main" id="{1FA0A1DE-951D-4567-BD9E-F20668B4CED1}"/>
              </a:ext>
            </a:extLst>
          </p:cNvPr>
          <p:cNvSpPr txBox="1"/>
          <p:nvPr/>
        </p:nvSpPr>
        <p:spPr>
          <a:xfrm>
            <a:off x="3673616" y="6408333"/>
            <a:ext cx="10487247" cy="487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  <a:spcBef>
                <a:spcPct val="0"/>
              </a:spcBef>
            </a:pPr>
            <a:r>
              <a:rPr lang="en-US" sz="2853" spc="-5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Blended mode of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056" y="175184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1056" y="3848100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21314" y="6284341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99077" y="5987904"/>
            <a:ext cx="4596322" cy="459632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866938" y="0"/>
            <a:ext cx="1479329" cy="1479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21314" y="8315782"/>
            <a:ext cx="732337" cy="73233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5397847" y="7170089"/>
            <a:ext cx="2327035" cy="2327035"/>
          </a:xfrm>
          <a:custGeom>
            <a:avLst/>
            <a:gdLst/>
            <a:ahLst/>
            <a:cxnLst/>
            <a:rect l="l" t="t" r="r" b="b"/>
            <a:pathLst>
              <a:path w="2327035" h="2327035">
                <a:moveTo>
                  <a:pt x="0" y="0"/>
                </a:moveTo>
                <a:lnTo>
                  <a:pt x="2327035" y="0"/>
                </a:lnTo>
                <a:lnTo>
                  <a:pt x="2327035" y="2327035"/>
                </a:lnTo>
                <a:lnTo>
                  <a:pt x="0" y="2327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6915034" y="24048"/>
            <a:ext cx="1431232" cy="1431232"/>
          </a:xfrm>
          <a:custGeom>
            <a:avLst/>
            <a:gdLst/>
            <a:ahLst/>
            <a:cxnLst/>
            <a:rect l="l" t="t" r="r" b="b"/>
            <a:pathLst>
              <a:path w="1431232" h="1431232">
                <a:moveTo>
                  <a:pt x="0" y="0"/>
                </a:moveTo>
                <a:lnTo>
                  <a:pt x="1431232" y="0"/>
                </a:lnTo>
                <a:lnTo>
                  <a:pt x="1431232" y="1431232"/>
                </a:lnTo>
                <a:lnTo>
                  <a:pt x="0" y="1431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2189790" y="2476881"/>
            <a:ext cx="13602108" cy="1371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Promoting digital literacy as a core competency among students and teachers.</a:t>
            </a:r>
          </a:p>
          <a:p>
            <a:pPr marL="518160" lvl="1" indent="-259080" algn="just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Enabling accessible, hands-on learning for all students.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311558" y="1818536"/>
            <a:ext cx="1078946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Empowering Students with Digital Tools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311558" y="3947190"/>
            <a:ext cx="137401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Equity and Inclusivity 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400427" y="6319189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Blended Learning Approach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935018" y="476345"/>
            <a:ext cx="12381181" cy="1421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15"/>
              </a:lnSpc>
            </a:pPr>
            <a:r>
              <a:rPr lang="en-US" sz="4153" spc="-83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Policy Perspective (NEP 2020 Vision) and Virtual Labs</a:t>
            </a:r>
          </a:p>
          <a:p>
            <a:pPr algn="ctr">
              <a:lnSpc>
                <a:spcPts val="5815"/>
              </a:lnSpc>
              <a:spcBef>
                <a:spcPct val="0"/>
              </a:spcBef>
            </a:pPr>
            <a:endParaRPr lang="en-US" sz="4153" spc="-83" dirty="0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42946" y="4779040"/>
            <a:ext cx="13602108" cy="156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Enables remote experimentation, making practical knowledge accessible to all.</a:t>
            </a:r>
          </a:p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Bridging the gap for students in remote areas with virtual access to quality labs.</a:t>
            </a:r>
          </a:p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ands-on learning for all students.</a:t>
            </a:r>
          </a:p>
          <a:p>
            <a:pPr marL="0" lvl="0" indent="0" algn="just">
              <a:lnSpc>
                <a:spcPts val="3720"/>
              </a:lnSpc>
            </a:pPr>
            <a:endParaRPr lang="en-US" sz="240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342946" y="6904054"/>
            <a:ext cx="13602108" cy="156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 2020 advocates for a blend of traditional and digital learning, with Virtual Labs enhancing physical lab experiences.</a:t>
            </a:r>
          </a:p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Encouraging teachers to adopt a hybrid teaching model that includes digital simulations.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400427" y="8407400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Experiential Learning Goals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400427" y="9101709"/>
            <a:ext cx="13602108" cy="118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Moving from rote learning to practical, skills-based learning experiences.</a:t>
            </a:r>
          </a:p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Encourages inquiry-based and hands-on learning.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056" y="175184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7454" y="3522819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7454" y="5186359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99077" y="5987904"/>
            <a:ext cx="4596322" cy="459632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866938" y="0"/>
            <a:ext cx="1479329" cy="1479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6561364" y="914407"/>
            <a:ext cx="771724" cy="7717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57454" y="6803920"/>
            <a:ext cx="732337" cy="73233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57454" y="8406820"/>
            <a:ext cx="732337" cy="73233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492392" y="6930573"/>
            <a:ext cx="2415567" cy="2415567"/>
          </a:xfrm>
          <a:custGeom>
            <a:avLst/>
            <a:gdLst/>
            <a:ahLst/>
            <a:cxnLst/>
            <a:rect l="l" t="t" r="r" b="b"/>
            <a:pathLst>
              <a:path w="2415567" h="2415567">
                <a:moveTo>
                  <a:pt x="0" y="0"/>
                </a:moveTo>
                <a:lnTo>
                  <a:pt x="2415567" y="0"/>
                </a:lnTo>
                <a:lnTo>
                  <a:pt x="2415567" y="2415567"/>
                </a:lnTo>
                <a:lnTo>
                  <a:pt x="0" y="2415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6104349" y="3969602"/>
            <a:ext cx="1685754" cy="1173898"/>
          </a:xfrm>
          <a:custGeom>
            <a:avLst/>
            <a:gdLst/>
            <a:ahLst/>
            <a:cxnLst/>
            <a:rect l="l" t="t" r="r" b="b"/>
            <a:pathLst>
              <a:path w="1685754" h="1173898">
                <a:moveTo>
                  <a:pt x="0" y="0"/>
                </a:moveTo>
                <a:lnTo>
                  <a:pt x="1685754" y="0"/>
                </a:lnTo>
                <a:lnTo>
                  <a:pt x="1685754" y="1173898"/>
                </a:lnTo>
                <a:lnTo>
                  <a:pt x="0" y="11738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6235482" y="1949761"/>
            <a:ext cx="1513535" cy="1756212"/>
          </a:xfrm>
          <a:custGeom>
            <a:avLst/>
            <a:gdLst/>
            <a:ahLst/>
            <a:cxnLst/>
            <a:rect l="l" t="t" r="r" b="b"/>
            <a:pathLst>
              <a:path w="1513535" h="1756212">
                <a:moveTo>
                  <a:pt x="0" y="0"/>
                </a:moveTo>
                <a:lnTo>
                  <a:pt x="1513535" y="0"/>
                </a:lnTo>
                <a:lnTo>
                  <a:pt x="1513535" y="1756211"/>
                </a:lnTo>
                <a:lnTo>
                  <a:pt x="0" y="1756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3429578" y="5159787"/>
            <a:ext cx="1452917" cy="1452917"/>
          </a:xfrm>
          <a:custGeom>
            <a:avLst/>
            <a:gdLst/>
            <a:ahLst/>
            <a:cxnLst/>
            <a:rect l="l" t="t" r="r" b="b"/>
            <a:pathLst>
              <a:path w="1452917" h="1452917">
                <a:moveTo>
                  <a:pt x="0" y="0"/>
                </a:moveTo>
                <a:lnTo>
                  <a:pt x="1452917" y="0"/>
                </a:lnTo>
                <a:lnTo>
                  <a:pt x="1452917" y="1452917"/>
                </a:lnTo>
                <a:lnTo>
                  <a:pt x="0" y="14529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189790" y="2309271"/>
            <a:ext cx="13602108" cy="1371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696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reinforce theoretical concepts with practical applications, improving comprehension and retention.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311558" y="1818536"/>
            <a:ext cx="1078946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Strengthening Conceptual Understanding. 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42946" y="3642390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Enhanced Student Engagement.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342946" y="5234335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Enhancing Lesson Plans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737224" y="-180531"/>
            <a:ext cx="14054674" cy="208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52"/>
              </a:lnSpc>
            </a:pPr>
            <a:endParaRPr dirty="0"/>
          </a:p>
          <a:p>
            <a:pPr algn="ctr">
              <a:lnSpc>
                <a:spcPts val="5552"/>
              </a:lnSpc>
            </a:pPr>
            <a:r>
              <a:rPr lang="en-US" sz="3966" spc="-79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Pedagogical Perspective</a:t>
            </a:r>
          </a:p>
          <a:p>
            <a:pPr algn="ctr">
              <a:lnSpc>
                <a:spcPts val="5552"/>
              </a:lnSpc>
              <a:spcBef>
                <a:spcPct val="0"/>
              </a:spcBef>
            </a:pPr>
            <a:endParaRPr lang="en-US" sz="3966" spc="-79" dirty="0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311558" y="4292563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Interactive elements keep students engaged, making learning enjoyable and less intimidating.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80572" y="5999510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Interactive simulations to make concepts tangible and engaging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11558" y="6996057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Differentiated and Collaborative Learning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80572" y="7602529"/>
            <a:ext cx="13602108" cy="80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Tailored experiences for various learning styles, supporting self-paced learning.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342946" y="8502044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Ownership of Learning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480973" y="9120107"/>
            <a:ext cx="13602108" cy="804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02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Encouraging students to explore concepts independently and build confidence.</a:t>
            </a:r>
          </a:p>
          <a:p>
            <a:pPr marL="0" lvl="0" indent="0"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056" y="175184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7454" y="3522819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7454" y="4777332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99077" y="5987904"/>
            <a:ext cx="4596322" cy="459632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866938" y="0"/>
            <a:ext cx="1479329" cy="1479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6561364" y="914407"/>
            <a:ext cx="771724" cy="7717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57454" y="6198236"/>
            <a:ext cx="732337" cy="73233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610609" y="8286065"/>
            <a:ext cx="732337" cy="73233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795158" y="7505445"/>
            <a:ext cx="1840696" cy="1840696"/>
          </a:xfrm>
          <a:custGeom>
            <a:avLst/>
            <a:gdLst/>
            <a:ahLst/>
            <a:cxnLst/>
            <a:rect l="l" t="t" r="r" b="b"/>
            <a:pathLst>
              <a:path w="1840696" h="1840696">
                <a:moveTo>
                  <a:pt x="0" y="0"/>
                </a:moveTo>
                <a:lnTo>
                  <a:pt x="1840695" y="0"/>
                </a:lnTo>
                <a:lnTo>
                  <a:pt x="1840695" y="1840695"/>
                </a:lnTo>
                <a:lnTo>
                  <a:pt x="0" y="18406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2189790" y="2299746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reduce the need for costly physical infrastructure and materials, making lab experiences more scalable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11558" y="1818536"/>
            <a:ext cx="1078946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Scalable and Cost-Effective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42946" y="3642390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Internet, devices, and reliable software for a smooth experience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42946" y="4918075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Offline and Low-Bandwidth Solutions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37224" y="614974"/>
            <a:ext cx="13502776" cy="653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52"/>
              </a:lnSpc>
              <a:spcBef>
                <a:spcPct val="0"/>
              </a:spcBef>
            </a:pPr>
            <a:r>
              <a:rPr lang="en-US" sz="3966" spc="-79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Technological Perspective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80973" y="6323004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Integrating Emerging Technologies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11960" y="7088179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Leveraging AI, AR, and VR to enhance the Virtual Lab experience with immersive and personalized learning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80973" y="8407400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Continuous Monitoring and Updates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400427" y="9083927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are regularly updated with new content and tools, ensuring relevance to the latest curricula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71056" y="175184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7454" y="3359195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57454" y="4777332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99077" y="5987904"/>
            <a:ext cx="4596322" cy="4596322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866938" y="0"/>
            <a:ext cx="1479329" cy="1479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6561364" y="914407"/>
            <a:ext cx="771724" cy="7717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57454" y="6198236"/>
            <a:ext cx="732337" cy="73233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04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57454" y="7971784"/>
            <a:ext cx="732337" cy="732337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05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15607417" y="7196244"/>
            <a:ext cx="2179642" cy="2179642"/>
          </a:xfrm>
          <a:custGeom>
            <a:avLst/>
            <a:gdLst/>
            <a:ahLst/>
            <a:cxnLst/>
            <a:rect l="l" t="t" r="r" b="b"/>
            <a:pathLst>
              <a:path w="2179642" h="2179642">
                <a:moveTo>
                  <a:pt x="0" y="0"/>
                </a:moveTo>
                <a:lnTo>
                  <a:pt x="2179642" y="0"/>
                </a:lnTo>
                <a:lnTo>
                  <a:pt x="2179642" y="2179642"/>
                </a:lnTo>
                <a:lnTo>
                  <a:pt x="0" y="21796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2189790" y="2299746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help in visualizing complex processes that are difficult to perform in physical labs.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11558" y="1818536"/>
            <a:ext cx="1078946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Bridging the Theory-Practice Gap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31414" y="3436635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Access to Hands-On Experiences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342946" y="4918075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Reinforcement of Classroom Concepts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976778" y="552193"/>
            <a:ext cx="12853204" cy="1385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52"/>
              </a:lnSpc>
            </a:pPr>
            <a:r>
              <a:rPr lang="en-US" sz="3966" spc="-79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as Teaching-Learning Tools</a:t>
            </a:r>
          </a:p>
          <a:p>
            <a:pPr algn="ctr">
              <a:lnSpc>
                <a:spcPts val="5552"/>
              </a:lnSpc>
              <a:spcBef>
                <a:spcPct val="0"/>
              </a:spcBef>
            </a:pPr>
            <a:endParaRPr lang="en-US" sz="3966" spc="-79" dirty="0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80973" y="6323004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Accommodating Diverse Learners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2400427" y="6844848"/>
            <a:ext cx="13602108" cy="137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Allows students with disabilities to experience lab learning without accessibility issues of physical labs.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480973" y="8112527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Encouraging Safe Experimentation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400427" y="8731667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Conducting high-risk or resource-intensive experiments virtually.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342946" y="5542134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Using Virtual Labs to deepen understanding in STEM through practice.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70336" y="4112818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Realistic simulations that replicate laboratory experiments.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0521" y="229311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7104" y="4539927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7104" y="6789844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5413" y="5454240"/>
            <a:ext cx="5129986" cy="51299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16866938" y="0"/>
            <a:ext cx="1479329" cy="14793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66903" y="0"/>
                  </a:moveTo>
                  <a:lnTo>
                    <a:pt x="545897" y="0"/>
                  </a:lnTo>
                  <a:cubicBezTo>
                    <a:pt x="693303" y="0"/>
                    <a:pt x="812800" y="119497"/>
                    <a:pt x="812800" y="266903"/>
                  </a:cubicBezTo>
                  <a:lnTo>
                    <a:pt x="812800" y="545897"/>
                  </a:lnTo>
                  <a:cubicBezTo>
                    <a:pt x="812800" y="693303"/>
                    <a:pt x="693303" y="812800"/>
                    <a:pt x="545897" y="812800"/>
                  </a:cubicBezTo>
                  <a:lnTo>
                    <a:pt x="266903" y="812800"/>
                  </a:lnTo>
                  <a:cubicBezTo>
                    <a:pt x="119497" y="812800"/>
                    <a:pt x="0" y="693303"/>
                    <a:pt x="0" y="545897"/>
                  </a:cubicBezTo>
                  <a:lnTo>
                    <a:pt x="0" y="266903"/>
                  </a:lnTo>
                  <a:cubicBezTo>
                    <a:pt x="0" y="119497"/>
                    <a:pt x="119497" y="0"/>
                    <a:pt x="266903" y="0"/>
                  </a:cubicBezTo>
                  <a:close/>
                </a:path>
              </a:pathLst>
            </a:custGeom>
            <a:solidFill>
              <a:srgbClr val="0345E4">
                <a:alpha val="2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6561364" y="914407"/>
            <a:ext cx="771724" cy="771724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345E4">
                  <a:alpha val="40000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5194369" y="6789844"/>
            <a:ext cx="2412234" cy="2412234"/>
          </a:xfrm>
          <a:custGeom>
            <a:avLst/>
            <a:gdLst/>
            <a:ahLst/>
            <a:cxnLst/>
            <a:rect l="l" t="t" r="r" b="b"/>
            <a:pathLst>
              <a:path w="2412234" h="2412234">
                <a:moveTo>
                  <a:pt x="0" y="0"/>
                </a:moveTo>
                <a:lnTo>
                  <a:pt x="2412233" y="0"/>
                </a:lnTo>
                <a:lnTo>
                  <a:pt x="2412233" y="2412234"/>
                </a:lnTo>
                <a:lnTo>
                  <a:pt x="0" y="24122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611064" y="3058895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centralized resource access for students and teachers across disciplines.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38455" y="2433859"/>
            <a:ext cx="1078946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Virtual Labs Vertical on DIKSHA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11064" y="4666715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Support for Teacher Training and Professional Development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11064" y="7000664"/>
            <a:ext cx="13180834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Fostering Collaboration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28034" y="783687"/>
            <a:ext cx="13383366" cy="147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Labs on DIKSHA</a:t>
            </a:r>
          </a:p>
          <a:p>
            <a:pPr algn="ctr">
              <a:lnSpc>
                <a:spcPts val="5972"/>
              </a:lnSpc>
              <a:spcBef>
                <a:spcPct val="0"/>
              </a:spcBef>
            </a:pPr>
            <a:endParaRPr lang="en-US" sz="4266" spc="-85" dirty="0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538455" y="5057775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Templates, lesson plans and assessments guides, professional development for effective integration.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825142" y="7569856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Opportunities for peer interaction, expert guidance, and teacher support.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0521" y="229311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7104" y="4539927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7104" y="6789844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5413" y="5454240"/>
            <a:ext cx="5129986" cy="51299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906684" y="6369269"/>
            <a:ext cx="2889031" cy="2889031"/>
          </a:xfrm>
          <a:custGeom>
            <a:avLst/>
            <a:gdLst/>
            <a:ahLst/>
            <a:cxnLst/>
            <a:rect l="l" t="t" r="r" b="b"/>
            <a:pathLst>
              <a:path w="2889031" h="2889031">
                <a:moveTo>
                  <a:pt x="0" y="0"/>
                </a:moveTo>
                <a:lnTo>
                  <a:pt x="2889031" y="0"/>
                </a:lnTo>
                <a:lnTo>
                  <a:pt x="2889031" y="2889031"/>
                </a:lnTo>
                <a:lnTo>
                  <a:pt x="0" y="288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351200" y="167221"/>
            <a:ext cx="1868152" cy="2673563"/>
          </a:xfrm>
          <a:custGeom>
            <a:avLst/>
            <a:gdLst/>
            <a:ahLst/>
            <a:cxnLst/>
            <a:rect l="l" t="t" r="r" b="b"/>
            <a:pathLst>
              <a:path w="1868152" h="2673563">
                <a:moveTo>
                  <a:pt x="0" y="0"/>
                </a:moveTo>
                <a:lnTo>
                  <a:pt x="1868152" y="0"/>
                </a:lnTo>
                <a:lnTo>
                  <a:pt x="1868152" y="2673563"/>
                </a:lnTo>
                <a:lnTo>
                  <a:pt x="0" y="26735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611064" y="3058895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Visualizations of photosynthesis, cell division, and genetics.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538455" y="2433859"/>
            <a:ext cx="10789460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Simulating Biological Processes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611064" y="4666715"/>
            <a:ext cx="13740136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Exploring Advanced Topics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611064" y="7000664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Realistic Experiment Simulations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87578" y="783687"/>
            <a:ext cx="11852222" cy="72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  <a:spcBef>
                <a:spcPct val="0"/>
              </a:spcBef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Biology in Virtual Labs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38455" y="5057775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Interactive modules for genetics, ecology, and anatomy.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825142" y="7569856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Virtual dissections and cellular observations without ethical/logistical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" name="Freeform 29"/>
          <p:cNvSpPr/>
          <p:nvPr/>
        </p:nvSpPr>
        <p:spPr>
          <a:xfrm rot="9777728">
            <a:off x="94624" y="7737199"/>
            <a:ext cx="1868152" cy="2673563"/>
          </a:xfrm>
          <a:custGeom>
            <a:avLst/>
            <a:gdLst/>
            <a:ahLst/>
            <a:cxnLst/>
            <a:rect l="l" t="t" r="r" b="b"/>
            <a:pathLst>
              <a:path w="1868152" h="2673563">
                <a:moveTo>
                  <a:pt x="0" y="0"/>
                </a:moveTo>
                <a:lnTo>
                  <a:pt x="1868152" y="0"/>
                </a:lnTo>
                <a:lnTo>
                  <a:pt x="1868152" y="2673562"/>
                </a:lnTo>
                <a:lnTo>
                  <a:pt x="0" y="26735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39431" cy="10287000"/>
            <a:chOff x="0" y="0"/>
            <a:chExt cx="14207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72" cy="2709333"/>
            </a:xfrm>
            <a:custGeom>
              <a:avLst/>
              <a:gdLst/>
              <a:ahLst/>
              <a:cxnLst/>
              <a:rect l="l" t="t" r="r" b="b"/>
              <a:pathLst>
                <a:path w="142072" h="2709333">
                  <a:moveTo>
                    <a:pt x="0" y="0"/>
                  </a:moveTo>
                  <a:lnTo>
                    <a:pt x="142072" y="0"/>
                  </a:lnTo>
                  <a:lnTo>
                    <a:pt x="14207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45E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72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0521" y="2293115"/>
            <a:ext cx="732337" cy="7323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01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7104" y="4539927"/>
            <a:ext cx="732337" cy="7323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02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37104" y="6789844"/>
            <a:ext cx="732337" cy="73233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45E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Garet Bold"/>
                  <a:ea typeface="Garet Bold"/>
                  <a:cs typeface="Garet Bold"/>
                  <a:sym typeface="Garet Bold"/>
                </a:rPr>
                <a:t>03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865413" y="5454240"/>
            <a:ext cx="5129986" cy="51299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0" cap="sq">
              <a:solidFill>
                <a:srgbClr val="F6F6F6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5324660" y="9048119"/>
            <a:ext cx="596043" cy="5960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5172834" y="6614351"/>
            <a:ext cx="2433768" cy="2433768"/>
          </a:xfrm>
          <a:custGeom>
            <a:avLst/>
            <a:gdLst/>
            <a:ahLst/>
            <a:cxnLst/>
            <a:rect l="l" t="t" r="r" b="b"/>
            <a:pathLst>
              <a:path w="2433768" h="2433768">
                <a:moveTo>
                  <a:pt x="0" y="0"/>
                </a:moveTo>
                <a:lnTo>
                  <a:pt x="2433768" y="0"/>
                </a:lnTo>
                <a:lnTo>
                  <a:pt x="2433768" y="2433768"/>
                </a:lnTo>
                <a:lnTo>
                  <a:pt x="0" y="2433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563738" y="0"/>
            <a:ext cx="2813450" cy="1723238"/>
          </a:xfrm>
          <a:custGeom>
            <a:avLst/>
            <a:gdLst/>
            <a:ahLst/>
            <a:cxnLst/>
            <a:rect l="l" t="t" r="r" b="b"/>
            <a:pathLst>
              <a:path w="2813450" h="1723238">
                <a:moveTo>
                  <a:pt x="0" y="0"/>
                </a:moveTo>
                <a:lnTo>
                  <a:pt x="2813450" y="0"/>
                </a:lnTo>
                <a:lnTo>
                  <a:pt x="2813450" y="1723238"/>
                </a:lnTo>
                <a:lnTo>
                  <a:pt x="0" y="1723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2388202">
            <a:off x="806100" y="7901618"/>
            <a:ext cx="1862007" cy="2023921"/>
          </a:xfrm>
          <a:custGeom>
            <a:avLst/>
            <a:gdLst/>
            <a:ahLst/>
            <a:cxnLst/>
            <a:rect l="l" t="t" r="r" b="b"/>
            <a:pathLst>
              <a:path w="1862007" h="2023921">
                <a:moveTo>
                  <a:pt x="0" y="0"/>
                </a:moveTo>
                <a:lnTo>
                  <a:pt x="1862008" y="0"/>
                </a:lnTo>
                <a:lnTo>
                  <a:pt x="1862008" y="2023921"/>
                </a:lnTo>
                <a:lnTo>
                  <a:pt x="0" y="20239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611064" y="3058895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Conducting complex chemical reactions without physical risks.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38455" y="2433859"/>
            <a:ext cx="10789460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Safe Experimentation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11064" y="4666715"/>
            <a:ext cx="13740136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Lab Safety Training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4AAD"/>
              </a:solidFill>
              <a:latin typeface="Playfair Display Bold"/>
              <a:ea typeface="Playfair Display Bold"/>
              <a:cs typeface="Playfair Display Bold"/>
              <a:sym typeface="Playfair Display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611064" y="7000664"/>
            <a:ext cx="13180834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4AAD"/>
                </a:solidFill>
                <a:latin typeface="Playfair Display Bold"/>
                <a:ea typeface="Playfair Display Bold"/>
                <a:cs typeface="Playfair Display Bold"/>
                <a:sym typeface="Playfair Display Bold"/>
              </a:rPr>
              <a:t>Molecular Visualization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23767" y="783687"/>
            <a:ext cx="13130433" cy="147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72"/>
              </a:lnSpc>
            </a:pPr>
            <a:r>
              <a:rPr lang="en-US" sz="4266" spc="-85" dirty="0">
                <a:solidFill>
                  <a:srgbClr val="004AA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Chemistry in Virtual Labs</a:t>
            </a:r>
          </a:p>
          <a:p>
            <a:pPr algn="ctr">
              <a:lnSpc>
                <a:spcPts val="5972"/>
              </a:lnSpc>
              <a:spcBef>
                <a:spcPct val="0"/>
              </a:spcBef>
            </a:pPr>
            <a:endParaRPr lang="en-US" sz="4266" spc="-85" dirty="0">
              <a:solidFill>
                <a:srgbClr val="004AA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538455" y="5057775"/>
            <a:ext cx="13602108" cy="445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Practicing protocols in virtual environments before real lab exposure.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25142" y="7569856"/>
            <a:ext cx="13602108" cy="912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just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Interactive tools to explore molecular structures and bonding.</a:t>
            </a:r>
          </a:p>
          <a:p>
            <a:pPr algn="just">
              <a:lnSpc>
                <a:spcPts val="3720"/>
              </a:lnSpc>
            </a:pPr>
            <a:endParaRPr lang="en-US" sz="240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809</Words>
  <Application>Microsoft Office PowerPoint</Application>
  <PresentationFormat>Custom</PresentationFormat>
  <Paragraphs>148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Poppins Ultra-Bold</vt:lpstr>
      <vt:lpstr>Calibri</vt:lpstr>
      <vt:lpstr>Poppins</vt:lpstr>
      <vt:lpstr>Playfair Display Bold</vt:lpstr>
      <vt:lpstr>Playfair Display</vt:lpstr>
      <vt:lpstr>Garet Bold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Initiatives Live Session</dc:title>
  <dc:creator>CIET 1</dc:creator>
  <cp:lastModifiedBy>Studio Live</cp:lastModifiedBy>
  <cp:revision>7</cp:revision>
  <dcterms:created xsi:type="dcterms:W3CDTF">2006-08-16T00:00:00Z</dcterms:created>
  <dcterms:modified xsi:type="dcterms:W3CDTF">2024-10-29T10:41:44Z</dcterms:modified>
  <dc:identifier>DAGU78_DBOo</dc:identifier>
</cp:coreProperties>
</file>