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7" r:id="rId2"/>
    <p:sldId id="272" r:id="rId3"/>
    <p:sldId id="273" r:id="rId4"/>
    <p:sldId id="288" r:id="rId5"/>
    <p:sldId id="274" r:id="rId6"/>
    <p:sldId id="275" r:id="rId7"/>
    <p:sldId id="276" r:id="rId8"/>
    <p:sldId id="277" r:id="rId9"/>
    <p:sldId id="285" r:id="rId10"/>
    <p:sldId id="286" r:id="rId11"/>
    <p:sldId id="287" r:id="rId12"/>
    <p:sldId id="28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200"/>
    <a:srgbClr val="00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78FE2-4343-47E3-95EF-DF45228FE55C}" type="datetimeFigureOut">
              <a:rPr lang="en-US" smtClean="0"/>
              <a:pPr/>
              <a:t>5/22/2024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45836-3612-430F-9209-7437CC397F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0189-EE7D-4AAC-98CA-C80AC75884DA}" type="datetimeFigureOut">
              <a:rPr lang="en-US" smtClean="0"/>
              <a:pPr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6440-B396-4FA5-9A05-1D9B009C7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01134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0189-EE7D-4AAC-98CA-C80AC75884DA}" type="datetimeFigureOut">
              <a:rPr lang="en-US" smtClean="0"/>
              <a:pPr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6440-B396-4FA5-9A05-1D9B009C7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68011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0189-EE7D-4AAC-98CA-C80AC75884DA}" type="datetimeFigureOut">
              <a:rPr lang="en-US" smtClean="0"/>
              <a:pPr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6440-B396-4FA5-9A05-1D9B009C7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08773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0189-EE7D-4AAC-98CA-C80AC75884DA}" type="datetimeFigureOut">
              <a:rPr lang="en-US" smtClean="0"/>
              <a:pPr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6440-B396-4FA5-9A05-1D9B009C7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563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0189-EE7D-4AAC-98CA-C80AC75884DA}" type="datetimeFigureOut">
              <a:rPr lang="en-US" smtClean="0"/>
              <a:pPr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6440-B396-4FA5-9A05-1D9B009C7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125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0189-EE7D-4AAC-98CA-C80AC75884DA}" type="datetimeFigureOut">
              <a:rPr lang="en-US" smtClean="0"/>
              <a:pPr/>
              <a:t>5/22/2024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6440-B396-4FA5-9A05-1D9B009C7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527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0189-EE7D-4AAC-98CA-C80AC75884DA}" type="datetimeFigureOut">
              <a:rPr lang="en-US" smtClean="0"/>
              <a:pPr/>
              <a:t>5/22/2024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6440-B396-4FA5-9A05-1D9B009C7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27622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0189-EE7D-4AAC-98CA-C80AC75884DA}" type="datetimeFigureOut">
              <a:rPr lang="en-US" smtClean="0"/>
              <a:pPr/>
              <a:t>5/22/2024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6440-B396-4FA5-9A05-1D9B009C7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72636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0189-EE7D-4AAC-98CA-C80AC75884DA}" type="datetimeFigureOut">
              <a:rPr lang="en-US" smtClean="0"/>
              <a:pPr/>
              <a:t>5/22/2024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6440-B396-4FA5-9A05-1D9B009C7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72669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0189-EE7D-4AAC-98CA-C80AC75884DA}" type="datetimeFigureOut">
              <a:rPr lang="en-US" smtClean="0"/>
              <a:pPr/>
              <a:t>5/22/2024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6440-B396-4FA5-9A05-1D9B009C7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65708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A0189-EE7D-4AAC-98CA-C80AC75884DA}" type="datetimeFigureOut">
              <a:rPr lang="en-US" smtClean="0"/>
              <a:pPr/>
              <a:t>5/22/2024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56440-B396-4FA5-9A05-1D9B009C7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2656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A0189-EE7D-4AAC-98CA-C80AC75884DA}" type="datetimeFigureOut">
              <a:rPr lang="en-US" smtClean="0"/>
              <a:pPr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56440-B396-4FA5-9A05-1D9B009C7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14104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4411" b="9170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990600" y="952500"/>
            <a:ext cx="7162800" cy="4953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371600" y="1066800"/>
            <a:ext cx="6400800" cy="452431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NCERT Webinar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Creating Online Puzzles using Puzzel.org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by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Dr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Andleeb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Assistant Professor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Department of Teacher Training &amp;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Non-Formal Education (IASE)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Jamia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Millia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Islamia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New Delhi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000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7400" y="2667000"/>
            <a:ext cx="2304288" cy="1828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6578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5393"/>
          <a:stretch/>
        </p:blipFill>
        <p:spPr bwMode="auto">
          <a:xfrm>
            <a:off x="0" y="13855"/>
            <a:ext cx="9144000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5" name="Rectangle 4"/>
          <p:cNvSpPr/>
          <p:nvPr/>
        </p:nvSpPr>
        <p:spPr>
          <a:xfrm>
            <a:off x="762000" y="609600"/>
            <a:ext cx="7924800" cy="57150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Free Benefits of Puzzel.org</a:t>
            </a:r>
            <a:endParaRPr lang="en-US" sz="2600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You can also use this tool </a:t>
            </a:r>
            <a:r>
              <a:rPr lang="en-US" sz="2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without logging in 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by selecting temporary account. </a:t>
            </a:r>
          </a:p>
          <a:p>
            <a:pPr lvl="0" algn="just"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Puzzles created by you are </a:t>
            </a:r>
            <a:r>
              <a:rPr lang="en-US" sz="2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automatically saved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Puzzle creator can edit or delete the puzzle whenever required.</a:t>
            </a:r>
          </a:p>
          <a:p>
            <a:pPr lvl="0" algn="just"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Puzzle creator can create </a:t>
            </a:r>
            <a:r>
              <a:rPr lang="en-US" sz="26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60 free puzzles</a:t>
            </a:r>
            <a:r>
              <a:rPr lang="en-US" sz="2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a month</a:t>
            </a:r>
          </a:p>
          <a:p>
            <a:pPr lvl="0" algn="just"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One can </a:t>
            </a:r>
            <a:r>
              <a:rPr lang="en-US" sz="2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publish the puzzle 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by either copy-pasting the URL or by generating QR code or by printing it.</a:t>
            </a:r>
          </a:p>
          <a:p>
            <a:pPr lvl="0" algn="just">
              <a:buFont typeface="Arial" pitchFamily="34" charset="0"/>
              <a:buChar char="•"/>
            </a:pP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One can </a:t>
            </a:r>
            <a:r>
              <a:rPr lang="en-US" sz="2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commercially use 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puzzles as in newspapers etc as created puzzles are not licensed.</a:t>
            </a:r>
            <a:endParaRPr lang="en-US" sz="2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xplosion 2 6"/>
          <p:cNvSpPr/>
          <p:nvPr/>
        </p:nvSpPr>
        <p:spPr>
          <a:xfrm>
            <a:off x="1219200" y="762000"/>
            <a:ext cx="1143000" cy="685800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8111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5393"/>
          <a:stretch/>
        </p:blipFill>
        <p:spPr bwMode="auto">
          <a:xfrm>
            <a:off x="0" y="13855"/>
            <a:ext cx="9144000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509155"/>
            <a:ext cx="8077200" cy="58674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762000" y="457201"/>
            <a:ext cx="7696199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Limitations of Puzzel.org</a:t>
            </a:r>
            <a:endParaRPr kumimoji="0" lang="en-US" sz="2400" b="0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Puzzle creator can save only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 puzzles in 24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hours in free usage of the tool.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Key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If you want to keep on making more than two puzzles in a day you will have to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delete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the earlier puzzles.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Teachers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cannot see the results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of the puzzles played by the participants.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Key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Teachers can ask the students to share the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screenshots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of the played puzzle answers.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Some of its features can be accessed in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paid version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only: seeing the results, creating 6000 puzzles per month, and many more related to changing settings and layouts etc of the puzzles.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Key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These features are not that important though.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8111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4847" b="7860"/>
          <a:stretch/>
        </p:blipFill>
        <p:spPr bwMode="auto">
          <a:xfrm>
            <a:off x="0" y="0"/>
            <a:ext cx="9143999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5" name="Oval 4"/>
          <p:cNvSpPr/>
          <p:nvPr/>
        </p:nvSpPr>
        <p:spPr>
          <a:xfrm>
            <a:off x="1371599" y="1212273"/>
            <a:ext cx="6400800" cy="4343400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004200"/>
                </a:solidFill>
                <a:latin typeface="Kokila" pitchFamily="34" charset="0"/>
                <a:cs typeface="Kokila" pitchFamily="34" charset="0"/>
              </a:rPr>
              <a:t>THANK YOU</a:t>
            </a:r>
            <a:r>
              <a:rPr lang="hi-IN" sz="6000" b="1" dirty="0" smtClean="0">
                <a:solidFill>
                  <a:srgbClr val="004200"/>
                </a:solidFill>
                <a:latin typeface="Kokila" pitchFamily="34" charset="0"/>
                <a:cs typeface="Kokila" pitchFamily="34" charset="0"/>
              </a:rPr>
              <a:t>!</a:t>
            </a:r>
          </a:p>
        </p:txBody>
      </p:sp>
    </p:spTree>
    <p:extLst>
      <p:ext uri="{BB962C8B-B14F-4D97-AF65-F5344CB8AC3E}">
        <p14:creationId xmlns="" xmlns:p14="http://schemas.microsoft.com/office/powerpoint/2010/main" val="88681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5393"/>
          <a:stretch/>
        </p:blipFill>
        <p:spPr bwMode="auto">
          <a:xfrm>
            <a:off x="0" y="13855"/>
            <a:ext cx="9144000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509155"/>
            <a:ext cx="8077200" cy="58674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3400" y="509155"/>
            <a:ext cx="8077200" cy="58673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540000" h="540000"/>
            <a:bevelB w="540000" h="720000"/>
          </a:sp3d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sz="28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Contents</a:t>
            </a:r>
            <a:endParaRPr lang="en-US" sz="2800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What is Puzzel.org?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Who can use Puzzel.org?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Why to use Puzzel.org?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How to use Puzzel.org?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Types of Online Puzzles in Puzzel.org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Free Benefits of Puzzel.org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Limitations of Puzzel.org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60000"/>
              </a:lnSpc>
              <a:buFont typeface="Arial" pitchFamily="34" charset="0"/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1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3581400"/>
            <a:ext cx="2536101" cy="20574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8111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5393"/>
          <a:stretch/>
        </p:blipFill>
        <p:spPr bwMode="auto">
          <a:xfrm>
            <a:off x="0" y="13855"/>
            <a:ext cx="9144000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509155"/>
            <a:ext cx="8077200" cy="58674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3400" y="509155"/>
            <a:ext cx="8077200" cy="558684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None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27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What is Puzzel.org?</a:t>
            </a:r>
            <a:endParaRPr lang="en-US" sz="2700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algn="just">
              <a:lnSpc>
                <a:spcPct val="110000"/>
              </a:lnSpc>
            </a:pPr>
            <a:r>
              <a:rPr lang="en-US" sz="2700" dirty="0" smtClean="0">
                <a:latin typeface="Arial" pitchFamily="34" charset="0"/>
                <a:cs typeface="Arial" pitchFamily="34" charset="0"/>
              </a:rPr>
              <a:t>Puzzel.org is a web tool for </a:t>
            </a:r>
            <a:r>
              <a:rPr lang="en-US" sz="27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creating online puzzles 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that became popular particularly during COVID-19. </a:t>
            </a:r>
          </a:p>
          <a:p>
            <a:pPr lvl="0" algn="just">
              <a:lnSpc>
                <a:spcPct val="110000"/>
              </a:lnSpc>
            </a:pPr>
            <a:r>
              <a:rPr lang="en-US" sz="2700" dirty="0" smtClean="0">
                <a:latin typeface="Arial" pitchFamily="34" charset="0"/>
                <a:cs typeface="Arial" pitchFamily="34" charset="0"/>
              </a:rPr>
              <a:t>Remember its spelling – </a:t>
            </a:r>
            <a:r>
              <a:rPr lang="en-US" sz="27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PUZZEL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 which is a Dutch word for Puzzle.</a:t>
            </a:r>
          </a:p>
          <a:p>
            <a:pPr lvl="0" algn="just">
              <a:lnSpc>
                <a:spcPct val="110000"/>
              </a:lnSpc>
            </a:pPr>
            <a:r>
              <a:rPr lang="en-US" sz="2700" dirty="0" smtClean="0">
                <a:latin typeface="Arial" pitchFamily="34" charset="0"/>
                <a:cs typeface="Arial" pitchFamily="34" charset="0"/>
              </a:rPr>
              <a:t>It offers a wide variety of online puzzles – at least </a:t>
            </a:r>
            <a:r>
              <a:rPr lang="en-US" sz="27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24 puzzles 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types currently – in Language, </a:t>
            </a:r>
            <a:r>
              <a:rPr lang="en-US" sz="2700" dirty="0" err="1" smtClean="0">
                <a:latin typeface="Arial" pitchFamily="34" charset="0"/>
                <a:cs typeface="Arial" pitchFamily="34" charset="0"/>
              </a:rPr>
              <a:t>Maths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, Reasoning, and Picture puzzles.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lvl="0" algn="just"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 descr="1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533400"/>
            <a:ext cx="2667000" cy="1066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8111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iverse puzzl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762000"/>
            <a:ext cx="7216456" cy="464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5393"/>
          <a:stretch/>
        </p:blipFill>
        <p:spPr bwMode="auto">
          <a:xfrm>
            <a:off x="0" y="13855"/>
            <a:ext cx="9144000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509155"/>
            <a:ext cx="8077200" cy="58674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3400" y="509155"/>
            <a:ext cx="8077200" cy="58673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                  </a:t>
            </a:r>
            <a:r>
              <a:rPr lang="en-US" sz="28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Who can use Puzzel.org?</a:t>
            </a:r>
            <a:endParaRPr lang="en-US" sz="2800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Specifically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teachers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who want to make their teaching-learning a creative and interactive process.</a:t>
            </a:r>
          </a:p>
          <a:p>
            <a:pPr lvl="0" algn="just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Students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who take part in online puzzles as participants and want to learn in a fun way.</a:t>
            </a:r>
          </a:p>
          <a:p>
            <a:pPr lvl="0" algn="just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Children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who want to brainstorm for improving their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mental abilities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Anybody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and of any age-group can create or play these online puzzles – be it for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formal or informal teaching/learning. </a:t>
            </a:r>
          </a:p>
          <a:p>
            <a:pPr algn="just"/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8111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5393"/>
          <a:stretch/>
        </p:blipFill>
        <p:spPr bwMode="auto">
          <a:xfrm>
            <a:off x="0" y="13855"/>
            <a:ext cx="9144000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509155"/>
            <a:ext cx="8077200" cy="58674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3400" y="509155"/>
            <a:ext cx="8077200" cy="58673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Why to use Puzzel.org?</a:t>
            </a:r>
            <a:endParaRPr lang="en-US" sz="2800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800" dirty="0" smtClean="0">
                <a:latin typeface="Arial" pitchFamily="34" charset="0"/>
                <a:cs typeface="Arial" pitchFamily="34" charset="0"/>
              </a:rPr>
              <a:t>Teaching</a:t>
            </a:r>
          </a:p>
          <a:p>
            <a:pPr lvl="0"/>
            <a:r>
              <a:rPr lang="en-US" sz="2800" dirty="0" smtClean="0">
                <a:latin typeface="Arial" pitchFamily="34" charset="0"/>
                <a:cs typeface="Arial" pitchFamily="34" charset="0"/>
              </a:rPr>
              <a:t>Learning</a:t>
            </a:r>
          </a:p>
          <a:p>
            <a:pPr lvl="0"/>
            <a:r>
              <a:rPr lang="en-US" sz="2800" dirty="0" smtClean="0">
                <a:latin typeface="Arial" pitchFamily="34" charset="0"/>
                <a:cs typeface="Arial" pitchFamily="34" charset="0"/>
              </a:rPr>
              <a:t>Assessment of Learning</a:t>
            </a:r>
          </a:p>
          <a:p>
            <a:pPr lvl="0"/>
            <a:r>
              <a:rPr lang="en-US" sz="2800" dirty="0" smtClean="0">
                <a:latin typeface="Arial" pitchFamily="34" charset="0"/>
                <a:cs typeface="Arial" pitchFamily="34" charset="0"/>
              </a:rPr>
              <a:t>For enriching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vocabulary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– offers puzzles in foreign languages only </a:t>
            </a:r>
          </a:p>
          <a:p>
            <a:pPr lvl="0"/>
            <a:r>
              <a:rPr lang="en-US" sz="2800" dirty="0" smtClean="0">
                <a:latin typeface="Arial" pitchFamily="34" charset="0"/>
                <a:cs typeface="Arial" pitchFamily="34" charset="0"/>
              </a:rPr>
              <a:t>For increasing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general awareness</a:t>
            </a:r>
          </a:p>
          <a:p>
            <a:pPr lvl="0"/>
            <a:r>
              <a:rPr lang="en-US" sz="2800" dirty="0" smtClean="0">
                <a:latin typeface="Arial" pitchFamily="34" charset="0"/>
                <a:cs typeface="Arial" pitchFamily="34" charset="0"/>
              </a:rPr>
              <a:t>For enhancing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mental abilities  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For fun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1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3962400"/>
            <a:ext cx="2286000" cy="2286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8111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5393"/>
          <a:stretch/>
        </p:blipFill>
        <p:spPr bwMode="auto">
          <a:xfrm>
            <a:off x="0" y="13855"/>
            <a:ext cx="9144000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509155"/>
            <a:ext cx="8077200" cy="58674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3400" y="509155"/>
            <a:ext cx="8077200" cy="58673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endParaRPr lang="en-US" sz="27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27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How to use Puzzel.org?</a:t>
            </a:r>
          </a:p>
          <a:p>
            <a:pPr algn="ctr">
              <a:buNone/>
            </a:pPr>
            <a:endParaRPr lang="en-US" sz="2700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700" dirty="0" smtClean="0">
                <a:latin typeface="Arial" pitchFamily="34" charset="0"/>
                <a:cs typeface="Arial" pitchFamily="34" charset="0"/>
              </a:rPr>
              <a:t>Type </a:t>
            </a:r>
            <a:r>
              <a:rPr lang="en-US" sz="2700" b="1" i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puzzel.org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 in the search bar </a:t>
            </a:r>
          </a:p>
          <a:p>
            <a:pPr lvl="0"/>
            <a:r>
              <a:rPr lang="en-US" sz="2700" dirty="0" smtClean="0">
                <a:latin typeface="Arial" pitchFamily="34" charset="0"/>
                <a:cs typeface="Arial" pitchFamily="34" charset="0"/>
              </a:rPr>
              <a:t>There you will see </a:t>
            </a:r>
            <a:r>
              <a:rPr lang="en-US" sz="27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four</a:t>
            </a:r>
            <a:r>
              <a:rPr lang="en-US" sz="2700" dirty="0" smtClean="0">
                <a:latin typeface="Arial" pitchFamily="34" charset="0"/>
                <a:cs typeface="Arial" pitchFamily="34" charset="0"/>
              </a:rPr>
              <a:t> options on the homepage</a:t>
            </a:r>
          </a:p>
          <a:p>
            <a:pPr marL="0" indent="0">
              <a:buFont typeface="Arial" pitchFamily="34" charset="0"/>
              <a:buNone/>
            </a:pPr>
            <a:endParaRPr lang="en-US" sz="27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11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838200" y="3048000"/>
            <a:ext cx="7467600" cy="2590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8111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5393"/>
          <a:stretch/>
        </p:blipFill>
        <p:spPr bwMode="auto">
          <a:xfrm>
            <a:off x="0" y="13855"/>
            <a:ext cx="9144000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509155"/>
            <a:ext cx="8077200" cy="58674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3400" y="509155"/>
            <a:ext cx="8077200" cy="573924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Go to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dashboard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for creating puzzles. Here you can create puzzles by registering your account or by logging in via your Google account.</a:t>
            </a:r>
          </a:p>
          <a:p>
            <a:pPr lvl="0"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You can also use this tool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without logging in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by selecting temporary account. </a:t>
            </a:r>
          </a:p>
          <a:p>
            <a:pPr lvl="0"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For using this tool you should have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text/image/math calculation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as per the requirement of the puzzle you are using. </a:t>
            </a:r>
          </a:p>
          <a:p>
            <a:pPr lvl="0" algn="just"/>
            <a:r>
              <a:rPr lang="en-US" sz="2800" dirty="0" smtClean="0">
                <a:latin typeface="Arial" pitchFamily="34" charset="0"/>
                <a:cs typeface="Arial" pitchFamily="34" charset="0"/>
              </a:rPr>
              <a:t>Puzzles created by you are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automatically saved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that you can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access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later if you do not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delete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 algn="just">
              <a:buFont typeface="Arial" pitchFamily="34" charset="0"/>
              <a:buNone/>
            </a:pP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8111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5393"/>
          <a:stretch/>
        </p:blipFill>
        <p:spPr bwMode="auto">
          <a:xfrm>
            <a:off x="0" y="13855"/>
            <a:ext cx="9144000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509155"/>
            <a:ext cx="8077200" cy="586740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685800" y="304800"/>
            <a:ext cx="7696200" cy="7663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Types of online Puzzles in Puzzel.org</a:t>
            </a:r>
            <a:endParaRPr kumimoji="0" lang="en-US" sz="28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There are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24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types of online puzzles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ctr"/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Categories of the Puzzles in Puzzel.org</a:t>
            </a:r>
          </a:p>
          <a:p>
            <a:pPr lvl="0" algn="ctr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/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tab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2286000"/>
            <a:ext cx="7925532" cy="2895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8111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549</Words>
  <Application>Microsoft Office PowerPoint</Application>
  <PresentationFormat>On-screen Show (4:3)</PresentationFormat>
  <Paragraphs>80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प्राथमिक स्तर पर हिंदी भाषा शिक्षण में बाल साहित्य का एकीकरण</dc:title>
  <dc:creator>Windows User</dc:creator>
  <cp:lastModifiedBy>Welcome Abdul</cp:lastModifiedBy>
  <cp:revision>132</cp:revision>
  <dcterms:created xsi:type="dcterms:W3CDTF">2022-05-04T18:42:18Z</dcterms:created>
  <dcterms:modified xsi:type="dcterms:W3CDTF">2024-05-22T05:18:54Z</dcterms:modified>
</cp:coreProperties>
</file>