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ppt/theme/themeOverride3.xml" ContentType="application/vnd.openxmlformats-officedocument.themeOverr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85" r:id="rId1"/>
  </p:sldMasterIdLst>
  <p:notesMasterIdLst>
    <p:notesMasterId r:id="rId29"/>
  </p:notesMasterIdLst>
  <p:sldIdLst>
    <p:sldId id="256" r:id="rId2"/>
    <p:sldId id="265" r:id="rId3"/>
    <p:sldId id="349" r:id="rId4"/>
    <p:sldId id="327" r:id="rId5"/>
    <p:sldId id="341" r:id="rId6"/>
    <p:sldId id="334" r:id="rId7"/>
    <p:sldId id="356" r:id="rId8"/>
    <p:sldId id="331" r:id="rId9"/>
    <p:sldId id="344" r:id="rId10"/>
    <p:sldId id="347" r:id="rId11"/>
    <p:sldId id="342" r:id="rId12"/>
    <p:sldId id="343" r:id="rId13"/>
    <p:sldId id="355" r:id="rId14"/>
    <p:sldId id="351" r:id="rId15"/>
    <p:sldId id="337" r:id="rId16"/>
    <p:sldId id="330" r:id="rId17"/>
    <p:sldId id="352" r:id="rId18"/>
    <p:sldId id="345" r:id="rId19"/>
    <p:sldId id="353" r:id="rId20"/>
    <p:sldId id="358" r:id="rId21"/>
    <p:sldId id="359" r:id="rId22"/>
    <p:sldId id="338" r:id="rId23"/>
    <p:sldId id="357" r:id="rId24"/>
    <p:sldId id="350" r:id="rId25"/>
    <p:sldId id="361" r:id="rId26"/>
    <p:sldId id="360" r:id="rId27"/>
    <p:sldId id="284" r:id="rId28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Medium Style 2 - Accent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211" autoAdjust="0"/>
    <p:restoredTop sz="94660"/>
  </p:normalViewPr>
  <p:slideViewPr>
    <p:cSldViewPr snapToGrid="0">
      <p:cViewPr varScale="1">
        <p:scale>
          <a:sx n="82" d="100"/>
          <a:sy n="82" d="100"/>
        </p:scale>
        <p:origin x="682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Relationship Id="rId8" Type="http://schemas.openxmlformats.org/officeDocument/2006/relationships/slide" Target="slides/slide7.xml"/></Relationships>
</file>

<file path=ppt/diagrams/_rels/drawing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6E0B391-2C06-42C7-8387-944268B5F37F}" type="doc">
      <dgm:prSet loTypeId="urn:microsoft.com/office/officeart/2005/8/layout/hList6" loCatId="list" qsTypeId="urn:microsoft.com/office/officeart/2005/8/quickstyle/3d2" qsCatId="3D" csTypeId="urn:microsoft.com/office/officeart/2005/8/colors/colorful5" csCatId="colorful" phldr="1"/>
      <dgm:spPr/>
      <dgm:t>
        <a:bodyPr/>
        <a:lstStyle/>
        <a:p>
          <a:endParaRPr lang="en-IN"/>
        </a:p>
      </dgm:t>
    </dgm:pt>
    <dgm:pt modelId="{481C154F-26AB-46D0-8D9C-E145B4CC81F9}">
      <dgm:prSet phldrT="[Text]"/>
      <dgm:spPr/>
      <dgm:t>
        <a:bodyPr/>
        <a:lstStyle/>
        <a:p>
          <a:r>
            <a:rPr lang="en-IN" b="1" dirty="0"/>
            <a:t>REPORT</a:t>
          </a:r>
        </a:p>
      </dgm:t>
    </dgm:pt>
    <dgm:pt modelId="{1F4D7D41-764F-4511-9085-54E3E166B83A}" type="parTrans" cxnId="{413C5782-D09E-4851-A321-8C2305F365DE}">
      <dgm:prSet/>
      <dgm:spPr/>
      <dgm:t>
        <a:bodyPr/>
        <a:lstStyle/>
        <a:p>
          <a:endParaRPr lang="en-IN"/>
        </a:p>
      </dgm:t>
    </dgm:pt>
    <dgm:pt modelId="{5FEB78A3-DD27-4238-9D3E-66AE1085A3CF}" type="sibTrans" cxnId="{413C5782-D09E-4851-A321-8C2305F365DE}">
      <dgm:prSet/>
      <dgm:spPr/>
      <dgm:t>
        <a:bodyPr/>
        <a:lstStyle/>
        <a:p>
          <a:endParaRPr lang="en-IN"/>
        </a:p>
      </dgm:t>
    </dgm:pt>
    <dgm:pt modelId="{4AAD3FBD-72CC-456C-BFCB-CAC91D38E89E}">
      <dgm:prSet phldrT="[Text]"/>
      <dgm:spPr/>
      <dgm:t>
        <a:bodyPr/>
        <a:lstStyle/>
        <a:p>
          <a:r>
            <a:rPr lang="en-IN" b="1" dirty="0"/>
            <a:t>SAVE</a:t>
          </a:r>
        </a:p>
      </dgm:t>
    </dgm:pt>
    <dgm:pt modelId="{F9CEFBD8-BFBA-40D7-81CA-A1323197CC01}" type="parTrans" cxnId="{E48420AA-D9B4-46BE-89C2-2C1E26398F68}">
      <dgm:prSet/>
      <dgm:spPr/>
      <dgm:t>
        <a:bodyPr/>
        <a:lstStyle/>
        <a:p>
          <a:endParaRPr lang="en-IN"/>
        </a:p>
      </dgm:t>
    </dgm:pt>
    <dgm:pt modelId="{13CB912F-9FB7-4FC1-8505-77577128F104}" type="sibTrans" cxnId="{E48420AA-D9B4-46BE-89C2-2C1E26398F68}">
      <dgm:prSet/>
      <dgm:spPr/>
      <dgm:t>
        <a:bodyPr/>
        <a:lstStyle/>
        <a:p>
          <a:endParaRPr lang="en-IN"/>
        </a:p>
      </dgm:t>
    </dgm:pt>
    <dgm:pt modelId="{4129E972-5711-4F94-8643-0A894D813179}">
      <dgm:prSet phldrT="[Text]"/>
      <dgm:spPr/>
      <dgm:t>
        <a:bodyPr/>
        <a:lstStyle/>
        <a:p>
          <a:r>
            <a:rPr lang="en-IN" b="1" dirty="0"/>
            <a:t>BLOCK</a:t>
          </a:r>
        </a:p>
      </dgm:t>
    </dgm:pt>
    <dgm:pt modelId="{20DC0552-CC9A-4542-916E-FF8AED35E877}" type="parTrans" cxnId="{0DDE0B28-BA61-432F-986C-577AFA3C72FE}">
      <dgm:prSet/>
      <dgm:spPr/>
      <dgm:t>
        <a:bodyPr/>
        <a:lstStyle/>
        <a:p>
          <a:endParaRPr lang="en-IN"/>
        </a:p>
      </dgm:t>
    </dgm:pt>
    <dgm:pt modelId="{1B211528-F553-4FC0-8BC2-4AECDFABAC35}" type="sibTrans" cxnId="{0DDE0B28-BA61-432F-986C-577AFA3C72FE}">
      <dgm:prSet/>
      <dgm:spPr/>
      <dgm:t>
        <a:bodyPr/>
        <a:lstStyle/>
        <a:p>
          <a:endParaRPr lang="en-IN"/>
        </a:p>
      </dgm:t>
    </dgm:pt>
    <dgm:pt modelId="{5789A8EE-63C2-44B8-9251-07EF3EFCCA03}" type="pres">
      <dgm:prSet presAssocID="{46E0B391-2C06-42C7-8387-944268B5F37F}" presName="Name0" presStyleCnt="0">
        <dgm:presLayoutVars>
          <dgm:dir/>
          <dgm:resizeHandles val="exact"/>
        </dgm:presLayoutVars>
      </dgm:prSet>
      <dgm:spPr/>
    </dgm:pt>
    <dgm:pt modelId="{013C536C-E380-49CB-B73C-0AE35EFD7DC0}" type="pres">
      <dgm:prSet presAssocID="{481C154F-26AB-46D0-8D9C-E145B4CC81F9}" presName="node" presStyleLbl="node1" presStyleIdx="0" presStyleCnt="3">
        <dgm:presLayoutVars>
          <dgm:bulletEnabled val="1"/>
        </dgm:presLayoutVars>
      </dgm:prSet>
      <dgm:spPr/>
    </dgm:pt>
    <dgm:pt modelId="{6D1F3572-B407-4EDE-B792-61DADA3F88E2}" type="pres">
      <dgm:prSet presAssocID="{5FEB78A3-DD27-4238-9D3E-66AE1085A3CF}" presName="sibTrans" presStyleCnt="0"/>
      <dgm:spPr/>
    </dgm:pt>
    <dgm:pt modelId="{65E2CDD9-9887-452E-A000-26734BC4C042}" type="pres">
      <dgm:prSet presAssocID="{4AAD3FBD-72CC-456C-BFCB-CAC91D38E89E}" presName="node" presStyleLbl="node1" presStyleIdx="1" presStyleCnt="3">
        <dgm:presLayoutVars>
          <dgm:bulletEnabled val="1"/>
        </dgm:presLayoutVars>
      </dgm:prSet>
      <dgm:spPr/>
    </dgm:pt>
    <dgm:pt modelId="{50D176E4-6308-405E-8697-F30013F390E9}" type="pres">
      <dgm:prSet presAssocID="{13CB912F-9FB7-4FC1-8505-77577128F104}" presName="sibTrans" presStyleCnt="0"/>
      <dgm:spPr/>
    </dgm:pt>
    <dgm:pt modelId="{6A073C9A-CB0C-467E-A361-55B6C8B282F7}" type="pres">
      <dgm:prSet presAssocID="{4129E972-5711-4F94-8643-0A894D813179}" presName="node" presStyleLbl="node1" presStyleIdx="2" presStyleCnt="3">
        <dgm:presLayoutVars>
          <dgm:bulletEnabled val="1"/>
        </dgm:presLayoutVars>
      </dgm:prSet>
      <dgm:spPr/>
    </dgm:pt>
  </dgm:ptLst>
  <dgm:cxnLst>
    <dgm:cxn modelId="{0DDE0B28-BA61-432F-986C-577AFA3C72FE}" srcId="{46E0B391-2C06-42C7-8387-944268B5F37F}" destId="{4129E972-5711-4F94-8643-0A894D813179}" srcOrd="2" destOrd="0" parTransId="{20DC0552-CC9A-4542-916E-FF8AED35E877}" sibTransId="{1B211528-F553-4FC0-8BC2-4AECDFABAC35}"/>
    <dgm:cxn modelId="{E66EFA5F-AC30-46F0-96B4-5352EC7BBA51}" type="presOf" srcId="{4AAD3FBD-72CC-456C-BFCB-CAC91D38E89E}" destId="{65E2CDD9-9887-452E-A000-26734BC4C042}" srcOrd="0" destOrd="0" presId="urn:microsoft.com/office/officeart/2005/8/layout/hList6"/>
    <dgm:cxn modelId="{413C5782-D09E-4851-A321-8C2305F365DE}" srcId="{46E0B391-2C06-42C7-8387-944268B5F37F}" destId="{481C154F-26AB-46D0-8D9C-E145B4CC81F9}" srcOrd="0" destOrd="0" parTransId="{1F4D7D41-764F-4511-9085-54E3E166B83A}" sibTransId="{5FEB78A3-DD27-4238-9D3E-66AE1085A3CF}"/>
    <dgm:cxn modelId="{E48420AA-D9B4-46BE-89C2-2C1E26398F68}" srcId="{46E0B391-2C06-42C7-8387-944268B5F37F}" destId="{4AAD3FBD-72CC-456C-BFCB-CAC91D38E89E}" srcOrd="1" destOrd="0" parTransId="{F9CEFBD8-BFBA-40D7-81CA-A1323197CC01}" sibTransId="{13CB912F-9FB7-4FC1-8505-77577128F104}"/>
    <dgm:cxn modelId="{69BCF9B9-F654-4F81-8B44-BDA69CA50517}" type="presOf" srcId="{46E0B391-2C06-42C7-8387-944268B5F37F}" destId="{5789A8EE-63C2-44B8-9251-07EF3EFCCA03}" srcOrd="0" destOrd="0" presId="urn:microsoft.com/office/officeart/2005/8/layout/hList6"/>
    <dgm:cxn modelId="{1375E0D5-BA6A-4F1C-82D8-C7F29836043A}" type="presOf" srcId="{481C154F-26AB-46D0-8D9C-E145B4CC81F9}" destId="{013C536C-E380-49CB-B73C-0AE35EFD7DC0}" srcOrd="0" destOrd="0" presId="urn:microsoft.com/office/officeart/2005/8/layout/hList6"/>
    <dgm:cxn modelId="{1ACA19EC-ED8B-4A17-9AF4-DD4670BC4670}" type="presOf" srcId="{4129E972-5711-4F94-8643-0A894D813179}" destId="{6A073C9A-CB0C-467E-A361-55B6C8B282F7}" srcOrd="0" destOrd="0" presId="urn:microsoft.com/office/officeart/2005/8/layout/hList6"/>
    <dgm:cxn modelId="{E285A7ED-E9F2-48E1-86CD-4694E3710971}" type="presParOf" srcId="{5789A8EE-63C2-44B8-9251-07EF3EFCCA03}" destId="{013C536C-E380-49CB-B73C-0AE35EFD7DC0}" srcOrd="0" destOrd="0" presId="urn:microsoft.com/office/officeart/2005/8/layout/hList6"/>
    <dgm:cxn modelId="{26C1B372-1E75-4FB9-B6C5-8EDCEAAD43F8}" type="presParOf" srcId="{5789A8EE-63C2-44B8-9251-07EF3EFCCA03}" destId="{6D1F3572-B407-4EDE-B792-61DADA3F88E2}" srcOrd="1" destOrd="0" presId="urn:microsoft.com/office/officeart/2005/8/layout/hList6"/>
    <dgm:cxn modelId="{2C46DB99-0841-4F94-B473-A5440BE5C577}" type="presParOf" srcId="{5789A8EE-63C2-44B8-9251-07EF3EFCCA03}" destId="{65E2CDD9-9887-452E-A000-26734BC4C042}" srcOrd="2" destOrd="0" presId="urn:microsoft.com/office/officeart/2005/8/layout/hList6"/>
    <dgm:cxn modelId="{0B39A32A-B70F-4F47-9BA4-A654C83BBE19}" type="presParOf" srcId="{5789A8EE-63C2-44B8-9251-07EF3EFCCA03}" destId="{50D176E4-6308-405E-8697-F30013F390E9}" srcOrd="3" destOrd="0" presId="urn:microsoft.com/office/officeart/2005/8/layout/hList6"/>
    <dgm:cxn modelId="{94078F49-0D6A-4E78-8D9A-9CF89577CEE4}" type="presParOf" srcId="{5789A8EE-63C2-44B8-9251-07EF3EFCCA03}" destId="{6A073C9A-CB0C-467E-A361-55B6C8B282F7}" srcOrd="4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13C536C-E380-49CB-B73C-0AE35EFD7DC0}">
      <dsp:nvSpPr>
        <dsp:cNvPr id="0" name=""/>
        <dsp:cNvSpPr/>
      </dsp:nvSpPr>
      <dsp:spPr>
        <a:xfrm rot="16200000">
          <a:off x="-897659" y="898457"/>
          <a:ext cx="3871272" cy="2074357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5">
                <a:hueOff val="0"/>
                <a:satOff val="0"/>
                <a:lumOff val="0"/>
                <a:alphaOff val="0"/>
                <a:shade val="74000"/>
                <a:satMod val="130000"/>
                <a:lumMod val="90000"/>
              </a:schemeClr>
              <a:schemeClr val="accent5">
                <a:hueOff val="0"/>
                <a:satOff val="0"/>
                <a:lumOff val="0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REPORT</a:t>
          </a:r>
        </a:p>
      </dsp:txBody>
      <dsp:txXfrm rot="5400000">
        <a:off x="798" y="774254"/>
        <a:ext cx="2074357" cy="2322764"/>
      </dsp:txXfrm>
    </dsp:sp>
    <dsp:sp modelId="{65E2CDD9-9887-452E-A000-26734BC4C042}">
      <dsp:nvSpPr>
        <dsp:cNvPr id="0" name=""/>
        <dsp:cNvSpPr/>
      </dsp:nvSpPr>
      <dsp:spPr>
        <a:xfrm rot="16200000">
          <a:off x="1332274" y="898457"/>
          <a:ext cx="3871272" cy="2074357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5">
                <a:hueOff val="496582"/>
                <a:satOff val="288"/>
                <a:lumOff val="2843"/>
                <a:alphaOff val="0"/>
                <a:shade val="74000"/>
                <a:satMod val="130000"/>
                <a:lumMod val="90000"/>
              </a:schemeClr>
              <a:schemeClr val="accent5">
                <a:hueOff val="496582"/>
                <a:satOff val="288"/>
                <a:lumOff val="2843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SAVE</a:t>
          </a:r>
        </a:p>
      </dsp:txBody>
      <dsp:txXfrm rot="5400000">
        <a:off x="2230731" y="774254"/>
        <a:ext cx="2074357" cy="2322764"/>
      </dsp:txXfrm>
    </dsp:sp>
    <dsp:sp modelId="{6A073C9A-CB0C-467E-A361-55B6C8B282F7}">
      <dsp:nvSpPr>
        <dsp:cNvPr id="0" name=""/>
        <dsp:cNvSpPr/>
      </dsp:nvSpPr>
      <dsp:spPr>
        <a:xfrm rot="16200000">
          <a:off x="3562208" y="898457"/>
          <a:ext cx="3871272" cy="2074357"/>
        </a:xfrm>
        <a:prstGeom prst="flowChartManualOperation">
          <a:avLst/>
        </a:prstGeom>
        <a:blipFill>
          <a:blip xmlns:r="http://schemas.openxmlformats.org/officeDocument/2006/relationships" r:embed="rId1">
            <a:duotone>
              <a:schemeClr val="accent5">
                <a:hueOff val="993165"/>
                <a:satOff val="576"/>
                <a:lumOff val="5686"/>
                <a:alphaOff val="0"/>
                <a:shade val="74000"/>
                <a:satMod val="130000"/>
                <a:lumMod val="90000"/>
              </a:schemeClr>
              <a:schemeClr val="accent5">
                <a:hueOff val="993165"/>
                <a:satOff val="576"/>
                <a:lumOff val="5686"/>
                <a:alphaOff val="0"/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  <a:ln>
          <a:noFill/>
        </a:ln>
        <a:effectLst>
          <a:innerShdw blurRad="25400" dist="12700" dir="13500000">
            <a:srgbClr val="000000">
              <a:alpha val="45000"/>
            </a:srgbClr>
          </a:innerShdw>
        </a:effectLst>
        <a:scene3d>
          <a:camera prst="orthographicFront"/>
          <a:lightRig rig="threePt" dir="t">
            <a:rot lat="0" lon="0" rev="7500000"/>
          </a:lightRig>
        </a:scene3d>
        <a:sp3d prstMaterial="plastic">
          <a:bevelT w="127000" h="25400" prst="relaxedInset"/>
        </a:sp3d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196850" tIns="0" rIns="198438" bIns="0" numCol="1" spcCol="1270" anchor="ctr" anchorCtr="0">
          <a:noAutofit/>
        </a:bodyPr>
        <a:lstStyle/>
        <a:p>
          <a:pPr marL="0" lvl="0" indent="0" algn="ctr" defTabSz="13779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IN" sz="3100" b="1" kern="1200" dirty="0"/>
            <a:t>BLOCK</a:t>
          </a:r>
        </a:p>
      </dsp:txBody>
      <dsp:txXfrm rot="5400000">
        <a:off x="4460665" y="774254"/>
        <a:ext cx="2074357" cy="2322764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2">
  <dgm:title val=""/>
  <dgm:desc val=""/>
  <dgm:catLst>
    <dgm:cat type="3D" pri="11200"/>
  </dgm:catLst>
  <dgm:scene3d>
    <a:camera prst="orthographicFront"/>
    <a:lightRig rig="threePt" dir="t"/>
  </dgm:scene3d>
  <dgm:styleLbl name="node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tx1"/>
      </a:fontRef>
    </dgm:style>
  </dgm:styleLbl>
  <dgm:styleLbl name="aling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>
        <a:rot lat="0" lon="0" rev="7500000"/>
      </a:lightRig>
    </dgm:scene3d>
    <dgm:sp3d z="2540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>
        <a:rot lat="0" lon="0" rev="7500000"/>
      </a:lightRig>
    </dgm:scene3d>
    <dgm:sp3d z="-152400" extrusionH="63500" contourW="12700" prstMaterial="matte">
      <a:contourClr>
        <a:schemeClr val="lt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>
        <a:rot lat="0" lon="0" rev="7500000"/>
      </a:lightRig>
    </dgm:scene3d>
    <dgm:sp3d z="-700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>
        <a:rot lat="0" lon="0" rev="7500000"/>
      </a:lightRig>
    </dgm:scene3d>
    <dgm:sp3d z="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>
        <a:rot lat="0" lon="0" rev="7500000"/>
      </a:lightRig>
    </dgm:scene3d>
    <dgm:sp3d z="-152400" extrusionH="63500" prstMaterial="matte">
      <a:bevelT w="25400" h="63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>
        <a:rot lat="0" lon="0" rev="7500000"/>
      </a:lightRig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>
        <a:rot lat="0" lon="0" rev="7500000"/>
      </a:lightRig>
    </dgm:scene3d>
    <dgm:sp3d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>
        <a:rot lat="0" lon="0" rev="7500000"/>
      </a:lightRig>
    </dgm:scene3d>
    <dgm:sp3d z="60000" prstMaterial="flat">
      <a:bevelT w="120900" h="88900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>
        <a:rot lat="0" lon="0" rev="7500000"/>
      </a:lightRig>
    </dgm:scene3d>
    <dgm:sp3d z="-40000"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>
        <a:rot lat="0" lon="0" rev="7500000"/>
      </a:lightRig>
    </dgm:scene3d>
    <dgm:sp3d extrusionH="190500" prstMaterial="dkEdge">
      <a:bevelT w="13540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>
        <a:rot lat="0" lon="0" rev="7500000"/>
      </a:lightRig>
    </dgm:scene3d>
    <dgm:sp3d prstMaterial="plastic">
      <a:bevelT w="127000" h="354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24450" h="1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0800" h="190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>
        <a:rot lat="0" lon="0" rev="7500000"/>
      </a:lightRig>
    </dgm:scene3d>
    <dgm:sp3d extrusionH="190500" prstMaterial="dkEdge">
      <a:bevelT w="120650" h="38100" prst="relaxedInset"/>
      <a:bevelB w="120650" h="571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>
        <a:rot lat="0" lon="0" rev="7500000"/>
      </a:lightRig>
    </dgm:scene3d>
    <dgm:sp3d z="-152400" extrusionH="63500" prstMaterial="dkEdge">
      <a:bevelT w="14445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>
        <a:rot lat="0" lon="0" rev="7500000"/>
      </a:lightRig>
    </dgm:scene3d>
    <dgm:sp3d z="152400" extrusionH="63500" prstMaterial="dkEdge">
      <a:bevelT w="125400" h="36350" prst="relaxedInset"/>
      <a:contourClr>
        <a:schemeClr val="bg1"/>
      </a:contourClr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>
        <a:rot lat="0" lon="0" rev="7500000"/>
      </a:lightRig>
    </dgm:scene3d>
    <dgm:sp3d z="-152400" extrusionH="63500" prstMaterial="matte">
      <a:bevelT w="144450" h="6350" prst="relaxedInset"/>
      <a:contourClr>
        <a:schemeClr val="bg1"/>
      </a:contourClr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>
        <a:rot lat="0" lon="0" rev="7500000"/>
      </a:lightRig>
    </dgm:scene3d>
    <dgm:sp3d prstMaterial="plastic">
      <a:bevelT w="127000" h="25400" prst="relaxedInset"/>
      <a:bevelB w="88900" h="121750" prst="angle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trBgShp">
    <dgm:scene3d>
      <a:camera prst="orthographicFront"/>
      <a:lightRig rig="threePt" dir="t"/>
    </dgm:scene3d>
    <dgm:sp3d z="-1524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>
        <a:rot lat="0" lon="0" rev="7500000"/>
      </a:lightRig>
    </dgm:scene3d>
    <dgm:sp3d z="152400" extrusionH="63500" prstMaterial="matte">
      <a:bevelT w="50800" h="19050" prst="relaxedInset"/>
      <a:contourClr>
        <a:schemeClr val="bg1"/>
      </a:contourClr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73D466A-E454-49BB-BF9A-72045057A2CB}" type="datetimeFigureOut">
              <a:rPr lang="en-US" smtClean="0"/>
              <a:t>4/16/2025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7BF1E16-FD6C-4B2F-A6F6-A6CD32EA0F28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1987346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6934" y="0"/>
            <a:ext cx="12231160" cy="6856214"/>
            <a:chOff x="-16934" y="0"/>
            <a:chExt cx="12231160" cy="6856214"/>
          </a:xfrm>
        </p:grpSpPr>
        <p:pic>
          <p:nvPicPr>
            <p:cNvPr id="16" name="Picture 15" descr="HD-PanelTitleR1.png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26" name="Rectangle 25"/>
            <p:cNvSpPr/>
            <p:nvPr/>
          </p:nvSpPr>
          <p:spPr>
            <a:xfrm>
              <a:off x="2328332" y="1540931"/>
              <a:ext cx="7543802" cy="3835401"/>
            </a:xfrm>
            <a:prstGeom prst="rect">
              <a:avLst/>
            </a:prstGeom>
            <a:noFill/>
            <a:ln w="15875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7" name="Picture 16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6934" y="3147609"/>
              <a:ext cx="2478024" cy="612648"/>
            </a:xfrm>
            <a:prstGeom prst="rect">
              <a:avLst/>
            </a:prstGeom>
          </p:spPr>
        </p:pic>
        <p:pic>
          <p:nvPicPr>
            <p:cNvPr id="20" name="Picture 19" descr="HDRibbonTitle-UniformTrim.png"/>
            <p:cNvPicPr>
              <a:picLocks noChangeAspect="1"/>
            </p:cNvPicPr>
            <p:nvPr/>
          </p:nvPicPr>
          <p:blipFill rotWithShape="1"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9736202" y="3147609"/>
              <a:ext cx="2478024" cy="612648"/>
            </a:xfrm>
            <a:prstGeom prst="rect">
              <a:avLst/>
            </a:prstGeom>
          </p:spPr>
        </p:pic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92398" y="1871131"/>
            <a:ext cx="6815669" cy="1515533"/>
          </a:xfrm>
        </p:spPr>
        <p:txBody>
          <a:bodyPr anchor="b">
            <a:noAutofit/>
          </a:bodyPr>
          <a:lstStyle>
            <a:lvl1pPr algn="ctr">
              <a:defRPr sz="5400">
                <a:effectLst/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2398" y="3657597"/>
            <a:ext cx="6815669" cy="1320802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983232" y="5037663"/>
            <a:ext cx="897467" cy="279400"/>
          </a:xfrm>
        </p:spPr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92397" y="5037663"/>
            <a:ext cx="5214635" cy="279400"/>
          </a:xfrm>
        </p:spPr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956900" y="5037663"/>
            <a:ext cx="551167" cy="279400"/>
          </a:xfrm>
        </p:spPr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2692399" y="3522131"/>
            <a:ext cx="6815668" cy="0"/>
          </a:xfrm>
          <a:prstGeom prst="line">
            <a:avLst/>
          </a:prstGeom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12481295"/>
      </p:ext>
    </p:extLst>
  </p:cSld>
  <p:clrMapOvr>
    <a:masterClrMapping/>
  </p:clrMapOvr>
  <p:transition spd="slow">
    <p:push dir="r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Panoramic 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4815415"/>
            <a:ext cx="9609666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041427" y="1041399"/>
            <a:ext cx="10105972" cy="3335869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401" y="5382153"/>
            <a:ext cx="9609666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5656269"/>
      </p:ext>
    </p:extLst>
  </p:cSld>
  <p:clrMapOvr>
    <a:masterClrMapping/>
  </p:clrMapOvr>
  <p:transition spd="slow">
    <p:push dir="r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le and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03868" y="982132"/>
            <a:ext cx="9592732" cy="2954868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03868" y="4343399"/>
            <a:ext cx="9592732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908935203"/>
      </p:ext>
    </p:extLst>
  </p:cSld>
  <p:clrMapOvr>
    <a:masterClrMapping/>
  </p:clrMapOvr>
  <p:transition spd="slow">
    <p:push dir="r"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370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584200"/>
          </a:xfrm>
        </p:spPr>
        <p:txBody>
          <a:bodyPr anchor="ctr">
            <a:normAutofit/>
          </a:bodyPr>
          <a:lstStyle>
            <a:lvl1pPr marL="0" indent="0" algn="r">
              <a:buFontTx/>
              <a:buNone/>
              <a:defRPr sz="20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343399"/>
            <a:ext cx="9609666" cy="1532467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sp>
        <p:nvSpPr>
          <p:cNvPr id="14" name="TextBox 13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600267" y="282787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19" name="Straight Connector 18"/>
          <p:cNvCxnSpPr/>
          <p:nvPr/>
        </p:nvCxnSpPr>
        <p:spPr>
          <a:xfrm>
            <a:off x="1396169" y="4140199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27328092"/>
      </p:ext>
    </p:extLst>
  </p:cSld>
  <p:clrMapOvr>
    <a:masterClrMapping/>
  </p:clrMapOvr>
  <p:transition spd="slow">
    <p:push dir="r"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2" y="3308581"/>
            <a:ext cx="9609668" cy="1468800"/>
          </a:xfrm>
        </p:spPr>
        <p:txBody>
          <a:bodyPr anchor="b">
            <a:normAutofit/>
          </a:bodyPr>
          <a:lstStyle>
            <a:lvl1pPr algn="l">
              <a:defRPr sz="32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777381"/>
            <a:ext cx="9609668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15461998"/>
      </p:ext>
    </p:extLst>
  </p:cSld>
  <p:clrMapOvr>
    <a:masterClrMapping/>
  </p:clrMapOvr>
  <p:transition spd="slow">
    <p:push dir="r"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Quote Name Car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982132"/>
            <a:ext cx="9296398" cy="2243668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3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9312"/>
            <a:ext cx="9609668" cy="88696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4529667"/>
            <a:ext cx="9609668" cy="13462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sp>
        <p:nvSpPr>
          <p:cNvPr id="12" name="TextBox 11"/>
          <p:cNvSpPr txBox="1"/>
          <p:nvPr/>
        </p:nvSpPr>
        <p:spPr>
          <a:xfrm>
            <a:off x="862013" y="8799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3" name="TextBox 12"/>
          <p:cNvSpPr txBox="1"/>
          <p:nvPr/>
        </p:nvSpPr>
        <p:spPr>
          <a:xfrm>
            <a:off x="10600267" y="259926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cxnSp>
        <p:nvCxnSpPr>
          <p:cNvPr id="26" name="Straight Connector 25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61827407"/>
      </p:ext>
    </p:extLst>
  </p:cSld>
  <p:clrMapOvr>
    <a:masterClrMapping/>
  </p:clrMapOvr>
  <p:transition spd="slow">
    <p:push dir="r"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rue or Fa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401" y="982132"/>
            <a:ext cx="9609666" cy="2243668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20" name="Text Placeholder 2"/>
          <p:cNvSpPr>
            <a:spLocks noGrp="1"/>
          </p:cNvSpPr>
          <p:nvPr>
            <p:ph type="body" idx="13"/>
          </p:nvPr>
        </p:nvSpPr>
        <p:spPr>
          <a:xfrm>
            <a:off x="1295401" y="3630168"/>
            <a:ext cx="9609668" cy="841248"/>
          </a:xfrm>
        </p:spPr>
        <p:txBody>
          <a:bodyPr anchor="b">
            <a:normAutofit/>
          </a:bodyPr>
          <a:lstStyle>
            <a:lvl1pPr marL="0" indent="0" algn="l">
              <a:spcBef>
                <a:spcPts val="0"/>
              </a:spcBef>
              <a:buNone/>
              <a:defRPr sz="2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4470399"/>
            <a:ext cx="9609670" cy="14054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5" name="Straight Connector 14"/>
          <p:cNvCxnSpPr/>
          <p:nvPr/>
        </p:nvCxnSpPr>
        <p:spPr>
          <a:xfrm>
            <a:off x="1396169" y="3429000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559568579"/>
      </p:ext>
    </p:extLst>
  </p:cSld>
  <p:clrMapOvr>
    <a:masterClrMapping/>
  </p:clrMapOvr>
  <p:transition spd="slow">
    <p:push dir="r"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847236474"/>
      </p:ext>
    </p:extLst>
  </p:cSld>
  <p:clrMapOvr>
    <a:masterClrMapping/>
  </p:clrMapOvr>
  <p:transition spd="slow">
    <p:push dir="r"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999356" y="982131"/>
            <a:ext cx="1890895" cy="4893735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5398" y="982132"/>
            <a:ext cx="7433025" cy="4893734"/>
          </a:xfrm>
        </p:spPr>
        <p:txBody>
          <a:bodyPr vert="eaVert" anchor="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8863890" y="990600"/>
            <a:ext cx="0" cy="487680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05538284"/>
      </p:ext>
    </p:extLst>
  </p:cSld>
  <p:clrMapOvr>
    <a:masterClrMapping/>
  </p:clrMapOvr>
  <p:transition spd="slow">
    <p:push dir="r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7" name="Straight Connector 6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766039874"/>
      </p:ext>
    </p:extLst>
  </p:cSld>
  <p:clrMapOvr>
    <a:masterClrMapping/>
  </p:clrMapOvr>
  <p:transition spd="slow">
    <p:push dir="r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5069" y="1752606"/>
            <a:ext cx="8158688" cy="1822514"/>
          </a:xfrm>
        </p:spPr>
        <p:txBody>
          <a:bodyPr anchor="b">
            <a:normAutofit/>
          </a:bodyPr>
          <a:lstStyle>
            <a:lvl1pPr algn="ctr">
              <a:defRPr sz="4400" b="0" cap="none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15067" y="3846051"/>
            <a:ext cx="8158690" cy="954547"/>
          </a:xfrm>
        </p:spPr>
        <p:txBody>
          <a:bodyPr anchor="t">
            <a:normAutofit/>
          </a:bodyPr>
          <a:lstStyle>
            <a:lvl1pPr marL="0" indent="0" algn="ctr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2012723" y="3710585"/>
            <a:ext cx="8163380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75090448"/>
      </p:ext>
    </p:extLst>
  </p:cSld>
  <p:clrMapOvr>
    <a:masterClrMapping/>
  </p:clrMapOvr>
  <p:transition spd="slow">
    <p:push dir="r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8" name="Straight Connector 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298448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81344" y="2560320"/>
            <a:ext cx="4718304" cy="3310128"/>
          </a:xfrm>
        </p:spPr>
        <p:txBody>
          <a:bodyPr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26375034"/>
      </p:ext>
    </p:extLst>
  </p:cSld>
  <p:clrMapOvr>
    <a:masterClrMapping/>
  </p:clrMapOvr>
  <p:transition spd="slow">
    <p:push dir="r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29540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80670" y="2658533"/>
            <a:ext cx="4718304" cy="576262"/>
          </a:xfrm>
        </p:spPr>
        <p:txBody>
          <a:bodyPr anchor="b">
            <a:noAutofit/>
          </a:bodyPr>
          <a:lstStyle>
            <a:lvl1pPr marL="0" indent="0">
              <a:spcBef>
                <a:spcPts val="672"/>
              </a:spcBef>
              <a:spcAft>
                <a:spcPts val="600"/>
              </a:spcAft>
              <a:buNone/>
              <a:defRPr sz="2800" b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80670" y="3243262"/>
            <a:ext cx="4718304" cy="2632605"/>
          </a:xfrm>
        </p:spPr>
        <p:txBody>
          <a:bodyPr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8" name="Straight Connector 17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28559344"/>
      </p:ext>
    </p:extLst>
  </p:cSld>
  <p:clrMapOvr>
    <a:masterClrMapping/>
  </p:clrMapOvr>
  <p:transition spd="slow">
    <p:push dir="r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4" name="Straight Connector 13"/>
          <p:cNvCxnSpPr/>
          <p:nvPr/>
        </p:nvCxnSpPr>
        <p:spPr>
          <a:xfrm>
            <a:off x="1396169" y="2421466"/>
            <a:ext cx="94072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612152818"/>
      </p:ext>
    </p:extLst>
  </p:cSld>
  <p:clrMapOvr>
    <a:masterClrMapping/>
  </p:clrMapOvr>
  <p:transition spd="slow">
    <p:push dir="r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3955145435"/>
      </p:ext>
    </p:extLst>
  </p:cSld>
  <p:clrMapOvr>
    <a:masterClrMapping/>
  </p:clrMapOvr>
  <p:transition spd="slow">
    <p:push dir="r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3811" y="1388534"/>
            <a:ext cx="3718455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418668" y="982131"/>
            <a:ext cx="5469466" cy="4893735"/>
          </a:xfrm>
        </p:spPr>
        <p:txBody>
          <a:bodyPr anchor="ctr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3811" y="3031065"/>
            <a:ext cx="3718455" cy="2438404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  <p:cxnSp>
        <p:nvCxnSpPr>
          <p:cNvPr id="16" name="Straight Connector 15"/>
          <p:cNvCxnSpPr/>
          <p:nvPr/>
        </p:nvCxnSpPr>
        <p:spPr>
          <a:xfrm>
            <a:off x="1396169" y="2912533"/>
            <a:ext cx="3514498" cy="0"/>
          </a:xfrm>
          <a:prstGeom prst="line">
            <a:avLst/>
          </a:prstGeom>
          <a:ln w="15875"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42370144"/>
      </p:ext>
    </p:extLst>
  </p:cSld>
  <p:clrMapOvr>
    <a:masterClrMapping/>
  </p:clrMapOvr>
  <p:transition spd="slow">
    <p:push dir="r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295399" y="1883832"/>
            <a:ext cx="6241816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094831" y="1041400"/>
            <a:ext cx="3063347" cy="4775200"/>
          </a:xfrm>
          <a:prstGeom prst="roundRect">
            <a:avLst>
              <a:gd name="adj" fmla="val 0"/>
            </a:avLst>
          </a:prstGeom>
          <a:ln w="57150" cmpd="thickThin">
            <a:solidFill>
              <a:schemeClr val="tx1">
                <a:lumMod val="50000"/>
                <a:lumOff val="50000"/>
              </a:schemeClr>
            </a:solidFill>
            <a:miter lim="800000"/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295399" y="3255432"/>
            <a:ext cx="6241816" cy="1828800"/>
          </a:xfrm>
        </p:spPr>
        <p:txBody>
          <a:bodyPr anchor="t"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2885859546"/>
      </p:ext>
    </p:extLst>
  </p:cSld>
  <p:clrMapOvr>
    <a:masterClrMapping/>
  </p:clrMapOvr>
  <p:transition spd="slow">
    <p:push dir="r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image" Target="../media/image4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image" Target="../media/image3.png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-15736" y="0"/>
            <a:ext cx="12229962" cy="6856214"/>
            <a:chOff x="-15736" y="0"/>
            <a:chExt cx="12229962" cy="6856214"/>
          </a:xfrm>
        </p:grpSpPr>
        <p:pic>
          <p:nvPicPr>
            <p:cNvPr id="8" name="Picture 7" descr="HD-PanelContent.png"/>
            <p:cNvPicPr>
              <a:picLocks noChangeAspect="1"/>
            </p:cNvPicPr>
            <p:nvPr/>
          </p:nvPicPr>
          <p:blipFill>
            <a:blip r:embed="rId1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0" y="0"/>
              <a:ext cx="12188825" cy="6856214"/>
            </a:xfrm>
            <a:prstGeom prst="rect">
              <a:avLst/>
            </a:prstGeom>
          </p:spPr>
        </p:pic>
        <p:sp>
          <p:nvSpPr>
            <p:cNvPr id="9" name="Rectangle 8"/>
            <p:cNvSpPr/>
            <p:nvPr/>
          </p:nvSpPr>
          <p:spPr>
            <a:xfrm>
              <a:off x="608012" y="609600"/>
              <a:ext cx="10972800" cy="5638800"/>
            </a:xfrm>
            <a:prstGeom prst="rect">
              <a:avLst/>
            </a:prstGeom>
            <a:noFill/>
            <a:ln w="15875" cap="flat">
              <a:miter lim="800000"/>
            </a:ln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pic>
          <p:nvPicPr>
            <p:cNvPr id="10" name="Picture 9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-15736" y="3153832"/>
              <a:ext cx="777240" cy="606425"/>
            </a:xfrm>
            <a:prstGeom prst="rect">
              <a:avLst/>
            </a:prstGeom>
          </p:spPr>
        </p:pic>
        <p:pic>
          <p:nvPicPr>
            <p:cNvPr id="11" name="Picture 10" descr="HDRibbonContent-UniformTrim.png"/>
            <p:cNvPicPr>
              <a:picLocks noChangeAspect="1"/>
            </p:cNvPicPr>
            <p:nvPr/>
          </p:nvPicPr>
          <p:blipFill rotWithShape="1">
            <a:blip r:embed="rId2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11436986" y="3153832"/>
              <a:ext cx="777240" cy="606425"/>
            </a:xfrm>
            <a:prstGeom prst="rect">
              <a:avLst/>
            </a:prstGeom>
          </p:spPr>
        </p:pic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295402" y="982132"/>
            <a:ext cx="9601196" cy="13038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295401" y="2556932"/>
            <a:ext cx="9601196" cy="3318936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677501" y="5969000"/>
            <a:ext cx="16002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6BE357B1-0B42-4506-9011-1C4DF41C92B6}" type="datetimeFigureOut">
              <a:rPr lang="en-IN" smtClean="0"/>
              <a:t>16-04-2025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295401" y="5969000"/>
            <a:ext cx="7305900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53901" y="5969000"/>
            <a:ext cx="542697" cy="27940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70C7B040-7337-4669-9E0C-60570E8D994B}" type="slidenum">
              <a:rPr lang="en-IN" smtClean="0"/>
              <a:t>‹#›</a:t>
            </a:fld>
            <a:endParaRPr lang="en-IN"/>
          </a:p>
        </p:txBody>
      </p:sp>
    </p:spTree>
    <p:extLst>
      <p:ext uri="{BB962C8B-B14F-4D97-AF65-F5344CB8AC3E}">
        <p14:creationId xmlns:p14="http://schemas.microsoft.com/office/powerpoint/2010/main" val="424685662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86" r:id="rId1"/>
    <p:sldLayoutId id="2147483787" r:id="rId2"/>
    <p:sldLayoutId id="2147483788" r:id="rId3"/>
    <p:sldLayoutId id="2147483789" r:id="rId4"/>
    <p:sldLayoutId id="2147483790" r:id="rId5"/>
    <p:sldLayoutId id="2147483791" r:id="rId6"/>
    <p:sldLayoutId id="2147483792" r:id="rId7"/>
    <p:sldLayoutId id="2147483793" r:id="rId8"/>
    <p:sldLayoutId id="2147483794" r:id="rId9"/>
    <p:sldLayoutId id="2147483795" r:id="rId10"/>
    <p:sldLayoutId id="2147483796" r:id="rId11"/>
    <p:sldLayoutId id="2147483797" r:id="rId12"/>
    <p:sldLayoutId id="2147483798" r:id="rId13"/>
    <p:sldLayoutId id="2147483799" r:id="rId14"/>
    <p:sldLayoutId id="2147483800" r:id="rId15"/>
    <p:sldLayoutId id="2147483801" r:id="rId16"/>
    <p:sldLayoutId id="2147483802" r:id="rId17"/>
  </p:sldLayoutIdLst>
  <p:transition spd="slow">
    <p:push dir="r"/>
  </p:transition>
  <p:txStyles>
    <p:titleStyle>
      <a:lvl1pPr algn="ctr" defTabSz="457200" rtl="0" eaLnBrk="1" latinLnBrk="0" hangingPunct="1">
        <a:spcBef>
          <a:spcPct val="0"/>
        </a:spcBef>
        <a:buNone/>
        <a:defRPr sz="4400" kern="1200" cap="none">
          <a:ln w="3175" cmpd="sng">
            <a:noFill/>
          </a:ln>
          <a:solidFill>
            <a:schemeClr val="tx1">
              <a:lumMod val="85000"/>
              <a:lumOff val="15000"/>
            </a:schemeClr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20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8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6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/>
        </a:buClr>
        <a:buSzPct val="115000"/>
        <a:buFont typeface="Arial"/>
        <a:buChar char="•"/>
        <a:defRPr sz="1400" kern="1200" cap="none">
          <a:solidFill>
            <a:schemeClr val="tx1">
              <a:lumMod val="85000"/>
              <a:lumOff val="1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/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1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hemeOverride" Target="../theme/themeOverride3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hyperlink" Target="http://www.cybercrime.gov.in/" TargetMode="Externa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s://cybercrime.gov.in/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32483" y="2547603"/>
            <a:ext cx="7324076" cy="2059908"/>
          </a:xfrm>
        </p:spPr>
        <p:txBody>
          <a:bodyPr/>
          <a:lstStyle/>
          <a:p>
            <a: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Cyber Bullying </a:t>
            </a:r>
            <a:br>
              <a:rPr lang="en-US" sz="4000" b="1" u="sng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b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</a:br>
            <a:r>
              <a:rPr lang="en-US" sz="4000" b="1" dirty="0">
                <a:solidFill>
                  <a:schemeClr val="accent6">
                    <a:lumMod val="50000"/>
                  </a:schemeClr>
                </a:solidFill>
                <a:latin typeface="Arial Black" panose="020B0A04020102020204" pitchFamily="34" charset="0"/>
              </a:rPr>
              <a:t>Prevention and Response Strategies</a:t>
            </a:r>
            <a:endParaRPr lang="en-IN" sz="8000" b="1" dirty="0">
              <a:solidFill>
                <a:schemeClr val="accent6">
                  <a:lumMod val="50000"/>
                </a:schemeClr>
              </a:solidFill>
              <a:latin typeface="Arial Black" panose="020B0A04020102020204" pitchFamily="34" charset="0"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481353" y="5607697"/>
            <a:ext cx="3710647" cy="1320802"/>
          </a:xfrm>
        </p:spPr>
        <p:txBody>
          <a:bodyPr>
            <a:normAutofit fontScale="92500"/>
          </a:bodyPr>
          <a:lstStyle/>
          <a:p>
            <a:pPr algn="just"/>
            <a:r>
              <a:rPr lang="en-IN" b="1" dirty="0"/>
              <a:t>Ms. Mohini Arora</a:t>
            </a:r>
          </a:p>
          <a:p>
            <a:pPr algn="just"/>
            <a:r>
              <a:rPr lang="en-IN" b="1" dirty="0"/>
              <a:t>HOD, Computer Science</a:t>
            </a:r>
          </a:p>
          <a:p>
            <a:pPr algn="just"/>
            <a:r>
              <a:rPr lang="en-IN" b="1" dirty="0"/>
              <a:t>Air Force Golden Jubilee Institute</a:t>
            </a:r>
          </a:p>
        </p:txBody>
      </p:sp>
    </p:spTree>
    <p:extLst>
      <p:ext uri="{BB962C8B-B14F-4D97-AF65-F5344CB8AC3E}">
        <p14:creationId xmlns:p14="http://schemas.microsoft.com/office/powerpoint/2010/main" val="2719070835"/>
      </p:ext>
    </p:extLst>
  </p:cSld>
  <p:clrMapOvr>
    <a:masterClrMapping/>
  </p:clrMapOvr>
  <p:transition spd="slow">
    <p:push dir="r"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CCB27BDA-ADDF-B84D-38DD-D4F5700BD04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BAC15CC-0E69-F6F5-9E7A-690DEC1C050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Potential Effects of Cyber Bullying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A686A1-E976-BEC4-9D62-795E7D7E757D}"/>
              </a:ext>
            </a:extLst>
          </p:cNvPr>
          <p:cNvSpPr txBox="1"/>
          <p:nvPr/>
        </p:nvSpPr>
        <p:spPr>
          <a:xfrm>
            <a:off x="872455" y="2705769"/>
            <a:ext cx="3794472" cy="2554545"/>
          </a:xfrm>
          <a:prstGeom prst="rect">
            <a:avLst/>
          </a:prstGeom>
          <a:ln w="38100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Embarrassed and Ashamed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IN" sz="2000" dirty="0"/>
              <a:t>Angry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Low Self Esteem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Anxiety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Isolation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Depression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Loss of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Violent Behaviour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20EBD8F-BD5D-6800-124C-4C6C421425F0}"/>
              </a:ext>
            </a:extLst>
          </p:cNvPr>
          <p:cNvSpPr txBox="1"/>
          <p:nvPr/>
        </p:nvSpPr>
        <p:spPr>
          <a:xfrm>
            <a:off x="4666927" y="3270129"/>
            <a:ext cx="3636468" cy="163121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/>
              <a:t>Academic Difficulties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/>
              <a:t>Skipping School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/>
              <a:t>Feeling guilty about things you did / did not do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b="1" dirty="0"/>
              <a:t>Suicidal Ideation or Attempts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6FFE4CF-6AD9-2B9C-3D00-602C64CC67A7}"/>
              </a:ext>
            </a:extLst>
          </p:cNvPr>
          <p:cNvSpPr txBox="1"/>
          <p:nvPr/>
        </p:nvSpPr>
        <p:spPr>
          <a:xfrm>
            <a:off x="8303395" y="4235967"/>
            <a:ext cx="3016150" cy="1631216"/>
          </a:xfrm>
          <a:prstGeom prst="rect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Stomach Aches / Head Aches/Nausea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Lack of Sleep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IN" sz="2000" dirty="0"/>
              <a:t>May turn to alcohol or substance use</a:t>
            </a:r>
          </a:p>
        </p:txBody>
      </p:sp>
    </p:spTree>
    <p:extLst>
      <p:ext uri="{BB962C8B-B14F-4D97-AF65-F5344CB8AC3E}">
        <p14:creationId xmlns:p14="http://schemas.microsoft.com/office/powerpoint/2010/main" val="393351804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4" grpId="0" animBg="1"/>
      <p:bldP spid="5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E162AEA-1926-4177-4875-6DFBF301D7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Signs to look for….</a:t>
            </a:r>
            <a:br>
              <a:rPr lang="en-IN" sz="3600" dirty="0">
                <a:latin typeface="Arial Black" panose="020B0A04020102020204" pitchFamily="34" charset="0"/>
              </a:rPr>
            </a:br>
            <a:r>
              <a:rPr lang="en-IN" sz="3600" dirty="0">
                <a:latin typeface="Arial Black" panose="020B0A04020102020204" pitchFamily="34" charset="0"/>
              </a:rPr>
              <a:t>(child as a victim of cyber bullying)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5EFD7E-A340-4C42-97A0-7ED00070BF1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98959" y="2685269"/>
            <a:ext cx="4773336" cy="3318936"/>
          </a:xfr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>
            <a:normAutofit fontScale="92500" lnSpcReduction="1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Shy and Withdrawn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Drop in Self Confidence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Moody, Agitated, Anxious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In extreme cases might have suicidal thoughts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Acts more aggressively towards others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Doesn’t want to go to school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sp>
        <p:nvSpPr>
          <p:cNvPr id="4" name="Content Placeholder 2">
            <a:extLst>
              <a:ext uri="{FF2B5EF4-FFF2-40B4-BE49-F238E27FC236}">
                <a16:creationId xmlns:a16="http://schemas.microsoft.com/office/drawing/2014/main" id="{896A2555-E97E-1956-B9F5-B72518699F88}"/>
              </a:ext>
            </a:extLst>
          </p:cNvPr>
          <p:cNvSpPr txBox="1">
            <a:spLocks/>
          </p:cNvSpPr>
          <p:nvPr/>
        </p:nvSpPr>
        <p:spPr>
          <a:xfrm>
            <a:off x="6382756" y="2685269"/>
            <a:ext cx="4606822" cy="3318936"/>
          </a:xfrm>
          <a:prstGeom prst="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vert="horz" lIns="91440" tIns="45720" rIns="91440" bIns="45720" rtlCol="0" anchor="t">
            <a:normAutofit lnSpcReduction="10000"/>
          </a:bodyPr>
          <a:lstStyle>
            <a:lvl1pPr marL="2857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1pPr>
            <a:lvl2pPr marL="7429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20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2pPr>
            <a:lvl3pPr marL="1200150" indent="-2857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8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3pPr>
            <a:lvl4pPr marL="15430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6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4pPr>
            <a:lvl5pPr marL="2000250" indent="-17145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5pPr>
            <a:lvl6pPr marL="25146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6pPr>
            <a:lvl7pPr marL="29718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7pPr>
            <a:lvl8pPr marL="34290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8pPr>
            <a:lvl9pPr marL="3886200" indent="-228600" algn="l" defTabSz="457200" rtl="0" eaLnBrk="1" latinLnBrk="0" hangingPunct="1">
              <a:spcBef>
                <a:spcPct val="20000"/>
              </a:spcBef>
              <a:spcAft>
                <a:spcPts val="600"/>
              </a:spcAft>
              <a:buClr>
                <a:schemeClr val="accent1"/>
              </a:buClr>
              <a:buSzPct val="115000"/>
              <a:buFont typeface="Arial"/>
              <a:buChar char="•"/>
              <a:defRPr sz="1400" kern="1200" cap="none">
                <a:solidFill>
                  <a:schemeClr val="tx1">
                    <a:lumMod val="85000"/>
                    <a:lumOff val="15000"/>
                  </a:schemeClr>
                </a:solidFill>
                <a:effectLst/>
                <a:latin typeface="+mn-lt"/>
                <a:ea typeface="+mn-ea"/>
                <a:cs typeface="+mn-cs"/>
              </a:defRPr>
            </a:lvl9pPr>
          </a:lstStyle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Drop in grades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Changes in eating/ sleeping habits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Attempts self-harm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Change in friends group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Isolation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Stops using digital devices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0130740"/>
      </p:ext>
    </p:extLst>
  </p:cSld>
  <p:clrMapOvr>
    <a:masterClrMapping/>
  </p:clrMapOvr>
  <p:transition spd="slow">
    <p:push dir="r"/>
  </p:transition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>
          <a:extLst>
            <a:ext uri="{FF2B5EF4-FFF2-40B4-BE49-F238E27FC236}">
              <a16:creationId xmlns:a16="http://schemas.microsoft.com/office/drawing/2014/main" id="{505240E6-5F3E-5D6F-7563-5140A97382EC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44AFE2-78C4-B142-5739-60C03951AC3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Signs to look for….</a:t>
            </a:r>
            <a:br>
              <a:rPr lang="en-IN" sz="3600" dirty="0">
                <a:latin typeface="Arial Black" panose="020B0A04020102020204" pitchFamily="34" charset="0"/>
              </a:rPr>
            </a:br>
            <a:r>
              <a:rPr lang="en-IN" sz="3600" dirty="0">
                <a:latin typeface="Arial Black" panose="020B0A04020102020204" pitchFamily="34" charset="0"/>
              </a:rPr>
              <a:t>(child may be bullying others)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E210958-3695-8ABE-A682-431869E6E38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939567" y="2781521"/>
            <a:ext cx="10360404" cy="3318936"/>
          </a:xfrm>
        </p:spPr>
        <p:txBody>
          <a:bodyPr>
            <a:noAutofit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Stops using computer or phone when someone comes near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Looks nervous when online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Secretive about online activity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Spends a lot of time on digital devices, especially during late hours at night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Becomes angry/aggressive when digital devices are taken away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94293859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115C47-7A0B-9F19-D857-A5505650B4F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3051564"/>
            <a:ext cx="9601196" cy="1303867"/>
          </a:xfrm>
        </p:spPr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Prevention and Intervention Strategies</a:t>
            </a:r>
          </a:p>
        </p:txBody>
      </p:sp>
    </p:spTree>
    <p:extLst>
      <p:ext uri="{BB962C8B-B14F-4D97-AF65-F5344CB8AC3E}">
        <p14:creationId xmlns:p14="http://schemas.microsoft.com/office/powerpoint/2010/main" val="1953542201"/>
      </p:ext>
    </p:extLst>
  </p:cSld>
  <p:clrMapOvr>
    <a:masterClrMapping/>
  </p:clrMapOvr>
  <p:transition spd="slow">
    <p:push dir="r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492F76-1EAC-E52E-4AA4-7B68E0A202F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503949" y="3059585"/>
            <a:ext cx="9601196" cy="1303867"/>
          </a:xfrm>
        </p:spPr>
        <p:txBody>
          <a:bodyPr>
            <a:normAutofit fontScale="90000"/>
          </a:bodyPr>
          <a:lstStyle/>
          <a:p>
            <a:r>
              <a:rPr lang="en-US" b="0" i="1" dirty="0">
                <a:solidFill>
                  <a:srgbClr val="111111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 first line of defense against cyberbullying could be </a:t>
            </a:r>
            <a:r>
              <a:rPr lang="en-US" sz="6000" b="1" i="1" u="sng" dirty="0">
                <a:solidFill>
                  <a:srgbClr val="FF0000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YOU</a:t>
            </a:r>
            <a:endParaRPr lang="en-IN" b="1" u="sng" dirty="0">
              <a:solidFill>
                <a:srgbClr val="FF0000"/>
              </a:solidFill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2818911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  <p:transition spd="slow">
    <p:push dir="r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2D57CA-081C-2D30-B921-5E991E9252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1789" y="982132"/>
            <a:ext cx="10716127" cy="1303867"/>
          </a:xfrm>
        </p:spPr>
        <p:txBody>
          <a:bodyPr>
            <a:normAutofit fontScale="90000"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How to Protect Yourself from Cyber Bullying?</a:t>
            </a:r>
            <a:br>
              <a:rPr lang="en-IN" sz="3600" dirty="0">
                <a:latin typeface="Arial Black" panose="020B0A04020102020204" pitchFamily="34" charset="0"/>
              </a:rPr>
            </a:br>
            <a:r>
              <a:rPr lang="en-IN" sz="3600" dirty="0">
                <a:latin typeface="Arial Black" panose="020B0A04020102020204" pitchFamily="34" charset="0"/>
              </a:rPr>
              <a:t>(Prevention Strategies)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ACC479A-FDD4-5450-8771-5CDCBA02E16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60265" y="2751163"/>
            <a:ext cx="9959173" cy="3461589"/>
          </a:xfrm>
        </p:spPr>
        <p:txBody>
          <a:bodyPr>
            <a:normAutofit fontScale="85000" lnSpcReduction="2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Hide your personal details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Block the sender of hurtful or nasty messages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React appropriately to hurtful or nasty messages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Never open messages from unknown senders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Save nasty texts, links, images, and emails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Always ask permissions before revealing someone else’s details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Change your password frequently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Never support others’ bullying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Follow netiquettes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3555922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20D7A4-7766-D075-E8F7-D97E4110BF1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If Bullied………What should you do?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6FD954B0-AFC0-7192-198F-A83077B07C7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LOG Off immediately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Adjust your privacy settings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Think before you post anything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Block the person bullying you to avoid further communication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Save the email and messages and share with a trusted adult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Discuss what happened and how you feel with a trusted adult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7398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build="p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>
            <a:extLst>
              <a:ext uri="{FF2B5EF4-FFF2-40B4-BE49-F238E27FC236}">
                <a16:creationId xmlns:a16="http://schemas.microsoft.com/office/drawing/2014/main" id="{4E3ED560-8280-520D-2B6E-61D8C02A8629}"/>
              </a:ext>
            </a:extLst>
          </p:cNvPr>
          <p:cNvGraphicFramePr/>
          <p:nvPr>
            <p:extLst>
              <p:ext uri="{D42A27DB-BD31-4B8C-83A1-F6EECF244321}">
                <p14:modId xmlns:p14="http://schemas.microsoft.com/office/powerpoint/2010/main" val="2219590641"/>
              </p:ext>
            </p:extLst>
          </p:nvPr>
        </p:nvGraphicFramePr>
        <p:xfrm>
          <a:off x="2828089" y="2061410"/>
          <a:ext cx="6535821" cy="38712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Title 1">
            <a:extLst>
              <a:ext uri="{FF2B5EF4-FFF2-40B4-BE49-F238E27FC236}">
                <a16:creationId xmlns:a16="http://schemas.microsoft.com/office/drawing/2014/main" id="{4731E758-CB7E-664C-F517-27E1E33CD99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95402" y="732812"/>
            <a:ext cx="9601196" cy="1042737"/>
          </a:xfrm>
        </p:spPr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The RSB RULE….</a:t>
            </a:r>
          </a:p>
        </p:txBody>
      </p:sp>
    </p:spTree>
    <p:extLst>
      <p:ext uri="{BB962C8B-B14F-4D97-AF65-F5344CB8AC3E}">
        <p14:creationId xmlns:p14="http://schemas.microsoft.com/office/powerpoint/2010/main" val="2463978896"/>
      </p:ext>
    </p:extLst>
  </p:cSld>
  <p:clrMapOvr>
    <a:masterClrMapping/>
  </p:clrMapOvr>
  <p:transition spd="slow">
    <p:push dir="r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4985683-803C-0AAF-32E0-64D558B3E1F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For Parents and Educators</a:t>
            </a:r>
            <a:br>
              <a:rPr lang="en-IN" sz="3600" dirty="0">
                <a:latin typeface="Arial Black" panose="020B0A04020102020204" pitchFamily="34" charset="0"/>
              </a:rPr>
            </a:br>
            <a:endParaRPr lang="en-IN" sz="3600" dirty="0">
              <a:latin typeface="Arial Black" panose="020B0A04020102020204" pitchFamily="34" charset="0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FDFFA6C-BB7B-5816-5021-59BCE6F949F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74294" y="2476721"/>
            <a:ext cx="10501177" cy="3603236"/>
          </a:xfrm>
        </p:spPr>
        <p:txBody>
          <a:bodyPr>
            <a:normAutofit fontScale="77500" lnSpcReduction="2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Increase your digital awareness. Have knowledge about the apps trending among the students. 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TALK ABOUT: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Age restrictions, adequate usage, privacy, and good online behaviour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Friends and followers on social media apps. 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True friends and online friends/followers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Blocking and reporting bullies.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what all photos they post. If possible, be their friends/followers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Make them aware that  it is very important to have </a:t>
            </a:r>
            <a:r>
              <a:rPr lang="en-IN" b="1" u="sng" dirty="0">
                <a:latin typeface="Verdana" panose="020B0604030504040204" pitchFamily="34" charset="0"/>
                <a:ea typeface="Verdana" panose="020B0604030504040204" pitchFamily="34" charset="0"/>
              </a:rPr>
              <a:t>positive digital footprints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. 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Negative posts do affect their admissions/job prospects.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71177122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C5AF467-1F7D-DB8D-A570-2004E3EE6A8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Tips for Educators/Teachers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0D860B-5E67-2FDA-C73E-4ADEEC7190C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think a child is being cyberbullied 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Speak to them privately to ask about it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They may also have proof on their digital devices.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If you believe a child is being cyberbullied: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S</a:t>
            </a: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peak to a parent about it. 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Verdana" panose="020B0604030504040204" pitchFamily="34" charset="0"/>
                <a:ea typeface="Verdana" panose="020B0604030504040204" pitchFamily="34" charset="0"/>
              </a:rPr>
              <a:t>Serve as a facilitator between the child, parent, and the school if necessary.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133939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5442" y="907487"/>
            <a:ext cx="9601196" cy="1509142"/>
          </a:xfrm>
        </p:spPr>
        <p:txBody>
          <a:bodyPr/>
          <a:lstStyle/>
          <a:p>
            <a:r>
              <a:rPr lang="en-US" dirty="0">
                <a:latin typeface="Arial Black" panose="020B0A04020102020204" pitchFamily="34" charset="0"/>
              </a:rPr>
              <a:t>What is Cyber Bullying?</a:t>
            </a:r>
            <a:endParaRPr lang="en-IN" dirty="0">
              <a:latin typeface="Arial Black" panose="020B0A04020102020204" pitchFamily="34" charset="0"/>
            </a:endParaRPr>
          </a:p>
        </p:txBody>
      </p:sp>
      <p:sp>
        <p:nvSpPr>
          <p:cNvPr id="8" name="Content Placeholder 2">
            <a:extLst>
              <a:ext uri="{FF2B5EF4-FFF2-40B4-BE49-F238E27FC236}">
                <a16:creationId xmlns:a16="http://schemas.microsoft.com/office/drawing/2014/main" id="{D95887F0-1A2D-48B1-A55D-6EFC98F385E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84043" y="2716065"/>
            <a:ext cx="9887337" cy="3450613"/>
          </a:xfrm>
        </p:spPr>
        <p:txBody>
          <a:bodyPr>
            <a:normAutofit/>
          </a:bodyPr>
          <a:lstStyle/>
          <a:p>
            <a:pPr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Use of technology for bullying – takes place over digital devices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Bullying / harassing / victimizing a person online</a:t>
            </a:r>
          </a:p>
          <a:p>
            <a:pPr algn="l">
              <a:buFont typeface="Wingdings" panose="05000000000000000000" pitchFamily="2" charset="2"/>
              <a:buChar char="v"/>
            </a:pPr>
            <a:r>
              <a:rPr lang="en-US" sz="28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 Willful and Repeated harm</a:t>
            </a:r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id="{EF6F9C18-0505-538A-F737-EAA1C36AFE9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9580" y="4295377"/>
            <a:ext cx="3398520" cy="1871301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D7A64B11-3987-FB1D-F708-7A6271D01CAA}"/>
              </a:ext>
            </a:extLst>
          </p:cNvPr>
          <p:cNvSpPr txBox="1"/>
          <p:nvPr/>
        </p:nvSpPr>
        <p:spPr>
          <a:xfrm>
            <a:off x="6658947" y="6203271"/>
            <a:ext cx="6116216" cy="21544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800" dirty="0"/>
              <a:t>https://tse4.mm.bing.net/th?id=OIP.ls73msJv9DoVK9HvTAmUdAHaHa&amp;pid=Api&amp;P=0&amp;h=180</a:t>
            </a:r>
          </a:p>
        </p:txBody>
      </p:sp>
    </p:spTree>
    <p:extLst>
      <p:ext uri="{BB962C8B-B14F-4D97-AF65-F5344CB8AC3E}">
        <p14:creationId xmlns:p14="http://schemas.microsoft.com/office/powerpoint/2010/main" val="80211362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1000" fill="hold"/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1000" fill="hold"/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1000" fill="hold"/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69CD3EF6-D9B4-5205-4150-D95B0623A9F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4AC936F-E38F-89A9-75A3-2108C842AD0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Tips for Educators/Teachers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CD65DEF-7613-1847-9B6D-C85596A1201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85000" lnSpcReduction="2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Develop activities that encourage self-reflection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T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 express what they think and feel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T</a:t>
            </a: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 be considerate about others’ feelings and emotions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Learn self-awareness and self-regulation skills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Learn Digital Citizenship 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Be  a Role model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Reinforce, and reward positive behavior towards others.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Teach students digital citizenship skills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Encourage peer involvement in prevention strategies.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2061639484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F3FE7F85-598C-F281-84C3-6F8BD79342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3352818-291E-0E80-9804-3424346421D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Tips for Educators/Teachers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484849D-415E-F426-EB9D-F59AD7ED79A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Use restorative rather than punitive practices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Monitor the </a:t>
            </a:r>
            <a:r>
              <a:rPr lang="en-US" dirty="0">
                <a:solidFill>
                  <a:srgbClr val="1B1B1B"/>
                </a:solidFill>
                <a:latin typeface="Source Sans Pro Web"/>
              </a:rPr>
              <a:t>student </a:t>
            </a:r>
            <a:r>
              <a:rPr lang="en-US" dirty="0" err="1">
                <a:solidFill>
                  <a:srgbClr val="1B1B1B"/>
                </a:solidFill>
                <a:latin typeface="Source Sans Pro Web"/>
              </a:rPr>
              <a:t>behaviours</a:t>
            </a:r>
            <a:r>
              <a:rPr lang="en-US" dirty="0">
                <a:solidFill>
                  <a:srgbClr val="1B1B1B"/>
                </a:solidFill>
                <a:latin typeface="Source Sans Pro Web"/>
              </a:rPr>
              <a:t> and activities</a:t>
            </a:r>
            <a:endParaRPr lang="en-US" b="0" i="0" dirty="0">
              <a:solidFill>
                <a:srgbClr val="1B1B1B"/>
              </a:solidFill>
              <a:effectLst/>
              <a:latin typeface="Source Sans Pro Web"/>
            </a:endParaRPr>
          </a:p>
          <a:p>
            <a:pPr algn="l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Implement school based cyber bullying prevention programs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Class / Group Discussions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Role Plays</a:t>
            </a:r>
          </a:p>
          <a:p>
            <a:pPr lvl="1">
              <a:buFont typeface="Arial" panose="020B0604020202020204" pitchFamily="34" charset="0"/>
              <a:buChar char="•"/>
            </a:pPr>
            <a:r>
              <a:rPr lang="en-US" dirty="0">
                <a:solidFill>
                  <a:srgbClr val="1B1B1B"/>
                </a:solidFill>
                <a:latin typeface="Source Sans Pro Web"/>
              </a:rPr>
              <a:t>Workshops / Talk by experts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  <a:t>Open communication between school and parents</a:t>
            </a:r>
            <a:br>
              <a:rPr lang="en-US" b="0" i="0" dirty="0">
                <a:solidFill>
                  <a:srgbClr val="1B1B1B"/>
                </a:solidFill>
                <a:effectLst/>
                <a:latin typeface="Source Sans Pro Web"/>
              </a:rPr>
            </a:br>
            <a:endParaRPr lang="en-US" b="0" i="0" dirty="0">
              <a:solidFill>
                <a:srgbClr val="1B1B1B"/>
              </a:solidFill>
              <a:effectLst/>
              <a:latin typeface="Source Sans Pro Web"/>
            </a:endParaRP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39420828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54F1242-8326-2695-59C6-7FBB5894A12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Tips for Parents……..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CBEFBC0-E12C-2351-D8AB-1EC38A713D43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1"/>
            <a:ext cx="9601196" cy="3667405"/>
          </a:xfrm>
        </p:spPr>
        <p:txBody>
          <a:bodyPr>
            <a:normAutofit fontScale="92500" lnSpcReduction="10000"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Be a supportive parent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Have screen time limits and restrictions on use for the entire family. Involve them in making such rules.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Do NOT take away digital devices without building a trust with the child – it will look like a punitive action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Talk to the child and help them think through the situation – work towards the solution together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Involve the child in problem solving – it will help build resilience in the child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416881505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D24CE49A-55D6-A4ED-35E3-63DFA061657B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A8FE0BA-2885-5A64-8236-D0FCE1DAE53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Tips for Parents……..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DFEEC92-9356-5B54-D4F7-9B148AE4DEC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Know the RSB rule – REPORT, SAVE, BLOCK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Report the site online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Adjust settings to avoid the bully from the victim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Report to Cyber Police / (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  <a:hlinkClick r:id="rId2"/>
              </a:rPr>
              <a:t>www.cybercrime.gov.in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) if cyberbullying involves messages that involve violence, stalking , sending explicit messages/photos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209952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C8DA1E-4790-64C5-3F52-092428394F3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Challenges in Preventing </a:t>
            </a:r>
            <a:br>
              <a:rPr lang="en-IN" sz="3600" dirty="0">
                <a:latin typeface="Arial Black" panose="020B0A04020102020204" pitchFamily="34" charset="0"/>
              </a:rPr>
            </a:br>
            <a:r>
              <a:rPr lang="en-IN" sz="3600" dirty="0">
                <a:latin typeface="Arial Black" panose="020B0A04020102020204" pitchFamily="34" charset="0"/>
              </a:rPr>
              <a:t>Cyber Bullying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E4D9587-0CF8-6138-8D2A-D6E9DA84935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2117" y="2994740"/>
            <a:ext cx="10174618" cy="2146427"/>
          </a:xfrm>
        </p:spPr>
        <p:txBody>
          <a:bodyPr>
            <a:noAutofit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Keeping up with technological advances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Not able to maintain balance between privacy and protection</a:t>
            </a:r>
          </a:p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Underreporting – </a:t>
            </a:r>
          </a:p>
          <a:p>
            <a:pPr marL="0" indent="0">
              <a:buNone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  This can be overcome by: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Reducing stigma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Ensuring Confidentiality</a:t>
            </a:r>
          </a:p>
          <a:p>
            <a:pPr lvl="1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Providing Support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503487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19D28D6F-38D7-05ED-0B17-5D887C048F56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C4E0EC-56A5-818B-8307-2053BF07963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IN" sz="3600" dirty="0">
                <a:latin typeface="Arial Black" panose="020B0A04020102020204" pitchFamily="34" charset="0"/>
              </a:rPr>
              <a:t>Online Anti Bullying Tools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943FE9C-AC96-7E6F-F11C-310C68A3F3B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13733" y="2453565"/>
            <a:ext cx="10082865" cy="3318936"/>
          </a:xfrm>
        </p:spPr>
        <p:txBody>
          <a:bodyPr>
            <a:noAutofit/>
          </a:bodyPr>
          <a:lstStyle/>
          <a:p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Educational Tools and guidance for children and parents</a:t>
            </a:r>
          </a:p>
          <a:p>
            <a:pPr marL="0" indent="0">
              <a:buNone/>
            </a:pP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    Examples</a:t>
            </a:r>
          </a:p>
          <a:p>
            <a:pPr lvl="2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Facebook’s Bullying Prevention Hub</a:t>
            </a:r>
          </a:p>
          <a:p>
            <a:pPr lvl="2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Instagram’s Safety Page</a:t>
            </a:r>
          </a:p>
          <a:p>
            <a:pPr lvl="2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Meta’s Family Centre  </a:t>
            </a:r>
          </a:p>
          <a:p>
            <a:pPr lvl="2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Learning corner on National Crime Reporting Portal (</a:t>
            </a:r>
            <a:r>
              <a:rPr lang="en-IN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  <a:hlinkClick r:id="rId2">
                  <a:extLst>
                    <a:ext uri="{A12FA001-AC4F-418D-AE19-62706E023703}">
                      <ahyp:hlinkClr xmlns:ahyp="http://schemas.microsoft.com/office/drawing/2018/hyperlinkcolor" val="tx"/>
                    </a:ext>
                  </a:extLst>
                </a:hlinkClick>
              </a:rPr>
              <a:t>https://cybercrime.gov.in</a:t>
            </a:r>
            <a:r>
              <a:rPr lang="en-IN" dirty="0">
                <a:solidFill>
                  <a:srgbClr val="FF0000"/>
                </a:solidFill>
                <a:latin typeface="Verdana" panose="020B0604030504040204" pitchFamily="34" charset="0"/>
                <a:ea typeface="Verdana" panose="020B0604030504040204" pitchFamily="34" charset="0"/>
              </a:rPr>
              <a:t> </a:t>
            </a:r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) </a:t>
            </a:r>
          </a:p>
          <a:p>
            <a:pPr lvl="2"/>
            <a:r>
              <a:rPr lang="en-IN" dirty="0">
                <a:latin typeface="Verdana" panose="020B0604030504040204" pitchFamily="34" charset="0"/>
                <a:ea typeface="Verdana" panose="020B0604030504040204" pitchFamily="34" charset="0"/>
              </a:rPr>
              <a:t>Resources on Cyber Safety and Security by NCERT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 </a:t>
            </a: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  <a:p>
            <a:endParaRPr lang="en-IN" dirty="0">
              <a:latin typeface="Verdana" panose="020B0604030504040204" pitchFamily="34" charset="0"/>
              <a:ea typeface="Verdana" panose="020B060403050404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83EE964C-1205-3FC4-FDB4-D7BD4797639B}"/>
              </a:ext>
            </a:extLst>
          </p:cNvPr>
          <p:cNvPicPr>
            <a:picLocks noChangeAspect="1"/>
          </p:cNvPicPr>
          <p:nvPr/>
        </p:nvPicPr>
        <p:blipFill>
          <a:blip r:embed="rId3"/>
          <a:srcRect r="-356" b="26582"/>
          <a:stretch/>
        </p:blipFill>
        <p:spPr>
          <a:xfrm>
            <a:off x="10127994" y="1931403"/>
            <a:ext cx="1537208" cy="185752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444C3B0-5FFD-C717-BC44-5C7959E8BD7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778918" y="4930418"/>
            <a:ext cx="1394581" cy="1684166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A912AD16-D1EF-0870-C3D8-CE84B195EC73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669893" y="2996480"/>
            <a:ext cx="1470787" cy="194326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EDC77EE6-A035-921A-2A33-49200301CA6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352580" y="4376833"/>
            <a:ext cx="1348857" cy="176037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9043661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D5D6895-6FB0-74D8-A3DA-576AD687F49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1350A422-71FC-3C76-8B41-EB888C6564E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IN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426F373C-5EB4-9254-CEE1-275D13CB57A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11045" y="410547"/>
            <a:ext cx="10790963" cy="603690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0622199"/>
      </p:ext>
    </p:extLst>
  </p:cSld>
  <p:clrMapOvr>
    <a:masterClrMapping/>
  </p:clrMapOvr>
  <p:transition spd="slow">
    <p:push dir="r"/>
  </p:transition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C45A8B2-2686-4D7C-AA78-B057FB7BA6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124201" y="2926080"/>
            <a:ext cx="6416039" cy="1425788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en-US" sz="7200" b="1" dirty="0">
                <a:latin typeface="Algerian" panose="04020705040A02060702" pitchFamily="82" charset="0"/>
              </a:rPr>
              <a:t>Thank You</a:t>
            </a:r>
          </a:p>
        </p:txBody>
      </p:sp>
    </p:spTree>
    <p:extLst>
      <p:ext uri="{BB962C8B-B14F-4D97-AF65-F5344CB8AC3E}">
        <p14:creationId xmlns:p14="http://schemas.microsoft.com/office/powerpoint/2010/main" val="3144252474"/>
      </p:ext>
    </p:extLst>
  </p:cSld>
  <p:clrMapOvr>
    <a:masterClrMapping/>
  </p:clrMapOvr>
  <p:transition spd="slow">
    <p:push dir="r"/>
  </p:transition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77A4027-FA6A-BD93-F561-32EA82574F4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43264" y="4865293"/>
            <a:ext cx="9897979" cy="797570"/>
          </a:xfrm>
        </p:spPr>
        <p:txBody>
          <a:bodyPr>
            <a:noAutofit/>
          </a:bodyPr>
          <a:lstStyle/>
          <a:p>
            <a:r>
              <a:rPr lang="en-IN" dirty="0">
                <a:latin typeface="Arial Black" panose="020B0A04020102020204" pitchFamily="34" charset="0"/>
              </a:rPr>
              <a:t>Anyone can become a victim of</a:t>
            </a:r>
            <a:br>
              <a:rPr lang="en-IN" dirty="0">
                <a:latin typeface="Arial Black" panose="020B0A04020102020204" pitchFamily="34" charset="0"/>
              </a:rPr>
            </a:br>
            <a:r>
              <a:rPr lang="en-IN" dirty="0">
                <a:latin typeface="Arial Black" panose="020B0A04020102020204" pitchFamily="34" charset="0"/>
              </a:rPr>
              <a:t> cyber bullying</a:t>
            </a:r>
            <a:br>
              <a:rPr lang="en-IN" sz="4800" b="1" dirty="0"/>
            </a:br>
            <a:endParaRPr lang="en-IN" sz="4800" b="1" dirty="0"/>
          </a:p>
        </p:txBody>
      </p:sp>
      <p:pic>
        <p:nvPicPr>
          <p:cNvPr id="17414" name="Picture 6">
            <a:extLst>
              <a:ext uri="{FF2B5EF4-FFF2-40B4-BE49-F238E27FC236}">
                <a16:creationId xmlns:a16="http://schemas.microsoft.com/office/drawing/2014/main" id="{25FFEBA3-179F-8420-C050-1104BB612D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4926" y="988963"/>
            <a:ext cx="9897979" cy="295739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F1914A65-A0EC-3E20-94F3-8E47C7086D9D}"/>
              </a:ext>
            </a:extLst>
          </p:cNvPr>
          <p:cNvSpPr txBox="1"/>
          <p:nvPr/>
        </p:nvSpPr>
        <p:spPr>
          <a:xfrm>
            <a:off x="6266447" y="6167735"/>
            <a:ext cx="4569995" cy="24622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00" dirty="0"/>
              <a:t>https://cdn-res.keymedia.com/cms/images/au/130/0417_638278264116880488.jpg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1E7B8473-C2D8-C7CD-993D-539760832376}"/>
              </a:ext>
            </a:extLst>
          </p:cNvPr>
          <p:cNvSpPr txBox="1"/>
          <p:nvPr/>
        </p:nvSpPr>
        <p:spPr>
          <a:xfrm>
            <a:off x="3614823" y="5627691"/>
            <a:ext cx="4898183" cy="95410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Common among students </a:t>
            </a:r>
            <a:br>
              <a:rPr lang="en-US" sz="2800" dirty="0">
                <a:solidFill>
                  <a:srgbClr val="FF0000"/>
                </a:solidFill>
                <a:latin typeface="Verdana" panose="020B0604030504040204" pitchFamily="34" charset="0"/>
                <a:cs typeface="Mangal" panose="02040503050203030202" pitchFamily="18" charset="0"/>
              </a:rPr>
            </a:br>
            <a:endParaRPr lang="en-US" sz="2800" dirty="0">
              <a:solidFill>
                <a:srgbClr val="FF0000"/>
              </a:solidFill>
              <a:latin typeface="Verdana" panose="020B0604030504040204" pitchFamily="34" charset="0"/>
              <a:cs typeface="Mangal" panose="02040503050203030202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94378918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174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B375046B-4B54-4503-833E-760482E7652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899" t="12358" r="5611" b="4014"/>
          <a:stretch/>
        </p:blipFill>
        <p:spPr>
          <a:xfrm>
            <a:off x="776561" y="804379"/>
            <a:ext cx="4761155" cy="2502728"/>
          </a:xfrm>
          <a:prstGeom prst="snip2Diag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88900" algn="tl" rotWithShape="0">
              <a:srgbClr val="000000">
                <a:alpha val="4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  <p:pic>
        <p:nvPicPr>
          <p:cNvPr id="15362" name="Picture 2">
            <a:extLst>
              <a:ext uri="{FF2B5EF4-FFF2-40B4-BE49-F238E27FC236}">
                <a16:creationId xmlns:a16="http://schemas.microsoft.com/office/drawing/2014/main" id="{934B003D-588A-E883-F839-F2B19C9085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5760">
            <a:off x="5445383" y="933450"/>
            <a:ext cx="4514850" cy="16383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4" name="Picture 4">
            <a:extLst>
              <a:ext uri="{FF2B5EF4-FFF2-40B4-BE49-F238E27FC236}">
                <a16:creationId xmlns:a16="http://schemas.microsoft.com/office/drawing/2014/main" id="{47D88680-827E-3FB6-FCA5-8E0AEF7AAF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6448">
            <a:off x="785395" y="3978216"/>
            <a:ext cx="3101679" cy="206778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6" name="Picture 6">
            <a:extLst>
              <a:ext uri="{FF2B5EF4-FFF2-40B4-BE49-F238E27FC236}">
                <a16:creationId xmlns:a16="http://schemas.microsoft.com/office/drawing/2014/main" id="{50CB0AA0-749F-58FC-DB85-62A0EC4435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23089">
            <a:off x="9584236" y="1611425"/>
            <a:ext cx="1175656" cy="4318736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68" name="Picture 8">
            <a:extLst>
              <a:ext uri="{FF2B5EF4-FFF2-40B4-BE49-F238E27FC236}">
                <a16:creationId xmlns:a16="http://schemas.microsoft.com/office/drawing/2014/main" id="{FAF91703-6AD3-A4B1-EB8A-5C5D9117EA1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83424" y="2807970"/>
            <a:ext cx="2221196" cy="2757347"/>
          </a:xfrm>
          <a:prstGeom prst="rect">
            <a:avLst/>
          </a:prstGeom>
          <a:ln w="889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5370" name="Picture 10">
            <a:extLst>
              <a:ext uri="{FF2B5EF4-FFF2-40B4-BE49-F238E27FC236}">
                <a16:creationId xmlns:a16="http://schemas.microsoft.com/office/drawing/2014/main" id="{6847278E-2141-E7C7-FD0F-BB03A0E72DE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417201">
            <a:off x="3096820" y="3953818"/>
            <a:ext cx="4329112" cy="17145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7015059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0902368F-51C0-F982-79EE-4F51B3D9DFE7}"/>
              </a:ext>
            </a:extLst>
          </p:cNvPr>
          <p:cNvSpPr txBox="1"/>
          <p:nvPr/>
        </p:nvSpPr>
        <p:spPr>
          <a:xfrm rot="548574">
            <a:off x="1908745" y="4317412"/>
            <a:ext cx="8943781" cy="14465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IN" sz="4400" b="1" dirty="0"/>
          </a:p>
          <a:p>
            <a:r>
              <a:rPr lang="en-IN" sz="4400" b="1" u="sng" dirty="0">
                <a:solidFill>
                  <a:srgbClr val="FF0000"/>
                </a:solidFill>
              </a:rPr>
              <a:t>15% </a:t>
            </a:r>
            <a:r>
              <a:rPr lang="en-IN" sz="4400" b="1" dirty="0"/>
              <a:t>admit to cyberbullying others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B5A4227-E35C-35C2-EE4F-D902FCE80745}"/>
              </a:ext>
            </a:extLst>
          </p:cNvPr>
          <p:cNvSpPr txBox="1"/>
          <p:nvPr/>
        </p:nvSpPr>
        <p:spPr>
          <a:xfrm rot="21388895">
            <a:off x="1782346" y="2370503"/>
            <a:ext cx="9778605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IN" sz="4000" b="1" u="sng" dirty="0">
                <a:solidFill>
                  <a:srgbClr val="FF0000"/>
                </a:solidFill>
              </a:rPr>
              <a:t>37% </a:t>
            </a:r>
            <a:r>
              <a:rPr lang="en-IN" sz="4000" b="1" dirty="0"/>
              <a:t>of middle and  high school students report being victims</a:t>
            </a:r>
          </a:p>
          <a:p>
            <a:endParaRPr lang="en-IN" sz="4000" b="1" dirty="0"/>
          </a:p>
        </p:txBody>
      </p:sp>
    </p:spTree>
    <p:extLst>
      <p:ext uri="{BB962C8B-B14F-4D97-AF65-F5344CB8AC3E}">
        <p14:creationId xmlns:p14="http://schemas.microsoft.com/office/powerpoint/2010/main" val="142348024"/>
      </p:ext>
    </p:extLst>
  </p:cSld>
  <p:clrMapOvr>
    <a:masterClrMapping/>
  </p:clrMapOvr>
  <p:transition spd="slow">
    <p:push dir="r"/>
  </p:transition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3D6871-B850-B394-E6C7-B3CA193902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Arial Black" panose="020B0A04020102020204" pitchFamily="34" charset="0"/>
              </a:rPr>
              <a:t>How does it happen?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817849-C682-9675-B673-8C941DC14D7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Text, audio, and video messages on:</a:t>
            </a:r>
          </a:p>
          <a:p>
            <a:pPr lvl="1">
              <a:lnSpc>
                <a:spcPct val="90000"/>
              </a:lnSpc>
            </a:pPr>
            <a:r>
              <a:rPr lang="en-IN" sz="22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apps</a:t>
            </a:r>
          </a:p>
          <a:p>
            <a:pPr lvl="1">
              <a:lnSpc>
                <a:spcPct val="90000"/>
              </a:lnSpc>
            </a:pPr>
            <a:r>
              <a:rPr lang="en-IN" sz="22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Social media forums</a:t>
            </a:r>
          </a:p>
          <a:p>
            <a:pPr lvl="1">
              <a:lnSpc>
                <a:spcPct val="90000"/>
              </a:lnSpc>
            </a:pPr>
            <a:r>
              <a:rPr lang="en-IN" sz="22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Gaming Platforms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where people can view, participate in, and share content.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Always leaves a digital footprint</a:t>
            </a:r>
          </a:p>
        </p:txBody>
      </p:sp>
    </p:spTree>
    <p:extLst>
      <p:ext uri="{BB962C8B-B14F-4D97-AF65-F5344CB8AC3E}">
        <p14:creationId xmlns:p14="http://schemas.microsoft.com/office/powerpoint/2010/main" val="27581973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>
          <a:extLst>
            <a:ext uri="{FF2B5EF4-FFF2-40B4-BE49-F238E27FC236}">
              <a16:creationId xmlns:a16="http://schemas.microsoft.com/office/drawing/2014/main" id="{E8593B54-7B5E-87D2-27A2-EA6CFDE59887}"/>
            </a:ext>
          </a:extLst>
        </p:cNvPr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9C0F9E6-D5C5-47BA-9B71-855571EC835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4000" dirty="0">
                <a:latin typeface="Arial Black" panose="020B0A04020102020204" pitchFamily="34" charset="0"/>
              </a:rPr>
              <a:t>Potential Targets….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CC964AE-5295-8D47-F8F0-A83A4F4BB50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Appearance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Religion/Race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Ethnicity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Sexual orientation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Socio-economic status</a:t>
            </a:r>
          </a:p>
          <a:p>
            <a:pPr>
              <a:lnSpc>
                <a:spcPct val="90000"/>
              </a:lnSpc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Disability</a:t>
            </a:r>
          </a:p>
          <a:p>
            <a:pPr marL="0" indent="0">
              <a:lnSpc>
                <a:spcPct val="90000"/>
              </a:lnSpc>
              <a:buNone/>
            </a:pPr>
            <a:r>
              <a:rPr lang="en-IN" sz="26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            and many more ……………………………</a:t>
            </a:r>
          </a:p>
        </p:txBody>
      </p:sp>
    </p:spTree>
    <p:extLst>
      <p:ext uri="{BB962C8B-B14F-4D97-AF65-F5344CB8AC3E}">
        <p14:creationId xmlns:p14="http://schemas.microsoft.com/office/powerpoint/2010/main" val="2570213499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D3C9745-18B2-AB15-8E55-32B5BEF7526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IN" sz="4000" dirty="0">
                <a:latin typeface="Arial Black" panose="020B0A04020102020204" pitchFamily="34" charset="0"/>
              </a:rPr>
              <a:t>Common Cyber Bullying Activities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A66B3FAF-E628-4D31-44F0-C3E3F4162EE8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30707" y="2412552"/>
            <a:ext cx="9601196" cy="3900015"/>
          </a:xfrm>
        </p:spPr>
        <p:txBody>
          <a:bodyPr>
            <a:normAutofit fontScale="55000" lnSpcReduction="20000"/>
          </a:bodyPr>
          <a:lstStyle/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Offensive Name Calling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Spreading of False Rumours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Receiving explicit images / abusive remarks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Constantly being asked about their whereabouts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Physical Threats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Explicit images / private information shared without consent 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Exclusion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Humiliation and Disrespect</a:t>
            </a:r>
          </a:p>
          <a:p>
            <a:pPr>
              <a:lnSpc>
                <a:spcPct val="110000"/>
              </a:lnSpc>
            </a:pPr>
            <a:r>
              <a:rPr lang="en-IN" sz="3700" dirty="0">
                <a:solidFill>
                  <a:srgbClr val="222222"/>
                </a:solidFill>
                <a:latin typeface="Verdana" panose="020B0604030504040204" pitchFamily="34" charset="0"/>
                <a:cs typeface="Mangal" panose="02040503050203030202" pitchFamily="18" charset="0"/>
              </a:rPr>
              <a:t>Creating False Social Media Account or user profile just to harass</a:t>
            </a:r>
          </a:p>
          <a:p>
            <a:endParaRPr lang="en-IN" dirty="0"/>
          </a:p>
        </p:txBody>
      </p:sp>
    </p:spTree>
    <p:extLst>
      <p:ext uri="{BB962C8B-B14F-4D97-AF65-F5344CB8AC3E}">
        <p14:creationId xmlns:p14="http://schemas.microsoft.com/office/powerpoint/2010/main" val="131005048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F942E25-990F-9873-D171-B642936A932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N" sz="3600" dirty="0">
                <a:latin typeface="Arial Black" panose="020B0A04020102020204" pitchFamily="34" charset="0"/>
              </a:rPr>
              <a:t>Why do children bully?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0DEA4DC-56A2-B2BD-C580-36C64BD2A04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95401" y="2556932"/>
            <a:ext cx="5823856" cy="3049784"/>
          </a:xfrm>
        </p:spPr>
        <p:txBody>
          <a:bodyPr>
            <a:normAutofit/>
          </a:bodyPr>
          <a:lstStyle/>
          <a:p>
            <a:r>
              <a:rPr lang="en-IN" sz="2800" dirty="0"/>
              <a:t>They think its funny and cool</a:t>
            </a:r>
          </a:p>
          <a:p>
            <a:r>
              <a:rPr lang="en-IN" sz="2800" dirty="0"/>
              <a:t>They think no one will find them out</a:t>
            </a:r>
          </a:p>
          <a:p>
            <a:r>
              <a:rPr lang="en-IN" sz="2800" dirty="0"/>
              <a:t>They feel powerful</a:t>
            </a:r>
          </a:p>
          <a:p>
            <a:r>
              <a:rPr lang="en-IN" sz="2800" dirty="0"/>
              <a:t>Revenge after a fight / break up</a:t>
            </a:r>
          </a:p>
          <a:p>
            <a:endParaRPr lang="en-IN" sz="2800" dirty="0"/>
          </a:p>
        </p:txBody>
      </p:sp>
      <p:pic>
        <p:nvPicPr>
          <p:cNvPr id="19458" name="Picture 2">
            <a:extLst>
              <a:ext uri="{FF2B5EF4-FFF2-40B4-BE49-F238E27FC236}">
                <a16:creationId xmlns:a16="http://schemas.microsoft.com/office/drawing/2014/main" id="{5962C354-7D8E-01DF-DE90-563A5BF7F88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998486">
            <a:off x="7018921" y="2549110"/>
            <a:ext cx="1612321" cy="1552524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4C0DA2E2-7193-D949-1C45-8F212F6CBD17}"/>
              </a:ext>
            </a:extLst>
          </p:cNvPr>
          <p:cNvSpPr txBox="1"/>
          <p:nvPr/>
        </p:nvSpPr>
        <p:spPr>
          <a:xfrm>
            <a:off x="6095998" y="6389365"/>
            <a:ext cx="61160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50" dirty="0"/>
              <a:t>https://cdn.imgbin.com/12/19/5/imgbin-emoticon-emoji-smiley-wink-emoji-cvKeevfSTak1tjUixzgE8ZLQx.jpg</a:t>
            </a:r>
          </a:p>
        </p:txBody>
      </p:sp>
      <p:pic>
        <p:nvPicPr>
          <p:cNvPr id="19460" name="Picture 4">
            <a:extLst>
              <a:ext uri="{FF2B5EF4-FFF2-40B4-BE49-F238E27FC236}">
                <a16:creationId xmlns:a16="http://schemas.microsoft.com/office/drawing/2014/main" id="{7293DDD2-FDDC-90EB-AB91-6ED57C50B74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8478">
            <a:off x="8542421" y="3634524"/>
            <a:ext cx="2700840" cy="2270977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EB1FAFD-E453-2DFE-2FE1-B4128750FABD}"/>
              </a:ext>
            </a:extLst>
          </p:cNvPr>
          <p:cNvSpPr txBox="1"/>
          <p:nvPr/>
        </p:nvSpPr>
        <p:spPr>
          <a:xfrm>
            <a:off x="6095998" y="6553503"/>
            <a:ext cx="6116052" cy="25391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1050" dirty="0"/>
              <a:t>https://www.shutterstock.com/image-vector/emoticon-emoji-strong-muscle-bodybuilder-260nw-1615658050.jpg</a:t>
            </a:r>
          </a:p>
        </p:txBody>
      </p:sp>
      <p:pic>
        <p:nvPicPr>
          <p:cNvPr id="19462" name="Picture 6">
            <a:extLst>
              <a:ext uri="{FF2B5EF4-FFF2-40B4-BE49-F238E27FC236}">
                <a16:creationId xmlns:a16="http://schemas.microsoft.com/office/drawing/2014/main" id="{4D4F2294-ED61-D46A-D269-AC9F2A049A3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588728">
            <a:off x="6304864" y="4261508"/>
            <a:ext cx="1847850" cy="1714500"/>
          </a:xfrm>
          <a:prstGeom prst="ellipse">
            <a:avLst/>
          </a:prstGeom>
          <a:ln w="63500" cap="rnd">
            <a:solidFill>
              <a:srgbClr val="333333"/>
            </a:solidFill>
          </a:ln>
          <a:effectLst>
            <a:outerShdw blurRad="381000" dist="292100" dir="5400000" sx="-80000" sy="-18000" rotWithShape="0">
              <a:srgbClr val="000000">
                <a:alpha val="22000"/>
              </a:srgbClr>
            </a:outerShdw>
          </a:effectLst>
          <a:scene3d>
            <a:camera prst="orthographicFront"/>
            <a:lightRig rig="contrasting" dir="t">
              <a:rot lat="0" lon="0" rev="3000000"/>
            </a:lightRig>
          </a:scene3d>
          <a:sp3d contourW="7620">
            <a:bevelT w="95250" h="31750"/>
            <a:contourClr>
              <a:srgbClr val="333333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4ACDC0D5-2926-5E18-F2A7-F06470F6B29C}"/>
              </a:ext>
            </a:extLst>
          </p:cNvPr>
          <p:cNvSpPr txBox="1"/>
          <p:nvPr/>
        </p:nvSpPr>
        <p:spPr>
          <a:xfrm>
            <a:off x="6095998" y="6222809"/>
            <a:ext cx="6116052" cy="2308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IN" sz="900" dirty="0"/>
              <a:t>https://tse4.mm.bing.net/th?id=OIP.nVhgTFHlXb4PAql9fExuUAHaG3&amp;pid=Api&amp;P=0&amp;h=180</a:t>
            </a:r>
          </a:p>
        </p:txBody>
      </p:sp>
    </p:spTree>
    <p:extLst>
      <p:ext uri="{BB962C8B-B14F-4D97-AF65-F5344CB8AC3E}">
        <p14:creationId xmlns:p14="http://schemas.microsoft.com/office/powerpoint/2010/main" val="1204930136"/>
      </p:ext>
    </p:extLst>
  </p:cSld>
  <p:clrMapOvr>
    <a:masterClrMapping/>
  </p:clrMapOvr>
  <p:transition spd="slow"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ganic">
  <a:themeElements>
    <a:clrScheme name="Organic">
      <a:dk1>
        <a:sysClr val="windowText" lastClr="000000"/>
      </a:dk1>
      <a:lt1>
        <a:sysClr val="window" lastClr="FFFFFF"/>
      </a:lt1>
      <a:dk2>
        <a:srgbClr val="212121"/>
      </a:dk2>
      <a:lt2>
        <a:srgbClr val="DADADA"/>
      </a:lt2>
      <a:accent1>
        <a:srgbClr val="83992A"/>
      </a:accent1>
      <a:accent2>
        <a:srgbClr val="3C9770"/>
      </a:accent2>
      <a:accent3>
        <a:srgbClr val="44709D"/>
      </a:accent3>
      <a:accent4>
        <a:srgbClr val="A23C33"/>
      </a:accent4>
      <a:accent5>
        <a:srgbClr val="D97828"/>
      </a:accent5>
      <a:accent6>
        <a:srgbClr val="DEB340"/>
      </a:accent6>
      <a:hlink>
        <a:srgbClr val="A8BF4D"/>
      </a:hlink>
      <a:folHlink>
        <a:srgbClr val="B4CA80"/>
      </a:folHlink>
    </a:clrScheme>
    <a:fontScheme name="Organic">
      <a:majorFont>
        <a:latin typeface="Garamond" panose="02020404030301010803"/>
        <a:ea typeface=""/>
        <a:cs typeface=""/>
        <a:font script="Jpan" typeface="ＭＳ Ｐゴシック"/>
        <a:font script="Hang" typeface="돋움"/>
        <a:font script="Hans" typeface="方正舒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Garamond" panose="02020404030301010803"/>
        <a:ea typeface=""/>
        <a:cs typeface=""/>
        <a:font script="Jpan" typeface="ＭＳ Ｐ明朝"/>
        <a:font script="Hang" typeface="바탕"/>
        <a:font script="Hans" typeface="方正舒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rganic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74000"/>
                <a:satMod val="130000"/>
                <a:lumMod val="90000"/>
              </a:schemeClr>
              <a:schemeClr val="phClr">
                <a:tint val="94000"/>
                <a:satMod val="120000"/>
                <a:lumMod val="104000"/>
              </a:schemeClr>
            </a:duotone>
          </a:blip>
          <a:tile tx="0" ty="0" sx="100000" sy="100000" flip="none" algn="tl"/>
        </a:blip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38100" dist="25400" dir="5400000" rotWithShape="0">
              <a:srgbClr val="000000">
                <a:alpha val="60000"/>
              </a:srgbClr>
            </a:outerShdw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88000"/>
                <a:lumMod val="98000"/>
              </a:schemeClr>
            </a:gs>
          </a:gsLst>
          <a:lin ang="5400000" scaled="0"/>
        </a:gradFill>
        <a:blipFill>
          <a:blip xmlns:r="http://schemas.openxmlformats.org/officeDocument/2006/relationships" r:embed="rId2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rganic" id="{28CDC826-8792-45C0-861B-85EB3ADEDA33}" vid="{7DAC20F1-423D-49E2-BD0B-50532748BAD0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Override1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2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ppt/theme/themeOverride3.xml><?xml version="1.0" encoding="utf-8"?>
<a:themeOverride xmlns:a="http://schemas.openxmlformats.org/drawingml/2006/main">
  <a:clrScheme name="Organic">
    <a:dk1>
      <a:sysClr val="windowText" lastClr="000000"/>
    </a:dk1>
    <a:lt1>
      <a:sysClr val="window" lastClr="FFFFFF"/>
    </a:lt1>
    <a:dk2>
      <a:srgbClr val="212121"/>
    </a:dk2>
    <a:lt2>
      <a:srgbClr val="DADADA"/>
    </a:lt2>
    <a:accent1>
      <a:srgbClr val="83992A"/>
    </a:accent1>
    <a:accent2>
      <a:srgbClr val="3C9770"/>
    </a:accent2>
    <a:accent3>
      <a:srgbClr val="44709D"/>
    </a:accent3>
    <a:accent4>
      <a:srgbClr val="A23C33"/>
    </a:accent4>
    <a:accent5>
      <a:srgbClr val="D97828"/>
    </a:accent5>
    <a:accent6>
      <a:srgbClr val="DEB340"/>
    </a:accent6>
    <a:hlink>
      <a:srgbClr val="A8BF4D"/>
    </a:hlink>
    <a:folHlink>
      <a:srgbClr val="B4CA80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7604</TotalTime>
  <Words>1110</Words>
  <Application>Microsoft Office PowerPoint</Application>
  <PresentationFormat>Widescreen</PresentationFormat>
  <Paragraphs>173</Paragraphs>
  <Slides>27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8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36" baseType="lpstr">
      <vt:lpstr>Algerian</vt:lpstr>
      <vt:lpstr>Arial</vt:lpstr>
      <vt:lpstr>Arial Black</vt:lpstr>
      <vt:lpstr>Calibri</vt:lpstr>
      <vt:lpstr>Garamond</vt:lpstr>
      <vt:lpstr>Source Sans Pro Web</vt:lpstr>
      <vt:lpstr>Verdana</vt:lpstr>
      <vt:lpstr>Wingdings</vt:lpstr>
      <vt:lpstr>Organic</vt:lpstr>
      <vt:lpstr>Cyber Bullying   Prevention and Response Strategies</vt:lpstr>
      <vt:lpstr>What is Cyber Bullying?</vt:lpstr>
      <vt:lpstr>Anyone can become a victim of  cyber bullying </vt:lpstr>
      <vt:lpstr>PowerPoint Presentation</vt:lpstr>
      <vt:lpstr>PowerPoint Presentation</vt:lpstr>
      <vt:lpstr>How does it happen?</vt:lpstr>
      <vt:lpstr>Potential Targets….</vt:lpstr>
      <vt:lpstr>Common Cyber Bullying Activities</vt:lpstr>
      <vt:lpstr>Why do children bully?</vt:lpstr>
      <vt:lpstr>Potential Effects of Cyber Bullying</vt:lpstr>
      <vt:lpstr>Signs to look for…. (child as a victim of cyber bullying)</vt:lpstr>
      <vt:lpstr>Signs to look for…. (child may be bullying others)</vt:lpstr>
      <vt:lpstr>Prevention and Intervention Strategies</vt:lpstr>
      <vt:lpstr>The first line of defense against cyberbullying could be YOU</vt:lpstr>
      <vt:lpstr>How to Protect Yourself from Cyber Bullying? (Prevention Strategies)</vt:lpstr>
      <vt:lpstr>If Bullied………What should you do?</vt:lpstr>
      <vt:lpstr>The RSB RULE….</vt:lpstr>
      <vt:lpstr>For Parents and Educators </vt:lpstr>
      <vt:lpstr>Tips for Educators/Teachers</vt:lpstr>
      <vt:lpstr>Tips for Educators/Teachers</vt:lpstr>
      <vt:lpstr>Tips for Educators/Teachers</vt:lpstr>
      <vt:lpstr>Tips for Parents……..</vt:lpstr>
      <vt:lpstr>Tips for Parents……..</vt:lpstr>
      <vt:lpstr>Challenges in Preventing  Cyber Bullying</vt:lpstr>
      <vt:lpstr>Online Anti Bullying Tools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Lesson 6. Basics of Spreadsheet</dc:title>
  <dc:creator>pushkarna</dc:creator>
  <cp:lastModifiedBy>MOHINI ARORA</cp:lastModifiedBy>
  <cp:revision>97</cp:revision>
  <dcterms:created xsi:type="dcterms:W3CDTF">2016-07-30T09:17:12Z</dcterms:created>
  <dcterms:modified xsi:type="dcterms:W3CDTF">2025-04-16T09:56:02Z</dcterms:modified>
</cp:coreProperties>
</file>