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embeddedFontLst>
    <p:embeddedFont>
      <p:font typeface="Inter Light"/>
      <p:regular r:id="rId29"/>
      <p:bold r:id="rId30"/>
      <p:italic r:id="rId31"/>
      <p:boldItalic r:id="rId32"/>
    </p:embeddedFont>
    <p:embeddedFont>
      <p:font typeface="Inter SemiBold"/>
      <p:regular r:id="rId33"/>
      <p:bold r:id="rId34"/>
      <p:italic r:id="rId35"/>
      <p:boldItalic r:id="rId36"/>
    </p:embeddedFont>
    <p:embeddedFont>
      <p:font typeface="Caprasimo"/>
      <p:regular r:id="rId37"/>
    </p:embeddedFont>
    <p:embeddedFont>
      <p:font typeface="Inter"/>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0" roundtripDataSignature="AMtx7miCCPtSmkZ3zvdKduUTI0BMxG7J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Light-italic.fntdata"/><Relationship Id="rId30" Type="http://schemas.openxmlformats.org/officeDocument/2006/relationships/font" Target="fonts/InterLight-bold.fntdata"/><Relationship Id="rId11" Type="http://schemas.openxmlformats.org/officeDocument/2006/relationships/slide" Target="slides/slide6.xml"/><Relationship Id="rId33" Type="http://schemas.openxmlformats.org/officeDocument/2006/relationships/font" Target="fonts/InterSemiBold-regular.fntdata"/><Relationship Id="rId10" Type="http://schemas.openxmlformats.org/officeDocument/2006/relationships/slide" Target="slides/slide5.xml"/><Relationship Id="rId32" Type="http://schemas.openxmlformats.org/officeDocument/2006/relationships/font" Target="fonts/InterLight-boldItalic.fntdata"/><Relationship Id="rId13" Type="http://schemas.openxmlformats.org/officeDocument/2006/relationships/slide" Target="slides/slide8.xml"/><Relationship Id="rId35" Type="http://schemas.openxmlformats.org/officeDocument/2006/relationships/font" Target="fonts/InterSemiBold-italic.fntdata"/><Relationship Id="rId12" Type="http://schemas.openxmlformats.org/officeDocument/2006/relationships/slide" Target="slides/slide7.xml"/><Relationship Id="rId34" Type="http://schemas.openxmlformats.org/officeDocument/2006/relationships/font" Target="fonts/InterSemiBold-bold.fntdata"/><Relationship Id="rId15" Type="http://schemas.openxmlformats.org/officeDocument/2006/relationships/slide" Target="slides/slide10.xml"/><Relationship Id="rId37" Type="http://schemas.openxmlformats.org/officeDocument/2006/relationships/font" Target="fonts/Caprasimo-regular.fntdata"/><Relationship Id="rId14" Type="http://schemas.openxmlformats.org/officeDocument/2006/relationships/slide" Target="slides/slide9.xml"/><Relationship Id="rId36" Type="http://schemas.openxmlformats.org/officeDocument/2006/relationships/font" Target="fonts/InterSemiBold-boldItalic.fntdata"/><Relationship Id="rId17" Type="http://schemas.openxmlformats.org/officeDocument/2006/relationships/slide" Target="slides/slide12.xml"/><Relationship Id="rId39" Type="http://schemas.openxmlformats.org/officeDocument/2006/relationships/font" Target="fonts/Inter-boldItalic.fntdata"/><Relationship Id="rId16" Type="http://schemas.openxmlformats.org/officeDocument/2006/relationships/slide" Target="slides/slide11.xml"/><Relationship Id="rId38" Type="http://schemas.openxmlformats.org/officeDocument/2006/relationships/font" Target="fonts/Inter-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1792288" y="612775"/>
            <a:ext cx="5486400" cy="4114800"/>
          </a:xfrm>
          <a:prstGeom prst="rect">
            <a:avLst/>
          </a:prstGeom>
          <a:noFill/>
          <a:ln>
            <a:noFill/>
          </a:ln>
        </p:spPr>
      </p:sp>
      <p:sp>
        <p:nvSpPr>
          <p:cNvPr id="64" name="Google Shape;64;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edcafe.ai" TargetMode="External"/><Relationship Id="rId4" Type="http://schemas.openxmlformats.org/officeDocument/2006/relationships/image" Target="../media/image11.png"/><Relationship Id="rId5" Type="http://schemas.openxmlformats.org/officeDocument/2006/relationships/hyperlink" Target="https://www.edcafe.ai" TargetMode="External"/><Relationship Id="rId6" Type="http://schemas.openxmlformats.org/officeDocument/2006/relationships/image" Target="../media/image6.png"/><Relationship Id="rId7"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hyperlink" Target="https://www.edcafe.ai" TargetMode="External"/><Relationship Id="rId5" Type="http://schemas.openxmlformats.org/officeDocument/2006/relationships/image" Target="../media/image43.jpg"/><Relationship Id="rId6" Type="http://schemas.openxmlformats.org/officeDocument/2006/relationships/image" Target="../media/image36.png"/><Relationship Id="rId7" Type="http://schemas.openxmlformats.org/officeDocument/2006/relationships/image" Target="../media/image44.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4.png"/><Relationship Id="rId4" Type="http://schemas.openxmlformats.org/officeDocument/2006/relationships/hyperlink" Target="https://app.edcafe.ai/slides/674d67355a63edb0951a5206" TargetMode="External"/><Relationship Id="rId5"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hyperlink" Target="https://www.edcafe.ai" TargetMode="External"/><Relationship Id="rId5" Type="http://schemas.openxmlformats.org/officeDocument/2006/relationships/image" Target="../media/image5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hyperlink" Target="https://app.edcafe.ai/share/teaching-resource/to-kill-a-mockingbird-resources-672c833625425134f5462e5d" TargetMode="External"/><Relationship Id="rId5" Type="http://schemas.openxmlformats.org/officeDocument/2006/relationships/image" Target="../media/image49.png"/></Relationships>
</file>

<file path=ppt/slides/_rels/slide14.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8.png"/><Relationship Id="rId4" Type="http://schemas.openxmlformats.org/officeDocument/2006/relationships/hyperlink" Target="https://www.edcafe.ai" TargetMode="External"/><Relationship Id="rId9" Type="http://schemas.openxmlformats.org/officeDocument/2006/relationships/image" Target="../media/image37.png"/><Relationship Id="rId5" Type="http://schemas.openxmlformats.org/officeDocument/2006/relationships/image" Target="../media/image61.jpg"/><Relationship Id="rId6" Type="http://schemas.openxmlformats.org/officeDocument/2006/relationships/image" Target="../media/image56.png"/><Relationship Id="rId7" Type="http://schemas.openxmlformats.org/officeDocument/2006/relationships/image" Target="../media/image36.png"/><Relationship Id="rId8"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5.png"/><Relationship Id="rId4" Type="http://schemas.openxmlformats.org/officeDocument/2006/relationships/hyperlink" Target="https://app.edcafe.ai/share/quiz/major-art-movements-67517c09a371b84a41eac043" TargetMode="External"/><Relationship Id="rId5"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s://www.edcafe.ai" TargetMode="External"/><Relationship Id="rId5" Type="http://schemas.openxmlformats.org/officeDocument/2006/relationships/image" Target="../media/image5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59.png"/><Relationship Id="rId5" Type="http://schemas.openxmlformats.org/officeDocument/2006/relationships/hyperlink" Target="https://app.edcafe.ai/share/assignment-grader/technological-advancements-677ff92947a8b5253214e28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4.png"/><Relationship Id="rId4" Type="http://schemas.openxmlformats.org/officeDocument/2006/relationships/hyperlink" Target="https://www.edcafe.ai" TargetMode="External"/><Relationship Id="rId5" Type="http://schemas.openxmlformats.org/officeDocument/2006/relationships/image" Target="../media/image7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9.png"/><Relationship Id="rId4" Type="http://schemas.openxmlformats.org/officeDocument/2006/relationships/hyperlink" Target="https://app.edcafe.ai/chatbot/6746f7c16e98696a9c8d8ee6" TargetMode="External"/><Relationship Id="rId5"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s://www.edcafe.ai" TargetMode="External"/><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hyperlink" Target="https://www.edcafe.ai" TargetMode="External"/><Relationship Id="rId9" Type="http://schemas.openxmlformats.org/officeDocument/2006/relationships/image" Target="../media/image37.png"/><Relationship Id="rId5" Type="http://schemas.openxmlformats.org/officeDocument/2006/relationships/image" Target="../media/image73.jpg"/><Relationship Id="rId6" Type="http://schemas.openxmlformats.org/officeDocument/2006/relationships/image" Target="../media/image56.png"/><Relationship Id="rId7" Type="http://schemas.openxmlformats.org/officeDocument/2006/relationships/image" Target="../media/image36.png"/><Relationship Id="rId8"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1.png"/><Relationship Id="rId4" Type="http://schemas.openxmlformats.org/officeDocument/2006/relationships/hyperlink" Target="https://app.edcafe.ai/flashcards/67333c4b25425134f549beed" TargetMode="External"/><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trust.inknoe.com" TargetMode="External"/><Relationship Id="rId4" Type="http://schemas.openxmlformats.org/officeDocument/2006/relationships/hyperlink" Target="https://trust.inknoe.com" TargetMode="External"/><Relationship Id="rId5" Type="http://schemas.openxmlformats.org/officeDocument/2006/relationships/image" Target="../media/image70.png"/><Relationship Id="rId6" Type="http://schemas.openxmlformats.org/officeDocument/2006/relationships/image" Target="../media/image66.png"/><Relationship Id="rId7" Type="http://schemas.openxmlformats.org/officeDocument/2006/relationships/image" Target="../media/image65.png"/><Relationship Id="rId8" Type="http://schemas.openxmlformats.org/officeDocument/2006/relationships/image" Target="../media/image80.png"/></Relationships>
</file>

<file path=ppt/slides/_rels/slide23.xml.rels><?xml version="1.0" encoding="UTF-8" standalone="yes"?><Relationships xmlns="http://schemas.openxmlformats.org/package/2006/relationships"><Relationship Id="rId20" Type="http://schemas.openxmlformats.org/officeDocument/2006/relationships/image" Target="../media/image78.png"/><Relationship Id="rId11" Type="http://schemas.openxmlformats.org/officeDocument/2006/relationships/hyperlink" Target="https://www.instagram.com/edcafeai/" TargetMode="External"/><Relationship Id="rId10" Type="http://schemas.openxmlformats.org/officeDocument/2006/relationships/image" Target="../media/image68.png"/><Relationship Id="rId21" Type="http://schemas.openxmlformats.org/officeDocument/2006/relationships/hyperlink" Target="http://www.edcafe.ai/" TargetMode="External"/><Relationship Id="rId13" Type="http://schemas.openxmlformats.org/officeDocument/2006/relationships/hyperlink" Target="https://www.linkedin.com/showcase/edcafe-ai/" TargetMode="External"/><Relationship Id="rId12"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edcafe.ai" TargetMode="External"/><Relationship Id="rId4" Type="http://schemas.openxmlformats.org/officeDocument/2006/relationships/image" Target="../media/image76.png"/><Relationship Id="rId9" Type="http://schemas.openxmlformats.org/officeDocument/2006/relationships/hyperlink" Target="https://x.com/edcafeai" TargetMode="External"/><Relationship Id="rId15" Type="http://schemas.openxmlformats.org/officeDocument/2006/relationships/hyperlink" Target="https://www.youtube.com/@EdcafeAI" TargetMode="External"/><Relationship Id="rId14" Type="http://schemas.openxmlformats.org/officeDocument/2006/relationships/image" Target="../media/image79.png"/><Relationship Id="rId17" Type="http://schemas.openxmlformats.org/officeDocument/2006/relationships/hyperlink" Target="https://www.facebook.com/groups/edcafeai" TargetMode="External"/><Relationship Id="rId16" Type="http://schemas.openxmlformats.org/officeDocument/2006/relationships/image" Target="../media/image82.png"/><Relationship Id="rId5" Type="http://schemas.openxmlformats.org/officeDocument/2006/relationships/hyperlink" Target="https://tinyurl.com/EdcafeAISignUp" TargetMode="External"/><Relationship Id="rId19" Type="http://schemas.openxmlformats.org/officeDocument/2006/relationships/hyperlink" Target="https://www.tiktok.com/@edcafe.ai" TargetMode="External"/><Relationship Id="rId6" Type="http://schemas.openxmlformats.org/officeDocument/2006/relationships/image" Target="../media/image72.png"/><Relationship Id="rId18" Type="http://schemas.openxmlformats.org/officeDocument/2006/relationships/image" Target="../media/image84.png"/><Relationship Id="rId7" Type="http://schemas.openxmlformats.org/officeDocument/2006/relationships/hyperlink" Target="https://www.facebook.com/edcafeai" TargetMode="External"/><Relationship Id="rId8"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edcafe.ai"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edcafe.ai"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8.png"/><Relationship Id="rId13" Type="http://schemas.openxmlformats.org/officeDocument/2006/relationships/image" Target="../media/image19.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png"/><Relationship Id="rId15" Type="http://schemas.openxmlformats.org/officeDocument/2006/relationships/image" Target="../media/image14.png"/><Relationship Id="rId14" Type="http://schemas.openxmlformats.org/officeDocument/2006/relationships/image" Target="../media/image13.png"/><Relationship Id="rId17" Type="http://schemas.openxmlformats.org/officeDocument/2006/relationships/image" Target="../media/image24.png"/><Relationship Id="rId16" Type="http://schemas.openxmlformats.org/officeDocument/2006/relationships/image" Target="../media/image21.png"/><Relationship Id="rId5" Type="http://schemas.openxmlformats.org/officeDocument/2006/relationships/image" Target="../media/image8.png"/><Relationship Id="rId19" Type="http://schemas.openxmlformats.org/officeDocument/2006/relationships/image" Target="../media/image11.png"/><Relationship Id="rId6" Type="http://schemas.openxmlformats.org/officeDocument/2006/relationships/image" Target="../media/image17.png"/><Relationship Id="rId18" Type="http://schemas.openxmlformats.org/officeDocument/2006/relationships/hyperlink" Target="https://www.edcafe.ai" TargetMode="External"/><Relationship Id="rId7" Type="http://schemas.openxmlformats.org/officeDocument/2006/relationships/image" Target="../media/image5.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0" Type="http://schemas.openxmlformats.org/officeDocument/2006/relationships/hyperlink" Target="https://www.edcafe.ai"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edcafe.ai" TargetMode="External"/><Relationship Id="rId4" Type="http://schemas.openxmlformats.org/officeDocument/2006/relationships/image" Target="../media/image10.png"/><Relationship Id="rId9" Type="http://schemas.openxmlformats.org/officeDocument/2006/relationships/hyperlink" Target="https://www.edcafe.ai" TargetMode="External"/><Relationship Id="rId5" Type="http://schemas.openxmlformats.org/officeDocument/2006/relationships/image" Target="../media/image27.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hyperlink" Target="https://www.edcafe.ai"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hyperlink" Target="https://www.edcafe.ai" TargetMode="External"/><Relationship Id="rId13" Type="http://schemas.openxmlformats.org/officeDocument/2006/relationships/image" Target="../media/image30.png"/><Relationship Id="rId12" Type="http://schemas.openxmlformats.org/officeDocument/2006/relationships/hyperlink" Target="https://www.edcafe.ai"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hyperlink" Target="https://www.edcafe.ai" TargetMode="External"/><Relationship Id="rId9" Type="http://schemas.openxmlformats.org/officeDocument/2006/relationships/image" Target="../media/image31.png"/><Relationship Id="rId15" Type="http://schemas.openxmlformats.org/officeDocument/2006/relationships/hyperlink" Target="https://www.edcafe.ai" TargetMode="External"/><Relationship Id="rId14" Type="http://schemas.openxmlformats.org/officeDocument/2006/relationships/hyperlink" Target="https://www.edcafe.ai" TargetMode="External"/><Relationship Id="rId17" Type="http://schemas.openxmlformats.org/officeDocument/2006/relationships/image" Target="../media/image38.png"/><Relationship Id="rId16" Type="http://schemas.openxmlformats.org/officeDocument/2006/relationships/hyperlink" Target="https://www.edcafe.ai" TargetMode="External"/><Relationship Id="rId5" Type="http://schemas.openxmlformats.org/officeDocument/2006/relationships/image" Target="../media/image25.png"/><Relationship Id="rId19" Type="http://schemas.openxmlformats.org/officeDocument/2006/relationships/image" Target="../media/image83.png"/><Relationship Id="rId6" Type="http://schemas.openxmlformats.org/officeDocument/2006/relationships/hyperlink" Target="https://www.edcafe.ai" TargetMode="External"/><Relationship Id="rId18" Type="http://schemas.openxmlformats.org/officeDocument/2006/relationships/hyperlink" Target="https://www.edcafe.ai" TargetMode="External"/><Relationship Id="rId7" Type="http://schemas.openxmlformats.org/officeDocument/2006/relationships/image" Target="../media/image32.png"/><Relationship Id="rId8" Type="http://schemas.openxmlformats.org/officeDocument/2006/relationships/hyperlink" Target="https://www.edcafe.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s://www.edcafe.ai" TargetMode="External"/><Relationship Id="rId5" Type="http://schemas.openxmlformats.org/officeDocument/2006/relationships/image" Target="../media/image40.jpg"/><Relationship Id="rId6" Type="http://schemas.openxmlformats.org/officeDocument/2006/relationships/image" Target="../media/image36.png"/><Relationship Id="rId7" Type="http://schemas.openxmlformats.org/officeDocument/2006/relationships/image" Target="../media/image34.png"/><Relationship Id="rId8"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2.png"/><Relationship Id="rId5" Type="http://schemas.openxmlformats.org/officeDocument/2006/relationships/hyperlink" Target="https://app.edcafe.ai/share/lesson-plan/stereotypes-and-discrimination-6745abd3565025d5ad21837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6FE"/>
        </a:solidFill>
      </p:bgPr>
    </p:bg>
    <p:spTree>
      <p:nvGrpSpPr>
        <p:cNvPr id="83" name="Shape 83"/>
        <p:cNvGrpSpPr/>
        <p:nvPr/>
      </p:nvGrpSpPr>
      <p:grpSpPr>
        <a:xfrm>
          <a:off x="0" y="0"/>
          <a:ext cx="0" cy="0"/>
          <a:chOff x="0" y="0"/>
          <a:chExt cx="0" cy="0"/>
        </a:xfrm>
      </p:grpSpPr>
      <p:sp>
        <p:nvSpPr>
          <p:cNvPr id="84" name="Google Shape;84;p1">
            <a:hlinkClick r:id="rId3"/>
          </p:cNvPr>
          <p:cNvSpPr/>
          <p:nvPr/>
        </p:nvSpPr>
        <p:spPr>
          <a:xfrm>
            <a:off x="5283351" y="139689"/>
            <a:ext cx="6862328" cy="1856168"/>
          </a:xfrm>
          <a:custGeom>
            <a:rect b="b" l="l" r="r" t="t"/>
            <a:pathLst>
              <a:path extrusionOk="0" h="950662" w="4171628">
                <a:moveTo>
                  <a:pt x="0" y="0"/>
                </a:moveTo>
                <a:lnTo>
                  <a:pt x="4171627" y="0"/>
                </a:lnTo>
                <a:lnTo>
                  <a:pt x="4171627" y="950662"/>
                </a:lnTo>
                <a:lnTo>
                  <a:pt x="0" y="9506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a:hlinkClick r:id="rId5"/>
          </p:cNvPr>
          <p:cNvSpPr/>
          <p:nvPr/>
        </p:nvSpPr>
        <p:spPr>
          <a:xfrm>
            <a:off x="14456473" y="35052"/>
            <a:ext cx="3777284" cy="3255332"/>
          </a:xfrm>
          <a:custGeom>
            <a:rect b="b" l="l" r="r" t="t"/>
            <a:pathLst>
              <a:path extrusionOk="0" h="3255332" w="3777284">
                <a:moveTo>
                  <a:pt x="0" y="0"/>
                </a:moveTo>
                <a:lnTo>
                  <a:pt x="3777283" y="0"/>
                </a:lnTo>
                <a:lnTo>
                  <a:pt x="3777283" y="3255331"/>
                </a:lnTo>
                <a:lnTo>
                  <a:pt x="0" y="325533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txBox="1"/>
          <p:nvPr/>
        </p:nvSpPr>
        <p:spPr>
          <a:xfrm>
            <a:off x="3355801" y="4317918"/>
            <a:ext cx="13084800" cy="1410900"/>
          </a:xfrm>
          <a:prstGeom prst="rect">
            <a:avLst/>
          </a:prstGeom>
          <a:noFill/>
          <a:ln>
            <a:noFill/>
          </a:ln>
        </p:spPr>
        <p:txBody>
          <a:bodyPr anchorCtr="0" anchor="t" bIns="0" lIns="0" spcFirstLastPara="1" rIns="0" wrap="square" tIns="0">
            <a:spAutoFit/>
          </a:bodyPr>
          <a:lstStyle/>
          <a:p>
            <a:pPr indent="0" lvl="0" marL="0" marR="0" rtl="0" algn="just">
              <a:lnSpc>
                <a:spcPct val="140002"/>
              </a:lnSpc>
              <a:spcBef>
                <a:spcPts val="0"/>
              </a:spcBef>
              <a:spcAft>
                <a:spcPts val="0"/>
              </a:spcAft>
              <a:buNone/>
            </a:pPr>
            <a:r>
              <a:rPr lang="en-US" sz="9167">
                <a:solidFill>
                  <a:srgbClr val="000000"/>
                </a:solidFill>
                <a:latin typeface="Caprasimo"/>
                <a:ea typeface="Caprasimo"/>
                <a:cs typeface="Caprasimo"/>
                <a:sym typeface="Caprasimo"/>
              </a:rPr>
              <a:t>Welcome to Edcafe AI </a:t>
            </a:r>
            <a:endParaRPr/>
          </a:p>
        </p:txBody>
      </p:sp>
      <p:sp>
        <p:nvSpPr>
          <p:cNvPr id="87" name="Google Shape;87;p1"/>
          <p:cNvSpPr txBox="1"/>
          <p:nvPr/>
        </p:nvSpPr>
        <p:spPr>
          <a:xfrm>
            <a:off x="1293051" y="2999264"/>
            <a:ext cx="7924800" cy="554100"/>
          </a:xfrm>
          <a:prstGeom prst="rect">
            <a:avLst/>
          </a:prstGeom>
          <a:noFill/>
          <a:ln>
            <a:noFill/>
          </a:ln>
        </p:spPr>
        <p:txBody>
          <a:bodyPr anchorCtr="0" anchor="t" bIns="0" lIns="0" spcFirstLastPara="1" rIns="0" wrap="square" tIns="0">
            <a:spAutoFit/>
          </a:bodyPr>
          <a:lstStyle/>
          <a:p>
            <a:pPr indent="0" lvl="0" marL="0" marR="0" rtl="0" algn="ctr">
              <a:lnSpc>
                <a:spcPct val="155888"/>
              </a:lnSpc>
              <a:spcBef>
                <a:spcPts val="0"/>
              </a:spcBef>
              <a:spcAft>
                <a:spcPts val="0"/>
              </a:spcAft>
              <a:buNone/>
            </a:pPr>
            <a:r>
              <a:rPr lang="en-US" sz="3600">
                <a:solidFill>
                  <a:srgbClr val="000000"/>
                </a:solidFill>
                <a:latin typeface="Caprasimo"/>
                <a:ea typeface="Caprasimo"/>
                <a:cs typeface="Caprasimo"/>
                <a:sym typeface="Caprasimo"/>
              </a:rPr>
              <a:t>Brew Teaching Materials with AI</a:t>
            </a:r>
            <a:endParaRPr sz="3600">
              <a:solidFill>
                <a:schemeClr val="dk1"/>
              </a:solidFill>
              <a:latin typeface="Calibri"/>
              <a:ea typeface="Calibri"/>
              <a:cs typeface="Calibri"/>
              <a:sym typeface="Calibri"/>
            </a:endParaRPr>
          </a:p>
        </p:txBody>
      </p:sp>
      <p:pic>
        <p:nvPicPr>
          <p:cNvPr descr="Educational Technology ..." id="88" name="Google Shape;88;p1"/>
          <p:cNvPicPr preferRelativeResize="0"/>
          <p:nvPr/>
        </p:nvPicPr>
        <p:blipFill rotWithShape="1">
          <a:blip r:embed="rId7">
            <a:alphaModFix/>
          </a:blip>
          <a:srcRect b="0" l="0" r="0" t="0"/>
          <a:stretch/>
        </p:blipFill>
        <p:spPr>
          <a:xfrm>
            <a:off x="1293039" y="139710"/>
            <a:ext cx="10441761" cy="2518959"/>
          </a:xfrm>
          <a:prstGeom prst="rect">
            <a:avLst/>
          </a:prstGeom>
          <a:noFill/>
          <a:ln>
            <a:noFill/>
          </a:ln>
        </p:spPr>
      </p:pic>
      <p:sp>
        <p:nvSpPr>
          <p:cNvPr id="89" name="Google Shape;89;p1"/>
          <p:cNvSpPr/>
          <p:nvPr/>
        </p:nvSpPr>
        <p:spPr>
          <a:xfrm>
            <a:off x="8586684" y="6756370"/>
            <a:ext cx="962167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chemeClr val="dk1"/>
                </a:solidFill>
                <a:latin typeface="Calibri"/>
                <a:ea typeface="Calibri"/>
                <a:cs typeface="Calibri"/>
                <a:sym typeface="Calibri"/>
              </a:rPr>
              <a:t>Session by:</a:t>
            </a:r>
            <a:endParaRPr/>
          </a:p>
          <a:p>
            <a:pPr indent="0" lvl="0" marL="0" marR="0" rtl="0" algn="ctr">
              <a:spcBef>
                <a:spcPts val="0"/>
              </a:spcBef>
              <a:spcAft>
                <a:spcPts val="0"/>
              </a:spcAft>
              <a:buNone/>
            </a:pPr>
            <a:r>
              <a:rPr b="0" lang="en-US" sz="5400" cap="none">
                <a:solidFill>
                  <a:schemeClr val="dk1"/>
                </a:solidFill>
                <a:latin typeface="Calibri"/>
                <a:ea typeface="Calibri"/>
                <a:cs typeface="Calibri"/>
                <a:sym typeface="Calibri"/>
              </a:rPr>
              <a:t>Dr. Naveen Gupta</a:t>
            </a:r>
            <a:endParaRPr/>
          </a:p>
          <a:p>
            <a:pPr indent="0" lvl="0" marL="0" marR="0" rtl="0" algn="ctr">
              <a:spcBef>
                <a:spcPts val="0"/>
              </a:spcBef>
              <a:spcAft>
                <a:spcPts val="0"/>
              </a:spcAft>
              <a:buNone/>
            </a:pPr>
            <a:r>
              <a:rPr lang="en-US" sz="5400">
                <a:solidFill>
                  <a:schemeClr val="dk1"/>
                </a:solidFill>
                <a:latin typeface="Calibri"/>
                <a:ea typeface="Calibri"/>
                <a:cs typeface="Calibri"/>
                <a:sym typeface="Calibri"/>
              </a:rPr>
              <a:t>National ICT Awardee </a:t>
            </a:r>
            <a:endParaRPr/>
          </a:p>
          <a:p>
            <a:pPr indent="0" lvl="0" marL="0" marR="0" rtl="0" algn="ctr">
              <a:spcBef>
                <a:spcPts val="0"/>
              </a:spcBef>
              <a:spcAft>
                <a:spcPts val="0"/>
              </a:spcAft>
              <a:buNone/>
            </a:pPr>
            <a:r>
              <a:rPr b="0" lang="en-US" sz="5400" cap="none">
                <a:solidFill>
                  <a:schemeClr val="dk1"/>
                </a:solidFill>
                <a:latin typeface="Calibri"/>
                <a:ea typeface="Calibri"/>
                <a:cs typeface="Calibri"/>
                <a:sym typeface="Calibri"/>
              </a:rPr>
              <a:t>Delhi State Best Teacher Awardee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10"/>
          <p:cNvGrpSpPr/>
          <p:nvPr/>
        </p:nvGrpSpPr>
        <p:grpSpPr>
          <a:xfrm>
            <a:off x="0" y="2323647"/>
            <a:ext cx="18288000" cy="7988197"/>
            <a:chOff x="0" y="0"/>
            <a:chExt cx="4816593" cy="2103887"/>
          </a:xfrm>
        </p:grpSpPr>
        <p:sp>
          <p:nvSpPr>
            <p:cNvPr id="233" name="Google Shape;233;p10"/>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E1EF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0"/>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5" name="Google Shape;235;p10"/>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25399" l="-28472" r="-160035" t="-267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6" name="Google Shape;236;p10">
            <a:hlinkClick r:id="rId4"/>
          </p:cNvPr>
          <p:cNvPicPr preferRelativeResize="0"/>
          <p:nvPr/>
        </p:nvPicPr>
        <p:blipFill rotWithShape="1">
          <a:blip r:embed="rId5">
            <a:alphaModFix/>
          </a:blip>
          <a:srcRect b="0" l="0" r="0" t="0"/>
          <a:stretch/>
        </p:blipFill>
        <p:spPr>
          <a:xfrm>
            <a:off x="4871625" y="2826094"/>
            <a:ext cx="13559250" cy="7627078"/>
          </a:xfrm>
          <a:prstGeom prst="rect">
            <a:avLst/>
          </a:prstGeom>
          <a:noFill/>
          <a:ln>
            <a:noFill/>
          </a:ln>
        </p:spPr>
      </p:pic>
      <p:sp>
        <p:nvSpPr>
          <p:cNvPr id="237" name="Google Shape;237;p10"/>
          <p:cNvSpPr/>
          <p:nvPr/>
        </p:nvSpPr>
        <p:spPr>
          <a:xfrm>
            <a:off x="654045" y="7824922"/>
            <a:ext cx="1437555" cy="619434"/>
          </a:xfrm>
          <a:custGeom>
            <a:rect b="b" l="l" r="r" t="t"/>
            <a:pathLst>
              <a:path extrusionOk="0" h="619434" w="1437555">
                <a:moveTo>
                  <a:pt x="0" y="0"/>
                </a:moveTo>
                <a:lnTo>
                  <a:pt x="1437555" y="0"/>
                </a:lnTo>
                <a:lnTo>
                  <a:pt x="1437555" y="619434"/>
                </a:lnTo>
                <a:lnTo>
                  <a:pt x="0" y="61943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0"/>
          <p:cNvSpPr/>
          <p:nvPr/>
        </p:nvSpPr>
        <p:spPr>
          <a:xfrm>
            <a:off x="1156362" y="9105784"/>
            <a:ext cx="241475" cy="331924"/>
          </a:xfrm>
          <a:custGeom>
            <a:rect b="b" l="l" r="r" t="t"/>
            <a:pathLst>
              <a:path extrusionOk="0" h="331924" w="241475">
                <a:moveTo>
                  <a:pt x="0" y="0"/>
                </a:moveTo>
                <a:lnTo>
                  <a:pt x="241475" y="0"/>
                </a:lnTo>
                <a:lnTo>
                  <a:pt x="241475" y="331924"/>
                </a:lnTo>
                <a:lnTo>
                  <a:pt x="0" y="3319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0"/>
          <p:cNvSpPr txBox="1"/>
          <p:nvPr/>
        </p:nvSpPr>
        <p:spPr>
          <a:xfrm>
            <a:off x="2899471" y="755437"/>
            <a:ext cx="4949129" cy="109927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Slide Deck</a:t>
            </a:r>
            <a:endParaRPr/>
          </a:p>
        </p:txBody>
      </p:sp>
      <p:sp>
        <p:nvSpPr>
          <p:cNvPr id="240" name="Google Shape;240;p10"/>
          <p:cNvSpPr txBox="1"/>
          <p:nvPr/>
        </p:nvSpPr>
        <p:spPr>
          <a:xfrm>
            <a:off x="709194" y="3061830"/>
            <a:ext cx="3525716" cy="437503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Choose from different </a:t>
            </a:r>
            <a:r>
              <a:rPr b="1" i="0" lang="en-US" sz="2504" u="none" cap="none" strike="noStrike">
                <a:solidFill>
                  <a:srgbClr val="000000"/>
                </a:solidFill>
                <a:latin typeface="Inter"/>
                <a:ea typeface="Inter"/>
                <a:cs typeface="Inter"/>
                <a:sym typeface="Inter"/>
              </a:rPr>
              <a:t>design themes</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Customize slides with </a:t>
            </a:r>
            <a:r>
              <a:rPr b="1" i="0" lang="en-US" sz="2504" u="none" cap="none" strike="noStrike">
                <a:solidFill>
                  <a:srgbClr val="000000"/>
                </a:solidFill>
                <a:latin typeface="Inter"/>
                <a:ea typeface="Inter"/>
                <a:cs typeface="Inter"/>
                <a:sym typeface="Inter"/>
              </a:rPr>
              <a:t>images powered by Google</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Smart </a:t>
            </a:r>
            <a:r>
              <a:rPr b="1" i="0" lang="en-US" sz="2504" u="none" cap="none" strike="noStrike">
                <a:solidFill>
                  <a:srgbClr val="000000"/>
                </a:solidFill>
                <a:latin typeface="Inter"/>
                <a:ea typeface="Inter"/>
                <a:cs typeface="Inter"/>
                <a:sym typeface="Inter"/>
              </a:rPr>
              <a:t>slide content you can control</a:t>
            </a:r>
            <a:endParaRPr/>
          </a:p>
        </p:txBody>
      </p:sp>
      <p:sp>
        <p:nvSpPr>
          <p:cNvPr id="241" name="Google Shape;241;p10"/>
          <p:cNvSpPr txBox="1"/>
          <p:nvPr/>
        </p:nvSpPr>
        <p:spPr>
          <a:xfrm>
            <a:off x="7807028" y="1279877"/>
            <a:ext cx="820393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Generate smart, visual slides</a:t>
            </a:r>
            <a:endParaRPr/>
          </a:p>
        </p:txBody>
      </p:sp>
      <p:sp>
        <p:nvSpPr>
          <p:cNvPr id="242" name="Google Shape;242;p10"/>
          <p:cNvSpPr txBox="1"/>
          <p:nvPr/>
        </p:nvSpPr>
        <p:spPr>
          <a:xfrm>
            <a:off x="1683836" y="8571231"/>
            <a:ext cx="2941703"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Microsoft PowerPoint</a:t>
            </a:r>
            <a:endParaRPr/>
          </a:p>
        </p:txBody>
      </p:sp>
      <p:sp>
        <p:nvSpPr>
          <p:cNvPr id="243" name="Google Shape;243;p10"/>
          <p:cNvSpPr txBox="1"/>
          <p:nvPr/>
        </p:nvSpPr>
        <p:spPr>
          <a:xfrm>
            <a:off x="1683836" y="9067684"/>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Google Docs</a:t>
            </a:r>
            <a:endParaRPr/>
          </a:p>
        </p:txBody>
      </p:sp>
      <p:sp>
        <p:nvSpPr>
          <p:cNvPr id="244" name="Google Shape;244;p10"/>
          <p:cNvSpPr/>
          <p:nvPr/>
        </p:nvSpPr>
        <p:spPr>
          <a:xfrm>
            <a:off x="1094327" y="8610633"/>
            <a:ext cx="366492" cy="333226"/>
          </a:xfrm>
          <a:custGeom>
            <a:rect b="b" l="l" r="r" t="t"/>
            <a:pathLst>
              <a:path extrusionOk="0" h="333226" w="366492">
                <a:moveTo>
                  <a:pt x="0" y="0"/>
                </a:moveTo>
                <a:lnTo>
                  <a:pt x="366492" y="0"/>
                </a:lnTo>
                <a:lnTo>
                  <a:pt x="366492" y="333226"/>
                </a:lnTo>
                <a:lnTo>
                  <a:pt x="0" y="33322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11"/>
          <p:cNvGrpSpPr/>
          <p:nvPr/>
        </p:nvGrpSpPr>
        <p:grpSpPr>
          <a:xfrm>
            <a:off x="0" y="2323647"/>
            <a:ext cx="18288000" cy="7988197"/>
            <a:chOff x="0" y="0"/>
            <a:chExt cx="4816593" cy="2103887"/>
          </a:xfrm>
        </p:grpSpPr>
        <p:sp>
          <p:nvSpPr>
            <p:cNvPr id="250" name="Google Shape;250;p11"/>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E1EF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1"/>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2" name="Google Shape;252;p11"/>
          <p:cNvGrpSpPr/>
          <p:nvPr/>
        </p:nvGrpSpPr>
        <p:grpSpPr>
          <a:xfrm>
            <a:off x="1121592" y="3742727"/>
            <a:ext cx="9764173" cy="5031635"/>
            <a:chOff x="0" y="-28575"/>
            <a:chExt cx="2356479" cy="1214331"/>
          </a:xfrm>
        </p:grpSpPr>
        <p:sp>
          <p:nvSpPr>
            <p:cNvPr id="253" name="Google Shape;253;p11"/>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1"/>
            <p:cNvSpPr txBox="1"/>
            <p:nvPr/>
          </p:nvSpPr>
          <p:spPr>
            <a:xfrm>
              <a:off x="0" y="-28575"/>
              <a:ext cx="2356479" cy="1214331"/>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5" name="Google Shape;255;p11"/>
          <p:cNvSpPr/>
          <p:nvPr/>
        </p:nvSpPr>
        <p:spPr>
          <a:xfrm>
            <a:off x="11824767"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3">
              <a:alphaModFix/>
            </a:blip>
            <a:stretch>
              <a:fillRect b="0" l="-225" r="-22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1"/>
          <p:cNvSpPr txBox="1"/>
          <p:nvPr/>
        </p:nvSpPr>
        <p:spPr>
          <a:xfrm>
            <a:off x="2899471" y="755437"/>
            <a:ext cx="4796729" cy="109927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Slide Deck</a:t>
            </a:r>
            <a:endParaRPr/>
          </a:p>
        </p:txBody>
      </p:sp>
      <p:sp>
        <p:nvSpPr>
          <p:cNvPr id="257" name="Google Shape;257;p11"/>
          <p:cNvSpPr txBox="1"/>
          <p:nvPr/>
        </p:nvSpPr>
        <p:spPr>
          <a:xfrm>
            <a:off x="7807028" y="1279877"/>
            <a:ext cx="820393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Edcafe AI-generated slide deck</a:t>
            </a:r>
            <a:endParaRPr/>
          </a:p>
        </p:txBody>
      </p:sp>
      <p:sp>
        <p:nvSpPr>
          <p:cNvPr id="258" name="Google Shape;258;p11"/>
          <p:cNvSpPr txBox="1"/>
          <p:nvPr/>
        </p:nvSpPr>
        <p:spPr>
          <a:xfrm>
            <a:off x="1121600" y="4525975"/>
            <a:ext cx="9764100" cy="755700"/>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4">
                  <a:extLst>
                    <a:ext uri="{A12FA001-AC4F-418D-AE19-62706E023703}">
                      <ahyp:hlinkClr val="tx"/>
                    </a:ext>
                  </a:extLst>
                </a:hlinkClick>
              </a:rPr>
              <a:t>Slide Deck on World Wonders</a:t>
            </a:r>
            <a:endParaRPr/>
          </a:p>
        </p:txBody>
      </p:sp>
      <p:sp>
        <p:nvSpPr>
          <p:cNvPr id="259" name="Google Shape;259;p11"/>
          <p:cNvSpPr txBox="1"/>
          <p:nvPr/>
        </p:nvSpPr>
        <p:spPr>
          <a:xfrm>
            <a:off x="1857758" y="6402721"/>
            <a:ext cx="8136736" cy="1659169"/>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Explore the breathtaking Wonders of the World in this vibrant slide deck, where each slide captures the beauty and significance of these remarkable sites. Perfect for inspiring curiosity and appreciation!</a:t>
            </a:r>
            <a:endParaRPr/>
          </a:p>
        </p:txBody>
      </p:sp>
      <p:sp>
        <p:nvSpPr>
          <p:cNvPr id="260" name="Google Shape;260;p11"/>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5">
              <a:alphaModFix/>
            </a:blip>
            <a:stretch>
              <a:fillRect b="-25399" l="-28472" r="-160035" t="-267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12"/>
          <p:cNvGrpSpPr/>
          <p:nvPr/>
        </p:nvGrpSpPr>
        <p:grpSpPr>
          <a:xfrm>
            <a:off x="0" y="2323647"/>
            <a:ext cx="18288000" cy="7988197"/>
            <a:chOff x="0" y="0"/>
            <a:chExt cx="4816593" cy="2103887"/>
          </a:xfrm>
        </p:grpSpPr>
        <p:sp>
          <p:nvSpPr>
            <p:cNvPr id="266" name="Google Shape;266;p12"/>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E1D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2"/>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8" name="Google Shape;268;p12"/>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22582" l="-24263" r="-362662" t="-2187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9" name="Google Shape;269;p12">
            <a:hlinkClick r:id="rId4"/>
          </p:cNvPr>
          <p:cNvPicPr preferRelativeResize="0"/>
          <p:nvPr/>
        </p:nvPicPr>
        <p:blipFill rotWithShape="1">
          <a:blip r:embed="rId5">
            <a:alphaModFix/>
          </a:blip>
          <a:srcRect b="0" l="0" r="0" t="0"/>
          <a:stretch/>
        </p:blipFill>
        <p:spPr>
          <a:xfrm>
            <a:off x="4871625" y="2974375"/>
            <a:ext cx="13559250" cy="7627078"/>
          </a:xfrm>
          <a:prstGeom prst="rect">
            <a:avLst/>
          </a:prstGeom>
          <a:noFill/>
          <a:ln>
            <a:noFill/>
          </a:ln>
        </p:spPr>
      </p:pic>
      <p:sp>
        <p:nvSpPr>
          <p:cNvPr id="270" name="Google Shape;270;p12"/>
          <p:cNvSpPr txBox="1"/>
          <p:nvPr/>
        </p:nvSpPr>
        <p:spPr>
          <a:xfrm>
            <a:off x="2899471" y="755437"/>
            <a:ext cx="8457233" cy="114511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Teaching Resources</a:t>
            </a:r>
            <a:endParaRPr/>
          </a:p>
        </p:txBody>
      </p:sp>
      <p:sp>
        <p:nvSpPr>
          <p:cNvPr id="271" name="Google Shape;271;p12"/>
          <p:cNvSpPr txBox="1"/>
          <p:nvPr/>
        </p:nvSpPr>
        <p:spPr>
          <a:xfrm>
            <a:off x="709194" y="3486797"/>
            <a:ext cx="3525716" cy="306058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Top </a:t>
            </a:r>
            <a:r>
              <a:rPr b="1" i="0" lang="en-US" sz="2504" u="none" cap="none" strike="noStrike">
                <a:solidFill>
                  <a:srgbClr val="000000"/>
                </a:solidFill>
                <a:latin typeface="Inter"/>
                <a:ea typeface="Inter"/>
                <a:cs typeface="Inter"/>
                <a:sym typeface="Inter"/>
              </a:rPr>
              <a:t>articles</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Downloadable</a:t>
            </a:r>
            <a:r>
              <a:rPr b="1" i="0" lang="en-US" sz="2504" u="none" cap="none" strike="noStrike">
                <a:solidFill>
                  <a:srgbClr val="000000"/>
                </a:solidFill>
                <a:latin typeface="Inter"/>
                <a:ea typeface="Inter"/>
                <a:cs typeface="Inter"/>
                <a:sym typeface="Inter"/>
              </a:rPr>
              <a:t> slide decks</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On-demand YouTube </a:t>
            </a:r>
            <a:r>
              <a:rPr b="1" i="0" lang="en-US" sz="2504" u="none" cap="none" strike="noStrike">
                <a:solidFill>
                  <a:srgbClr val="000000"/>
                </a:solidFill>
                <a:latin typeface="Inter"/>
                <a:ea typeface="Inter"/>
                <a:cs typeface="Inter"/>
                <a:sym typeface="Inter"/>
              </a:rPr>
              <a:t>videos</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Printable </a:t>
            </a:r>
            <a:r>
              <a:rPr b="1" i="0" lang="en-US" sz="2504" u="none" cap="none" strike="noStrike">
                <a:solidFill>
                  <a:srgbClr val="000000"/>
                </a:solidFill>
                <a:latin typeface="Inter"/>
                <a:ea typeface="Inter"/>
                <a:cs typeface="Inter"/>
                <a:sym typeface="Inter"/>
              </a:rPr>
              <a:t>worksheets</a:t>
            </a:r>
            <a:endParaRPr/>
          </a:p>
        </p:txBody>
      </p:sp>
      <p:sp>
        <p:nvSpPr>
          <p:cNvPr id="272" name="Google Shape;272;p12"/>
          <p:cNvSpPr txBox="1"/>
          <p:nvPr/>
        </p:nvSpPr>
        <p:spPr>
          <a:xfrm>
            <a:off x="11736975" y="1261320"/>
            <a:ext cx="820393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Curated, just for you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pSp>
        <p:nvGrpSpPr>
          <p:cNvPr id="277" name="Google Shape;277;p13"/>
          <p:cNvGrpSpPr/>
          <p:nvPr/>
        </p:nvGrpSpPr>
        <p:grpSpPr>
          <a:xfrm>
            <a:off x="0" y="2323647"/>
            <a:ext cx="18288000" cy="7988197"/>
            <a:chOff x="0" y="0"/>
            <a:chExt cx="4816593" cy="2103887"/>
          </a:xfrm>
        </p:grpSpPr>
        <p:sp>
          <p:nvSpPr>
            <p:cNvPr id="278" name="Google Shape;278;p13"/>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E1DD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3"/>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0" name="Google Shape;280;p13"/>
          <p:cNvSpPr txBox="1"/>
          <p:nvPr/>
        </p:nvSpPr>
        <p:spPr>
          <a:xfrm>
            <a:off x="2899471" y="755437"/>
            <a:ext cx="8457233" cy="114511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Teaching Resources</a:t>
            </a:r>
            <a:endParaRPr/>
          </a:p>
        </p:txBody>
      </p:sp>
      <p:sp>
        <p:nvSpPr>
          <p:cNvPr id="281" name="Google Shape;281;p13"/>
          <p:cNvSpPr txBox="1"/>
          <p:nvPr/>
        </p:nvSpPr>
        <p:spPr>
          <a:xfrm>
            <a:off x="11736975" y="1261320"/>
            <a:ext cx="5522325"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Edcafe AI-curated resources</a:t>
            </a:r>
            <a:endParaRPr/>
          </a:p>
        </p:txBody>
      </p:sp>
      <p:grpSp>
        <p:nvGrpSpPr>
          <p:cNvPr id="282" name="Google Shape;282;p13"/>
          <p:cNvGrpSpPr/>
          <p:nvPr/>
        </p:nvGrpSpPr>
        <p:grpSpPr>
          <a:xfrm>
            <a:off x="1121592" y="3742727"/>
            <a:ext cx="9764173" cy="5031635"/>
            <a:chOff x="0" y="-28575"/>
            <a:chExt cx="2356479" cy="1214331"/>
          </a:xfrm>
        </p:grpSpPr>
        <p:sp>
          <p:nvSpPr>
            <p:cNvPr id="283" name="Google Shape;283;p13"/>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3"/>
            <p:cNvSpPr txBox="1"/>
            <p:nvPr/>
          </p:nvSpPr>
          <p:spPr>
            <a:xfrm>
              <a:off x="0" y="-28575"/>
              <a:ext cx="2356479" cy="1214331"/>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 name="Google Shape;285;p13"/>
          <p:cNvSpPr/>
          <p:nvPr/>
        </p:nvSpPr>
        <p:spPr>
          <a:xfrm>
            <a:off x="11824767"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3">
              <a:alphaModFix/>
            </a:blip>
            <a:stretch>
              <a:fillRect b="0" l="-200" r="-2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3"/>
          <p:cNvSpPr txBox="1"/>
          <p:nvPr/>
        </p:nvSpPr>
        <p:spPr>
          <a:xfrm>
            <a:off x="1857758" y="4525976"/>
            <a:ext cx="8291840" cy="1586037"/>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4">
                  <a:extLst>
                    <a:ext uri="{A12FA001-AC4F-418D-AE19-62706E023703}">
                      <ahyp:hlinkClr val="tx"/>
                    </a:ext>
                  </a:extLst>
                </a:hlinkClick>
              </a:rPr>
              <a:t>To Kill a Mockingbird Teaching Resources</a:t>
            </a:r>
            <a:endParaRPr/>
          </a:p>
        </p:txBody>
      </p:sp>
      <p:sp>
        <p:nvSpPr>
          <p:cNvPr id="287" name="Google Shape;287;p13"/>
          <p:cNvSpPr txBox="1"/>
          <p:nvPr/>
        </p:nvSpPr>
        <p:spPr>
          <a:xfrm>
            <a:off x="1857758" y="6402721"/>
            <a:ext cx="8136736" cy="1659169"/>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Explore comprehensive teaching resources on "To Kill a Mockingbird," featuring engaging articles,  slide decks, videos, and worksheets to enhance your students' understanding of this classic novel.</a:t>
            </a:r>
            <a:endParaRPr/>
          </a:p>
        </p:txBody>
      </p:sp>
      <p:sp>
        <p:nvSpPr>
          <p:cNvPr id="288" name="Google Shape;288;p13"/>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5">
              <a:alphaModFix/>
            </a:blip>
            <a:stretch>
              <a:fillRect b="-22582" l="-24263" r="-362662" t="-2187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14"/>
          <p:cNvGrpSpPr/>
          <p:nvPr/>
        </p:nvGrpSpPr>
        <p:grpSpPr>
          <a:xfrm>
            <a:off x="0" y="2279753"/>
            <a:ext cx="18288000" cy="7988197"/>
            <a:chOff x="0" y="0"/>
            <a:chExt cx="4816593" cy="2103887"/>
          </a:xfrm>
        </p:grpSpPr>
        <p:sp>
          <p:nvSpPr>
            <p:cNvPr id="294" name="Google Shape;294;p14"/>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DCFC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4"/>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6" name="Google Shape;296;p14"/>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26038" l="-27577" r="-137337" t="-2674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7" name="Google Shape;297;p14">
            <a:hlinkClick r:id="rId4"/>
          </p:cNvPr>
          <p:cNvPicPr preferRelativeResize="0"/>
          <p:nvPr/>
        </p:nvPicPr>
        <p:blipFill rotWithShape="1">
          <a:blip r:embed="rId5">
            <a:alphaModFix/>
          </a:blip>
          <a:srcRect b="0" l="0" r="0" t="0"/>
          <a:stretch/>
        </p:blipFill>
        <p:spPr>
          <a:xfrm>
            <a:off x="4871625" y="2974375"/>
            <a:ext cx="13559250" cy="7627078"/>
          </a:xfrm>
          <a:prstGeom prst="rect">
            <a:avLst/>
          </a:prstGeom>
          <a:noFill/>
          <a:ln>
            <a:noFill/>
          </a:ln>
        </p:spPr>
      </p:pic>
      <p:sp>
        <p:nvSpPr>
          <p:cNvPr id="298" name="Google Shape;298;p14"/>
          <p:cNvSpPr/>
          <p:nvPr/>
        </p:nvSpPr>
        <p:spPr>
          <a:xfrm>
            <a:off x="994897" y="9426808"/>
            <a:ext cx="270103" cy="331924"/>
          </a:xfrm>
          <a:custGeom>
            <a:rect b="b" l="l" r="r" t="t"/>
            <a:pathLst>
              <a:path extrusionOk="0" h="331924" w="270103">
                <a:moveTo>
                  <a:pt x="0" y="0"/>
                </a:moveTo>
                <a:lnTo>
                  <a:pt x="270103" y="0"/>
                </a:lnTo>
                <a:lnTo>
                  <a:pt x="270103" y="331924"/>
                </a:lnTo>
                <a:lnTo>
                  <a:pt x="0" y="3319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4"/>
          <p:cNvSpPr/>
          <p:nvPr/>
        </p:nvSpPr>
        <p:spPr>
          <a:xfrm>
            <a:off x="881549" y="6659191"/>
            <a:ext cx="1437555" cy="619434"/>
          </a:xfrm>
          <a:custGeom>
            <a:rect b="b" l="l" r="r" t="t"/>
            <a:pathLst>
              <a:path extrusionOk="0" h="619434" w="1437555">
                <a:moveTo>
                  <a:pt x="0" y="0"/>
                </a:moveTo>
                <a:lnTo>
                  <a:pt x="1437555" y="0"/>
                </a:lnTo>
                <a:lnTo>
                  <a:pt x="1437555" y="619434"/>
                </a:lnTo>
                <a:lnTo>
                  <a:pt x="0" y="6194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4"/>
          <p:cNvSpPr/>
          <p:nvPr/>
        </p:nvSpPr>
        <p:spPr>
          <a:xfrm>
            <a:off x="947176" y="7443601"/>
            <a:ext cx="333226" cy="333226"/>
          </a:xfrm>
          <a:custGeom>
            <a:rect b="b" l="l" r="r" t="t"/>
            <a:pathLst>
              <a:path extrusionOk="0" h="333226" w="333226">
                <a:moveTo>
                  <a:pt x="0" y="0"/>
                </a:moveTo>
                <a:lnTo>
                  <a:pt x="333226" y="0"/>
                </a:lnTo>
                <a:lnTo>
                  <a:pt x="333226" y="333225"/>
                </a:lnTo>
                <a:lnTo>
                  <a:pt x="0" y="33322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4"/>
          <p:cNvSpPr/>
          <p:nvPr/>
        </p:nvSpPr>
        <p:spPr>
          <a:xfrm>
            <a:off x="992578" y="7938751"/>
            <a:ext cx="242422" cy="333226"/>
          </a:xfrm>
          <a:custGeom>
            <a:rect b="b" l="l" r="r" t="t"/>
            <a:pathLst>
              <a:path extrusionOk="0" h="333226" w="242422">
                <a:moveTo>
                  <a:pt x="0" y="0"/>
                </a:moveTo>
                <a:lnTo>
                  <a:pt x="242422" y="0"/>
                </a:lnTo>
                <a:lnTo>
                  <a:pt x="242422" y="333226"/>
                </a:lnTo>
                <a:lnTo>
                  <a:pt x="0" y="33322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4"/>
          <p:cNvSpPr/>
          <p:nvPr/>
        </p:nvSpPr>
        <p:spPr>
          <a:xfrm>
            <a:off x="1009211" y="8932958"/>
            <a:ext cx="241475" cy="331924"/>
          </a:xfrm>
          <a:custGeom>
            <a:rect b="b" l="l" r="r" t="t"/>
            <a:pathLst>
              <a:path extrusionOk="0" h="331924" w="241475">
                <a:moveTo>
                  <a:pt x="0" y="0"/>
                </a:moveTo>
                <a:lnTo>
                  <a:pt x="241475" y="0"/>
                </a:lnTo>
                <a:lnTo>
                  <a:pt x="241475" y="331925"/>
                </a:lnTo>
                <a:lnTo>
                  <a:pt x="0" y="33192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4"/>
          <p:cNvSpPr/>
          <p:nvPr/>
        </p:nvSpPr>
        <p:spPr>
          <a:xfrm>
            <a:off x="947176" y="8437807"/>
            <a:ext cx="366492" cy="333226"/>
          </a:xfrm>
          <a:custGeom>
            <a:rect b="b" l="l" r="r" t="t"/>
            <a:pathLst>
              <a:path extrusionOk="0" h="333226" w="366492">
                <a:moveTo>
                  <a:pt x="0" y="0"/>
                </a:moveTo>
                <a:lnTo>
                  <a:pt x="366492" y="0"/>
                </a:lnTo>
                <a:lnTo>
                  <a:pt x="366492" y="333226"/>
                </a:lnTo>
                <a:lnTo>
                  <a:pt x="0" y="33322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4"/>
          <p:cNvSpPr txBox="1"/>
          <p:nvPr/>
        </p:nvSpPr>
        <p:spPr>
          <a:xfrm>
            <a:off x="2899475" y="755425"/>
            <a:ext cx="4556700" cy="10260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AI </a:t>
            </a:r>
            <a:r>
              <a:rPr lang="en-US" sz="6666">
                <a:solidFill>
                  <a:schemeClr val="dk1"/>
                </a:solidFill>
                <a:latin typeface="Caprasimo"/>
                <a:ea typeface="Caprasimo"/>
                <a:cs typeface="Caprasimo"/>
                <a:sym typeface="Caprasimo"/>
              </a:rPr>
              <a:t>Quiz</a:t>
            </a:r>
            <a:endParaRPr sz="6666">
              <a:latin typeface="Caprasimo"/>
              <a:ea typeface="Caprasimo"/>
              <a:cs typeface="Caprasimo"/>
              <a:sym typeface="Caprasimo"/>
            </a:endParaRPr>
          </a:p>
        </p:txBody>
      </p:sp>
      <p:sp>
        <p:nvSpPr>
          <p:cNvPr id="305" name="Google Shape;305;p14"/>
          <p:cNvSpPr txBox="1"/>
          <p:nvPr/>
        </p:nvSpPr>
        <p:spPr>
          <a:xfrm>
            <a:off x="556246" y="2804303"/>
            <a:ext cx="3525716" cy="349873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Launch your quiz so students can work on them </a:t>
            </a:r>
            <a:r>
              <a:rPr b="1" i="0" lang="en-US" sz="2504" u="none" cap="none" strike="noStrike">
                <a:solidFill>
                  <a:srgbClr val="000000"/>
                </a:solidFill>
                <a:latin typeface="Inter"/>
                <a:ea typeface="Inter"/>
                <a:cs typeface="Inter"/>
                <a:sym typeface="Inter"/>
              </a:rPr>
              <a:t>asynchronously</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Personalized </a:t>
            </a:r>
            <a:r>
              <a:rPr b="1" i="0" lang="en-US" sz="2504" u="none" cap="none" strike="noStrike">
                <a:solidFill>
                  <a:srgbClr val="000000"/>
                </a:solidFill>
                <a:latin typeface="Inter"/>
                <a:ea typeface="Inter"/>
                <a:cs typeface="Inter"/>
                <a:sym typeface="Inter"/>
              </a:rPr>
              <a:t>student feedback</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Smart </a:t>
            </a:r>
            <a:r>
              <a:rPr b="1" i="0" lang="en-US" sz="2504" u="none" cap="none" strike="noStrike">
                <a:solidFill>
                  <a:srgbClr val="000000"/>
                </a:solidFill>
                <a:latin typeface="Inter"/>
                <a:ea typeface="Inter"/>
                <a:cs typeface="Inter"/>
                <a:sym typeface="Inter"/>
              </a:rPr>
              <a:t>activity dashboard</a:t>
            </a:r>
            <a:endParaRPr/>
          </a:p>
        </p:txBody>
      </p:sp>
      <p:sp>
        <p:nvSpPr>
          <p:cNvPr id="306" name="Google Shape;306;p14"/>
          <p:cNvSpPr txBox="1"/>
          <p:nvPr/>
        </p:nvSpPr>
        <p:spPr>
          <a:xfrm>
            <a:off x="6501532" y="1261320"/>
            <a:ext cx="782293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AI assessments that go beyond text</a:t>
            </a:r>
            <a:endParaRPr/>
          </a:p>
        </p:txBody>
      </p:sp>
      <p:sp>
        <p:nvSpPr>
          <p:cNvPr id="307" name="Google Shape;307;p14"/>
          <p:cNvSpPr txBox="1"/>
          <p:nvPr/>
        </p:nvSpPr>
        <p:spPr>
          <a:xfrm>
            <a:off x="1536686" y="7405501"/>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Microsoft Word</a:t>
            </a:r>
            <a:endParaRPr/>
          </a:p>
        </p:txBody>
      </p:sp>
      <p:sp>
        <p:nvSpPr>
          <p:cNvPr id="308" name="Google Shape;308;p14"/>
          <p:cNvSpPr txBox="1"/>
          <p:nvPr/>
        </p:nvSpPr>
        <p:spPr>
          <a:xfrm>
            <a:off x="1536686" y="7901953"/>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Google Docs</a:t>
            </a:r>
            <a:endParaRPr/>
          </a:p>
        </p:txBody>
      </p:sp>
      <p:sp>
        <p:nvSpPr>
          <p:cNvPr id="309" name="Google Shape;309;p14"/>
          <p:cNvSpPr txBox="1"/>
          <p:nvPr/>
        </p:nvSpPr>
        <p:spPr>
          <a:xfrm>
            <a:off x="1536686" y="8398406"/>
            <a:ext cx="2941703"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Microsoft PowerPoint</a:t>
            </a:r>
            <a:endParaRPr/>
          </a:p>
        </p:txBody>
      </p:sp>
      <p:sp>
        <p:nvSpPr>
          <p:cNvPr id="310" name="Google Shape;310;p14"/>
          <p:cNvSpPr txBox="1"/>
          <p:nvPr/>
        </p:nvSpPr>
        <p:spPr>
          <a:xfrm>
            <a:off x="1536686" y="8894858"/>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Google Docs</a:t>
            </a:r>
            <a:endParaRPr/>
          </a:p>
        </p:txBody>
      </p:sp>
      <p:sp>
        <p:nvSpPr>
          <p:cNvPr id="311" name="Google Shape;311;p14"/>
          <p:cNvSpPr txBox="1"/>
          <p:nvPr/>
        </p:nvSpPr>
        <p:spPr>
          <a:xfrm>
            <a:off x="1536686" y="9391311"/>
            <a:ext cx="782418"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PDF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grpSp>
        <p:nvGrpSpPr>
          <p:cNvPr id="316" name="Google Shape;316;p15"/>
          <p:cNvGrpSpPr/>
          <p:nvPr/>
        </p:nvGrpSpPr>
        <p:grpSpPr>
          <a:xfrm>
            <a:off x="0" y="2323647"/>
            <a:ext cx="18288000" cy="7988197"/>
            <a:chOff x="0" y="0"/>
            <a:chExt cx="4816593" cy="2103887"/>
          </a:xfrm>
        </p:grpSpPr>
        <p:sp>
          <p:nvSpPr>
            <p:cNvPr id="317" name="Google Shape;317;p15"/>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DCFC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5"/>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9" name="Google Shape;319;p15"/>
          <p:cNvSpPr txBox="1"/>
          <p:nvPr/>
        </p:nvSpPr>
        <p:spPr>
          <a:xfrm>
            <a:off x="2899477" y="755425"/>
            <a:ext cx="4503300" cy="10260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AI</a:t>
            </a:r>
            <a:r>
              <a:rPr lang="en-US" sz="6666">
                <a:latin typeface="Caprasimo"/>
                <a:ea typeface="Caprasimo"/>
                <a:cs typeface="Caprasimo"/>
                <a:sym typeface="Caprasimo"/>
              </a:rPr>
              <a:t> </a:t>
            </a:r>
            <a:r>
              <a:rPr lang="en-US" sz="6666">
                <a:solidFill>
                  <a:srgbClr val="000000"/>
                </a:solidFill>
                <a:latin typeface="Caprasimo"/>
                <a:ea typeface="Caprasimo"/>
                <a:cs typeface="Caprasimo"/>
                <a:sym typeface="Caprasimo"/>
              </a:rPr>
              <a:t>Quiz</a:t>
            </a:r>
            <a:endParaRPr/>
          </a:p>
        </p:txBody>
      </p:sp>
      <p:sp>
        <p:nvSpPr>
          <p:cNvPr id="320" name="Google Shape;320;p15"/>
          <p:cNvSpPr txBox="1"/>
          <p:nvPr/>
        </p:nvSpPr>
        <p:spPr>
          <a:xfrm>
            <a:off x="6392007" y="1288695"/>
            <a:ext cx="7822800" cy="4308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Edcafe AI-generated quiz</a:t>
            </a:r>
            <a:endParaRPr/>
          </a:p>
        </p:txBody>
      </p:sp>
      <p:grpSp>
        <p:nvGrpSpPr>
          <p:cNvPr id="321" name="Google Shape;321;p15"/>
          <p:cNvGrpSpPr/>
          <p:nvPr/>
        </p:nvGrpSpPr>
        <p:grpSpPr>
          <a:xfrm>
            <a:off x="1121592" y="3742727"/>
            <a:ext cx="9764173" cy="5031635"/>
            <a:chOff x="0" y="-28575"/>
            <a:chExt cx="2356479" cy="1214331"/>
          </a:xfrm>
        </p:grpSpPr>
        <p:sp>
          <p:nvSpPr>
            <p:cNvPr id="322" name="Google Shape;322;p15"/>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5"/>
            <p:cNvSpPr txBox="1"/>
            <p:nvPr/>
          </p:nvSpPr>
          <p:spPr>
            <a:xfrm>
              <a:off x="0" y="-28575"/>
              <a:ext cx="2356479" cy="1214331"/>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4" name="Google Shape;324;p15"/>
          <p:cNvSpPr/>
          <p:nvPr/>
        </p:nvSpPr>
        <p:spPr>
          <a:xfrm>
            <a:off x="11824767"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3">
              <a:alphaModFix/>
            </a:blip>
            <a:stretch>
              <a:fillRect b="0" l="-200" r="-2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5"/>
          <p:cNvSpPr txBox="1"/>
          <p:nvPr/>
        </p:nvSpPr>
        <p:spPr>
          <a:xfrm>
            <a:off x="1857758" y="4525976"/>
            <a:ext cx="8291840" cy="1586037"/>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4">
                  <a:extLst>
                    <a:ext uri="{A12FA001-AC4F-418D-AE19-62706E023703}">
                      <ahyp:hlinkClr val="tx"/>
                    </a:ext>
                  </a:extLst>
                </a:hlinkClick>
              </a:rPr>
              <a:t>Quiz on Major Art Movements</a:t>
            </a:r>
            <a:endParaRPr/>
          </a:p>
        </p:txBody>
      </p:sp>
      <p:sp>
        <p:nvSpPr>
          <p:cNvPr id="326" name="Google Shape;326;p15"/>
          <p:cNvSpPr txBox="1"/>
          <p:nvPr/>
        </p:nvSpPr>
        <p:spPr>
          <a:xfrm>
            <a:off x="1857758" y="6402721"/>
            <a:ext cx="8136736" cy="1659169"/>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Test your knowledge of Major Art Movements with this engaging quiz designed for Grade 8 students. Explore various artistic styles and their historical significance while having fun!</a:t>
            </a:r>
            <a:endParaRPr/>
          </a:p>
        </p:txBody>
      </p:sp>
      <p:sp>
        <p:nvSpPr>
          <p:cNvPr id="327" name="Google Shape;327;p15"/>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5">
              <a:alphaModFix/>
            </a:blip>
            <a:stretch>
              <a:fillRect b="-26038" l="-27577" r="-137337" t="-2674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16"/>
          <p:cNvGrpSpPr/>
          <p:nvPr/>
        </p:nvGrpSpPr>
        <p:grpSpPr>
          <a:xfrm>
            <a:off x="-9525" y="2323647"/>
            <a:ext cx="18288000" cy="7988197"/>
            <a:chOff x="0" y="0"/>
            <a:chExt cx="4816593" cy="2103887"/>
          </a:xfrm>
        </p:grpSpPr>
        <p:sp>
          <p:nvSpPr>
            <p:cNvPr id="333" name="Google Shape;333;p16"/>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CAEC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6"/>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5" name="Google Shape;335;p16"/>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15874" l="-21607" r="-228716" t="-218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6" name="Google Shape;336;p16">
            <a:hlinkClick r:id="rId4"/>
          </p:cNvPr>
          <p:cNvPicPr preferRelativeResize="0"/>
          <p:nvPr/>
        </p:nvPicPr>
        <p:blipFill rotWithShape="1">
          <a:blip r:embed="rId5">
            <a:alphaModFix/>
          </a:blip>
          <a:srcRect b="0" l="0" r="0" t="0"/>
          <a:stretch/>
        </p:blipFill>
        <p:spPr>
          <a:xfrm>
            <a:off x="4871625" y="2974375"/>
            <a:ext cx="13559250" cy="7627078"/>
          </a:xfrm>
          <a:prstGeom prst="rect">
            <a:avLst/>
          </a:prstGeom>
          <a:noFill/>
          <a:ln>
            <a:noFill/>
          </a:ln>
        </p:spPr>
      </p:pic>
      <p:sp>
        <p:nvSpPr>
          <p:cNvPr id="337" name="Google Shape;337;p16"/>
          <p:cNvSpPr txBox="1"/>
          <p:nvPr/>
        </p:nvSpPr>
        <p:spPr>
          <a:xfrm>
            <a:off x="709194" y="3444429"/>
            <a:ext cx="3525716" cy="525133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1" i="0" lang="en-US" sz="2504" u="none" cap="none" strike="noStrike">
                <a:solidFill>
                  <a:srgbClr val="000000"/>
                </a:solidFill>
                <a:latin typeface="Inter"/>
                <a:ea typeface="Inter"/>
                <a:cs typeface="Inter"/>
                <a:sym typeface="Inter"/>
              </a:rPr>
              <a:t>Auto-grade</a:t>
            </a:r>
            <a:r>
              <a:rPr b="0" i="0" lang="en-US" sz="2504" u="none" cap="none" strike="noStrike">
                <a:solidFill>
                  <a:srgbClr val="000000"/>
                </a:solidFill>
                <a:latin typeface="Inter"/>
                <a:ea typeface="Inter"/>
                <a:cs typeface="Inter"/>
                <a:sym typeface="Inter"/>
              </a:rPr>
              <a:t> assignments</a:t>
            </a:r>
            <a:endParaRPr/>
          </a:p>
          <a:p>
            <a:pPr indent="-270372" lvl="1" marL="540747" marR="0" rtl="0" algn="l">
              <a:lnSpc>
                <a:spcPct val="140015"/>
              </a:lnSpc>
              <a:spcBef>
                <a:spcPts val="0"/>
              </a:spcBef>
              <a:spcAft>
                <a:spcPts val="0"/>
              </a:spcAft>
              <a:buClr>
                <a:srgbClr val="000000"/>
              </a:buClr>
              <a:buSzPts val="2504"/>
              <a:buFont typeface="Arial"/>
              <a:buChar char="•"/>
            </a:pPr>
            <a:r>
              <a:rPr b="1" i="0" lang="en-US" sz="2504" u="none" cap="none" strike="noStrike">
                <a:solidFill>
                  <a:srgbClr val="000000"/>
                </a:solidFill>
                <a:latin typeface="Inter"/>
                <a:ea typeface="Inter"/>
                <a:cs typeface="Inter"/>
                <a:sym typeface="Inter"/>
              </a:rPr>
              <a:t>Attach a rubric</a:t>
            </a:r>
            <a:r>
              <a:rPr b="0" i="0" lang="en-US" sz="2504" u="none" cap="none" strike="noStrike">
                <a:solidFill>
                  <a:srgbClr val="000000"/>
                </a:solidFill>
                <a:latin typeface="Inter"/>
                <a:ea typeface="Inter"/>
                <a:cs typeface="Inter"/>
                <a:sym typeface="Inter"/>
              </a:rPr>
              <a:t> to guide AI grading</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Students get </a:t>
            </a:r>
            <a:r>
              <a:rPr b="1" i="0" lang="en-US" sz="2504" u="none" cap="none" strike="noStrike">
                <a:solidFill>
                  <a:srgbClr val="000000"/>
                </a:solidFill>
                <a:latin typeface="Inter"/>
                <a:ea typeface="Inter"/>
                <a:cs typeface="Inter"/>
                <a:sym typeface="Inter"/>
              </a:rPr>
              <a:t>instant, full personalized feedback</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Smart </a:t>
            </a:r>
            <a:r>
              <a:rPr b="1" i="0" lang="en-US" sz="2504" u="none" cap="none" strike="noStrike">
                <a:solidFill>
                  <a:srgbClr val="000000"/>
                </a:solidFill>
                <a:latin typeface="Inter"/>
                <a:ea typeface="Inter"/>
                <a:cs typeface="Inter"/>
                <a:sym typeface="Inter"/>
              </a:rPr>
              <a:t>submission dashboard </a:t>
            </a:r>
            <a:r>
              <a:rPr b="0" i="0" lang="en-US" sz="2504" u="none" cap="none" strike="noStrike">
                <a:solidFill>
                  <a:srgbClr val="000000"/>
                </a:solidFill>
                <a:latin typeface="Inter"/>
                <a:ea typeface="Inter"/>
                <a:cs typeface="Inter"/>
                <a:sym typeface="Inter"/>
              </a:rPr>
              <a:t>to manage assignments</a:t>
            </a:r>
            <a:endParaRPr/>
          </a:p>
        </p:txBody>
      </p:sp>
      <p:sp>
        <p:nvSpPr>
          <p:cNvPr id="338" name="Google Shape;338;p16"/>
          <p:cNvSpPr txBox="1"/>
          <p:nvPr/>
        </p:nvSpPr>
        <p:spPr>
          <a:xfrm>
            <a:off x="2668368" y="755437"/>
            <a:ext cx="8360122" cy="114511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Assignment Grader</a:t>
            </a:r>
            <a:endParaRPr/>
          </a:p>
        </p:txBody>
      </p:sp>
      <p:sp>
        <p:nvSpPr>
          <p:cNvPr id="339" name="Google Shape;339;p16"/>
          <p:cNvSpPr txBox="1"/>
          <p:nvPr/>
        </p:nvSpPr>
        <p:spPr>
          <a:xfrm>
            <a:off x="11338164" y="1261320"/>
            <a:ext cx="6169885"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Create auto-graded assigments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pSp>
        <p:nvGrpSpPr>
          <p:cNvPr id="344" name="Google Shape;344;p17"/>
          <p:cNvGrpSpPr/>
          <p:nvPr/>
        </p:nvGrpSpPr>
        <p:grpSpPr>
          <a:xfrm>
            <a:off x="-9525" y="2323647"/>
            <a:ext cx="18288000" cy="7988197"/>
            <a:chOff x="0" y="0"/>
            <a:chExt cx="4816593" cy="2103887"/>
          </a:xfrm>
        </p:grpSpPr>
        <p:sp>
          <p:nvSpPr>
            <p:cNvPr id="345" name="Google Shape;345;p17"/>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CAEC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7"/>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7" name="Google Shape;347;p17"/>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15874" l="-21607" r="-228716" t="-218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7"/>
          <p:cNvSpPr txBox="1"/>
          <p:nvPr/>
        </p:nvSpPr>
        <p:spPr>
          <a:xfrm>
            <a:off x="2668368" y="755437"/>
            <a:ext cx="8360122" cy="114511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Assignment Grader</a:t>
            </a:r>
            <a:endParaRPr/>
          </a:p>
        </p:txBody>
      </p:sp>
      <p:sp>
        <p:nvSpPr>
          <p:cNvPr id="349" name="Google Shape;349;p17"/>
          <p:cNvSpPr txBox="1"/>
          <p:nvPr/>
        </p:nvSpPr>
        <p:spPr>
          <a:xfrm>
            <a:off x="11338164" y="1261320"/>
            <a:ext cx="6169885"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Sample auto-graded assignment</a:t>
            </a:r>
            <a:endParaRPr/>
          </a:p>
        </p:txBody>
      </p:sp>
      <p:grpSp>
        <p:nvGrpSpPr>
          <p:cNvPr id="350" name="Google Shape;350;p17"/>
          <p:cNvGrpSpPr/>
          <p:nvPr/>
        </p:nvGrpSpPr>
        <p:grpSpPr>
          <a:xfrm>
            <a:off x="1121592" y="3742727"/>
            <a:ext cx="9764173" cy="5031635"/>
            <a:chOff x="0" y="-28575"/>
            <a:chExt cx="2356479" cy="1214331"/>
          </a:xfrm>
        </p:grpSpPr>
        <p:sp>
          <p:nvSpPr>
            <p:cNvPr id="351" name="Google Shape;351;p17"/>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7"/>
            <p:cNvSpPr txBox="1"/>
            <p:nvPr/>
          </p:nvSpPr>
          <p:spPr>
            <a:xfrm>
              <a:off x="0" y="-28575"/>
              <a:ext cx="2356479" cy="1214331"/>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3" name="Google Shape;353;p17"/>
          <p:cNvSpPr/>
          <p:nvPr/>
        </p:nvSpPr>
        <p:spPr>
          <a:xfrm>
            <a:off x="11834292"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4">
              <a:alphaModFix/>
            </a:blip>
            <a:stretch>
              <a:fillRect b="-529" l="0" r="0" t="-52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7"/>
          <p:cNvSpPr txBox="1"/>
          <p:nvPr/>
        </p:nvSpPr>
        <p:spPr>
          <a:xfrm>
            <a:off x="1857758" y="4933750"/>
            <a:ext cx="8291840" cy="794883"/>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5">
                  <a:extLst>
                    <a:ext uri="{A12FA001-AC4F-418D-AE19-62706E023703}">
                      <ahyp:hlinkClr val="tx"/>
                    </a:ext>
                  </a:extLst>
                </a:hlinkClick>
              </a:rPr>
              <a:t>Technology Assignment</a:t>
            </a:r>
            <a:endParaRPr/>
          </a:p>
        </p:txBody>
      </p:sp>
      <p:sp>
        <p:nvSpPr>
          <p:cNvPr id="355" name="Google Shape;355;p17"/>
          <p:cNvSpPr txBox="1"/>
          <p:nvPr/>
        </p:nvSpPr>
        <p:spPr>
          <a:xfrm>
            <a:off x="1857758" y="5994947"/>
            <a:ext cx="8136736" cy="1659169"/>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This Assignment Grader evaluates essays discussing the impact of technology on education, focusing on clarity, relevance of examples, balanced discussions, and adherence to grammar standards.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18"/>
          <p:cNvGrpSpPr/>
          <p:nvPr/>
        </p:nvGrpSpPr>
        <p:grpSpPr>
          <a:xfrm>
            <a:off x="-9525" y="2323647"/>
            <a:ext cx="18288000" cy="7988197"/>
            <a:chOff x="0" y="0"/>
            <a:chExt cx="4816593" cy="2103887"/>
          </a:xfrm>
        </p:grpSpPr>
        <p:sp>
          <p:nvSpPr>
            <p:cNvPr id="361" name="Google Shape;361;p18"/>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D5F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8"/>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3" name="Google Shape;363;p18"/>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22961" l="-24126" r="-259868" t="-215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4" name="Google Shape;364;p18">
            <a:hlinkClick r:id="rId4"/>
          </p:cNvPr>
          <p:cNvPicPr preferRelativeResize="0"/>
          <p:nvPr/>
        </p:nvPicPr>
        <p:blipFill rotWithShape="1">
          <a:blip r:embed="rId5">
            <a:alphaModFix/>
          </a:blip>
          <a:srcRect b="0" l="0" r="0" t="0"/>
          <a:stretch/>
        </p:blipFill>
        <p:spPr>
          <a:xfrm>
            <a:off x="4871625" y="2974375"/>
            <a:ext cx="13559250" cy="7627078"/>
          </a:xfrm>
          <a:prstGeom prst="rect">
            <a:avLst/>
          </a:prstGeom>
          <a:noFill/>
          <a:ln>
            <a:noFill/>
          </a:ln>
        </p:spPr>
      </p:pic>
      <p:sp>
        <p:nvSpPr>
          <p:cNvPr id="365" name="Google Shape;365;p18"/>
          <p:cNvSpPr txBox="1"/>
          <p:nvPr/>
        </p:nvSpPr>
        <p:spPr>
          <a:xfrm>
            <a:off x="709194" y="3486797"/>
            <a:ext cx="3525716" cy="393688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Feed the chatbot </a:t>
            </a:r>
            <a:r>
              <a:rPr b="1" i="0" lang="en-US" sz="2504" u="none" cap="none" strike="noStrike">
                <a:solidFill>
                  <a:srgbClr val="000000"/>
                </a:solidFill>
                <a:latin typeface="Inter"/>
                <a:ea typeface="Inter"/>
                <a:cs typeface="Inter"/>
                <a:sym typeface="Inter"/>
              </a:rPr>
              <a:t>your own knowledge</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Personalize </a:t>
            </a:r>
            <a:r>
              <a:rPr b="1" i="0" lang="en-US" sz="2504" u="none" cap="none" strike="noStrike">
                <a:solidFill>
                  <a:srgbClr val="000000"/>
                </a:solidFill>
                <a:latin typeface="Inter"/>
                <a:ea typeface="Inter"/>
                <a:cs typeface="Inter"/>
                <a:sym typeface="Inter"/>
              </a:rPr>
              <a:t>chatbot behavior</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Launch the chatbot so </a:t>
            </a:r>
            <a:r>
              <a:rPr b="1" i="0" lang="en-US" sz="2504" u="none" cap="none" strike="noStrike">
                <a:solidFill>
                  <a:srgbClr val="000000"/>
                </a:solidFill>
                <a:latin typeface="Inter"/>
                <a:ea typeface="Inter"/>
                <a:cs typeface="Inter"/>
                <a:sym typeface="Inter"/>
              </a:rPr>
              <a:t>students can directly interact</a:t>
            </a:r>
            <a:r>
              <a:rPr b="0" i="0" lang="en-US" sz="2504" u="none" cap="none" strike="noStrike">
                <a:solidFill>
                  <a:srgbClr val="000000"/>
                </a:solidFill>
                <a:latin typeface="Inter"/>
                <a:ea typeface="Inter"/>
                <a:cs typeface="Inter"/>
                <a:sym typeface="Inter"/>
              </a:rPr>
              <a:t> with it</a:t>
            </a:r>
            <a:endParaRPr/>
          </a:p>
        </p:txBody>
      </p:sp>
      <p:sp>
        <p:nvSpPr>
          <p:cNvPr id="366" name="Google Shape;366;p18"/>
          <p:cNvSpPr txBox="1"/>
          <p:nvPr/>
        </p:nvSpPr>
        <p:spPr>
          <a:xfrm>
            <a:off x="2668368" y="755437"/>
            <a:ext cx="7009135" cy="114511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Custom Chatbot</a:t>
            </a:r>
            <a:endParaRPr/>
          </a:p>
        </p:txBody>
      </p:sp>
      <p:sp>
        <p:nvSpPr>
          <p:cNvPr id="367" name="Google Shape;367;p18"/>
          <p:cNvSpPr txBox="1"/>
          <p:nvPr/>
        </p:nvSpPr>
        <p:spPr>
          <a:xfrm>
            <a:off x="10077389" y="1242270"/>
            <a:ext cx="6783253"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Automate any persona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19"/>
          <p:cNvGrpSpPr/>
          <p:nvPr/>
        </p:nvGrpSpPr>
        <p:grpSpPr>
          <a:xfrm>
            <a:off x="0" y="2323647"/>
            <a:ext cx="18288000" cy="7988197"/>
            <a:chOff x="0" y="0"/>
            <a:chExt cx="4816593" cy="2103887"/>
          </a:xfrm>
        </p:grpSpPr>
        <p:sp>
          <p:nvSpPr>
            <p:cNvPr id="373" name="Google Shape;373;p19"/>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DDF7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9"/>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5" name="Google Shape;375;p19"/>
          <p:cNvSpPr txBox="1"/>
          <p:nvPr/>
        </p:nvSpPr>
        <p:spPr>
          <a:xfrm>
            <a:off x="10069612" y="1261320"/>
            <a:ext cx="6783253"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Edcafe AI-generated chatbot</a:t>
            </a:r>
            <a:endParaRPr/>
          </a:p>
        </p:txBody>
      </p:sp>
      <p:sp>
        <p:nvSpPr>
          <p:cNvPr id="376" name="Google Shape;376;p19"/>
          <p:cNvSpPr txBox="1"/>
          <p:nvPr/>
        </p:nvSpPr>
        <p:spPr>
          <a:xfrm>
            <a:off x="2668368" y="755437"/>
            <a:ext cx="7009135" cy="114511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Custom Chatbot</a:t>
            </a:r>
            <a:endParaRPr/>
          </a:p>
        </p:txBody>
      </p:sp>
      <p:grpSp>
        <p:nvGrpSpPr>
          <p:cNvPr id="377" name="Google Shape;377;p19"/>
          <p:cNvGrpSpPr/>
          <p:nvPr/>
        </p:nvGrpSpPr>
        <p:grpSpPr>
          <a:xfrm>
            <a:off x="1121592" y="3742727"/>
            <a:ext cx="9764173" cy="5031635"/>
            <a:chOff x="0" y="-28575"/>
            <a:chExt cx="2356479" cy="1214331"/>
          </a:xfrm>
        </p:grpSpPr>
        <p:sp>
          <p:nvSpPr>
            <p:cNvPr id="378" name="Google Shape;378;p19"/>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9"/>
            <p:cNvSpPr txBox="1"/>
            <p:nvPr/>
          </p:nvSpPr>
          <p:spPr>
            <a:xfrm>
              <a:off x="0" y="-28575"/>
              <a:ext cx="2356479" cy="1214331"/>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0" name="Google Shape;380;p19"/>
          <p:cNvSpPr/>
          <p:nvPr/>
        </p:nvSpPr>
        <p:spPr>
          <a:xfrm>
            <a:off x="11824767"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3">
              <a:alphaModFix/>
            </a:blip>
            <a:stretch>
              <a:fillRect b="0" l="-233" r="-23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9"/>
          <p:cNvSpPr txBox="1"/>
          <p:nvPr/>
        </p:nvSpPr>
        <p:spPr>
          <a:xfrm>
            <a:off x="1857758" y="4725857"/>
            <a:ext cx="8291840" cy="785647"/>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4">
                  <a:extLst>
                    <a:ext uri="{A12FA001-AC4F-418D-AE19-62706E023703}">
                      <ahyp:hlinkClr val="tx"/>
                    </a:ext>
                  </a:extLst>
                </a:hlinkClick>
              </a:rPr>
              <a:t>Charles Dickens Chatbot</a:t>
            </a:r>
            <a:endParaRPr/>
          </a:p>
        </p:txBody>
      </p:sp>
      <p:sp>
        <p:nvSpPr>
          <p:cNvPr id="382" name="Google Shape;382;p19"/>
          <p:cNvSpPr txBox="1"/>
          <p:nvPr/>
        </p:nvSpPr>
        <p:spPr>
          <a:xfrm>
            <a:off x="1857758" y="5787054"/>
            <a:ext cx="8136736" cy="2074956"/>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This interactive bot serves as a virtual guide to the life, works, and legacy of the renowned Victorian novelist. It offers detailed analyses, answers questions, and engages literature enthusiasts with fun trivia.</a:t>
            </a:r>
            <a:endParaRPr/>
          </a:p>
        </p:txBody>
      </p:sp>
      <p:sp>
        <p:nvSpPr>
          <p:cNvPr id="383" name="Google Shape;383;p19"/>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5">
              <a:alphaModFix/>
            </a:blip>
            <a:stretch>
              <a:fillRect b="-22961" l="-24126" r="-259868" t="-215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flipH="1">
            <a:off x="0" y="0"/>
            <a:ext cx="18288000" cy="10287000"/>
          </a:xfrm>
          <a:custGeom>
            <a:rect b="b" l="l" r="r" t="t"/>
            <a:pathLst>
              <a:path extrusionOk="0" h="10287000" w="18288000">
                <a:moveTo>
                  <a:pt x="18288000" y="0"/>
                </a:moveTo>
                <a:lnTo>
                  <a:pt x="0" y="0"/>
                </a:lnTo>
                <a:lnTo>
                  <a:pt x="0" y="10287000"/>
                </a:lnTo>
                <a:lnTo>
                  <a:pt x="18288000" y="10287000"/>
                </a:lnTo>
                <a:lnTo>
                  <a:pt x="18288000" y="0"/>
                </a:lnTo>
                <a:close/>
              </a:path>
            </a:pathLst>
          </a:custGeom>
          <a:blipFill rotWithShape="1">
            <a:blip r:embed="rId3">
              <a:alphaModFix/>
            </a:blip>
            <a:stretch>
              <a:fillRect b="-1439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2"/>
          <p:cNvSpPr/>
          <p:nvPr/>
        </p:nvSpPr>
        <p:spPr>
          <a:xfrm>
            <a:off x="0" y="0"/>
            <a:ext cx="18288000" cy="10287000"/>
          </a:xfrm>
          <a:prstGeom prst="rect">
            <a:avLst/>
          </a:prstGeom>
          <a:solidFill>
            <a:srgbClr val="00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
            <a:hlinkClick r:id="rId4"/>
          </p:cNvPr>
          <p:cNvSpPr/>
          <p:nvPr/>
        </p:nvSpPr>
        <p:spPr>
          <a:xfrm>
            <a:off x="15651261" y="7532153"/>
            <a:ext cx="1432256" cy="1572336"/>
          </a:xfrm>
          <a:custGeom>
            <a:rect b="b" l="l" r="r" t="t"/>
            <a:pathLst>
              <a:path extrusionOk="0" h="1572336" w="1432256">
                <a:moveTo>
                  <a:pt x="0" y="0"/>
                </a:moveTo>
                <a:lnTo>
                  <a:pt x="1432256" y="0"/>
                </a:lnTo>
                <a:lnTo>
                  <a:pt x="1432256" y="1572336"/>
                </a:lnTo>
                <a:lnTo>
                  <a:pt x="0" y="157233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2"/>
          <p:cNvSpPr txBox="1"/>
          <p:nvPr/>
        </p:nvSpPr>
        <p:spPr>
          <a:xfrm>
            <a:off x="1722754" y="2104918"/>
            <a:ext cx="13226207" cy="2531897"/>
          </a:xfrm>
          <a:prstGeom prst="rect">
            <a:avLst/>
          </a:prstGeom>
          <a:noFill/>
          <a:ln>
            <a:noFill/>
          </a:ln>
        </p:spPr>
        <p:txBody>
          <a:bodyPr anchorCtr="0" anchor="t" bIns="0" lIns="0" spcFirstLastPara="1" rIns="0" wrap="square" tIns="0">
            <a:spAutoFit/>
          </a:bodyPr>
          <a:lstStyle/>
          <a:p>
            <a:pPr indent="0" lvl="0" marL="0" marR="0" rtl="0" algn="ctr">
              <a:lnSpc>
                <a:spcPct val="121990"/>
              </a:lnSpc>
              <a:spcBef>
                <a:spcPts val="0"/>
              </a:spcBef>
              <a:spcAft>
                <a:spcPts val="0"/>
              </a:spcAft>
              <a:buNone/>
            </a:pPr>
            <a:r>
              <a:rPr lang="en-US" sz="8190">
                <a:solidFill>
                  <a:srgbClr val="FFFFFF"/>
                </a:solidFill>
                <a:latin typeface="Caprasimo"/>
                <a:ea typeface="Caprasimo"/>
                <a:cs typeface="Caprasimo"/>
                <a:sym typeface="Caprasimo"/>
              </a:rPr>
              <a:t>Brew teaching materials </a:t>
            </a:r>
            <a:endParaRPr/>
          </a:p>
          <a:p>
            <a:pPr indent="0" lvl="0" marL="0" marR="0" rtl="0" algn="l">
              <a:lnSpc>
                <a:spcPct val="121990"/>
              </a:lnSpc>
              <a:spcBef>
                <a:spcPts val="0"/>
              </a:spcBef>
              <a:spcAft>
                <a:spcPts val="0"/>
              </a:spcAft>
              <a:buNone/>
            </a:pPr>
            <a:r>
              <a:rPr lang="en-US" sz="8190">
                <a:solidFill>
                  <a:srgbClr val="FFFFFF"/>
                </a:solidFill>
                <a:latin typeface="Caprasimo"/>
                <a:ea typeface="Caprasimo"/>
                <a:cs typeface="Caprasimo"/>
                <a:sym typeface="Caprasimo"/>
              </a:rPr>
              <a:t>with AI.</a:t>
            </a:r>
            <a:endParaRPr/>
          </a:p>
        </p:txBody>
      </p:sp>
      <p:sp>
        <p:nvSpPr>
          <p:cNvPr id="98" name="Google Shape;98;p2"/>
          <p:cNvSpPr txBox="1"/>
          <p:nvPr/>
        </p:nvSpPr>
        <p:spPr>
          <a:xfrm>
            <a:off x="1722754" y="5274511"/>
            <a:ext cx="10085953" cy="1925678"/>
          </a:xfrm>
          <a:prstGeom prst="rect">
            <a:avLst/>
          </a:prstGeom>
          <a:noFill/>
          <a:ln>
            <a:noFill/>
          </a:ln>
        </p:spPr>
        <p:txBody>
          <a:bodyPr anchorCtr="0" anchor="t" bIns="0" lIns="0" spcFirstLastPara="1" rIns="0" wrap="square" tIns="0">
            <a:spAutoFit/>
          </a:bodyPr>
          <a:lstStyle/>
          <a:p>
            <a:pPr indent="0" lvl="0" marL="0" marR="0" rtl="0" algn="l">
              <a:lnSpc>
                <a:spcPct val="140065"/>
              </a:lnSpc>
              <a:spcBef>
                <a:spcPts val="0"/>
              </a:spcBef>
              <a:spcAft>
                <a:spcPts val="0"/>
              </a:spcAft>
              <a:buNone/>
            </a:pPr>
            <a:r>
              <a:rPr b="1" lang="en-US" sz="3684">
                <a:solidFill>
                  <a:srgbClr val="FFFFFF"/>
                </a:solidFill>
                <a:latin typeface="Inter"/>
                <a:ea typeface="Inter"/>
                <a:cs typeface="Inter"/>
                <a:sym typeface="Inter"/>
              </a:rPr>
              <a:t>Edcafe AI is an AI toolkit designed for educators to </a:t>
            </a:r>
            <a:r>
              <a:rPr b="1" lang="en-US" sz="3684">
                <a:solidFill>
                  <a:srgbClr val="FED12E"/>
                </a:solidFill>
                <a:latin typeface="Inter"/>
                <a:ea typeface="Inter"/>
                <a:cs typeface="Inter"/>
                <a:sym typeface="Inter"/>
              </a:rPr>
              <a:t>generate</a:t>
            </a:r>
            <a:r>
              <a:rPr b="1" lang="en-US" sz="3684">
                <a:solidFill>
                  <a:srgbClr val="FFFFFF"/>
                </a:solidFill>
                <a:latin typeface="Inter"/>
                <a:ea typeface="Inter"/>
                <a:cs typeface="Inter"/>
                <a:sym typeface="Inter"/>
              </a:rPr>
              <a:t> and organize quality </a:t>
            </a:r>
            <a:r>
              <a:rPr b="1" lang="en-US" sz="3684">
                <a:solidFill>
                  <a:srgbClr val="FED12E"/>
                </a:solidFill>
                <a:latin typeface="Inter"/>
                <a:ea typeface="Inter"/>
                <a:cs typeface="Inter"/>
                <a:sym typeface="Inter"/>
              </a:rPr>
              <a:t>instructional and learning content</a:t>
            </a:r>
            <a:r>
              <a:rPr b="1" lang="en-US" sz="3684">
                <a:solidFill>
                  <a:srgbClr val="FFFFFF"/>
                </a:solidFill>
                <a:latin typeface="Inter"/>
                <a:ea typeface="Inter"/>
                <a:cs typeface="Inter"/>
                <a:sym typeface="Inter"/>
              </a:rPr>
              <a:t> using AI.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20"/>
          <p:cNvGrpSpPr/>
          <p:nvPr/>
        </p:nvGrpSpPr>
        <p:grpSpPr>
          <a:xfrm>
            <a:off x="-9525" y="2323647"/>
            <a:ext cx="18288000" cy="7988197"/>
            <a:chOff x="0" y="0"/>
            <a:chExt cx="4816593" cy="2103887"/>
          </a:xfrm>
        </p:grpSpPr>
        <p:sp>
          <p:nvSpPr>
            <p:cNvPr id="389" name="Google Shape;389;p20"/>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F3E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20"/>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1" name="Google Shape;391;p20"/>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12790" l="-15579" r="-196501" t="-1645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2" name="Google Shape;392;p20">
            <a:hlinkClick r:id="rId4"/>
          </p:cNvPr>
          <p:cNvPicPr preferRelativeResize="0"/>
          <p:nvPr/>
        </p:nvPicPr>
        <p:blipFill rotWithShape="1">
          <a:blip r:embed="rId5">
            <a:alphaModFix/>
          </a:blip>
          <a:srcRect b="0" l="0" r="0" t="0"/>
          <a:stretch/>
        </p:blipFill>
        <p:spPr>
          <a:xfrm>
            <a:off x="4871625" y="2974375"/>
            <a:ext cx="13559250" cy="7627078"/>
          </a:xfrm>
          <a:prstGeom prst="rect">
            <a:avLst/>
          </a:prstGeom>
          <a:noFill/>
          <a:ln>
            <a:noFill/>
          </a:ln>
        </p:spPr>
      </p:pic>
      <p:sp>
        <p:nvSpPr>
          <p:cNvPr id="393" name="Google Shape;393;p20"/>
          <p:cNvSpPr/>
          <p:nvPr/>
        </p:nvSpPr>
        <p:spPr>
          <a:xfrm>
            <a:off x="994897" y="9426808"/>
            <a:ext cx="270103" cy="331924"/>
          </a:xfrm>
          <a:custGeom>
            <a:rect b="b" l="l" r="r" t="t"/>
            <a:pathLst>
              <a:path extrusionOk="0" h="331924" w="270103">
                <a:moveTo>
                  <a:pt x="0" y="0"/>
                </a:moveTo>
                <a:lnTo>
                  <a:pt x="270103" y="0"/>
                </a:lnTo>
                <a:lnTo>
                  <a:pt x="270103" y="331924"/>
                </a:lnTo>
                <a:lnTo>
                  <a:pt x="0" y="3319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0"/>
          <p:cNvSpPr/>
          <p:nvPr/>
        </p:nvSpPr>
        <p:spPr>
          <a:xfrm>
            <a:off x="881549" y="6659191"/>
            <a:ext cx="1437555" cy="619434"/>
          </a:xfrm>
          <a:custGeom>
            <a:rect b="b" l="l" r="r" t="t"/>
            <a:pathLst>
              <a:path extrusionOk="0" h="619434" w="1437555">
                <a:moveTo>
                  <a:pt x="0" y="0"/>
                </a:moveTo>
                <a:lnTo>
                  <a:pt x="1437555" y="0"/>
                </a:lnTo>
                <a:lnTo>
                  <a:pt x="1437555" y="619434"/>
                </a:lnTo>
                <a:lnTo>
                  <a:pt x="0" y="6194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20"/>
          <p:cNvSpPr/>
          <p:nvPr/>
        </p:nvSpPr>
        <p:spPr>
          <a:xfrm>
            <a:off x="947176" y="7443601"/>
            <a:ext cx="333226" cy="333226"/>
          </a:xfrm>
          <a:custGeom>
            <a:rect b="b" l="l" r="r" t="t"/>
            <a:pathLst>
              <a:path extrusionOk="0" h="333226" w="333226">
                <a:moveTo>
                  <a:pt x="0" y="0"/>
                </a:moveTo>
                <a:lnTo>
                  <a:pt x="333226" y="0"/>
                </a:lnTo>
                <a:lnTo>
                  <a:pt x="333226" y="333225"/>
                </a:lnTo>
                <a:lnTo>
                  <a:pt x="0" y="33322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20"/>
          <p:cNvSpPr/>
          <p:nvPr/>
        </p:nvSpPr>
        <p:spPr>
          <a:xfrm>
            <a:off x="992578" y="7938751"/>
            <a:ext cx="242422" cy="333226"/>
          </a:xfrm>
          <a:custGeom>
            <a:rect b="b" l="l" r="r" t="t"/>
            <a:pathLst>
              <a:path extrusionOk="0" h="333226" w="242422">
                <a:moveTo>
                  <a:pt x="0" y="0"/>
                </a:moveTo>
                <a:lnTo>
                  <a:pt x="242422" y="0"/>
                </a:lnTo>
                <a:lnTo>
                  <a:pt x="242422" y="333226"/>
                </a:lnTo>
                <a:lnTo>
                  <a:pt x="0" y="33322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20"/>
          <p:cNvSpPr/>
          <p:nvPr/>
        </p:nvSpPr>
        <p:spPr>
          <a:xfrm>
            <a:off x="1009211" y="8932958"/>
            <a:ext cx="241475" cy="331924"/>
          </a:xfrm>
          <a:custGeom>
            <a:rect b="b" l="l" r="r" t="t"/>
            <a:pathLst>
              <a:path extrusionOk="0" h="331924" w="241475">
                <a:moveTo>
                  <a:pt x="0" y="0"/>
                </a:moveTo>
                <a:lnTo>
                  <a:pt x="241475" y="0"/>
                </a:lnTo>
                <a:lnTo>
                  <a:pt x="241475" y="331925"/>
                </a:lnTo>
                <a:lnTo>
                  <a:pt x="0" y="33192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20"/>
          <p:cNvSpPr/>
          <p:nvPr/>
        </p:nvSpPr>
        <p:spPr>
          <a:xfrm>
            <a:off x="947176" y="8437807"/>
            <a:ext cx="366492" cy="333226"/>
          </a:xfrm>
          <a:custGeom>
            <a:rect b="b" l="l" r="r" t="t"/>
            <a:pathLst>
              <a:path extrusionOk="0" h="333226" w="366492">
                <a:moveTo>
                  <a:pt x="0" y="0"/>
                </a:moveTo>
                <a:lnTo>
                  <a:pt x="366492" y="0"/>
                </a:lnTo>
                <a:lnTo>
                  <a:pt x="366492" y="333226"/>
                </a:lnTo>
                <a:lnTo>
                  <a:pt x="0" y="33322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20"/>
          <p:cNvSpPr txBox="1"/>
          <p:nvPr/>
        </p:nvSpPr>
        <p:spPr>
          <a:xfrm>
            <a:off x="2899470" y="755437"/>
            <a:ext cx="6092129" cy="109927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Flashcard Set</a:t>
            </a:r>
            <a:endParaRPr/>
          </a:p>
        </p:txBody>
      </p:sp>
      <p:sp>
        <p:nvSpPr>
          <p:cNvPr id="400" name="Google Shape;400;p20"/>
          <p:cNvSpPr txBox="1"/>
          <p:nvPr/>
        </p:nvSpPr>
        <p:spPr>
          <a:xfrm>
            <a:off x="556246" y="2804303"/>
            <a:ext cx="3525716" cy="349873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Add </a:t>
            </a:r>
            <a:r>
              <a:rPr b="1" i="0" lang="en-US" sz="2504" u="none" cap="none" strike="noStrike">
                <a:solidFill>
                  <a:srgbClr val="000000"/>
                </a:solidFill>
                <a:latin typeface="Inter"/>
                <a:ea typeface="Inter"/>
                <a:cs typeface="Inter"/>
                <a:sym typeface="Inter"/>
              </a:rPr>
              <a:t>images</a:t>
            </a:r>
            <a:r>
              <a:rPr b="0" i="0" lang="en-US" sz="2504" u="none" cap="none" strike="noStrike">
                <a:solidFill>
                  <a:srgbClr val="000000"/>
                </a:solidFill>
                <a:latin typeface="Inter"/>
                <a:ea typeface="Inter"/>
                <a:cs typeface="Inter"/>
                <a:sym typeface="Inter"/>
              </a:rPr>
              <a:t> </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Assign flashcards so students can </a:t>
            </a:r>
            <a:r>
              <a:rPr b="1" i="0" lang="en-US" sz="2504" u="none" cap="none" strike="noStrike">
                <a:solidFill>
                  <a:srgbClr val="000000"/>
                </a:solidFill>
                <a:latin typeface="Inter"/>
                <a:ea typeface="Inter"/>
                <a:cs typeface="Inter"/>
                <a:sym typeface="Inter"/>
              </a:rPr>
              <a:t>study at their own pace</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Enable </a:t>
            </a:r>
            <a:r>
              <a:rPr b="1" i="0" lang="en-US" sz="2504" u="none" cap="none" strike="noStrike">
                <a:solidFill>
                  <a:srgbClr val="000000"/>
                </a:solidFill>
                <a:latin typeface="Inter"/>
                <a:ea typeface="Inter"/>
                <a:cs typeface="Inter"/>
                <a:sym typeface="Inter"/>
              </a:rPr>
              <a:t>text-to-audio</a:t>
            </a:r>
            <a:r>
              <a:rPr b="0" i="0" lang="en-US" sz="2504" u="none" cap="none" strike="noStrike">
                <a:solidFill>
                  <a:srgbClr val="000000"/>
                </a:solidFill>
                <a:latin typeface="Inter"/>
                <a:ea typeface="Inter"/>
                <a:cs typeface="Inter"/>
                <a:sym typeface="Inter"/>
              </a:rPr>
              <a:t> for AI read alouds</a:t>
            </a:r>
            <a:endParaRPr b="0" i="0" sz="2504" u="none" cap="none" strike="noStrike">
              <a:solidFill>
                <a:srgbClr val="000000"/>
              </a:solidFill>
              <a:latin typeface="Inter"/>
              <a:ea typeface="Inter"/>
              <a:cs typeface="Inter"/>
              <a:sym typeface="Inter"/>
            </a:endParaRPr>
          </a:p>
        </p:txBody>
      </p:sp>
      <p:sp>
        <p:nvSpPr>
          <p:cNvPr id="401" name="Google Shape;401;p20"/>
          <p:cNvSpPr txBox="1"/>
          <p:nvPr/>
        </p:nvSpPr>
        <p:spPr>
          <a:xfrm>
            <a:off x="9105900" y="1261320"/>
            <a:ext cx="791818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Visual, audio-supported flashcards</a:t>
            </a:r>
            <a:endParaRPr/>
          </a:p>
        </p:txBody>
      </p:sp>
      <p:sp>
        <p:nvSpPr>
          <p:cNvPr id="402" name="Google Shape;402;p20"/>
          <p:cNvSpPr txBox="1"/>
          <p:nvPr/>
        </p:nvSpPr>
        <p:spPr>
          <a:xfrm>
            <a:off x="1536686" y="7405501"/>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Microsoft Word</a:t>
            </a:r>
            <a:endParaRPr/>
          </a:p>
        </p:txBody>
      </p:sp>
      <p:sp>
        <p:nvSpPr>
          <p:cNvPr id="403" name="Google Shape;403;p20"/>
          <p:cNvSpPr txBox="1"/>
          <p:nvPr/>
        </p:nvSpPr>
        <p:spPr>
          <a:xfrm>
            <a:off x="1536686" y="7901953"/>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Google Docs</a:t>
            </a:r>
            <a:endParaRPr/>
          </a:p>
        </p:txBody>
      </p:sp>
      <p:sp>
        <p:nvSpPr>
          <p:cNvPr id="404" name="Google Shape;404;p20"/>
          <p:cNvSpPr txBox="1"/>
          <p:nvPr/>
        </p:nvSpPr>
        <p:spPr>
          <a:xfrm>
            <a:off x="1536686" y="8398406"/>
            <a:ext cx="2941703"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Microsoft PowerPoint</a:t>
            </a:r>
            <a:endParaRPr/>
          </a:p>
        </p:txBody>
      </p:sp>
      <p:sp>
        <p:nvSpPr>
          <p:cNvPr id="405" name="Google Shape;405;p20"/>
          <p:cNvSpPr txBox="1"/>
          <p:nvPr/>
        </p:nvSpPr>
        <p:spPr>
          <a:xfrm>
            <a:off x="1536686" y="8894858"/>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Google Docs</a:t>
            </a:r>
            <a:endParaRPr/>
          </a:p>
        </p:txBody>
      </p:sp>
      <p:sp>
        <p:nvSpPr>
          <p:cNvPr id="406" name="Google Shape;406;p20"/>
          <p:cNvSpPr txBox="1"/>
          <p:nvPr/>
        </p:nvSpPr>
        <p:spPr>
          <a:xfrm>
            <a:off x="1536686" y="9391311"/>
            <a:ext cx="782418"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PDF</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21"/>
          <p:cNvGrpSpPr/>
          <p:nvPr/>
        </p:nvGrpSpPr>
        <p:grpSpPr>
          <a:xfrm>
            <a:off x="0" y="2323647"/>
            <a:ext cx="18288000" cy="7988197"/>
            <a:chOff x="0" y="0"/>
            <a:chExt cx="4816593" cy="2103887"/>
          </a:xfrm>
        </p:grpSpPr>
        <p:sp>
          <p:nvSpPr>
            <p:cNvPr id="412" name="Google Shape;412;p21"/>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F3E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21"/>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4" name="Google Shape;414;p21"/>
          <p:cNvSpPr txBox="1"/>
          <p:nvPr/>
        </p:nvSpPr>
        <p:spPr>
          <a:xfrm>
            <a:off x="2899470" y="755437"/>
            <a:ext cx="6092129" cy="109927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lang="en-US" sz="6666">
                <a:solidFill>
                  <a:srgbClr val="000000"/>
                </a:solidFill>
                <a:latin typeface="Caprasimo"/>
                <a:ea typeface="Caprasimo"/>
                <a:cs typeface="Caprasimo"/>
                <a:sym typeface="Caprasimo"/>
              </a:rPr>
              <a:t>Flashcard Set</a:t>
            </a:r>
            <a:endParaRPr/>
          </a:p>
        </p:txBody>
      </p:sp>
      <p:sp>
        <p:nvSpPr>
          <p:cNvPr id="415" name="Google Shape;415;p21"/>
          <p:cNvSpPr txBox="1"/>
          <p:nvPr/>
        </p:nvSpPr>
        <p:spPr>
          <a:xfrm>
            <a:off x="9105900" y="1261320"/>
            <a:ext cx="791818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Edcafe AI-generated flashcards</a:t>
            </a:r>
            <a:endParaRPr/>
          </a:p>
        </p:txBody>
      </p:sp>
      <p:grpSp>
        <p:nvGrpSpPr>
          <p:cNvPr id="416" name="Google Shape;416;p21"/>
          <p:cNvGrpSpPr/>
          <p:nvPr/>
        </p:nvGrpSpPr>
        <p:grpSpPr>
          <a:xfrm>
            <a:off x="1121592" y="3742727"/>
            <a:ext cx="9764173" cy="5031635"/>
            <a:chOff x="0" y="-28575"/>
            <a:chExt cx="2356479" cy="1214331"/>
          </a:xfrm>
        </p:grpSpPr>
        <p:sp>
          <p:nvSpPr>
            <p:cNvPr id="417" name="Google Shape;417;p21"/>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21"/>
            <p:cNvSpPr txBox="1"/>
            <p:nvPr/>
          </p:nvSpPr>
          <p:spPr>
            <a:xfrm>
              <a:off x="0" y="-28575"/>
              <a:ext cx="2356479" cy="1214331"/>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9" name="Google Shape;419;p21"/>
          <p:cNvSpPr/>
          <p:nvPr/>
        </p:nvSpPr>
        <p:spPr>
          <a:xfrm>
            <a:off x="11824767"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3">
              <a:alphaModFix/>
            </a:blip>
            <a:stretch>
              <a:fillRect b="0" l="-233" r="-23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1"/>
          <p:cNvSpPr txBox="1"/>
          <p:nvPr/>
        </p:nvSpPr>
        <p:spPr>
          <a:xfrm>
            <a:off x="1857758" y="4525976"/>
            <a:ext cx="8291840" cy="1586037"/>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4">
                  <a:extLst>
                    <a:ext uri="{A12FA001-AC4F-418D-AE19-62706E023703}">
                      <ahyp:hlinkClr val="tx"/>
                    </a:ext>
                  </a:extLst>
                </a:hlinkClick>
              </a:rPr>
              <a:t>Flashcards on World Civilizations</a:t>
            </a:r>
            <a:endParaRPr/>
          </a:p>
        </p:txBody>
      </p:sp>
      <p:sp>
        <p:nvSpPr>
          <p:cNvPr id="421" name="Google Shape;421;p21"/>
          <p:cNvSpPr txBox="1"/>
          <p:nvPr/>
        </p:nvSpPr>
        <p:spPr>
          <a:xfrm>
            <a:off x="1857758" y="6402721"/>
            <a:ext cx="8136736" cy="1659169"/>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This Flashcard Set explores the historical significance of major world civilizations, providing insights into their impact and contributions. Perfect for students and history enthusiasts alike.</a:t>
            </a:r>
            <a:endParaRPr/>
          </a:p>
        </p:txBody>
      </p:sp>
      <p:sp>
        <p:nvSpPr>
          <p:cNvPr id="422" name="Google Shape;422;p21"/>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5">
              <a:alphaModFix/>
            </a:blip>
            <a:stretch>
              <a:fillRect b="-12790" l="-15579" r="-196501" t="-1645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2"/>
          <p:cNvSpPr txBox="1"/>
          <p:nvPr/>
        </p:nvSpPr>
        <p:spPr>
          <a:xfrm>
            <a:off x="1447800" y="1024484"/>
            <a:ext cx="15697200" cy="8731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5255">
                <a:solidFill>
                  <a:srgbClr val="000000"/>
                </a:solidFill>
                <a:latin typeface="Caprasimo"/>
                <a:ea typeface="Caprasimo"/>
                <a:cs typeface="Caprasimo"/>
                <a:sym typeface="Caprasimo"/>
              </a:rPr>
              <a:t>Our Commitment to Security &amp; Compliance.</a:t>
            </a:r>
            <a:endParaRPr/>
          </a:p>
        </p:txBody>
      </p:sp>
      <p:grpSp>
        <p:nvGrpSpPr>
          <p:cNvPr id="428" name="Google Shape;428;p22"/>
          <p:cNvGrpSpPr/>
          <p:nvPr/>
        </p:nvGrpSpPr>
        <p:grpSpPr>
          <a:xfrm>
            <a:off x="1869633" y="4000500"/>
            <a:ext cx="5049133" cy="965128"/>
            <a:chOff x="0" y="0"/>
            <a:chExt cx="6732178" cy="1286838"/>
          </a:xfrm>
        </p:grpSpPr>
        <p:grpSp>
          <p:nvGrpSpPr>
            <p:cNvPr id="429" name="Google Shape;429;p22"/>
            <p:cNvGrpSpPr/>
            <p:nvPr/>
          </p:nvGrpSpPr>
          <p:grpSpPr>
            <a:xfrm>
              <a:off x="0" y="0"/>
              <a:ext cx="6732178" cy="1286838"/>
              <a:chOff x="0" y="0"/>
              <a:chExt cx="1329813" cy="254190"/>
            </a:xfrm>
          </p:grpSpPr>
          <p:sp>
            <p:nvSpPr>
              <p:cNvPr id="430" name="Google Shape;430;p22">
                <a:hlinkClick r:id="rId3"/>
              </p:cNvPr>
              <p:cNvSpPr/>
              <p:nvPr/>
            </p:nvSpPr>
            <p:spPr>
              <a:xfrm>
                <a:off x="0" y="0"/>
                <a:ext cx="1329813" cy="254190"/>
              </a:xfrm>
              <a:custGeom>
                <a:rect b="b" l="l" r="r" t="t"/>
                <a:pathLst>
                  <a:path extrusionOk="0" h="254190" w="1329813">
                    <a:moveTo>
                      <a:pt x="78199" y="0"/>
                    </a:moveTo>
                    <a:lnTo>
                      <a:pt x="1251614" y="0"/>
                    </a:lnTo>
                    <a:cubicBezTo>
                      <a:pt x="1272353" y="0"/>
                      <a:pt x="1292244" y="8239"/>
                      <a:pt x="1306909" y="22904"/>
                    </a:cubicBezTo>
                    <a:cubicBezTo>
                      <a:pt x="1321574" y="37569"/>
                      <a:pt x="1329813" y="57459"/>
                      <a:pt x="1329813" y="78199"/>
                    </a:cubicBezTo>
                    <a:lnTo>
                      <a:pt x="1329813" y="175991"/>
                    </a:lnTo>
                    <a:cubicBezTo>
                      <a:pt x="1329813" y="196731"/>
                      <a:pt x="1321574" y="216621"/>
                      <a:pt x="1306909" y="231286"/>
                    </a:cubicBezTo>
                    <a:cubicBezTo>
                      <a:pt x="1292244" y="245951"/>
                      <a:pt x="1272353" y="254190"/>
                      <a:pt x="1251614" y="254190"/>
                    </a:cubicBezTo>
                    <a:lnTo>
                      <a:pt x="78199" y="254190"/>
                    </a:lnTo>
                    <a:cubicBezTo>
                      <a:pt x="57459" y="254190"/>
                      <a:pt x="37569" y="245951"/>
                      <a:pt x="22904" y="231286"/>
                    </a:cubicBezTo>
                    <a:cubicBezTo>
                      <a:pt x="8239" y="216621"/>
                      <a:pt x="0" y="196731"/>
                      <a:pt x="0" y="175991"/>
                    </a:cubicBezTo>
                    <a:lnTo>
                      <a:pt x="0" y="78199"/>
                    </a:lnTo>
                    <a:cubicBezTo>
                      <a:pt x="0" y="57459"/>
                      <a:pt x="8239" y="37569"/>
                      <a:pt x="22904" y="22904"/>
                    </a:cubicBezTo>
                    <a:cubicBezTo>
                      <a:pt x="37569" y="8239"/>
                      <a:pt x="57459" y="0"/>
                      <a:pt x="78199" y="0"/>
                    </a:cubicBezTo>
                    <a:close/>
                  </a:path>
                </a:pathLst>
              </a:custGeom>
              <a:solidFill>
                <a:srgbClr val="0058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2"/>
              <p:cNvSpPr txBox="1"/>
              <p:nvPr/>
            </p:nvSpPr>
            <p:spPr>
              <a:xfrm>
                <a:off x="0" y="9525"/>
                <a:ext cx="1329813" cy="244665"/>
              </a:xfrm>
              <a:prstGeom prst="rect">
                <a:avLst/>
              </a:prstGeom>
              <a:noFill/>
              <a:ln>
                <a:noFill/>
              </a:ln>
            </p:spPr>
            <p:txBody>
              <a:bodyPr anchorCtr="0" anchor="ctr" bIns="50800" lIns="50800" spcFirstLastPara="1" rIns="50800" wrap="square" tIns="50800">
                <a:noAutofit/>
              </a:bodyPr>
              <a:lstStyle/>
              <a:p>
                <a:pPr indent="0" lvl="0" marL="0" marR="0" rtl="0" algn="ctr">
                  <a:lnSpc>
                    <a:spcPct val="162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22"/>
            <p:cNvSpPr txBox="1"/>
            <p:nvPr/>
          </p:nvSpPr>
          <p:spPr>
            <a:xfrm>
              <a:off x="504747" y="279211"/>
              <a:ext cx="5722685" cy="675912"/>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US" sz="3039" u="sng">
                  <a:solidFill>
                    <a:schemeClr val="lt1"/>
                  </a:solidFill>
                  <a:latin typeface="Inter SemiBold"/>
                  <a:ea typeface="Inter SemiBold"/>
                  <a:cs typeface="Inter SemiBold"/>
                  <a:sym typeface="Inter SemiBold"/>
                  <a:hlinkClick r:id="rId4">
                    <a:extLst>
                      <a:ext uri="{A12FA001-AC4F-418D-AE19-62706E023703}">
                        <ahyp:hlinkClr val="tx"/>
                      </a:ext>
                    </a:extLst>
                  </a:hlinkClick>
                </a:rPr>
                <a:t>Visit the Trust Center</a:t>
              </a:r>
              <a:endParaRPr/>
            </a:p>
          </p:txBody>
        </p:sp>
      </p:grpSp>
      <p:pic>
        <p:nvPicPr>
          <p:cNvPr id="433" name="Google Shape;433;p22"/>
          <p:cNvPicPr preferRelativeResize="0"/>
          <p:nvPr/>
        </p:nvPicPr>
        <p:blipFill rotWithShape="1">
          <a:blip r:embed="rId5">
            <a:alphaModFix/>
          </a:blip>
          <a:srcRect b="0" l="0" r="0" t="0"/>
          <a:stretch/>
        </p:blipFill>
        <p:spPr>
          <a:xfrm>
            <a:off x="8778433" y="6134100"/>
            <a:ext cx="2438400" cy="2438400"/>
          </a:xfrm>
          <a:prstGeom prst="rect">
            <a:avLst/>
          </a:prstGeom>
          <a:noFill/>
          <a:ln>
            <a:noFill/>
          </a:ln>
        </p:spPr>
      </p:pic>
      <p:pic>
        <p:nvPicPr>
          <p:cNvPr id="434" name="Google Shape;434;p22"/>
          <p:cNvPicPr preferRelativeResize="0"/>
          <p:nvPr/>
        </p:nvPicPr>
        <p:blipFill rotWithShape="1">
          <a:blip r:embed="rId6">
            <a:alphaModFix/>
          </a:blip>
          <a:srcRect b="0" l="0" r="0" t="0"/>
          <a:stretch/>
        </p:blipFill>
        <p:spPr>
          <a:xfrm>
            <a:off x="1869633" y="6134100"/>
            <a:ext cx="2438400" cy="2438400"/>
          </a:xfrm>
          <a:prstGeom prst="rect">
            <a:avLst/>
          </a:prstGeom>
          <a:noFill/>
          <a:ln>
            <a:noFill/>
          </a:ln>
        </p:spPr>
      </p:pic>
      <p:pic>
        <p:nvPicPr>
          <p:cNvPr id="435" name="Google Shape;435;p22"/>
          <p:cNvPicPr preferRelativeResize="0"/>
          <p:nvPr/>
        </p:nvPicPr>
        <p:blipFill rotWithShape="1">
          <a:blip r:embed="rId7">
            <a:alphaModFix/>
          </a:blip>
          <a:srcRect b="0" l="0" r="0" t="0"/>
          <a:stretch/>
        </p:blipFill>
        <p:spPr>
          <a:xfrm>
            <a:off x="5324033" y="6134100"/>
            <a:ext cx="2438400" cy="2438400"/>
          </a:xfrm>
          <a:prstGeom prst="rect">
            <a:avLst/>
          </a:prstGeom>
          <a:noFill/>
          <a:ln>
            <a:noFill/>
          </a:ln>
        </p:spPr>
      </p:pic>
      <p:pic>
        <p:nvPicPr>
          <p:cNvPr id="436" name="Google Shape;436;p22"/>
          <p:cNvPicPr preferRelativeResize="0"/>
          <p:nvPr/>
        </p:nvPicPr>
        <p:blipFill rotWithShape="1">
          <a:blip r:embed="rId8">
            <a:alphaModFix/>
          </a:blip>
          <a:srcRect b="0" l="19999" r="19999" t="0"/>
          <a:stretch/>
        </p:blipFill>
        <p:spPr>
          <a:xfrm>
            <a:off x="12232833" y="6210300"/>
            <a:ext cx="1828800" cy="2286000"/>
          </a:xfrm>
          <a:prstGeom prst="rect">
            <a:avLst/>
          </a:prstGeom>
          <a:noFill/>
          <a:ln>
            <a:noFill/>
          </a:ln>
        </p:spPr>
      </p:pic>
      <p:sp>
        <p:nvSpPr>
          <p:cNvPr id="437" name="Google Shape;437;p22"/>
          <p:cNvSpPr txBox="1"/>
          <p:nvPr/>
        </p:nvSpPr>
        <p:spPr>
          <a:xfrm>
            <a:off x="1752600" y="2149797"/>
            <a:ext cx="11785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chemeClr val="dk1"/>
                </a:solidFill>
                <a:latin typeface="Inter"/>
                <a:ea typeface="Inter"/>
                <a:cs typeface="Inter"/>
                <a:sym typeface="Inter"/>
              </a:rPr>
              <a:t>Edcafe AI is fully compliant with SOC 2, GDPR, FERPA, COPPA, ensuring that your information is protected with the highest industry standards. You can trust us to safeguard your data while delivering a seamless and secure experience.</a:t>
            </a:r>
            <a:endParaRPr sz="2400">
              <a:solidFill>
                <a:schemeClr val="dk1"/>
              </a:solidFill>
              <a:latin typeface="Inter"/>
              <a:ea typeface="Inter"/>
              <a:cs typeface="Inter"/>
              <a:sym typeface="Int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40"/>
        </a:solidFill>
      </p:bgPr>
    </p:bg>
    <p:spTree>
      <p:nvGrpSpPr>
        <p:cNvPr id="441" name="Shape 441"/>
        <p:cNvGrpSpPr/>
        <p:nvPr/>
      </p:nvGrpSpPr>
      <p:grpSpPr>
        <a:xfrm>
          <a:off x="0" y="0"/>
          <a:ext cx="0" cy="0"/>
          <a:chOff x="0" y="0"/>
          <a:chExt cx="0" cy="0"/>
        </a:xfrm>
      </p:grpSpPr>
      <p:sp>
        <p:nvSpPr>
          <p:cNvPr id="442" name="Google Shape;442;p23">
            <a:hlinkClick r:id="rId3"/>
          </p:cNvPr>
          <p:cNvSpPr/>
          <p:nvPr/>
        </p:nvSpPr>
        <p:spPr>
          <a:xfrm>
            <a:off x="0" y="1706707"/>
            <a:ext cx="7802074" cy="8565151"/>
          </a:xfrm>
          <a:custGeom>
            <a:rect b="b" l="l" r="r" t="t"/>
            <a:pathLst>
              <a:path extrusionOk="0" h="8565151" w="7802074">
                <a:moveTo>
                  <a:pt x="0" y="0"/>
                </a:moveTo>
                <a:lnTo>
                  <a:pt x="7802074" y="0"/>
                </a:lnTo>
                <a:lnTo>
                  <a:pt x="7802074" y="8565151"/>
                </a:lnTo>
                <a:lnTo>
                  <a:pt x="0" y="85651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23">
            <a:hlinkClick r:id="rId5"/>
          </p:cNvPr>
          <p:cNvSpPr/>
          <p:nvPr/>
        </p:nvSpPr>
        <p:spPr>
          <a:xfrm>
            <a:off x="14447196" y="6210300"/>
            <a:ext cx="2812104" cy="733422"/>
          </a:xfrm>
          <a:custGeom>
            <a:rect b="b" l="l" r="r" t="t"/>
            <a:pathLst>
              <a:path extrusionOk="0" h="733422" w="2812104">
                <a:moveTo>
                  <a:pt x="0" y="0"/>
                </a:moveTo>
                <a:lnTo>
                  <a:pt x="2812104" y="0"/>
                </a:lnTo>
                <a:lnTo>
                  <a:pt x="2812104" y="733422"/>
                </a:lnTo>
                <a:lnTo>
                  <a:pt x="0" y="73342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23">
            <a:hlinkClick r:id="rId7"/>
          </p:cNvPr>
          <p:cNvSpPr/>
          <p:nvPr/>
        </p:nvSpPr>
        <p:spPr>
          <a:xfrm>
            <a:off x="10965921" y="1507231"/>
            <a:ext cx="867117" cy="867117"/>
          </a:xfrm>
          <a:custGeom>
            <a:rect b="b" l="l" r="r" t="t"/>
            <a:pathLst>
              <a:path extrusionOk="0" h="867117" w="867117">
                <a:moveTo>
                  <a:pt x="0" y="0"/>
                </a:moveTo>
                <a:lnTo>
                  <a:pt x="867117" y="0"/>
                </a:lnTo>
                <a:lnTo>
                  <a:pt x="867117" y="867117"/>
                </a:lnTo>
                <a:lnTo>
                  <a:pt x="0" y="86711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23">
            <a:hlinkClick r:id="rId9"/>
          </p:cNvPr>
          <p:cNvSpPr/>
          <p:nvPr/>
        </p:nvSpPr>
        <p:spPr>
          <a:xfrm>
            <a:off x="14222386" y="1500216"/>
            <a:ext cx="867117" cy="867117"/>
          </a:xfrm>
          <a:custGeom>
            <a:rect b="b" l="l" r="r" t="t"/>
            <a:pathLst>
              <a:path extrusionOk="0" h="867117" w="867117">
                <a:moveTo>
                  <a:pt x="0" y="0"/>
                </a:moveTo>
                <a:lnTo>
                  <a:pt x="867117" y="0"/>
                </a:lnTo>
                <a:lnTo>
                  <a:pt x="867117" y="867117"/>
                </a:lnTo>
                <a:lnTo>
                  <a:pt x="0" y="867117"/>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23">
            <a:hlinkClick r:id="rId11"/>
          </p:cNvPr>
          <p:cNvSpPr/>
          <p:nvPr/>
        </p:nvSpPr>
        <p:spPr>
          <a:xfrm>
            <a:off x="13121148" y="1500216"/>
            <a:ext cx="900778" cy="881148"/>
          </a:xfrm>
          <a:custGeom>
            <a:rect b="b" l="l" r="r" t="t"/>
            <a:pathLst>
              <a:path extrusionOk="0" h="881148" w="900778">
                <a:moveTo>
                  <a:pt x="0" y="0"/>
                </a:moveTo>
                <a:lnTo>
                  <a:pt x="900778" y="0"/>
                </a:lnTo>
                <a:lnTo>
                  <a:pt x="900778" y="881148"/>
                </a:lnTo>
                <a:lnTo>
                  <a:pt x="0" y="881148"/>
                </a:lnTo>
                <a:lnTo>
                  <a:pt x="0" y="0"/>
                </a:lnTo>
                <a:close/>
              </a:path>
            </a:pathLst>
          </a:custGeom>
          <a:blipFill rotWithShape="1">
            <a:blip r:embed="rId12">
              <a:alphaModFix/>
            </a:blip>
            <a:stretch>
              <a:fillRect b="-6516" l="-5286" r="-5286" t="-651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23">
            <a:hlinkClick r:id="rId13"/>
          </p:cNvPr>
          <p:cNvSpPr/>
          <p:nvPr/>
        </p:nvSpPr>
        <p:spPr>
          <a:xfrm>
            <a:off x="15289964" y="1493200"/>
            <a:ext cx="881148" cy="881148"/>
          </a:xfrm>
          <a:custGeom>
            <a:rect b="b" l="l" r="r" t="t"/>
            <a:pathLst>
              <a:path extrusionOk="0" h="881148" w="881148">
                <a:moveTo>
                  <a:pt x="0" y="0"/>
                </a:moveTo>
                <a:lnTo>
                  <a:pt x="881148" y="0"/>
                </a:lnTo>
                <a:lnTo>
                  <a:pt x="881148" y="881148"/>
                </a:lnTo>
                <a:lnTo>
                  <a:pt x="0" y="881148"/>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23">
            <a:hlinkClick r:id="rId15"/>
          </p:cNvPr>
          <p:cNvSpPr/>
          <p:nvPr/>
        </p:nvSpPr>
        <p:spPr>
          <a:xfrm>
            <a:off x="12033498" y="1500216"/>
            <a:ext cx="887189" cy="881148"/>
          </a:xfrm>
          <a:custGeom>
            <a:rect b="b" l="l" r="r" t="t"/>
            <a:pathLst>
              <a:path extrusionOk="0" h="881148" w="887189">
                <a:moveTo>
                  <a:pt x="0" y="0"/>
                </a:moveTo>
                <a:lnTo>
                  <a:pt x="887189" y="0"/>
                </a:lnTo>
                <a:lnTo>
                  <a:pt x="887189" y="881148"/>
                </a:lnTo>
                <a:lnTo>
                  <a:pt x="0" y="881148"/>
                </a:lnTo>
                <a:lnTo>
                  <a:pt x="0" y="0"/>
                </a:lnTo>
                <a:close/>
              </a:path>
            </a:pathLst>
          </a:custGeom>
          <a:blipFill rotWithShape="1">
            <a:blip r:embed="rId16">
              <a:alphaModFix/>
            </a:blip>
            <a:stretch>
              <a:fillRect b="-68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23">
            <a:hlinkClick r:id="rId17"/>
          </p:cNvPr>
          <p:cNvSpPr/>
          <p:nvPr/>
        </p:nvSpPr>
        <p:spPr>
          <a:xfrm>
            <a:off x="9891328" y="1507231"/>
            <a:ext cx="874133" cy="874133"/>
          </a:xfrm>
          <a:custGeom>
            <a:rect b="b" l="l" r="r" t="t"/>
            <a:pathLst>
              <a:path extrusionOk="0" h="874133" w="874133">
                <a:moveTo>
                  <a:pt x="0" y="0"/>
                </a:moveTo>
                <a:lnTo>
                  <a:pt x="874132" y="0"/>
                </a:lnTo>
                <a:lnTo>
                  <a:pt x="874132" y="874133"/>
                </a:lnTo>
                <a:lnTo>
                  <a:pt x="0" y="874133"/>
                </a:lnTo>
                <a:lnTo>
                  <a:pt x="0" y="0"/>
                </a:lnTo>
                <a:close/>
              </a:path>
            </a:pathLst>
          </a:cu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23">
            <a:hlinkClick r:id="rId19"/>
          </p:cNvPr>
          <p:cNvSpPr/>
          <p:nvPr/>
        </p:nvSpPr>
        <p:spPr>
          <a:xfrm>
            <a:off x="16371137" y="1486185"/>
            <a:ext cx="888163" cy="888163"/>
          </a:xfrm>
          <a:custGeom>
            <a:rect b="b" l="l" r="r" t="t"/>
            <a:pathLst>
              <a:path extrusionOk="0" h="888163" w="888163">
                <a:moveTo>
                  <a:pt x="0" y="0"/>
                </a:moveTo>
                <a:lnTo>
                  <a:pt x="888163" y="0"/>
                </a:lnTo>
                <a:lnTo>
                  <a:pt x="888163" y="888163"/>
                </a:lnTo>
                <a:lnTo>
                  <a:pt x="0" y="888163"/>
                </a:lnTo>
                <a:lnTo>
                  <a:pt x="0" y="0"/>
                </a:lnTo>
                <a:close/>
              </a:path>
            </a:pathLst>
          </a:cu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23"/>
          <p:cNvSpPr txBox="1"/>
          <p:nvPr/>
        </p:nvSpPr>
        <p:spPr>
          <a:xfrm>
            <a:off x="7992074" y="7329675"/>
            <a:ext cx="9390000" cy="6189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4021">
                <a:solidFill>
                  <a:srgbClr val="FFFFFF"/>
                </a:solidFill>
                <a:latin typeface="Caprasimo"/>
                <a:ea typeface="Caprasimo"/>
                <a:cs typeface="Caprasimo"/>
                <a:sym typeface="Caprasimo"/>
              </a:rPr>
              <a:t>Brew Teaching Materials with AI</a:t>
            </a:r>
            <a:endParaRPr/>
          </a:p>
        </p:txBody>
      </p:sp>
      <p:sp>
        <p:nvSpPr>
          <p:cNvPr id="452" name="Google Shape;452;p23"/>
          <p:cNvSpPr txBox="1"/>
          <p:nvPr/>
        </p:nvSpPr>
        <p:spPr>
          <a:xfrm>
            <a:off x="14778655" y="8085407"/>
            <a:ext cx="2737673"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200" u="sng">
                <a:solidFill>
                  <a:schemeClr val="lt1"/>
                </a:solidFill>
                <a:latin typeface="Calibri"/>
                <a:ea typeface="Calibri"/>
                <a:cs typeface="Calibri"/>
                <a:sym typeface="Calibri"/>
                <a:hlinkClick r:id="rId21">
                  <a:extLst>
                    <a:ext uri="{A12FA001-AC4F-418D-AE19-62706E023703}">
                      <ahyp:hlinkClr val="tx"/>
                    </a:ext>
                  </a:extLst>
                </a:hlinkClick>
              </a:rPr>
              <a:t>www.edcafe.ai</a:t>
            </a:r>
            <a:r>
              <a:rPr lang="en-US" sz="3200">
                <a:solidFill>
                  <a:schemeClr val="lt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3"/>
          <p:cNvGrpSpPr/>
          <p:nvPr/>
        </p:nvGrpSpPr>
        <p:grpSpPr>
          <a:xfrm>
            <a:off x="2298880" y="2619622"/>
            <a:ext cx="6681426" cy="3317859"/>
            <a:chOff x="0" y="-38100"/>
            <a:chExt cx="1132180" cy="562218"/>
          </a:xfrm>
        </p:grpSpPr>
        <p:sp>
          <p:nvSpPr>
            <p:cNvPr id="104" name="Google Shape;104;p3"/>
            <p:cNvSpPr/>
            <p:nvPr/>
          </p:nvSpPr>
          <p:spPr>
            <a:xfrm>
              <a:off x="0" y="0"/>
              <a:ext cx="1132180" cy="524118"/>
            </a:xfrm>
            <a:custGeom>
              <a:rect b="b" l="l" r="r" t="t"/>
              <a:pathLst>
                <a:path extrusionOk="0" h="524118" w="1132180">
                  <a:moveTo>
                    <a:pt x="28968" y="0"/>
                  </a:moveTo>
                  <a:lnTo>
                    <a:pt x="1103212" y="0"/>
                  </a:lnTo>
                  <a:cubicBezTo>
                    <a:pt x="1119211" y="0"/>
                    <a:pt x="1132180" y="12969"/>
                    <a:pt x="1132180" y="28968"/>
                  </a:cubicBezTo>
                  <a:lnTo>
                    <a:pt x="1132180" y="495150"/>
                  </a:lnTo>
                  <a:cubicBezTo>
                    <a:pt x="1132180" y="511148"/>
                    <a:pt x="1119211" y="524118"/>
                    <a:pt x="1103212" y="524118"/>
                  </a:cubicBezTo>
                  <a:lnTo>
                    <a:pt x="28968" y="524118"/>
                  </a:lnTo>
                  <a:cubicBezTo>
                    <a:pt x="12969" y="524118"/>
                    <a:pt x="0" y="511148"/>
                    <a:pt x="0" y="495150"/>
                  </a:cubicBezTo>
                  <a:lnTo>
                    <a:pt x="0" y="28968"/>
                  </a:lnTo>
                  <a:cubicBezTo>
                    <a:pt x="0" y="12969"/>
                    <a:pt x="12969" y="0"/>
                    <a:pt x="28968" y="0"/>
                  </a:cubicBezTo>
                  <a:close/>
                </a:path>
              </a:pathLst>
            </a:custGeom>
            <a:solidFill>
              <a:srgbClr val="134A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3"/>
            <p:cNvSpPr txBox="1"/>
            <p:nvPr/>
          </p:nvSpPr>
          <p:spPr>
            <a:xfrm>
              <a:off x="0" y="-38100"/>
              <a:ext cx="1132180" cy="562218"/>
            </a:xfrm>
            <a:prstGeom prst="rect">
              <a:avLst/>
            </a:prstGeom>
            <a:noFill/>
            <a:ln>
              <a:noFill/>
            </a:ln>
          </p:spPr>
          <p:txBody>
            <a:bodyPr anchorCtr="0" anchor="ctr" bIns="51275" lIns="51275" spcFirstLastPara="1" rIns="51275" wrap="square" tIns="51275">
              <a:noAutofit/>
            </a:bodyPr>
            <a:lstStyle/>
            <a:p>
              <a:pPr indent="0" lvl="0" marL="0" marR="0" rtl="0" algn="ctr">
                <a:lnSpc>
                  <a:spcPct val="108888"/>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 name="Google Shape;106;p3"/>
          <p:cNvGrpSpPr/>
          <p:nvPr/>
        </p:nvGrpSpPr>
        <p:grpSpPr>
          <a:xfrm>
            <a:off x="9307694" y="2621902"/>
            <a:ext cx="6681426" cy="3315578"/>
            <a:chOff x="0" y="-38100"/>
            <a:chExt cx="1132180" cy="561831"/>
          </a:xfrm>
        </p:grpSpPr>
        <p:sp>
          <p:nvSpPr>
            <p:cNvPr id="107" name="Google Shape;107;p3"/>
            <p:cNvSpPr/>
            <p:nvPr/>
          </p:nvSpPr>
          <p:spPr>
            <a:xfrm>
              <a:off x="0" y="0"/>
              <a:ext cx="1132180" cy="523731"/>
            </a:xfrm>
            <a:custGeom>
              <a:rect b="b" l="l" r="r" t="t"/>
              <a:pathLst>
                <a:path extrusionOk="0" h="523731" w="1132180">
                  <a:moveTo>
                    <a:pt x="28968" y="0"/>
                  </a:moveTo>
                  <a:lnTo>
                    <a:pt x="1103212" y="0"/>
                  </a:lnTo>
                  <a:cubicBezTo>
                    <a:pt x="1119211" y="0"/>
                    <a:pt x="1132180" y="12969"/>
                    <a:pt x="1132180" y="28968"/>
                  </a:cubicBezTo>
                  <a:lnTo>
                    <a:pt x="1132180" y="494763"/>
                  </a:lnTo>
                  <a:cubicBezTo>
                    <a:pt x="1132180" y="502446"/>
                    <a:pt x="1129128" y="509814"/>
                    <a:pt x="1123696" y="515246"/>
                  </a:cubicBezTo>
                  <a:cubicBezTo>
                    <a:pt x="1118263" y="520679"/>
                    <a:pt x="1110895" y="523731"/>
                    <a:pt x="1103212" y="523731"/>
                  </a:cubicBezTo>
                  <a:lnTo>
                    <a:pt x="28968" y="523731"/>
                  </a:lnTo>
                  <a:cubicBezTo>
                    <a:pt x="12969" y="523731"/>
                    <a:pt x="0" y="510762"/>
                    <a:pt x="0" y="494763"/>
                  </a:cubicBezTo>
                  <a:lnTo>
                    <a:pt x="0" y="28968"/>
                  </a:lnTo>
                  <a:cubicBezTo>
                    <a:pt x="0" y="12969"/>
                    <a:pt x="12969" y="0"/>
                    <a:pt x="28968" y="0"/>
                  </a:cubicBezTo>
                  <a:close/>
                </a:path>
              </a:pathLst>
            </a:custGeom>
            <a:solidFill>
              <a:srgbClr val="134A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3"/>
            <p:cNvSpPr txBox="1"/>
            <p:nvPr/>
          </p:nvSpPr>
          <p:spPr>
            <a:xfrm>
              <a:off x="0" y="-38100"/>
              <a:ext cx="1132180" cy="561831"/>
            </a:xfrm>
            <a:prstGeom prst="rect">
              <a:avLst/>
            </a:prstGeom>
            <a:noFill/>
            <a:ln>
              <a:noFill/>
            </a:ln>
          </p:spPr>
          <p:txBody>
            <a:bodyPr anchorCtr="0" anchor="ctr" bIns="104750" lIns="104750" spcFirstLastPara="1" rIns="104750" wrap="square" tIns="104750">
              <a:noAutofit/>
            </a:bodyPr>
            <a:lstStyle/>
            <a:p>
              <a:pPr indent="0" lvl="0" marL="0" marR="0" rtl="0" algn="ctr">
                <a:lnSpc>
                  <a:spcPct val="10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9" name="Google Shape;109;p3"/>
          <p:cNvSpPr txBox="1"/>
          <p:nvPr/>
        </p:nvSpPr>
        <p:spPr>
          <a:xfrm>
            <a:off x="10277258" y="3673708"/>
            <a:ext cx="4742298" cy="137966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1" lang="en-US" sz="2656">
                <a:solidFill>
                  <a:srgbClr val="FFFFFF"/>
                </a:solidFill>
                <a:latin typeface="Inter"/>
                <a:ea typeface="Inter"/>
                <a:cs typeface="Inter"/>
                <a:sym typeface="Inter"/>
              </a:rPr>
              <a:t>Upload your knowledge to create tailored, AI-driven content.</a:t>
            </a:r>
            <a:endParaRPr/>
          </a:p>
        </p:txBody>
      </p:sp>
      <p:grpSp>
        <p:nvGrpSpPr>
          <p:cNvPr id="110" name="Google Shape;110;p3"/>
          <p:cNvGrpSpPr/>
          <p:nvPr/>
        </p:nvGrpSpPr>
        <p:grpSpPr>
          <a:xfrm>
            <a:off x="2298880" y="5942722"/>
            <a:ext cx="6681426" cy="3315578"/>
            <a:chOff x="0" y="-38100"/>
            <a:chExt cx="1132180" cy="561831"/>
          </a:xfrm>
        </p:grpSpPr>
        <p:sp>
          <p:nvSpPr>
            <p:cNvPr id="111" name="Google Shape;111;p3"/>
            <p:cNvSpPr/>
            <p:nvPr/>
          </p:nvSpPr>
          <p:spPr>
            <a:xfrm>
              <a:off x="0" y="0"/>
              <a:ext cx="1132180" cy="523731"/>
            </a:xfrm>
            <a:custGeom>
              <a:rect b="b" l="l" r="r" t="t"/>
              <a:pathLst>
                <a:path extrusionOk="0" h="523731" w="1132180">
                  <a:moveTo>
                    <a:pt x="28968" y="0"/>
                  </a:moveTo>
                  <a:lnTo>
                    <a:pt x="1103212" y="0"/>
                  </a:lnTo>
                  <a:cubicBezTo>
                    <a:pt x="1119211" y="0"/>
                    <a:pt x="1132180" y="12969"/>
                    <a:pt x="1132180" y="28968"/>
                  </a:cubicBezTo>
                  <a:lnTo>
                    <a:pt x="1132180" y="494763"/>
                  </a:lnTo>
                  <a:cubicBezTo>
                    <a:pt x="1132180" y="502446"/>
                    <a:pt x="1129128" y="509814"/>
                    <a:pt x="1123696" y="515246"/>
                  </a:cubicBezTo>
                  <a:cubicBezTo>
                    <a:pt x="1118263" y="520679"/>
                    <a:pt x="1110895" y="523731"/>
                    <a:pt x="1103212" y="523731"/>
                  </a:cubicBezTo>
                  <a:lnTo>
                    <a:pt x="28968" y="523731"/>
                  </a:lnTo>
                  <a:cubicBezTo>
                    <a:pt x="12969" y="523731"/>
                    <a:pt x="0" y="510762"/>
                    <a:pt x="0" y="494763"/>
                  </a:cubicBezTo>
                  <a:lnTo>
                    <a:pt x="0" y="28968"/>
                  </a:lnTo>
                  <a:cubicBezTo>
                    <a:pt x="0" y="12969"/>
                    <a:pt x="12969" y="0"/>
                    <a:pt x="28968" y="0"/>
                  </a:cubicBezTo>
                  <a:close/>
                </a:path>
              </a:pathLst>
            </a:custGeom>
            <a:solidFill>
              <a:srgbClr val="134A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txBox="1"/>
            <p:nvPr/>
          </p:nvSpPr>
          <p:spPr>
            <a:xfrm>
              <a:off x="0" y="-38100"/>
              <a:ext cx="1132180" cy="561831"/>
            </a:xfrm>
            <a:prstGeom prst="rect">
              <a:avLst/>
            </a:prstGeom>
            <a:noFill/>
            <a:ln>
              <a:noFill/>
            </a:ln>
          </p:spPr>
          <p:txBody>
            <a:bodyPr anchorCtr="0" anchor="ctr" bIns="104750" lIns="104750" spcFirstLastPara="1" rIns="104750" wrap="square" tIns="104750">
              <a:noAutofit/>
            </a:bodyPr>
            <a:lstStyle/>
            <a:p>
              <a:pPr indent="0" lvl="0" marL="0" marR="0" rtl="0" algn="ctr">
                <a:lnSpc>
                  <a:spcPct val="10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 name="Google Shape;113;p3"/>
          <p:cNvSpPr txBox="1"/>
          <p:nvPr/>
        </p:nvSpPr>
        <p:spPr>
          <a:xfrm>
            <a:off x="3268444" y="6994528"/>
            <a:ext cx="4742298" cy="137966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1" lang="en-US" sz="2656">
                <a:solidFill>
                  <a:srgbClr val="FFFFFF"/>
                </a:solidFill>
                <a:latin typeface="Inter"/>
                <a:ea typeface="Inter"/>
                <a:cs typeface="Inter"/>
                <a:sym typeface="Inter"/>
              </a:rPr>
              <a:t>Smart AI for interactive content with AI feedback and insights.</a:t>
            </a:r>
            <a:endParaRPr/>
          </a:p>
        </p:txBody>
      </p:sp>
      <p:grpSp>
        <p:nvGrpSpPr>
          <p:cNvPr id="114" name="Google Shape;114;p3"/>
          <p:cNvGrpSpPr/>
          <p:nvPr/>
        </p:nvGrpSpPr>
        <p:grpSpPr>
          <a:xfrm>
            <a:off x="9307694" y="5942722"/>
            <a:ext cx="6681426" cy="3315578"/>
            <a:chOff x="0" y="-38100"/>
            <a:chExt cx="1132180" cy="561831"/>
          </a:xfrm>
        </p:grpSpPr>
        <p:sp>
          <p:nvSpPr>
            <p:cNvPr id="115" name="Google Shape;115;p3"/>
            <p:cNvSpPr/>
            <p:nvPr/>
          </p:nvSpPr>
          <p:spPr>
            <a:xfrm>
              <a:off x="0" y="0"/>
              <a:ext cx="1132180" cy="523731"/>
            </a:xfrm>
            <a:custGeom>
              <a:rect b="b" l="l" r="r" t="t"/>
              <a:pathLst>
                <a:path extrusionOk="0" h="523731" w="1132180">
                  <a:moveTo>
                    <a:pt x="28968" y="0"/>
                  </a:moveTo>
                  <a:lnTo>
                    <a:pt x="1103212" y="0"/>
                  </a:lnTo>
                  <a:cubicBezTo>
                    <a:pt x="1119211" y="0"/>
                    <a:pt x="1132180" y="12969"/>
                    <a:pt x="1132180" y="28968"/>
                  </a:cubicBezTo>
                  <a:lnTo>
                    <a:pt x="1132180" y="494763"/>
                  </a:lnTo>
                  <a:cubicBezTo>
                    <a:pt x="1132180" y="502446"/>
                    <a:pt x="1129128" y="509814"/>
                    <a:pt x="1123696" y="515246"/>
                  </a:cubicBezTo>
                  <a:cubicBezTo>
                    <a:pt x="1118263" y="520679"/>
                    <a:pt x="1110895" y="523731"/>
                    <a:pt x="1103212" y="523731"/>
                  </a:cubicBezTo>
                  <a:lnTo>
                    <a:pt x="28968" y="523731"/>
                  </a:lnTo>
                  <a:cubicBezTo>
                    <a:pt x="12969" y="523731"/>
                    <a:pt x="0" y="510762"/>
                    <a:pt x="0" y="494763"/>
                  </a:cubicBezTo>
                  <a:lnTo>
                    <a:pt x="0" y="28968"/>
                  </a:lnTo>
                  <a:cubicBezTo>
                    <a:pt x="0" y="12969"/>
                    <a:pt x="12969" y="0"/>
                    <a:pt x="28968" y="0"/>
                  </a:cubicBezTo>
                  <a:close/>
                </a:path>
              </a:pathLst>
            </a:custGeom>
            <a:solidFill>
              <a:srgbClr val="134A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
            <p:cNvSpPr txBox="1"/>
            <p:nvPr/>
          </p:nvSpPr>
          <p:spPr>
            <a:xfrm>
              <a:off x="0" y="-38100"/>
              <a:ext cx="1132180" cy="561831"/>
            </a:xfrm>
            <a:prstGeom prst="rect">
              <a:avLst/>
            </a:prstGeom>
            <a:noFill/>
            <a:ln>
              <a:noFill/>
            </a:ln>
          </p:spPr>
          <p:txBody>
            <a:bodyPr anchorCtr="0" anchor="ctr" bIns="104750" lIns="104750" spcFirstLastPara="1" rIns="104750" wrap="square" tIns="104750">
              <a:noAutofit/>
            </a:bodyPr>
            <a:lstStyle/>
            <a:p>
              <a:pPr indent="0" lvl="0" marL="0" marR="0" rtl="0" algn="ctr">
                <a:lnSpc>
                  <a:spcPct val="10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 name="Google Shape;117;p3"/>
          <p:cNvSpPr txBox="1"/>
          <p:nvPr/>
        </p:nvSpPr>
        <p:spPr>
          <a:xfrm>
            <a:off x="10054428" y="6994528"/>
            <a:ext cx="5187959" cy="137966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1" lang="en-US" sz="2656">
                <a:solidFill>
                  <a:srgbClr val="FFFFFF"/>
                </a:solidFill>
                <a:latin typeface="Inter"/>
                <a:ea typeface="Inter"/>
                <a:cs typeface="Inter"/>
                <a:sym typeface="Inter"/>
              </a:rPr>
              <a:t>A Google Drive-like library for creating, sharing, and managing AI resources.</a:t>
            </a:r>
            <a:endParaRPr/>
          </a:p>
        </p:txBody>
      </p:sp>
      <p:grpSp>
        <p:nvGrpSpPr>
          <p:cNvPr id="118" name="Google Shape;118;p3"/>
          <p:cNvGrpSpPr/>
          <p:nvPr/>
        </p:nvGrpSpPr>
        <p:grpSpPr>
          <a:xfrm>
            <a:off x="8260808" y="5054289"/>
            <a:ext cx="1766384" cy="1766384"/>
            <a:chOff x="0" y="0"/>
            <a:chExt cx="812800" cy="812800"/>
          </a:xfrm>
        </p:grpSpPr>
        <p:sp>
          <p:nvSpPr>
            <p:cNvPr id="119" name="Google Shape;11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txBox="1"/>
            <p:nvPr/>
          </p:nvSpPr>
          <p:spPr>
            <a:xfrm>
              <a:off x="76200" y="85725"/>
              <a:ext cx="660400" cy="65087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1" name="Google Shape;121;p3">
            <a:hlinkClick r:id="rId3"/>
          </p:cNvPr>
          <p:cNvSpPr/>
          <p:nvPr/>
        </p:nvSpPr>
        <p:spPr>
          <a:xfrm>
            <a:off x="8653502" y="5399010"/>
            <a:ext cx="980995" cy="1076941"/>
          </a:xfrm>
          <a:custGeom>
            <a:rect b="b" l="l" r="r" t="t"/>
            <a:pathLst>
              <a:path extrusionOk="0" h="1076941" w="980995">
                <a:moveTo>
                  <a:pt x="0" y="0"/>
                </a:moveTo>
                <a:lnTo>
                  <a:pt x="980996" y="0"/>
                </a:lnTo>
                <a:lnTo>
                  <a:pt x="980996" y="1076941"/>
                </a:lnTo>
                <a:lnTo>
                  <a:pt x="0" y="10769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
          <p:cNvSpPr txBox="1"/>
          <p:nvPr/>
        </p:nvSpPr>
        <p:spPr>
          <a:xfrm>
            <a:off x="3416869" y="3672567"/>
            <a:ext cx="4445448" cy="137966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1" lang="en-US" sz="2656">
                <a:solidFill>
                  <a:srgbClr val="FFFFFF"/>
                </a:solidFill>
                <a:latin typeface="Inter"/>
                <a:ea typeface="Inter"/>
                <a:cs typeface="Inter"/>
                <a:sym typeface="Inter"/>
              </a:rPr>
              <a:t>Advanced tools educators need, done better than any other AI.</a:t>
            </a:r>
            <a:endParaRPr/>
          </a:p>
        </p:txBody>
      </p:sp>
      <p:sp>
        <p:nvSpPr>
          <p:cNvPr id="123" name="Google Shape;123;p3"/>
          <p:cNvSpPr txBox="1"/>
          <p:nvPr/>
        </p:nvSpPr>
        <p:spPr>
          <a:xfrm>
            <a:off x="4089458" y="942975"/>
            <a:ext cx="10109084" cy="1441100"/>
          </a:xfrm>
          <a:prstGeom prst="rect">
            <a:avLst/>
          </a:prstGeom>
          <a:noFill/>
          <a:ln>
            <a:noFill/>
          </a:ln>
        </p:spPr>
        <p:txBody>
          <a:bodyPr anchorCtr="0" anchor="t" bIns="0" lIns="0" spcFirstLastPara="1" rIns="0" wrap="square" tIns="0">
            <a:spAutoFit/>
          </a:bodyPr>
          <a:lstStyle/>
          <a:p>
            <a:pPr indent="0" lvl="0" marL="0" marR="0" rtl="0" algn="ctr">
              <a:lnSpc>
                <a:spcPct val="93533"/>
              </a:lnSpc>
              <a:spcBef>
                <a:spcPts val="0"/>
              </a:spcBef>
              <a:spcAft>
                <a:spcPts val="0"/>
              </a:spcAft>
              <a:buNone/>
            </a:pPr>
            <a:r>
              <a:rPr lang="en-US" sz="6000">
                <a:solidFill>
                  <a:srgbClr val="000000"/>
                </a:solidFill>
                <a:latin typeface="Caprasimo"/>
                <a:ea typeface="Caprasimo"/>
                <a:cs typeface="Caprasimo"/>
                <a:sym typeface="Caprasimo"/>
              </a:rPr>
              <a:t>Only the best solutions </a:t>
            </a:r>
            <a:endParaRPr/>
          </a:p>
          <a:p>
            <a:pPr indent="0" lvl="0" marL="0" marR="0" rtl="0" algn="ctr">
              <a:lnSpc>
                <a:spcPct val="93533"/>
              </a:lnSpc>
              <a:spcBef>
                <a:spcPts val="0"/>
              </a:spcBef>
              <a:spcAft>
                <a:spcPts val="0"/>
              </a:spcAft>
              <a:buNone/>
            </a:pPr>
            <a:r>
              <a:rPr lang="en-US" sz="6000">
                <a:solidFill>
                  <a:srgbClr val="000000"/>
                </a:solidFill>
                <a:latin typeface="Caprasimo"/>
                <a:ea typeface="Caprasimo"/>
                <a:cs typeface="Caprasimo"/>
                <a:sym typeface="Caprasimo"/>
              </a:rPr>
              <a:t>for the best teachers.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a:hlinkClick r:id="rId3"/>
          </p:cNvPr>
          <p:cNvSpPr/>
          <p:nvPr/>
        </p:nvSpPr>
        <p:spPr>
          <a:xfrm>
            <a:off x="1258069" y="2391775"/>
            <a:ext cx="15771862" cy="8920993"/>
          </a:xfrm>
          <a:custGeom>
            <a:rect b="b" l="l" r="r" t="t"/>
            <a:pathLst>
              <a:path extrusionOk="0" h="8920993" w="15771862">
                <a:moveTo>
                  <a:pt x="0" y="0"/>
                </a:moveTo>
                <a:lnTo>
                  <a:pt x="15771862" y="0"/>
                </a:lnTo>
                <a:lnTo>
                  <a:pt x="15771862" y="8920993"/>
                </a:lnTo>
                <a:lnTo>
                  <a:pt x="0" y="8920993"/>
                </a:lnTo>
                <a:lnTo>
                  <a:pt x="0" y="0"/>
                </a:lnTo>
                <a:close/>
              </a:path>
            </a:pathLst>
          </a:custGeom>
          <a:blipFill rotWithShape="1">
            <a:blip r:embed="rId4">
              <a:alphaModFix/>
            </a:blip>
            <a:stretch>
              <a:fillRect b="0" l="-69" r="-68" t="-10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4"/>
          <p:cNvSpPr txBox="1"/>
          <p:nvPr/>
        </p:nvSpPr>
        <p:spPr>
          <a:xfrm>
            <a:off x="2059345" y="1007750"/>
            <a:ext cx="14970586" cy="1039772"/>
          </a:xfrm>
          <a:prstGeom prst="rect">
            <a:avLst/>
          </a:prstGeom>
          <a:noFill/>
          <a:ln>
            <a:noFill/>
          </a:ln>
        </p:spPr>
        <p:txBody>
          <a:bodyPr anchorCtr="0" anchor="t" bIns="0" lIns="0" spcFirstLastPara="1" rIns="0" wrap="square" tIns="0">
            <a:spAutoFit/>
          </a:bodyPr>
          <a:lstStyle/>
          <a:p>
            <a:pPr indent="0" lvl="0" marL="0" marR="0" rtl="0" algn="just">
              <a:lnSpc>
                <a:spcPct val="139990"/>
              </a:lnSpc>
              <a:spcBef>
                <a:spcPts val="0"/>
              </a:spcBef>
              <a:spcAft>
                <a:spcPts val="0"/>
              </a:spcAft>
              <a:buNone/>
            </a:pPr>
            <a:r>
              <a:rPr lang="en-US" sz="6294">
                <a:solidFill>
                  <a:srgbClr val="000000"/>
                </a:solidFill>
                <a:latin typeface="Caprasimo"/>
                <a:ea typeface="Caprasimo"/>
                <a:cs typeface="Caprasimo"/>
                <a:sym typeface="Caprasimo"/>
              </a:rPr>
              <a:t>Create and organize AI content.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5F9"/>
        </a:solidFill>
      </p:bgPr>
    </p:bg>
    <p:spTree>
      <p:nvGrpSpPr>
        <p:cNvPr id="133" name="Shape 133"/>
        <p:cNvGrpSpPr/>
        <p:nvPr/>
      </p:nvGrpSpPr>
      <p:grpSpPr>
        <a:xfrm>
          <a:off x="0" y="0"/>
          <a:ext cx="0" cy="0"/>
          <a:chOff x="0" y="0"/>
          <a:chExt cx="0" cy="0"/>
        </a:xfrm>
      </p:grpSpPr>
      <p:grpSp>
        <p:nvGrpSpPr>
          <p:cNvPr id="134" name="Google Shape;134;p5"/>
          <p:cNvGrpSpPr/>
          <p:nvPr/>
        </p:nvGrpSpPr>
        <p:grpSpPr>
          <a:xfrm>
            <a:off x="1614337" y="4930331"/>
            <a:ext cx="8602695" cy="4394896"/>
            <a:chOff x="680814" y="9525"/>
            <a:chExt cx="11470259" cy="5859862"/>
          </a:xfrm>
        </p:grpSpPr>
        <p:sp>
          <p:nvSpPr>
            <p:cNvPr id="135" name="Google Shape;135;p5"/>
            <p:cNvSpPr/>
            <p:nvPr/>
          </p:nvSpPr>
          <p:spPr>
            <a:xfrm>
              <a:off x="680814" y="2612337"/>
              <a:ext cx="6734523" cy="1502523"/>
            </a:xfrm>
            <a:custGeom>
              <a:rect b="b" l="l" r="r" t="t"/>
              <a:pathLst>
                <a:path extrusionOk="0" h="1502523" w="6734523">
                  <a:moveTo>
                    <a:pt x="0" y="0"/>
                  </a:moveTo>
                  <a:lnTo>
                    <a:pt x="6734524" y="0"/>
                  </a:lnTo>
                  <a:lnTo>
                    <a:pt x="6734524" y="1502523"/>
                  </a:lnTo>
                  <a:lnTo>
                    <a:pt x="0" y="150252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5"/>
            <p:cNvSpPr/>
            <p:nvPr/>
          </p:nvSpPr>
          <p:spPr>
            <a:xfrm>
              <a:off x="7482519" y="2612337"/>
              <a:ext cx="4668554" cy="1502523"/>
            </a:xfrm>
            <a:custGeom>
              <a:rect b="b" l="l" r="r" t="t"/>
              <a:pathLst>
                <a:path extrusionOk="0" h="1502523" w="4668554">
                  <a:moveTo>
                    <a:pt x="0" y="0"/>
                  </a:moveTo>
                  <a:lnTo>
                    <a:pt x="4668554" y="0"/>
                  </a:lnTo>
                  <a:lnTo>
                    <a:pt x="4668554" y="1502523"/>
                  </a:lnTo>
                  <a:lnTo>
                    <a:pt x="0" y="150252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5"/>
            <p:cNvSpPr/>
            <p:nvPr/>
          </p:nvSpPr>
          <p:spPr>
            <a:xfrm>
              <a:off x="2030526" y="947574"/>
              <a:ext cx="3997785" cy="1502523"/>
            </a:xfrm>
            <a:custGeom>
              <a:rect b="b" l="l" r="r" t="t"/>
              <a:pathLst>
                <a:path extrusionOk="0" h="1502523" w="3997785">
                  <a:moveTo>
                    <a:pt x="0" y="0"/>
                  </a:moveTo>
                  <a:lnTo>
                    <a:pt x="3997784" y="0"/>
                  </a:lnTo>
                  <a:lnTo>
                    <a:pt x="3997784" y="1502523"/>
                  </a:lnTo>
                  <a:lnTo>
                    <a:pt x="0" y="150252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5"/>
            <p:cNvSpPr/>
            <p:nvPr/>
          </p:nvSpPr>
          <p:spPr>
            <a:xfrm>
              <a:off x="6213301" y="947574"/>
              <a:ext cx="5178338" cy="1502523"/>
            </a:xfrm>
            <a:custGeom>
              <a:rect b="b" l="l" r="r" t="t"/>
              <a:pathLst>
                <a:path extrusionOk="0" h="1502523" w="5178338">
                  <a:moveTo>
                    <a:pt x="0" y="0"/>
                  </a:moveTo>
                  <a:lnTo>
                    <a:pt x="5178338" y="0"/>
                  </a:lnTo>
                  <a:lnTo>
                    <a:pt x="5178338" y="1502523"/>
                  </a:lnTo>
                  <a:lnTo>
                    <a:pt x="0" y="150252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5"/>
            <p:cNvSpPr/>
            <p:nvPr/>
          </p:nvSpPr>
          <p:spPr>
            <a:xfrm>
              <a:off x="6991392" y="4366864"/>
              <a:ext cx="3622154" cy="1502523"/>
            </a:xfrm>
            <a:custGeom>
              <a:rect b="b" l="l" r="r" t="t"/>
              <a:pathLst>
                <a:path extrusionOk="0" h="1502523" w="3622154">
                  <a:moveTo>
                    <a:pt x="0" y="0"/>
                  </a:moveTo>
                  <a:lnTo>
                    <a:pt x="3622153" y="0"/>
                  </a:lnTo>
                  <a:lnTo>
                    <a:pt x="3622153" y="1502523"/>
                  </a:lnTo>
                  <a:lnTo>
                    <a:pt x="0" y="150252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5"/>
            <p:cNvSpPr/>
            <p:nvPr/>
          </p:nvSpPr>
          <p:spPr>
            <a:xfrm>
              <a:off x="2986630" y="4355845"/>
              <a:ext cx="3853162" cy="1498452"/>
            </a:xfrm>
            <a:custGeom>
              <a:rect b="b" l="l" r="r" t="t"/>
              <a:pathLst>
                <a:path extrusionOk="0" h="1498452" w="3853162">
                  <a:moveTo>
                    <a:pt x="0" y="0"/>
                  </a:moveTo>
                  <a:lnTo>
                    <a:pt x="3853162" y="0"/>
                  </a:lnTo>
                  <a:lnTo>
                    <a:pt x="3853162" y="1498451"/>
                  </a:lnTo>
                  <a:lnTo>
                    <a:pt x="0" y="149845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5"/>
            <p:cNvSpPr txBox="1"/>
            <p:nvPr/>
          </p:nvSpPr>
          <p:spPr>
            <a:xfrm>
              <a:off x="4029419" y="9525"/>
              <a:ext cx="4773050" cy="511565"/>
            </a:xfrm>
            <a:prstGeom prst="rect">
              <a:avLst/>
            </a:prstGeom>
            <a:noFill/>
            <a:ln>
              <a:noFill/>
            </a:ln>
          </p:spPr>
          <p:txBody>
            <a:bodyPr anchorCtr="0" anchor="t" bIns="0" lIns="0" spcFirstLastPara="1" rIns="0" wrap="square" tIns="0">
              <a:spAutoFit/>
            </a:bodyPr>
            <a:lstStyle/>
            <a:p>
              <a:pPr indent="0" lvl="0" marL="0" marR="0" rtl="0" algn="ctr">
                <a:lnSpc>
                  <a:spcPct val="113996"/>
                </a:lnSpc>
                <a:spcBef>
                  <a:spcPts val="0"/>
                </a:spcBef>
                <a:spcAft>
                  <a:spcPts val="0"/>
                </a:spcAft>
                <a:buNone/>
              </a:pPr>
              <a:r>
                <a:rPr b="1" lang="en-US" sz="2572">
                  <a:solidFill>
                    <a:srgbClr val="19212C"/>
                  </a:solidFill>
                  <a:latin typeface="Inter"/>
                  <a:ea typeface="Inter"/>
                  <a:cs typeface="Inter"/>
                  <a:sym typeface="Inter"/>
                </a:rPr>
                <a:t>Teaching Materials</a:t>
              </a:r>
              <a:endParaRPr/>
            </a:p>
          </p:txBody>
        </p:sp>
      </p:grpSp>
      <p:sp>
        <p:nvSpPr>
          <p:cNvPr id="142" name="Google Shape;142;p5"/>
          <p:cNvSpPr/>
          <p:nvPr/>
        </p:nvSpPr>
        <p:spPr>
          <a:xfrm>
            <a:off x="11953850" y="3291459"/>
            <a:ext cx="4761600" cy="1123200"/>
          </a:xfrm>
          <a:custGeom>
            <a:rect b="b" l="l" r="r" t="t"/>
            <a:pathLst>
              <a:path extrusionOk="0" h="1123200" w="4761600">
                <a:moveTo>
                  <a:pt x="0" y="0"/>
                </a:moveTo>
                <a:lnTo>
                  <a:pt x="4761599" y="0"/>
                </a:lnTo>
                <a:lnTo>
                  <a:pt x="4761599" y="1123200"/>
                </a:lnTo>
                <a:lnTo>
                  <a:pt x="0" y="112320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3" name="Google Shape;143;p5"/>
          <p:cNvGrpSpPr/>
          <p:nvPr/>
        </p:nvGrpSpPr>
        <p:grpSpPr>
          <a:xfrm>
            <a:off x="11485026" y="2049771"/>
            <a:ext cx="5699248" cy="1127388"/>
            <a:chOff x="0" y="0"/>
            <a:chExt cx="7598997" cy="1503185"/>
          </a:xfrm>
        </p:grpSpPr>
        <p:sp>
          <p:nvSpPr>
            <p:cNvPr id="144" name="Google Shape;144;p5"/>
            <p:cNvSpPr/>
            <p:nvPr/>
          </p:nvSpPr>
          <p:spPr>
            <a:xfrm>
              <a:off x="0" y="0"/>
              <a:ext cx="4587542" cy="1503185"/>
            </a:xfrm>
            <a:custGeom>
              <a:rect b="b" l="l" r="r" t="t"/>
              <a:pathLst>
                <a:path extrusionOk="0" h="1503185" w="4587542">
                  <a:moveTo>
                    <a:pt x="0" y="0"/>
                  </a:moveTo>
                  <a:lnTo>
                    <a:pt x="4587542" y="0"/>
                  </a:lnTo>
                  <a:lnTo>
                    <a:pt x="4587542" y="1503185"/>
                  </a:lnTo>
                  <a:lnTo>
                    <a:pt x="0" y="1503185"/>
                  </a:lnTo>
                  <a:lnTo>
                    <a:pt x="0" y="0"/>
                  </a:lnTo>
                  <a:close/>
                </a:path>
              </a:pathLst>
            </a:custGeom>
            <a:blipFill rotWithShape="1">
              <a:blip r:embed="rId10">
                <a:alphaModFix/>
              </a:blip>
              <a:stretch>
                <a:fillRect b="-2254" l="0" r="0" t="-9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5"/>
            <p:cNvSpPr/>
            <p:nvPr/>
          </p:nvSpPr>
          <p:spPr>
            <a:xfrm>
              <a:off x="4709876" y="0"/>
              <a:ext cx="2889121" cy="1503185"/>
            </a:xfrm>
            <a:custGeom>
              <a:rect b="b" l="l" r="r" t="t"/>
              <a:pathLst>
                <a:path extrusionOk="0" h="1503185" w="2889121">
                  <a:moveTo>
                    <a:pt x="0" y="0"/>
                  </a:moveTo>
                  <a:lnTo>
                    <a:pt x="2889121" y="0"/>
                  </a:lnTo>
                  <a:lnTo>
                    <a:pt x="2889121" y="1503185"/>
                  </a:lnTo>
                  <a:lnTo>
                    <a:pt x="0" y="1503185"/>
                  </a:lnTo>
                  <a:lnTo>
                    <a:pt x="0" y="0"/>
                  </a:lnTo>
                  <a:close/>
                </a:path>
              </a:pathLst>
            </a:custGeom>
            <a:blipFill rotWithShape="1">
              <a:blip r:embed="rId11">
                <a:alphaModFix/>
              </a:blip>
              <a:stretch>
                <a:fillRect b="-83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6" name="Google Shape;146;p5"/>
          <p:cNvGrpSpPr/>
          <p:nvPr/>
        </p:nvGrpSpPr>
        <p:grpSpPr>
          <a:xfrm>
            <a:off x="2002464" y="1076111"/>
            <a:ext cx="7826441" cy="3120182"/>
            <a:chOff x="0" y="9525"/>
            <a:chExt cx="10435254" cy="4160243"/>
          </a:xfrm>
        </p:grpSpPr>
        <p:sp>
          <p:nvSpPr>
            <p:cNvPr id="147" name="Google Shape;147;p5"/>
            <p:cNvSpPr/>
            <p:nvPr/>
          </p:nvSpPr>
          <p:spPr>
            <a:xfrm>
              <a:off x="0" y="2666583"/>
              <a:ext cx="6491629" cy="1503185"/>
            </a:xfrm>
            <a:custGeom>
              <a:rect b="b" l="l" r="r" t="t"/>
              <a:pathLst>
                <a:path extrusionOk="0" h="1503185" w="6491629">
                  <a:moveTo>
                    <a:pt x="0" y="0"/>
                  </a:moveTo>
                  <a:lnTo>
                    <a:pt x="6491629" y="0"/>
                  </a:lnTo>
                  <a:lnTo>
                    <a:pt x="6491629" y="1503185"/>
                  </a:lnTo>
                  <a:lnTo>
                    <a:pt x="0" y="1503185"/>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5"/>
            <p:cNvSpPr/>
            <p:nvPr/>
          </p:nvSpPr>
          <p:spPr>
            <a:xfrm>
              <a:off x="6550919" y="2666583"/>
              <a:ext cx="3884335" cy="1503185"/>
            </a:xfrm>
            <a:custGeom>
              <a:rect b="b" l="l" r="r" t="t"/>
              <a:pathLst>
                <a:path extrusionOk="0" h="1503185" w="3884335">
                  <a:moveTo>
                    <a:pt x="0" y="0"/>
                  </a:moveTo>
                  <a:lnTo>
                    <a:pt x="3884335" y="0"/>
                  </a:lnTo>
                  <a:lnTo>
                    <a:pt x="3884335" y="1503185"/>
                  </a:lnTo>
                  <a:lnTo>
                    <a:pt x="0" y="1503185"/>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5"/>
            <p:cNvSpPr/>
            <p:nvPr/>
          </p:nvSpPr>
          <p:spPr>
            <a:xfrm>
              <a:off x="4610793" y="1001820"/>
              <a:ext cx="5575915" cy="1503185"/>
            </a:xfrm>
            <a:custGeom>
              <a:rect b="b" l="l" r="r" t="t"/>
              <a:pathLst>
                <a:path extrusionOk="0" h="1503185" w="5575915">
                  <a:moveTo>
                    <a:pt x="0" y="0"/>
                  </a:moveTo>
                  <a:lnTo>
                    <a:pt x="5575916" y="0"/>
                  </a:lnTo>
                  <a:lnTo>
                    <a:pt x="5575916" y="1503184"/>
                  </a:lnTo>
                  <a:lnTo>
                    <a:pt x="0" y="1503184"/>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5"/>
            <p:cNvSpPr/>
            <p:nvPr/>
          </p:nvSpPr>
          <p:spPr>
            <a:xfrm>
              <a:off x="248545" y="1001820"/>
              <a:ext cx="4214056" cy="1503185"/>
            </a:xfrm>
            <a:custGeom>
              <a:rect b="b" l="l" r="r" t="t"/>
              <a:pathLst>
                <a:path extrusionOk="0" h="1503185" w="4214056">
                  <a:moveTo>
                    <a:pt x="0" y="0"/>
                  </a:moveTo>
                  <a:lnTo>
                    <a:pt x="4214056" y="0"/>
                  </a:lnTo>
                  <a:lnTo>
                    <a:pt x="4214056" y="1503184"/>
                  </a:lnTo>
                  <a:lnTo>
                    <a:pt x="0" y="1503184"/>
                  </a:lnTo>
                  <a:lnTo>
                    <a:pt x="0" y="0"/>
                  </a:lnTo>
                  <a:close/>
                </a:path>
              </a:pathLst>
            </a:cu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5"/>
            <p:cNvSpPr txBox="1"/>
            <p:nvPr/>
          </p:nvSpPr>
          <p:spPr>
            <a:xfrm>
              <a:off x="3714894" y="9525"/>
              <a:ext cx="3012715" cy="511565"/>
            </a:xfrm>
            <a:prstGeom prst="rect">
              <a:avLst/>
            </a:prstGeom>
            <a:noFill/>
            <a:ln>
              <a:noFill/>
            </a:ln>
          </p:spPr>
          <p:txBody>
            <a:bodyPr anchorCtr="0" anchor="t" bIns="0" lIns="0" spcFirstLastPara="1" rIns="0" wrap="square" tIns="0">
              <a:spAutoFit/>
            </a:bodyPr>
            <a:lstStyle/>
            <a:p>
              <a:pPr indent="0" lvl="0" marL="0" marR="0" rtl="0" algn="ctr">
                <a:lnSpc>
                  <a:spcPct val="113996"/>
                </a:lnSpc>
                <a:spcBef>
                  <a:spcPts val="0"/>
                </a:spcBef>
                <a:spcAft>
                  <a:spcPts val="0"/>
                </a:spcAft>
                <a:buNone/>
              </a:pPr>
              <a:r>
                <a:rPr b="1" lang="en-US" sz="2572">
                  <a:solidFill>
                    <a:srgbClr val="19212C"/>
                  </a:solidFill>
                  <a:latin typeface="Inter"/>
                  <a:ea typeface="Inter"/>
                  <a:cs typeface="Inter"/>
                  <a:sym typeface="Inter"/>
                </a:rPr>
                <a:t>Planning</a:t>
              </a:r>
              <a:endParaRPr/>
            </a:p>
          </p:txBody>
        </p:sp>
      </p:grpSp>
      <p:grpSp>
        <p:nvGrpSpPr>
          <p:cNvPr id="152" name="Google Shape;152;p5"/>
          <p:cNvGrpSpPr/>
          <p:nvPr/>
        </p:nvGrpSpPr>
        <p:grpSpPr>
          <a:xfrm>
            <a:off x="12852304" y="6315814"/>
            <a:ext cx="2964691" cy="1713931"/>
            <a:chOff x="0" y="9525"/>
            <a:chExt cx="3952921" cy="2285241"/>
          </a:xfrm>
        </p:grpSpPr>
        <p:sp>
          <p:nvSpPr>
            <p:cNvPr id="153" name="Google Shape;153;p5"/>
            <p:cNvSpPr/>
            <p:nvPr/>
          </p:nvSpPr>
          <p:spPr>
            <a:xfrm>
              <a:off x="0" y="866614"/>
              <a:ext cx="3952921" cy="1428152"/>
            </a:xfrm>
            <a:custGeom>
              <a:rect b="b" l="l" r="r" t="t"/>
              <a:pathLst>
                <a:path extrusionOk="0" h="1428152" w="3952921">
                  <a:moveTo>
                    <a:pt x="0" y="0"/>
                  </a:moveTo>
                  <a:lnTo>
                    <a:pt x="3952921" y="0"/>
                  </a:lnTo>
                  <a:lnTo>
                    <a:pt x="3952921" y="1428152"/>
                  </a:lnTo>
                  <a:lnTo>
                    <a:pt x="0" y="1428152"/>
                  </a:lnTo>
                  <a:lnTo>
                    <a:pt x="0" y="0"/>
                  </a:lnTo>
                  <a:close/>
                </a:path>
              </a:pathLst>
            </a:cu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5"/>
            <p:cNvSpPr txBox="1"/>
            <p:nvPr/>
          </p:nvSpPr>
          <p:spPr>
            <a:xfrm>
              <a:off x="470103" y="9525"/>
              <a:ext cx="3012715" cy="511565"/>
            </a:xfrm>
            <a:prstGeom prst="rect">
              <a:avLst/>
            </a:prstGeom>
            <a:noFill/>
            <a:ln>
              <a:noFill/>
            </a:ln>
          </p:spPr>
          <p:txBody>
            <a:bodyPr anchorCtr="0" anchor="t" bIns="0" lIns="0" spcFirstLastPara="1" rIns="0" wrap="square" tIns="0">
              <a:spAutoFit/>
            </a:bodyPr>
            <a:lstStyle/>
            <a:p>
              <a:pPr indent="0" lvl="0" marL="0" marR="0" rtl="0" algn="ctr">
                <a:lnSpc>
                  <a:spcPct val="113996"/>
                </a:lnSpc>
                <a:spcBef>
                  <a:spcPts val="0"/>
                </a:spcBef>
                <a:spcAft>
                  <a:spcPts val="0"/>
                </a:spcAft>
                <a:buNone/>
              </a:pPr>
              <a:r>
                <a:rPr b="1" lang="en-US" sz="2572">
                  <a:solidFill>
                    <a:srgbClr val="19212C"/>
                  </a:solidFill>
                  <a:latin typeface="Inter"/>
                  <a:ea typeface="Inter"/>
                  <a:cs typeface="Inter"/>
                  <a:sym typeface="Inter"/>
                </a:rPr>
                <a:t>Chatbot</a:t>
              </a:r>
              <a:endParaRPr/>
            </a:p>
          </p:txBody>
        </p:sp>
      </p:grpSp>
      <p:sp>
        <p:nvSpPr>
          <p:cNvPr id="155" name="Google Shape;155;p5"/>
          <p:cNvSpPr/>
          <p:nvPr/>
        </p:nvSpPr>
        <p:spPr>
          <a:xfrm>
            <a:off x="12165610" y="4538484"/>
            <a:ext cx="4338080" cy="1175225"/>
          </a:xfrm>
          <a:custGeom>
            <a:rect b="b" l="l" r="r" t="t"/>
            <a:pathLst>
              <a:path extrusionOk="0" h="1175225" w="4338080">
                <a:moveTo>
                  <a:pt x="0" y="0"/>
                </a:moveTo>
                <a:lnTo>
                  <a:pt x="4338079" y="0"/>
                </a:lnTo>
                <a:lnTo>
                  <a:pt x="4338079" y="1175226"/>
                </a:lnTo>
                <a:lnTo>
                  <a:pt x="0" y="1175226"/>
                </a:lnTo>
                <a:lnTo>
                  <a:pt x="0" y="0"/>
                </a:lnTo>
                <a:close/>
              </a:path>
            </a:pathLst>
          </a:cu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5">
            <a:hlinkClick r:id="rId18"/>
          </p:cNvPr>
          <p:cNvSpPr/>
          <p:nvPr/>
        </p:nvSpPr>
        <p:spPr>
          <a:xfrm>
            <a:off x="12949290" y="8586620"/>
            <a:ext cx="2770718" cy="631412"/>
          </a:xfrm>
          <a:custGeom>
            <a:rect b="b" l="l" r="r" t="t"/>
            <a:pathLst>
              <a:path extrusionOk="0" h="631412" w="2770718">
                <a:moveTo>
                  <a:pt x="0" y="0"/>
                </a:moveTo>
                <a:lnTo>
                  <a:pt x="2770719" y="0"/>
                </a:lnTo>
                <a:lnTo>
                  <a:pt x="2770719" y="631413"/>
                </a:lnTo>
                <a:lnTo>
                  <a:pt x="0" y="631413"/>
                </a:lnTo>
                <a:lnTo>
                  <a:pt x="0" y="0"/>
                </a:lnTo>
                <a:close/>
              </a:path>
            </a:pathLst>
          </a:cu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5"/>
          <p:cNvSpPr txBox="1"/>
          <p:nvPr/>
        </p:nvSpPr>
        <p:spPr>
          <a:xfrm>
            <a:off x="13204881" y="1405024"/>
            <a:ext cx="2259536" cy="381292"/>
          </a:xfrm>
          <a:prstGeom prst="rect">
            <a:avLst/>
          </a:prstGeom>
          <a:noFill/>
          <a:ln>
            <a:noFill/>
          </a:ln>
        </p:spPr>
        <p:txBody>
          <a:bodyPr anchorCtr="0" anchor="t" bIns="0" lIns="0" spcFirstLastPara="1" rIns="0" wrap="square" tIns="0">
            <a:spAutoFit/>
          </a:bodyPr>
          <a:lstStyle/>
          <a:p>
            <a:pPr indent="0" lvl="0" marL="0" marR="0" rtl="0" algn="ctr">
              <a:lnSpc>
                <a:spcPct val="113996"/>
              </a:lnSpc>
              <a:spcBef>
                <a:spcPts val="0"/>
              </a:spcBef>
              <a:spcAft>
                <a:spcPts val="0"/>
              </a:spcAft>
              <a:buNone/>
            </a:pPr>
            <a:r>
              <a:rPr b="1" lang="en-US" sz="2572">
                <a:solidFill>
                  <a:srgbClr val="19212C"/>
                </a:solidFill>
                <a:latin typeface="Inter"/>
                <a:ea typeface="Inter"/>
                <a:cs typeface="Inter"/>
                <a:sym typeface="Inter"/>
              </a:rPr>
              <a:t>Quiz</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6"/>
          <p:cNvGrpSpPr/>
          <p:nvPr/>
        </p:nvGrpSpPr>
        <p:grpSpPr>
          <a:xfrm>
            <a:off x="0" y="5143500"/>
            <a:ext cx="18288000" cy="5168344"/>
            <a:chOff x="0" y="0"/>
            <a:chExt cx="4816593" cy="1361210"/>
          </a:xfrm>
        </p:grpSpPr>
        <p:sp>
          <p:nvSpPr>
            <p:cNvPr id="163" name="Google Shape;163;p6"/>
            <p:cNvSpPr/>
            <p:nvPr/>
          </p:nvSpPr>
          <p:spPr>
            <a:xfrm>
              <a:off x="0" y="0"/>
              <a:ext cx="4816592" cy="1361210"/>
            </a:xfrm>
            <a:custGeom>
              <a:rect b="b" l="l" r="r" t="t"/>
              <a:pathLst>
                <a:path extrusionOk="0" h="1361210" w="4816592">
                  <a:moveTo>
                    <a:pt x="0" y="0"/>
                  </a:moveTo>
                  <a:lnTo>
                    <a:pt x="4816592" y="0"/>
                  </a:lnTo>
                  <a:lnTo>
                    <a:pt x="4816592" y="1361210"/>
                  </a:lnTo>
                  <a:lnTo>
                    <a:pt x="0" y="1361210"/>
                  </a:lnTo>
                  <a:close/>
                </a:path>
              </a:pathLst>
            </a:custGeom>
            <a:solidFill>
              <a:srgbClr val="0058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6"/>
            <p:cNvSpPr txBox="1"/>
            <p:nvPr/>
          </p:nvSpPr>
          <p:spPr>
            <a:xfrm>
              <a:off x="0" y="9525"/>
              <a:ext cx="4816593" cy="135168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5" name="Google Shape;165;p6">
            <a:hlinkClick r:id="rId3"/>
          </p:cNvPr>
          <p:cNvSpPr/>
          <p:nvPr/>
        </p:nvSpPr>
        <p:spPr>
          <a:xfrm>
            <a:off x="8473842" y="1028700"/>
            <a:ext cx="1340315" cy="1471404"/>
          </a:xfrm>
          <a:custGeom>
            <a:rect b="b" l="l" r="r" t="t"/>
            <a:pathLst>
              <a:path extrusionOk="0" h="1471404" w="1340315">
                <a:moveTo>
                  <a:pt x="0" y="0"/>
                </a:moveTo>
                <a:lnTo>
                  <a:pt x="1340316" y="0"/>
                </a:lnTo>
                <a:lnTo>
                  <a:pt x="1340316" y="1471404"/>
                </a:lnTo>
                <a:lnTo>
                  <a:pt x="0" y="147140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6"/>
          <p:cNvSpPr/>
          <p:nvPr/>
        </p:nvSpPr>
        <p:spPr>
          <a:xfrm>
            <a:off x="3359794" y="6159612"/>
            <a:ext cx="848862" cy="848862"/>
          </a:xfrm>
          <a:custGeom>
            <a:rect b="b" l="l" r="r" t="t"/>
            <a:pathLst>
              <a:path extrusionOk="0" h="848862" w="848862">
                <a:moveTo>
                  <a:pt x="0" y="0"/>
                </a:moveTo>
                <a:lnTo>
                  <a:pt x="848862" y="0"/>
                </a:lnTo>
                <a:lnTo>
                  <a:pt x="848862" y="848861"/>
                </a:lnTo>
                <a:lnTo>
                  <a:pt x="0" y="84886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6"/>
          <p:cNvSpPr/>
          <p:nvPr/>
        </p:nvSpPr>
        <p:spPr>
          <a:xfrm>
            <a:off x="8719569" y="6116832"/>
            <a:ext cx="848862" cy="848862"/>
          </a:xfrm>
          <a:custGeom>
            <a:rect b="b" l="l" r="r" t="t"/>
            <a:pathLst>
              <a:path extrusionOk="0" h="848862" w="848862">
                <a:moveTo>
                  <a:pt x="0" y="0"/>
                </a:moveTo>
                <a:lnTo>
                  <a:pt x="848862" y="0"/>
                </a:lnTo>
                <a:lnTo>
                  <a:pt x="848862" y="848862"/>
                </a:lnTo>
                <a:lnTo>
                  <a:pt x="0" y="84886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6"/>
          <p:cNvSpPr/>
          <p:nvPr/>
        </p:nvSpPr>
        <p:spPr>
          <a:xfrm>
            <a:off x="14079496" y="6135043"/>
            <a:ext cx="848862" cy="848862"/>
          </a:xfrm>
          <a:custGeom>
            <a:rect b="b" l="l" r="r" t="t"/>
            <a:pathLst>
              <a:path extrusionOk="0" h="848862" w="848862">
                <a:moveTo>
                  <a:pt x="0" y="0"/>
                </a:moveTo>
                <a:lnTo>
                  <a:pt x="848862" y="0"/>
                </a:lnTo>
                <a:lnTo>
                  <a:pt x="848862" y="848862"/>
                </a:lnTo>
                <a:lnTo>
                  <a:pt x="0" y="84886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6"/>
          <p:cNvSpPr txBox="1"/>
          <p:nvPr/>
        </p:nvSpPr>
        <p:spPr>
          <a:xfrm>
            <a:off x="3339116" y="3091793"/>
            <a:ext cx="11609768" cy="1307618"/>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lang="en-US" sz="7653">
                <a:solidFill>
                  <a:srgbClr val="000000"/>
                </a:solidFill>
                <a:latin typeface="Caprasimo"/>
                <a:ea typeface="Caprasimo"/>
                <a:cs typeface="Caprasimo"/>
                <a:sym typeface="Caprasimo"/>
              </a:rPr>
              <a:t>Sign up to get started.</a:t>
            </a:r>
            <a:endParaRPr/>
          </a:p>
        </p:txBody>
      </p:sp>
      <p:sp>
        <p:nvSpPr>
          <p:cNvPr id="170" name="Google Shape;170;p6"/>
          <p:cNvSpPr txBox="1"/>
          <p:nvPr/>
        </p:nvSpPr>
        <p:spPr>
          <a:xfrm>
            <a:off x="1658627" y="7454378"/>
            <a:ext cx="4245502" cy="154444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4444" u="sng">
                <a:solidFill>
                  <a:schemeClr val="lt1"/>
                </a:solidFill>
                <a:latin typeface="Inter"/>
                <a:ea typeface="Inter"/>
                <a:cs typeface="Inter"/>
                <a:sym typeface="Inter"/>
                <a:hlinkClick r:id="rId8">
                  <a:extLst>
                    <a:ext uri="{A12FA001-AC4F-418D-AE19-62706E023703}">
                      <ahyp:hlinkClr val="tx"/>
                    </a:ext>
                  </a:extLst>
                </a:hlinkClick>
              </a:rPr>
              <a:t>Visit</a:t>
            </a:r>
            <a:r>
              <a:rPr lang="en-US" sz="4444" u="sng">
                <a:solidFill>
                  <a:srgbClr val="0000FF"/>
                </a:solidFill>
                <a:latin typeface="Inter"/>
                <a:ea typeface="Inter"/>
                <a:cs typeface="Inter"/>
                <a:sym typeface="Inter"/>
                <a:hlinkClick r:id="rId9">
                  <a:extLst>
                    <a:ext uri="{A12FA001-AC4F-418D-AE19-62706E023703}">
                      <ahyp:hlinkClr val="tx"/>
                    </a:ext>
                  </a:extLst>
                </a:hlinkClick>
              </a:rPr>
              <a:t> </a:t>
            </a:r>
            <a:endParaRPr/>
          </a:p>
          <a:p>
            <a:pPr indent="0" lvl="0" marL="0" marR="0" rtl="0" algn="ctr">
              <a:lnSpc>
                <a:spcPct val="140009"/>
              </a:lnSpc>
              <a:spcBef>
                <a:spcPts val="0"/>
              </a:spcBef>
              <a:spcAft>
                <a:spcPts val="0"/>
              </a:spcAft>
              <a:buNone/>
            </a:pPr>
            <a:r>
              <a:rPr lang="en-US" sz="4444" u="sng">
                <a:solidFill>
                  <a:schemeClr val="lt1"/>
                </a:solidFill>
                <a:latin typeface="Inter"/>
                <a:ea typeface="Inter"/>
                <a:cs typeface="Inter"/>
                <a:sym typeface="Inter"/>
                <a:hlinkClick r:id="rId10">
                  <a:extLst>
                    <a:ext uri="{A12FA001-AC4F-418D-AE19-62706E023703}">
                      <ahyp:hlinkClr val="tx"/>
                    </a:ext>
                  </a:extLst>
                </a:hlinkClick>
              </a:rPr>
              <a:t>www.edcafe.ai</a:t>
            </a:r>
            <a:endParaRPr/>
          </a:p>
        </p:txBody>
      </p:sp>
      <p:sp>
        <p:nvSpPr>
          <p:cNvPr id="171" name="Google Shape;171;p6"/>
          <p:cNvSpPr txBox="1"/>
          <p:nvPr/>
        </p:nvSpPr>
        <p:spPr>
          <a:xfrm>
            <a:off x="7021249" y="7454378"/>
            <a:ext cx="4245502" cy="156178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4444">
                <a:solidFill>
                  <a:srgbClr val="FFFFFF"/>
                </a:solidFill>
                <a:latin typeface="Inter"/>
                <a:ea typeface="Inter"/>
                <a:cs typeface="Inter"/>
                <a:sym typeface="Inter"/>
              </a:rPr>
              <a:t>Sign up</a:t>
            </a:r>
            <a:endParaRPr/>
          </a:p>
          <a:p>
            <a:pPr indent="0" lvl="0" marL="0" marR="0" rtl="0" algn="ctr">
              <a:lnSpc>
                <a:spcPct val="140009"/>
              </a:lnSpc>
              <a:spcBef>
                <a:spcPts val="0"/>
              </a:spcBef>
              <a:spcAft>
                <a:spcPts val="0"/>
              </a:spcAft>
              <a:buNone/>
            </a:pPr>
            <a:r>
              <a:rPr lang="en-US" sz="4444">
                <a:solidFill>
                  <a:srgbClr val="FFFFFF"/>
                </a:solidFill>
                <a:latin typeface="Inter"/>
                <a:ea typeface="Inter"/>
                <a:cs typeface="Inter"/>
                <a:sym typeface="Inter"/>
              </a:rPr>
              <a:t>for free</a:t>
            </a:r>
            <a:endParaRPr/>
          </a:p>
        </p:txBody>
      </p:sp>
      <p:sp>
        <p:nvSpPr>
          <p:cNvPr id="172" name="Google Shape;172;p6"/>
          <p:cNvSpPr txBox="1"/>
          <p:nvPr/>
        </p:nvSpPr>
        <p:spPr>
          <a:xfrm>
            <a:off x="12381176" y="7454378"/>
            <a:ext cx="4245502" cy="156178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4444">
                <a:solidFill>
                  <a:srgbClr val="FFFFFF"/>
                </a:solidFill>
                <a:latin typeface="Inter"/>
                <a:ea typeface="Inter"/>
                <a:cs typeface="Inter"/>
                <a:sym typeface="Inter"/>
              </a:rPr>
              <a:t>Create your</a:t>
            </a:r>
            <a:endParaRPr/>
          </a:p>
          <a:p>
            <a:pPr indent="0" lvl="0" marL="0" marR="0" rtl="0" algn="ctr">
              <a:lnSpc>
                <a:spcPct val="140009"/>
              </a:lnSpc>
              <a:spcBef>
                <a:spcPts val="0"/>
              </a:spcBef>
              <a:spcAft>
                <a:spcPts val="0"/>
              </a:spcAft>
              <a:buNone/>
            </a:pPr>
            <a:r>
              <a:rPr lang="en-US" sz="4444">
                <a:solidFill>
                  <a:srgbClr val="FFFFFF"/>
                </a:solidFill>
                <a:latin typeface="Inter"/>
                <a:ea typeface="Inter"/>
                <a:cs typeface="Inter"/>
                <a:sym typeface="Inter"/>
              </a:rPr>
              <a:t>first content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p:nvPr/>
        </p:nvSpPr>
        <p:spPr>
          <a:xfrm flipH="1">
            <a:off x="-2143881" y="5882749"/>
            <a:ext cx="5579555" cy="3154985"/>
          </a:xfrm>
          <a:custGeom>
            <a:rect b="b" l="l" r="r" t="t"/>
            <a:pathLst>
              <a:path extrusionOk="0" h="3154985" w="5579555">
                <a:moveTo>
                  <a:pt x="5579555" y="0"/>
                </a:moveTo>
                <a:lnTo>
                  <a:pt x="0" y="0"/>
                </a:lnTo>
                <a:lnTo>
                  <a:pt x="0" y="3154985"/>
                </a:lnTo>
                <a:lnTo>
                  <a:pt x="5579555" y="3154985"/>
                </a:lnTo>
                <a:lnTo>
                  <a:pt x="5579555"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7">
            <a:hlinkClick r:id="rId4"/>
          </p:cNvPr>
          <p:cNvSpPr/>
          <p:nvPr/>
        </p:nvSpPr>
        <p:spPr>
          <a:xfrm>
            <a:off x="5697422" y="1114485"/>
            <a:ext cx="2953577" cy="3811067"/>
          </a:xfrm>
          <a:custGeom>
            <a:rect b="b" l="l" r="r" t="t"/>
            <a:pathLst>
              <a:path extrusionOk="0" h="3811067" w="2953577">
                <a:moveTo>
                  <a:pt x="0" y="0"/>
                </a:moveTo>
                <a:lnTo>
                  <a:pt x="2953577" y="0"/>
                </a:lnTo>
                <a:lnTo>
                  <a:pt x="2953577" y="3811067"/>
                </a:lnTo>
                <a:lnTo>
                  <a:pt x="0" y="38110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7">
            <a:hlinkClick r:id="rId6"/>
          </p:cNvPr>
          <p:cNvSpPr/>
          <p:nvPr/>
        </p:nvSpPr>
        <p:spPr>
          <a:xfrm>
            <a:off x="9134245" y="1114485"/>
            <a:ext cx="2953577" cy="3811067"/>
          </a:xfrm>
          <a:custGeom>
            <a:rect b="b" l="l" r="r" t="t"/>
            <a:pathLst>
              <a:path extrusionOk="0" h="3811067" w="2953577">
                <a:moveTo>
                  <a:pt x="0" y="0"/>
                </a:moveTo>
                <a:lnTo>
                  <a:pt x="2953577" y="0"/>
                </a:lnTo>
                <a:lnTo>
                  <a:pt x="2953577" y="3811067"/>
                </a:lnTo>
                <a:lnTo>
                  <a:pt x="0" y="381106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7">
            <a:hlinkClick r:id="rId8"/>
          </p:cNvPr>
          <p:cNvSpPr/>
          <p:nvPr/>
        </p:nvSpPr>
        <p:spPr>
          <a:xfrm>
            <a:off x="3921449" y="5361448"/>
            <a:ext cx="2953577" cy="3811067"/>
          </a:xfrm>
          <a:custGeom>
            <a:rect b="b" l="l" r="r" t="t"/>
            <a:pathLst>
              <a:path extrusionOk="0" h="3811067" w="2953577">
                <a:moveTo>
                  <a:pt x="0" y="0"/>
                </a:moveTo>
                <a:lnTo>
                  <a:pt x="2953577" y="0"/>
                </a:lnTo>
                <a:lnTo>
                  <a:pt x="2953577" y="3811067"/>
                </a:lnTo>
                <a:lnTo>
                  <a:pt x="0" y="381106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7">
            <a:hlinkClick r:id="rId10"/>
          </p:cNvPr>
          <p:cNvSpPr/>
          <p:nvPr/>
        </p:nvSpPr>
        <p:spPr>
          <a:xfrm>
            <a:off x="10795506" y="5361448"/>
            <a:ext cx="2953577" cy="3811067"/>
          </a:xfrm>
          <a:custGeom>
            <a:rect b="b" l="l" r="r" t="t"/>
            <a:pathLst>
              <a:path extrusionOk="0" h="3811067" w="2953577">
                <a:moveTo>
                  <a:pt x="0" y="0"/>
                </a:moveTo>
                <a:lnTo>
                  <a:pt x="2953577" y="0"/>
                </a:lnTo>
                <a:lnTo>
                  <a:pt x="2953577" y="3811067"/>
                </a:lnTo>
                <a:lnTo>
                  <a:pt x="0" y="3811067"/>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7">
            <a:hlinkClick r:id="rId12"/>
          </p:cNvPr>
          <p:cNvSpPr/>
          <p:nvPr/>
        </p:nvSpPr>
        <p:spPr>
          <a:xfrm>
            <a:off x="14232740" y="5361448"/>
            <a:ext cx="2953577" cy="3811067"/>
          </a:xfrm>
          <a:custGeom>
            <a:rect b="b" l="l" r="r" t="t"/>
            <a:pathLst>
              <a:path extrusionOk="0" h="3811067" w="2953577">
                <a:moveTo>
                  <a:pt x="0" y="0"/>
                </a:moveTo>
                <a:lnTo>
                  <a:pt x="2953577" y="0"/>
                </a:lnTo>
                <a:lnTo>
                  <a:pt x="2953577" y="3811067"/>
                </a:lnTo>
                <a:lnTo>
                  <a:pt x="0" y="3811067"/>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3" name="Google Shape;183;p7"/>
          <p:cNvGrpSpPr/>
          <p:nvPr/>
        </p:nvGrpSpPr>
        <p:grpSpPr>
          <a:xfrm>
            <a:off x="7358272" y="5361448"/>
            <a:ext cx="2953577" cy="3809097"/>
            <a:chOff x="0" y="0"/>
            <a:chExt cx="3938103" cy="5078796"/>
          </a:xfrm>
        </p:grpSpPr>
        <p:grpSp>
          <p:nvGrpSpPr>
            <p:cNvPr id="184" name="Google Shape;184;p7"/>
            <p:cNvGrpSpPr/>
            <p:nvPr/>
          </p:nvGrpSpPr>
          <p:grpSpPr>
            <a:xfrm>
              <a:off x="0" y="0"/>
              <a:ext cx="3938103" cy="5078796"/>
              <a:chOff x="0" y="0"/>
              <a:chExt cx="735970" cy="949147"/>
            </a:xfrm>
          </p:grpSpPr>
          <p:sp>
            <p:nvSpPr>
              <p:cNvPr id="185" name="Google Shape;185;p7">
                <a:hlinkClick r:id="rId14"/>
              </p:cNvPr>
              <p:cNvSpPr/>
              <p:nvPr/>
            </p:nvSpPr>
            <p:spPr>
              <a:xfrm>
                <a:off x="0" y="0"/>
                <a:ext cx="735970" cy="949147"/>
              </a:xfrm>
              <a:custGeom>
                <a:rect b="b" l="l" r="r" t="t"/>
                <a:pathLst>
                  <a:path extrusionOk="0" h="949147" w="735970">
                    <a:moveTo>
                      <a:pt x="34076" y="0"/>
                    </a:moveTo>
                    <a:lnTo>
                      <a:pt x="701894" y="0"/>
                    </a:lnTo>
                    <a:cubicBezTo>
                      <a:pt x="720713" y="0"/>
                      <a:pt x="735970" y="15256"/>
                      <a:pt x="735970" y="34076"/>
                    </a:cubicBezTo>
                    <a:lnTo>
                      <a:pt x="735970" y="915072"/>
                    </a:lnTo>
                    <a:cubicBezTo>
                      <a:pt x="735970" y="933891"/>
                      <a:pt x="720713" y="949147"/>
                      <a:pt x="701894" y="949147"/>
                    </a:cubicBezTo>
                    <a:lnTo>
                      <a:pt x="34076" y="949147"/>
                    </a:lnTo>
                    <a:cubicBezTo>
                      <a:pt x="15256" y="949147"/>
                      <a:pt x="0" y="933891"/>
                      <a:pt x="0" y="915072"/>
                    </a:cubicBezTo>
                    <a:lnTo>
                      <a:pt x="0" y="34076"/>
                    </a:lnTo>
                    <a:cubicBezTo>
                      <a:pt x="0" y="15256"/>
                      <a:pt x="15256" y="0"/>
                      <a:pt x="34076" y="0"/>
                    </a:cubicBezTo>
                    <a:close/>
                  </a:path>
                </a:pathLst>
              </a:custGeom>
              <a:solidFill>
                <a:srgbClr val="D5F5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7"/>
              <p:cNvSpPr txBox="1"/>
              <p:nvPr/>
            </p:nvSpPr>
            <p:spPr>
              <a:xfrm>
                <a:off x="0" y="9525"/>
                <a:ext cx="735970" cy="939622"/>
              </a:xfrm>
              <a:prstGeom prst="rect">
                <a:avLst/>
              </a:prstGeom>
              <a:noFill/>
              <a:ln>
                <a:noFill/>
              </a:ln>
            </p:spPr>
            <p:txBody>
              <a:bodyPr anchorCtr="0" anchor="ctr" bIns="53675" lIns="53675" spcFirstLastPara="1" rIns="53675" wrap="square" tIns="53675">
                <a:noAutofit/>
              </a:bodyPr>
              <a:lstStyle/>
              <a:p>
                <a:pPr indent="0" lvl="0" marL="0" marR="0" rtl="0" algn="ctr">
                  <a:lnSpc>
                    <a:spcPct val="12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7" name="Google Shape;187;p7"/>
            <p:cNvSpPr txBox="1"/>
            <p:nvPr/>
          </p:nvSpPr>
          <p:spPr>
            <a:xfrm>
              <a:off x="418422" y="2395856"/>
              <a:ext cx="3101260" cy="1259712"/>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b="1" lang="en-US" sz="2741">
                  <a:solidFill>
                    <a:srgbClr val="155724"/>
                  </a:solidFill>
                  <a:latin typeface="Inter"/>
                  <a:ea typeface="Inter"/>
                  <a:cs typeface="Inter"/>
                  <a:sym typeface="Inter"/>
                </a:rPr>
                <a:t>Assignment Grader</a:t>
              </a:r>
              <a:endParaRPr/>
            </a:p>
          </p:txBody>
        </p:sp>
        <p:sp>
          <p:nvSpPr>
            <p:cNvPr id="188" name="Google Shape;188;p7"/>
            <p:cNvSpPr txBox="1"/>
            <p:nvPr/>
          </p:nvSpPr>
          <p:spPr>
            <a:xfrm>
              <a:off x="362593" y="3781262"/>
              <a:ext cx="3212916" cy="838242"/>
            </a:xfrm>
            <a:prstGeom prst="rect">
              <a:avLst/>
            </a:prstGeom>
            <a:noFill/>
            <a:ln>
              <a:noFill/>
            </a:ln>
          </p:spPr>
          <p:txBody>
            <a:bodyPr anchorCtr="0" anchor="t" bIns="0" lIns="0" spcFirstLastPara="1" rIns="0" wrap="square" tIns="0">
              <a:spAutoFit/>
            </a:bodyPr>
            <a:lstStyle/>
            <a:p>
              <a:pPr indent="0" lvl="0" marL="0" marR="0" rtl="0" algn="ctr">
                <a:lnSpc>
                  <a:spcPct val="140042"/>
                </a:lnSpc>
                <a:spcBef>
                  <a:spcPts val="0"/>
                </a:spcBef>
                <a:spcAft>
                  <a:spcPts val="0"/>
                </a:spcAft>
                <a:buNone/>
              </a:pPr>
              <a:r>
                <a:rPr lang="en-US" sz="1873">
                  <a:solidFill>
                    <a:srgbClr val="217E36"/>
                  </a:solidFill>
                  <a:latin typeface="Inter Light"/>
                  <a:ea typeface="Inter Light"/>
                  <a:cs typeface="Inter Light"/>
                  <a:sym typeface="Inter Light"/>
                </a:rPr>
                <a:t>Automatically grade student work</a:t>
              </a:r>
              <a:endParaRPr/>
            </a:p>
          </p:txBody>
        </p:sp>
        <p:grpSp>
          <p:nvGrpSpPr>
            <p:cNvPr id="189" name="Google Shape;189;p7"/>
            <p:cNvGrpSpPr/>
            <p:nvPr/>
          </p:nvGrpSpPr>
          <p:grpSpPr>
            <a:xfrm>
              <a:off x="1078632" y="501614"/>
              <a:ext cx="1780838" cy="1780838"/>
              <a:chOff x="0" y="0"/>
              <a:chExt cx="812800" cy="812800"/>
            </a:xfrm>
          </p:grpSpPr>
          <p:sp>
            <p:nvSpPr>
              <p:cNvPr id="190" name="Google Shape;190;p7">
                <a:hlinkClick r:id="rId15"/>
              </p:cNvPr>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7"/>
              <p:cNvSpPr txBox="1"/>
              <p:nvPr/>
            </p:nvSpPr>
            <p:spPr>
              <a:xfrm>
                <a:off x="76200" y="85725"/>
                <a:ext cx="660400" cy="650875"/>
              </a:xfrm>
              <a:prstGeom prst="rect">
                <a:avLst/>
              </a:prstGeom>
              <a:noFill/>
              <a:ln>
                <a:noFill/>
              </a:ln>
            </p:spPr>
            <p:txBody>
              <a:bodyPr anchorCtr="0" anchor="ctr" bIns="65775" lIns="65775" spcFirstLastPara="1" rIns="65775" wrap="square" tIns="65775">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2" name="Google Shape;192;p7">
              <a:hlinkClick r:id="rId16"/>
            </p:cNvPr>
            <p:cNvSpPr/>
            <p:nvPr/>
          </p:nvSpPr>
          <p:spPr>
            <a:xfrm>
              <a:off x="1584938" y="1007920"/>
              <a:ext cx="768226" cy="768226"/>
            </a:xfrm>
            <a:custGeom>
              <a:rect b="b" l="l" r="r" t="t"/>
              <a:pathLst>
                <a:path extrusionOk="0" h="768226" w="768226">
                  <a:moveTo>
                    <a:pt x="0" y="0"/>
                  </a:moveTo>
                  <a:lnTo>
                    <a:pt x="768227" y="0"/>
                  </a:lnTo>
                  <a:lnTo>
                    <a:pt x="768227" y="768226"/>
                  </a:lnTo>
                  <a:lnTo>
                    <a:pt x="0" y="768226"/>
                  </a:lnTo>
                  <a:lnTo>
                    <a:pt x="0" y="0"/>
                  </a:lnTo>
                  <a:close/>
                </a:path>
              </a:pathLst>
            </a:cu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7">
            <a:hlinkClick r:id="rId18"/>
          </p:cNvPr>
          <p:cNvSpPr/>
          <p:nvPr/>
        </p:nvSpPr>
        <p:spPr>
          <a:xfrm>
            <a:off x="2258069" y="1114485"/>
            <a:ext cx="2953577" cy="3811067"/>
          </a:xfrm>
          <a:custGeom>
            <a:rect b="b" l="l" r="r" t="t"/>
            <a:pathLst>
              <a:path extrusionOk="0" h="3811067" w="2953577">
                <a:moveTo>
                  <a:pt x="0" y="0"/>
                </a:moveTo>
                <a:lnTo>
                  <a:pt x="2953578" y="0"/>
                </a:lnTo>
                <a:lnTo>
                  <a:pt x="2953578" y="3811067"/>
                </a:lnTo>
                <a:lnTo>
                  <a:pt x="0" y="3811067"/>
                </a:lnTo>
                <a:lnTo>
                  <a:pt x="0" y="0"/>
                </a:lnTo>
                <a:close/>
              </a:path>
            </a:pathLst>
          </a:cu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7"/>
          <p:cNvSpPr txBox="1"/>
          <p:nvPr/>
        </p:nvSpPr>
        <p:spPr>
          <a:xfrm>
            <a:off x="13108745" y="1651762"/>
            <a:ext cx="4417255" cy="257458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7360">
                <a:solidFill>
                  <a:srgbClr val="000000"/>
                </a:solidFill>
                <a:latin typeface="Caprasimo"/>
                <a:ea typeface="Caprasimo"/>
                <a:cs typeface="Caprasimo"/>
                <a:sym typeface="Caprasimo"/>
              </a:rPr>
              <a:t>Popular</a:t>
            </a:r>
            <a:endParaRPr/>
          </a:p>
          <a:p>
            <a:pPr indent="0" lvl="0" marL="0" marR="0" rtl="0" algn="l">
              <a:lnSpc>
                <a:spcPct val="140000"/>
              </a:lnSpc>
              <a:spcBef>
                <a:spcPts val="0"/>
              </a:spcBef>
              <a:spcAft>
                <a:spcPts val="0"/>
              </a:spcAft>
              <a:buNone/>
            </a:pPr>
            <a:r>
              <a:rPr lang="en-US" sz="7360">
                <a:solidFill>
                  <a:srgbClr val="000000"/>
                </a:solidFill>
                <a:latin typeface="Caprasimo"/>
                <a:ea typeface="Caprasimo"/>
                <a:cs typeface="Caprasimo"/>
                <a:sym typeface="Caprasimo"/>
              </a:rPr>
              <a:t>Features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pSp>
        <p:nvGrpSpPr>
          <p:cNvPr id="199" name="Google Shape;199;p8"/>
          <p:cNvGrpSpPr/>
          <p:nvPr/>
        </p:nvGrpSpPr>
        <p:grpSpPr>
          <a:xfrm>
            <a:off x="0" y="2298803"/>
            <a:ext cx="18288000" cy="7988197"/>
            <a:chOff x="0" y="0"/>
            <a:chExt cx="4816593" cy="2103887"/>
          </a:xfrm>
        </p:grpSpPr>
        <p:sp>
          <p:nvSpPr>
            <p:cNvPr id="200" name="Google Shape;200;p8"/>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FBCF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8"/>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2" name="Google Shape;202;p8"/>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15874" l="-21607" r="-228716" t="-218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3" name="Google Shape;203;p8">
            <a:hlinkClick r:id="rId4"/>
          </p:cNvPr>
          <p:cNvPicPr preferRelativeResize="0"/>
          <p:nvPr/>
        </p:nvPicPr>
        <p:blipFill rotWithShape="1">
          <a:blip r:embed="rId5">
            <a:alphaModFix/>
          </a:blip>
          <a:srcRect b="0" l="0" r="0" t="0"/>
          <a:stretch/>
        </p:blipFill>
        <p:spPr>
          <a:xfrm>
            <a:off x="4871625" y="2974375"/>
            <a:ext cx="13559250" cy="7627078"/>
          </a:xfrm>
          <a:prstGeom prst="rect">
            <a:avLst/>
          </a:prstGeom>
          <a:noFill/>
          <a:ln>
            <a:noFill/>
          </a:ln>
        </p:spPr>
      </p:pic>
      <p:sp>
        <p:nvSpPr>
          <p:cNvPr id="204" name="Google Shape;204;p8"/>
          <p:cNvSpPr/>
          <p:nvPr/>
        </p:nvSpPr>
        <p:spPr>
          <a:xfrm>
            <a:off x="1028700" y="7465085"/>
            <a:ext cx="1437555" cy="619434"/>
          </a:xfrm>
          <a:custGeom>
            <a:rect b="b" l="l" r="r" t="t"/>
            <a:pathLst>
              <a:path extrusionOk="0" h="619434" w="1437555">
                <a:moveTo>
                  <a:pt x="0" y="0"/>
                </a:moveTo>
                <a:lnTo>
                  <a:pt x="1437555" y="0"/>
                </a:lnTo>
                <a:lnTo>
                  <a:pt x="1437555" y="619434"/>
                </a:lnTo>
                <a:lnTo>
                  <a:pt x="0" y="61943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8"/>
          <p:cNvSpPr/>
          <p:nvPr/>
        </p:nvSpPr>
        <p:spPr>
          <a:xfrm>
            <a:off x="1485614" y="8249495"/>
            <a:ext cx="333226" cy="333226"/>
          </a:xfrm>
          <a:custGeom>
            <a:rect b="b" l="l" r="r" t="t"/>
            <a:pathLst>
              <a:path extrusionOk="0" h="333226" w="333226">
                <a:moveTo>
                  <a:pt x="0" y="0"/>
                </a:moveTo>
                <a:lnTo>
                  <a:pt x="333226" y="0"/>
                </a:lnTo>
                <a:lnTo>
                  <a:pt x="333226" y="333226"/>
                </a:lnTo>
                <a:lnTo>
                  <a:pt x="0" y="3332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8"/>
          <p:cNvSpPr/>
          <p:nvPr/>
        </p:nvSpPr>
        <p:spPr>
          <a:xfrm>
            <a:off x="1531016" y="8744646"/>
            <a:ext cx="242422" cy="333226"/>
          </a:xfrm>
          <a:custGeom>
            <a:rect b="b" l="l" r="r" t="t"/>
            <a:pathLst>
              <a:path extrusionOk="0" h="333226" w="242422">
                <a:moveTo>
                  <a:pt x="0" y="0"/>
                </a:moveTo>
                <a:lnTo>
                  <a:pt x="242422" y="0"/>
                </a:lnTo>
                <a:lnTo>
                  <a:pt x="242422" y="333226"/>
                </a:lnTo>
                <a:lnTo>
                  <a:pt x="0" y="33322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8"/>
          <p:cNvSpPr txBox="1"/>
          <p:nvPr/>
        </p:nvSpPr>
        <p:spPr>
          <a:xfrm>
            <a:off x="2819002" y="755674"/>
            <a:ext cx="5017368" cy="1145115"/>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6666">
                <a:solidFill>
                  <a:srgbClr val="000000"/>
                </a:solidFill>
                <a:latin typeface="Caprasimo"/>
                <a:ea typeface="Caprasimo"/>
                <a:cs typeface="Caprasimo"/>
                <a:sym typeface="Caprasimo"/>
              </a:rPr>
              <a:t>Lesson Plan</a:t>
            </a:r>
            <a:endParaRPr/>
          </a:p>
        </p:txBody>
      </p:sp>
      <p:sp>
        <p:nvSpPr>
          <p:cNvPr id="208" name="Google Shape;208;p8"/>
          <p:cNvSpPr txBox="1"/>
          <p:nvPr/>
        </p:nvSpPr>
        <p:spPr>
          <a:xfrm>
            <a:off x="695474" y="3146484"/>
            <a:ext cx="3708797" cy="3936883"/>
          </a:xfrm>
          <a:prstGeom prst="rect">
            <a:avLst/>
          </a:prstGeom>
          <a:noFill/>
          <a:ln>
            <a:noFill/>
          </a:ln>
        </p:spPr>
        <p:txBody>
          <a:bodyPr anchorCtr="0" anchor="t" bIns="0" lIns="0" spcFirstLastPara="1" rIns="0" wrap="square" tIns="0">
            <a:spAutoFit/>
          </a:bodyPr>
          <a:lstStyle/>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Generate from </a:t>
            </a:r>
            <a:r>
              <a:rPr b="1" i="0" lang="en-US" sz="2504" u="none" cap="none" strike="noStrike">
                <a:solidFill>
                  <a:srgbClr val="000000"/>
                </a:solidFill>
                <a:latin typeface="Inter"/>
                <a:ea typeface="Inter"/>
                <a:cs typeface="Inter"/>
                <a:sym typeface="Inter"/>
              </a:rPr>
              <a:t>various content sources</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Align with </a:t>
            </a:r>
            <a:r>
              <a:rPr b="1" i="0" lang="en-US" sz="2504" u="none" cap="none" strike="noStrike">
                <a:solidFill>
                  <a:srgbClr val="000000"/>
                </a:solidFill>
                <a:latin typeface="Inter"/>
                <a:ea typeface="Inter"/>
                <a:cs typeface="Inter"/>
                <a:sym typeface="Inter"/>
              </a:rPr>
              <a:t>state standards</a:t>
            </a:r>
            <a:endParaRPr/>
          </a:p>
          <a:p>
            <a:pPr indent="-270372" lvl="1" marL="540747" marR="0" rtl="0" algn="l">
              <a:lnSpc>
                <a:spcPct val="140015"/>
              </a:lnSpc>
              <a:spcBef>
                <a:spcPts val="0"/>
              </a:spcBef>
              <a:spcAft>
                <a:spcPts val="0"/>
              </a:spcAft>
              <a:buClr>
                <a:srgbClr val="000000"/>
              </a:buClr>
              <a:buSzPts val="2504"/>
              <a:buFont typeface="Arial"/>
              <a:buChar char="•"/>
            </a:pPr>
            <a:r>
              <a:rPr b="0" i="0" lang="en-US" sz="2504" u="none" cap="none" strike="noStrike">
                <a:solidFill>
                  <a:srgbClr val="000000"/>
                </a:solidFill>
                <a:latin typeface="Inter"/>
                <a:ea typeface="Inter"/>
                <a:cs typeface="Inter"/>
                <a:sym typeface="Inter"/>
              </a:rPr>
              <a:t>Includes </a:t>
            </a:r>
            <a:r>
              <a:rPr b="1" i="0" lang="en-US" sz="2504" u="none" cap="none" strike="noStrike">
                <a:solidFill>
                  <a:srgbClr val="000000"/>
                </a:solidFill>
                <a:latin typeface="Inter"/>
                <a:ea typeface="Inter"/>
                <a:cs typeface="Inter"/>
                <a:sym typeface="Inter"/>
              </a:rPr>
              <a:t>lesson hooks</a:t>
            </a:r>
            <a:r>
              <a:rPr b="0" i="0" lang="en-US" sz="2504" u="none" cap="none" strike="noStrike">
                <a:solidFill>
                  <a:srgbClr val="000000"/>
                </a:solidFill>
                <a:latin typeface="Inter"/>
                <a:ea typeface="Inter"/>
                <a:cs typeface="Inter"/>
                <a:sym typeface="Inter"/>
              </a:rPr>
              <a:t>, </a:t>
            </a:r>
            <a:r>
              <a:rPr b="1" i="0" lang="en-US" sz="2504" u="none" cap="none" strike="noStrike">
                <a:solidFill>
                  <a:srgbClr val="000000"/>
                </a:solidFill>
                <a:latin typeface="Inter"/>
                <a:ea typeface="Inter"/>
                <a:cs typeface="Inter"/>
                <a:sym typeface="Inter"/>
              </a:rPr>
              <a:t>differentiation</a:t>
            </a:r>
            <a:r>
              <a:rPr b="0" i="0" lang="en-US" sz="2504" u="none" cap="none" strike="noStrike">
                <a:solidFill>
                  <a:srgbClr val="000000"/>
                </a:solidFill>
                <a:latin typeface="Inter"/>
                <a:ea typeface="Inter"/>
                <a:cs typeface="Inter"/>
                <a:sym typeface="Inter"/>
              </a:rPr>
              <a:t>, and </a:t>
            </a:r>
            <a:r>
              <a:rPr b="1" i="0" lang="en-US" sz="2504" u="none" cap="none" strike="noStrike">
                <a:solidFill>
                  <a:srgbClr val="000000"/>
                </a:solidFill>
                <a:latin typeface="Inter"/>
                <a:ea typeface="Inter"/>
                <a:cs typeface="Inter"/>
                <a:sym typeface="Inter"/>
              </a:rPr>
              <a:t>reflection</a:t>
            </a:r>
            <a:endParaRPr/>
          </a:p>
        </p:txBody>
      </p:sp>
      <p:sp>
        <p:nvSpPr>
          <p:cNvPr id="209" name="Google Shape;209;p8"/>
          <p:cNvSpPr txBox="1"/>
          <p:nvPr/>
        </p:nvSpPr>
        <p:spPr>
          <a:xfrm>
            <a:off x="8283278" y="1279877"/>
            <a:ext cx="820393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Standards-aligned, end-to-end plan in seconds</a:t>
            </a:r>
            <a:endParaRPr/>
          </a:p>
        </p:txBody>
      </p:sp>
      <p:sp>
        <p:nvSpPr>
          <p:cNvPr id="210" name="Google Shape;210;p8"/>
          <p:cNvSpPr txBox="1"/>
          <p:nvPr/>
        </p:nvSpPr>
        <p:spPr>
          <a:xfrm>
            <a:off x="2058491" y="8211395"/>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Microsoft Word</a:t>
            </a:r>
            <a:endParaRPr/>
          </a:p>
        </p:txBody>
      </p:sp>
      <p:sp>
        <p:nvSpPr>
          <p:cNvPr id="211" name="Google Shape;211;p8"/>
          <p:cNvSpPr txBox="1"/>
          <p:nvPr/>
        </p:nvSpPr>
        <p:spPr>
          <a:xfrm>
            <a:off x="2058491" y="8707847"/>
            <a:ext cx="2455199" cy="372628"/>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lang="en-US" sz="2204">
                <a:solidFill>
                  <a:srgbClr val="000000"/>
                </a:solidFill>
                <a:latin typeface="Inter"/>
                <a:ea typeface="Inter"/>
                <a:cs typeface="Inter"/>
                <a:sym typeface="Inter"/>
              </a:rPr>
              <a:t>Google Docs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pSp>
        <p:nvGrpSpPr>
          <p:cNvPr id="216" name="Google Shape;216;p9"/>
          <p:cNvGrpSpPr/>
          <p:nvPr/>
        </p:nvGrpSpPr>
        <p:grpSpPr>
          <a:xfrm>
            <a:off x="0" y="2323647"/>
            <a:ext cx="18288000" cy="7988197"/>
            <a:chOff x="0" y="0"/>
            <a:chExt cx="4816593" cy="2103887"/>
          </a:xfrm>
        </p:grpSpPr>
        <p:sp>
          <p:nvSpPr>
            <p:cNvPr id="217" name="Google Shape;217;p9"/>
            <p:cNvSpPr/>
            <p:nvPr/>
          </p:nvSpPr>
          <p:spPr>
            <a:xfrm>
              <a:off x="0" y="0"/>
              <a:ext cx="4816592" cy="2103887"/>
            </a:xfrm>
            <a:custGeom>
              <a:rect b="b" l="l" r="r" t="t"/>
              <a:pathLst>
                <a:path extrusionOk="0" h="2103887" w="4816592">
                  <a:moveTo>
                    <a:pt x="0" y="0"/>
                  </a:moveTo>
                  <a:lnTo>
                    <a:pt x="4816592" y="0"/>
                  </a:lnTo>
                  <a:lnTo>
                    <a:pt x="4816592" y="2103887"/>
                  </a:lnTo>
                  <a:lnTo>
                    <a:pt x="0" y="2103887"/>
                  </a:lnTo>
                  <a:close/>
                </a:path>
              </a:pathLst>
            </a:custGeom>
            <a:solidFill>
              <a:srgbClr val="FBCF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9"/>
            <p:cNvSpPr txBox="1"/>
            <p:nvPr/>
          </p:nvSpPr>
          <p:spPr>
            <a:xfrm>
              <a:off x="0" y="9525"/>
              <a:ext cx="4816593" cy="2094362"/>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3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9" name="Google Shape;219;p9"/>
          <p:cNvSpPr/>
          <p:nvPr/>
        </p:nvSpPr>
        <p:spPr>
          <a:xfrm>
            <a:off x="879436" y="578610"/>
            <a:ext cx="1798457" cy="1632120"/>
          </a:xfrm>
          <a:custGeom>
            <a:rect b="b" l="l" r="r" t="t"/>
            <a:pathLst>
              <a:path extrusionOk="0" h="1632120" w="1798457">
                <a:moveTo>
                  <a:pt x="0" y="0"/>
                </a:moveTo>
                <a:lnTo>
                  <a:pt x="1798457" y="0"/>
                </a:lnTo>
                <a:lnTo>
                  <a:pt x="1798457" y="1632120"/>
                </a:lnTo>
                <a:lnTo>
                  <a:pt x="0" y="1632120"/>
                </a:lnTo>
                <a:lnTo>
                  <a:pt x="0" y="0"/>
                </a:lnTo>
                <a:close/>
              </a:path>
            </a:pathLst>
          </a:custGeom>
          <a:blipFill rotWithShape="1">
            <a:blip r:embed="rId3">
              <a:alphaModFix/>
            </a:blip>
            <a:stretch>
              <a:fillRect b="-15874" l="-21607" r="-228716" t="-218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0" name="Google Shape;220;p9"/>
          <p:cNvGrpSpPr/>
          <p:nvPr/>
        </p:nvGrpSpPr>
        <p:grpSpPr>
          <a:xfrm>
            <a:off x="1121550" y="2953550"/>
            <a:ext cx="9468888" cy="6026339"/>
            <a:chOff x="0" y="-28575"/>
            <a:chExt cx="2356500" cy="1214400"/>
          </a:xfrm>
        </p:grpSpPr>
        <p:sp>
          <p:nvSpPr>
            <p:cNvPr id="221" name="Google Shape;221;p9"/>
            <p:cNvSpPr/>
            <p:nvPr/>
          </p:nvSpPr>
          <p:spPr>
            <a:xfrm>
              <a:off x="0" y="0"/>
              <a:ext cx="2356479" cy="1185756"/>
            </a:xfrm>
            <a:custGeom>
              <a:rect b="b" l="l" r="r" t="t"/>
              <a:pathLst>
                <a:path extrusionOk="0" h="1185756" w="2356479">
                  <a:moveTo>
                    <a:pt x="39645" y="0"/>
                  </a:moveTo>
                  <a:lnTo>
                    <a:pt x="2316834" y="0"/>
                  </a:lnTo>
                  <a:cubicBezTo>
                    <a:pt x="2338729" y="0"/>
                    <a:pt x="2356479" y="17749"/>
                    <a:pt x="2356479" y="39645"/>
                  </a:cubicBezTo>
                  <a:lnTo>
                    <a:pt x="2356479" y="1146112"/>
                  </a:lnTo>
                  <a:cubicBezTo>
                    <a:pt x="2356479" y="1168007"/>
                    <a:pt x="2338729" y="1185756"/>
                    <a:pt x="2316834" y="1185756"/>
                  </a:cubicBezTo>
                  <a:lnTo>
                    <a:pt x="39645" y="1185756"/>
                  </a:lnTo>
                  <a:cubicBezTo>
                    <a:pt x="17749" y="1185756"/>
                    <a:pt x="0" y="1168007"/>
                    <a:pt x="0" y="1146112"/>
                  </a:cubicBezTo>
                  <a:lnTo>
                    <a:pt x="0" y="39645"/>
                  </a:lnTo>
                  <a:cubicBezTo>
                    <a:pt x="0" y="17749"/>
                    <a:pt x="17749" y="0"/>
                    <a:pt x="39645"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9"/>
            <p:cNvSpPr txBox="1"/>
            <p:nvPr/>
          </p:nvSpPr>
          <p:spPr>
            <a:xfrm>
              <a:off x="0" y="-28575"/>
              <a:ext cx="2356500" cy="12144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3" name="Google Shape;223;p9"/>
          <p:cNvSpPr/>
          <p:nvPr/>
        </p:nvSpPr>
        <p:spPr>
          <a:xfrm>
            <a:off x="11824767" y="3655597"/>
            <a:ext cx="5341641" cy="5324298"/>
          </a:xfrm>
          <a:custGeom>
            <a:rect b="b" l="l" r="r" t="t"/>
            <a:pathLst>
              <a:path extrusionOk="0" h="5324298" w="5341641">
                <a:moveTo>
                  <a:pt x="0" y="0"/>
                </a:moveTo>
                <a:lnTo>
                  <a:pt x="5341641" y="0"/>
                </a:lnTo>
                <a:lnTo>
                  <a:pt x="5341641" y="5324298"/>
                </a:lnTo>
                <a:lnTo>
                  <a:pt x="0" y="53242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9"/>
          <p:cNvSpPr txBox="1"/>
          <p:nvPr/>
        </p:nvSpPr>
        <p:spPr>
          <a:xfrm>
            <a:off x="2819002" y="755674"/>
            <a:ext cx="5017368" cy="1145115"/>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6666">
                <a:solidFill>
                  <a:srgbClr val="000000"/>
                </a:solidFill>
                <a:latin typeface="Caprasimo"/>
                <a:ea typeface="Caprasimo"/>
                <a:cs typeface="Caprasimo"/>
                <a:sym typeface="Caprasimo"/>
              </a:rPr>
              <a:t>Lesson Plan</a:t>
            </a:r>
            <a:endParaRPr/>
          </a:p>
        </p:txBody>
      </p:sp>
      <p:sp>
        <p:nvSpPr>
          <p:cNvPr id="225" name="Google Shape;225;p9"/>
          <p:cNvSpPr txBox="1"/>
          <p:nvPr/>
        </p:nvSpPr>
        <p:spPr>
          <a:xfrm>
            <a:off x="8283278" y="1279877"/>
            <a:ext cx="8203936" cy="492731"/>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US" sz="2798">
                <a:solidFill>
                  <a:srgbClr val="000000"/>
                </a:solidFill>
                <a:latin typeface="Inter"/>
                <a:ea typeface="Inter"/>
                <a:cs typeface="Inter"/>
                <a:sym typeface="Inter"/>
              </a:rPr>
              <a:t>Sample Edcafe AI lesson plan</a:t>
            </a:r>
            <a:endParaRPr/>
          </a:p>
        </p:txBody>
      </p:sp>
      <p:sp>
        <p:nvSpPr>
          <p:cNvPr id="226" name="Google Shape;226;p9"/>
          <p:cNvSpPr txBox="1"/>
          <p:nvPr/>
        </p:nvSpPr>
        <p:spPr>
          <a:xfrm>
            <a:off x="1181776" y="3358750"/>
            <a:ext cx="9468900" cy="1738500"/>
          </a:xfrm>
          <a:prstGeom prst="rect">
            <a:avLst/>
          </a:prstGeom>
          <a:noFill/>
          <a:ln>
            <a:noFill/>
          </a:ln>
        </p:spPr>
        <p:txBody>
          <a:bodyPr anchorCtr="0" anchor="t" bIns="0" lIns="0" spcFirstLastPara="1" rIns="0" wrap="square" tIns="0">
            <a:spAutoFit/>
          </a:bodyPr>
          <a:lstStyle/>
          <a:p>
            <a:pPr indent="0" lvl="0" marL="0" marR="0" rtl="0" algn="l">
              <a:lnSpc>
                <a:spcPct val="130020"/>
              </a:lnSpc>
              <a:spcBef>
                <a:spcPts val="0"/>
              </a:spcBef>
              <a:spcAft>
                <a:spcPts val="0"/>
              </a:spcAft>
              <a:buNone/>
            </a:pPr>
            <a:r>
              <a:rPr lang="en-US" sz="4910" u="sng">
                <a:solidFill>
                  <a:srgbClr val="000000"/>
                </a:solidFill>
                <a:latin typeface="Caprasimo"/>
                <a:ea typeface="Caprasimo"/>
                <a:cs typeface="Caprasimo"/>
                <a:sym typeface="Caprasimo"/>
                <a:hlinkClick r:id="rId5">
                  <a:extLst>
                    <a:ext uri="{A12FA001-AC4F-418D-AE19-62706E023703}">
                      <ahyp:hlinkClr val="tx"/>
                    </a:ext>
                  </a:extLst>
                </a:hlinkClick>
              </a:rPr>
              <a:t>Lesson Plan on Stereotypes and Discrimination</a:t>
            </a:r>
            <a:endParaRPr/>
          </a:p>
        </p:txBody>
      </p:sp>
      <p:sp>
        <p:nvSpPr>
          <p:cNvPr id="227" name="Google Shape;227;p9"/>
          <p:cNvSpPr txBox="1"/>
          <p:nvPr/>
        </p:nvSpPr>
        <p:spPr>
          <a:xfrm>
            <a:off x="1385858" y="5465096"/>
            <a:ext cx="8136600" cy="2445900"/>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None/>
            </a:pPr>
            <a:r>
              <a:rPr lang="en-US" sz="2563">
                <a:solidFill>
                  <a:srgbClr val="000000"/>
                </a:solidFill>
                <a:latin typeface="Inter"/>
                <a:ea typeface="Inter"/>
                <a:cs typeface="Inter"/>
                <a:sym typeface="Inter"/>
              </a:rPr>
              <a:t>This lesson plan on "Stereotypes and Discrimination" engages students in understanding and identifying stereotypes through interactive activities, including group discussions and role-playing scenarios.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