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3" r:id="rId2"/>
    <p:sldId id="265" r:id="rId3"/>
    <p:sldId id="267" r:id="rId4"/>
    <p:sldId id="633" r:id="rId5"/>
    <p:sldId id="266" r:id="rId6"/>
    <p:sldId id="637" r:id="rId7"/>
    <p:sldId id="272" r:id="rId8"/>
    <p:sldId id="275" r:id="rId9"/>
    <p:sldId id="635" r:id="rId10"/>
    <p:sldId id="277" r:id="rId11"/>
    <p:sldId id="268" r:id="rId12"/>
    <p:sldId id="638" r:id="rId13"/>
    <p:sldId id="273" r:id="rId14"/>
    <p:sldId id="274" r:id="rId15"/>
    <p:sldId id="639" r:id="rId16"/>
    <p:sldId id="276" r:id="rId17"/>
    <p:sldId id="278" r:id="rId18"/>
    <p:sldId id="636" r:id="rId19"/>
    <p:sldId id="63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8086D-FC35-4BB5-A0AB-559DB4937EB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B2B84A8-0A3F-4FF5-8EA6-EAEE94C1D38E}">
      <dgm:prSet/>
      <dgm:spPr/>
      <dgm:t>
        <a:bodyPr/>
        <a:lstStyle/>
        <a:p>
          <a:pPr>
            <a:lnSpc>
              <a:spcPct val="100000"/>
            </a:lnSpc>
          </a:pPr>
          <a:r>
            <a:rPr lang="en-US" b="0" i="0" dirty="0"/>
            <a:t>Study of social media use by global and Indian youth</a:t>
          </a:r>
          <a:endParaRPr lang="en-US" dirty="0"/>
        </a:p>
      </dgm:t>
    </dgm:pt>
    <dgm:pt modelId="{37D15622-2C3E-49BA-BCEE-8933302AD6BA}" type="parTrans" cxnId="{AE9963EB-2E0B-4577-9745-EA6D43CF9FF0}">
      <dgm:prSet/>
      <dgm:spPr/>
      <dgm:t>
        <a:bodyPr/>
        <a:lstStyle/>
        <a:p>
          <a:endParaRPr lang="en-US"/>
        </a:p>
      </dgm:t>
    </dgm:pt>
    <dgm:pt modelId="{B02EC54B-3AAE-4882-81A9-4D95232AC959}" type="sibTrans" cxnId="{AE9963EB-2E0B-4577-9745-EA6D43CF9FF0}">
      <dgm:prSet/>
      <dgm:spPr/>
      <dgm:t>
        <a:bodyPr/>
        <a:lstStyle/>
        <a:p>
          <a:endParaRPr lang="en-US"/>
        </a:p>
      </dgm:t>
    </dgm:pt>
    <dgm:pt modelId="{72CE3EBE-0BF0-4EF2-B789-B09106307CD0}">
      <dgm:prSet/>
      <dgm:spPr/>
      <dgm:t>
        <a:bodyPr/>
        <a:lstStyle/>
        <a:p>
          <a:pPr>
            <a:lnSpc>
              <a:spcPct val="100000"/>
            </a:lnSpc>
          </a:pPr>
          <a:r>
            <a:rPr lang="en-US" dirty="0"/>
            <a:t>Examination of current popular platforms</a:t>
          </a:r>
        </a:p>
      </dgm:t>
    </dgm:pt>
    <dgm:pt modelId="{BAB3FE91-68B2-4D72-A4D9-D27045F41656}" type="parTrans" cxnId="{632A2EFA-8BE5-498C-B90E-B7D08F652FE6}">
      <dgm:prSet/>
      <dgm:spPr/>
      <dgm:t>
        <a:bodyPr/>
        <a:lstStyle/>
        <a:p>
          <a:endParaRPr lang="en-US"/>
        </a:p>
      </dgm:t>
    </dgm:pt>
    <dgm:pt modelId="{899AD3E1-1032-4EB0-BF4E-69587257D79F}" type="sibTrans" cxnId="{632A2EFA-8BE5-498C-B90E-B7D08F652FE6}">
      <dgm:prSet/>
      <dgm:spPr/>
      <dgm:t>
        <a:bodyPr/>
        <a:lstStyle/>
        <a:p>
          <a:endParaRPr lang="en-US"/>
        </a:p>
      </dgm:t>
    </dgm:pt>
    <dgm:pt modelId="{717FA873-792C-4C77-9D91-4ABB266873FC}">
      <dgm:prSet/>
      <dgm:spPr/>
      <dgm:t>
        <a:bodyPr/>
        <a:lstStyle/>
        <a:p>
          <a:pPr>
            <a:lnSpc>
              <a:spcPct val="100000"/>
            </a:lnSpc>
          </a:pPr>
          <a:r>
            <a:rPr lang="en-US" dirty="0"/>
            <a:t>Analysing what draws youth to social media</a:t>
          </a:r>
        </a:p>
      </dgm:t>
    </dgm:pt>
    <dgm:pt modelId="{6865A6D6-9CE8-4B5B-A8EF-7B8FA3CBF6DB}" type="parTrans" cxnId="{34872EDF-9740-488A-ABC8-654286AFB08B}">
      <dgm:prSet/>
      <dgm:spPr/>
      <dgm:t>
        <a:bodyPr/>
        <a:lstStyle/>
        <a:p>
          <a:endParaRPr lang="en-US"/>
        </a:p>
      </dgm:t>
    </dgm:pt>
    <dgm:pt modelId="{3C0BB1BD-B228-4839-89DE-9AE7D7BE5AAC}" type="sibTrans" cxnId="{34872EDF-9740-488A-ABC8-654286AFB08B}">
      <dgm:prSet/>
      <dgm:spPr/>
      <dgm:t>
        <a:bodyPr/>
        <a:lstStyle/>
        <a:p>
          <a:endParaRPr lang="en-US"/>
        </a:p>
      </dgm:t>
    </dgm:pt>
    <dgm:pt modelId="{646F3282-D2FC-43C4-9A3A-16BE1FF1D060}">
      <dgm:prSet/>
      <dgm:spPr/>
      <dgm:t>
        <a:bodyPr/>
        <a:lstStyle/>
        <a:p>
          <a:pPr>
            <a:lnSpc>
              <a:spcPct val="100000"/>
            </a:lnSpc>
          </a:pPr>
          <a:r>
            <a:rPr lang="en-US" dirty="0"/>
            <a:t>Awareness of youth regarding potential threats on social media</a:t>
          </a:r>
        </a:p>
      </dgm:t>
    </dgm:pt>
    <dgm:pt modelId="{FA8CECE6-2410-4F4E-8031-455718665024}" type="parTrans" cxnId="{5BB3650A-AD42-4254-96E4-B79AD60B1275}">
      <dgm:prSet/>
      <dgm:spPr/>
      <dgm:t>
        <a:bodyPr/>
        <a:lstStyle/>
        <a:p>
          <a:endParaRPr lang="en-US"/>
        </a:p>
      </dgm:t>
    </dgm:pt>
    <dgm:pt modelId="{DA5E8803-CAF3-44EB-A9F8-4DA302FFA84A}" type="sibTrans" cxnId="{5BB3650A-AD42-4254-96E4-B79AD60B1275}">
      <dgm:prSet/>
      <dgm:spPr/>
      <dgm:t>
        <a:bodyPr/>
        <a:lstStyle/>
        <a:p>
          <a:endParaRPr lang="en-US"/>
        </a:p>
      </dgm:t>
    </dgm:pt>
    <dgm:pt modelId="{63DA559A-6D1E-4219-8941-CF11EBA1C814}">
      <dgm:prSet/>
      <dgm:spPr/>
      <dgm:t>
        <a:bodyPr/>
        <a:lstStyle/>
        <a:p>
          <a:pPr>
            <a:lnSpc>
              <a:spcPct val="100000"/>
            </a:lnSpc>
          </a:pPr>
          <a:r>
            <a:rPr lang="en-US" dirty="0"/>
            <a:t>Understanding that cybersafety awareness is the key to a safe social media experience</a:t>
          </a:r>
        </a:p>
      </dgm:t>
    </dgm:pt>
    <dgm:pt modelId="{257D1CE3-5944-4A2D-BB3F-65C010EC5F82}" type="parTrans" cxnId="{F53E6FB2-C94C-44B1-A957-8A81358B8C42}">
      <dgm:prSet/>
      <dgm:spPr/>
      <dgm:t>
        <a:bodyPr/>
        <a:lstStyle/>
        <a:p>
          <a:endParaRPr lang="en-US"/>
        </a:p>
      </dgm:t>
    </dgm:pt>
    <dgm:pt modelId="{15D6BC95-F488-4DBA-BEEE-5968BECD8338}" type="sibTrans" cxnId="{F53E6FB2-C94C-44B1-A957-8A81358B8C42}">
      <dgm:prSet/>
      <dgm:spPr/>
      <dgm:t>
        <a:bodyPr/>
        <a:lstStyle/>
        <a:p>
          <a:endParaRPr lang="en-US"/>
        </a:p>
      </dgm:t>
    </dgm:pt>
    <dgm:pt modelId="{C6776D5B-252F-4132-9758-1A0F439BFF9A}" type="pres">
      <dgm:prSet presAssocID="{8AE8086D-FC35-4BB5-A0AB-559DB4937EB1}" presName="root" presStyleCnt="0">
        <dgm:presLayoutVars>
          <dgm:dir/>
          <dgm:resizeHandles val="exact"/>
        </dgm:presLayoutVars>
      </dgm:prSet>
      <dgm:spPr/>
    </dgm:pt>
    <dgm:pt modelId="{9E6F14D1-57CF-4142-A40F-0B6A8CBF3B69}" type="pres">
      <dgm:prSet presAssocID="{6B2B84A8-0A3F-4FF5-8EA6-EAEE94C1D38E}" presName="compNode" presStyleCnt="0"/>
      <dgm:spPr/>
    </dgm:pt>
    <dgm:pt modelId="{C9B66EF7-6934-46BB-93AE-DCA8B2DDEFB7}" type="pres">
      <dgm:prSet presAssocID="{6B2B84A8-0A3F-4FF5-8EA6-EAEE94C1D38E}" presName="bgRect" presStyleLbl="bgShp" presStyleIdx="0" presStyleCnt="5"/>
      <dgm:spPr/>
    </dgm:pt>
    <dgm:pt modelId="{C2DB8EF9-45DA-4366-80F5-68A8E8E940F1}" type="pres">
      <dgm:prSet presAssocID="{6B2B84A8-0A3F-4FF5-8EA6-EAEE94C1D38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BEE4A4A2-F178-4A0B-A72C-D9212C49EFB7}" type="pres">
      <dgm:prSet presAssocID="{6B2B84A8-0A3F-4FF5-8EA6-EAEE94C1D38E}" presName="spaceRect" presStyleCnt="0"/>
      <dgm:spPr/>
    </dgm:pt>
    <dgm:pt modelId="{9051587B-F0F5-4F6D-9D0C-36F85AE6D9A6}" type="pres">
      <dgm:prSet presAssocID="{6B2B84A8-0A3F-4FF5-8EA6-EAEE94C1D38E}" presName="parTx" presStyleLbl="revTx" presStyleIdx="0" presStyleCnt="5">
        <dgm:presLayoutVars>
          <dgm:chMax val="0"/>
          <dgm:chPref val="0"/>
        </dgm:presLayoutVars>
      </dgm:prSet>
      <dgm:spPr/>
    </dgm:pt>
    <dgm:pt modelId="{BF0F9C10-C560-43ED-90DD-546377629B9F}" type="pres">
      <dgm:prSet presAssocID="{B02EC54B-3AAE-4882-81A9-4D95232AC959}" presName="sibTrans" presStyleCnt="0"/>
      <dgm:spPr/>
    </dgm:pt>
    <dgm:pt modelId="{30F156E2-4214-4BB5-B531-8FB05775052B}" type="pres">
      <dgm:prSet presAssocID="{72CE3EBE-0BF0-4EF2-B789-B09106307CD0}" presName="compNode" presStyleCnt="0"/>
      <dgm:spPr/>
    </dgm:pt>
    <dgm:pt modelId="{22600DB8-FE1C-415F-BED0-0B3056E1C238}" type="pres">
      <dgm:prSet presAssocID="{72CE3EBE-0BF0-4EF2-B789-B09106307CD0}" presName="bgRect" presStyleLbl="bgShp" presStyleIdx="1" presStyleCnt="5"/>
      <dgm:spPr/>
    </dgm:pt>
    <dgm:pt modelId="{A63693F9-975F-4FDB-BF85-325C8F479A6B}" type="pres">
      <dgm:prSet presAssocID="{72CE3EBE-0BF0-4EF2-B789-B09106307C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5D5DBDB2-A33F-4342-9103-BF1BACF8E775}" type="pres">
      <dgm:prSet presAssocID="{72CE3EBE-0BF0-4EF2-B789-B09106307CD0}" presName="spaceRect" presStyleCnt="0"/>
      <dgm:spPr/>
    </dgm:pt>
    <dgm:pt modelId="{AB1B03C6-60EF-4915-B5FB-1BC5C685E79F}" type="pres">
      <dgm:prSet presAssocID="{72CE3EBE-0BF0-4EF2-B789-B09106307CD0}" presName="parTx" presStyleLbl="revTx" presStyleIdx="1" presStyleCnt="5">
        <dgm:presLayoutVars>
          <dgm:chMax val="0"/>
          <dgm:chPref val="0"/>
        </dgm:presLayoutVars>
      </dgm:prSet>
      <dgm:spPr/>
    </dgm:pt>
    <dgm:pt modelId="{B1415E58-5CBB-4D5A-94DB-9452C4623B81}" type="pres">
      <dgm:prSet presAssocID="{899AD3E1-1032-4EB0-BF4E-69587257D79F}" presName="sibTrans" presStyleCnt="0"/>
      <dgm:spPr/>
    </dgm:pt>
    <dgm:pt modelId="{C5977769-F76E-4205-B65D-DC367AA21197}" type="pres">
      <dgm:prSet presAssocID="{717FA873-792C-4C77-9D91-4ABB266873FC}" presName="compNode" presStyleCnt="0"/>
      <dgm:spPr/>
    </dgm:pt>
    <dgm:pt modelId="{DBF88C22-9BAE-40B9-9BA3-4300FD903718}" type="pres">
      <dgm:prSet presAssocID="{717FA873-792C-4C77-9D91-4ABB266873FC}" presName="bgRect" presStyleLbl="bgShp" presStyleIdx="2" presStyleCnt="5"/>
      <dgm:spPr/>
    </dgm:pt>
    <dgm:pt modelId="{2A2EA7B5-3628-4698-9A0E-1F54C08276D2}" type="pres">
      <dgm:prSet presAssocID="{717FA873-792C-4C77-9D91-4ABB266873F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levision"/>
        </a:ext>
      </dgm:extLst>
    </dgm:pt>
    <dgm:pt modelId="{C6FDFD3F-F2FE-4B24-BE2A-2F0164EE6383}" type="pres">
      <dgm:prSet presAssocID="{717FA873-792C-4C77-9D91-4ABB266873FC}" presName="spaceRect" presStyleCnt="0"/>
      <dgm:spPr/>
    </dgm:pt>
    <dgm:pt modelId="{BFF23667-54A4-4ABF-A621-B12E4FF10D88}" type="pres">
      <dgm:prSet presAssocID="{717FA873-792C-4C77-9D91-4ABB266873FC}" presName="parTx" presStyleLbl="revTx" presStyleIdx="2" presStyleCnt="5">
        <dgm:presLayoutVars>
          <dgm:chMax val="0"/>
          <dgm:chPref val="0"/>
        </dgm:presLayoutVars>
      </dgm:prSet>
      <dgm:spPr/>
    </dgm:pt>
    <dgm:pt modelId="{A9C0A734-5DF6-4923-8D06-2596CBD8042C}" type="pres">
      <dgm:prSet presAssocID="{3C0BB1BD-B228-4839-89DE-9AE7D7BE5AAC}" presName="sibTrans" presStyleCnt="0"/>
      <dgm:spPr/>
    </dgm:pt>
    <dgm:pt modelId="{AFF04572-CA2E-48E8-9A46-62EF3B4BD0CA}" type="pres">
      <dgm:prSet presAssocID="{646F3282-D2FC-43C4-9A3A-16BE1FF1D060}" presName="compNode" presStyleCnt="0"/>
      <dgm:spPr/>
    </dgm:pt>
    <dgm:pt modelId="{A1BAE5F8-A4FC-41F0-908F-8C2F65578D8D}" type="pres">
      <dgm:prSet presAssocID="{646F3282-D2FC-43C4-9A3A-16BE1FF1D060}" presName="bgRect" presStyleLbl="bgShp" presStyleIdx="3" presStyleCnt="5"/>
      <dgm:spPr/>
    </dgm:pt>
    <dgm:pt modelId="{5084CAB5-15E2-4CCA-85FC-46CF7C253F8F}" type="pres">
      <dgm:prSet presAssocID="{646F3282-D2FC-43C4-9A3A-16BE1FF1D06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rger and Drink"/>
        </a:ext>
      </dgm:extLst>
    </dgm:pt>
    <dgm:pt modelId="{CFB2A0A6-ACFB-4E91-9F17-B81B20C8AA0B}" type="pres">
      <dgm:prSet presAssocID="{646F3282-D2FC-43C4-9A3A-16BE1FF1D060}" presName="spaceRect" presStyleCnt="0"/>
      <dgm:spPr/>
    </dgm:pt>
    <dgm:pt modelId="{AC69A0C1-2523-407F-AF89-3B10F01EFC9E}" type="pres">
      <dgm:prSet presAssocID="{646F3282-D2FC-43C4-9A3A-16BE1FF1D060}" presName="parTx" presStyleLbl="revTx" presStyleIdx="3" presStyleCnt="5">
        <dgm:presLayoutVars>
          <dgm:chMax val="0"/>
          <dgm:chPref val="0"/>
        </dgm:presLayoutVars>
      </dgm:prSet>
      <dgm:spPr/>
    </dgm:pt>
    <dgm:pt modelId="{DF47602B-EEC2-4DF5-B7EF-2E4B5DD72B51}" type="pres">
      <dgm:prSet presAssocID="{DA5E8803-CAF3-44EB-A9F8-4DA302FFA84A}" presName="sibTrans" presStyleCnt="0"/>
      <dgm:spPr/>
    </dgm:pt>
    <dgm:pt modelId="{BC381258-4A2A-4F1F-AF0D-F0048F3DE5EA}" type="pres">
      <dgm:prSet presAssocID="{63DA559A-6D1E-4219-8941-CF11EBA1C814}" presName="compNode" presStyleCnt="0"/>
      <dgm:spPr/>
    </dgm:pt>
    <dgm:pt modelId="{C60368CF-4F0E-44F8-866A-4F6ABDE42CE3}" type="pres">
      <dgm:prSet presAssocID="{63DA559A-6D1E-4219-8941-CF11EBA1C814}" presName="bgRect" presStyleLbl="bgShp" presStyleIdx="4" presStyleCnt="5"/>
      <dgm:spPr/>
    </dgm:pt>
    <dgm:pt modelId="{20698F33-3801-44C1-9E69-8D39239E9AD6}" type="pres">
      <dgm:prSet presAssocID="{63DA559A-6D1E-4219-8941-CF11EBA1C81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ock"/>
        </a:ext>
      </dgm:extLst>
    </dgm:pt>
    <dgm:pt modelId="{5DCCDFD7-C372-4B04-8932-1CD374B404C9}" type="pres">
      <dgm:prSet presAssocID="{63DA559A-6D1E-4219-8941-CF11EBA1C814}" presName="spaceRect" presStyleCnt="0"/>
      <dgm:spPr/>
    </dgm:pt>
    <dgm:pt modelId="{1CB8CC1E-7CE5-4E2D-BD97-784C96ED0953}" type="pres">
      <dgm:prSet presAssocID="{63DA559A-6D1E-4219-8941-CF11EBA1C814}" presName="parTx" presStyleLbl="revTx" presStyleIdx="4" presStyleCnt="5">
        <dgm:presLayoutVars>
          <dgm:chMax val="0"/>
          <dgm:chPref val="0"/>
        </dgm:presLayoutVars>
      </dgm:prSet>
      <dgm:spPr/>
    </dgm:pt>
  </dgm:ptLst>
  <dgm:cxnLst>
    <dgm:cxn modelId="{5BB3650A-AD42-4254-96E4-B79AD60B1275}" srcId="{8AE8086D-FC35-4BB5-A0AB-559DB4937EB1}" destId="{646F3282-D2FC-43C4-9A3A-16BE1FF1D060}" srcOrd="3" destOrd="0" parTransId="{FA8CECE6-2410-4F4E-8031-455718665024}" sibTransId="{DA5E8803-CAF3-44EB-A9F8-4DA302FFA84A}"/>
    <dgm:cxn modelId="{787A9B27-0029-4B73-8F16-94FB606DFE9B}" type="presOf" srcId="{6B2B84A8-0A3F-4FF5-8EA6-EAEE94C1D38E}" destId="{9051587B-F0F5-4F6D-9D0C-36F85AE6D9A6}" srcOrd="0" destOrd="0" presId="urn:microsoft.com/office/officeart/2018/2/layout/IconVerticalSolidList"/>
    <dgm:cxn modelId="{176B6332-3A10-4A84-BCB0-AA122B41C17F}" type="presOf" srcId="{717FA873-792C-4C77-9D91-4ABB266873FC}" destId="{BFF23667-54A4-4ABF-A621-B12E4FF10D88}" srcOrd="0" destOrd="0" presId="urn:microsoft.com/office/officeart/2018/2/layout/IconVerticalSolidList"/>
    <dgm:cxn modelId="{299C1F34-02FF-4B11-BADE-A411CD1BC0F2}" type="presOf" srcId="{646F3282-D2FC-43C4-9A3A-16BE1FF1D060}" destId="{AC69A0C1-2523-407F-AF89-3B10F01EFC9E}" srcOrd="0" destOrd="0" presId="urn:microsoft.com/office/officeart/2018/2/layout/IconVerticalSolidList"/>
    <dgm:cxn modelId="{1CE9C347-C3C6-47D2-85B5-9B9670DD9DC2}" type="presOf" srcId="{72CE3EBE-0BF0-4EF2-B789-B09106307CD0}" destId="{AB1B03C6-60EF-4915-B5FB-1BC5C685E79F}" srcOrd="0" destOrd="0" presId="urn:microsoft.com/office/officeart/2018/2/layout/IconVerticalSolidList"/>
    <dgm:cxn modelId="{5CAC3F71-681F-4305-B1E6-24FE8F48ED5B}" type="presOf" srcId="{8AE8086D-FC35-4BB5-A0AB-559DB4937EB1}" destId="{C6776D5B-252F-4132-9758-1A0F439BFF9A}" srcOrd="0" destOrd="0" presId="urn:microsoft.com/office/officeart/2018/2/layout/IconVerticalSolidList"/>
    <dgm:cxn modelId="{EA606981-BB42-4BAB-9CC2-3892B256E3EF}" type="presOf" srcId="{63DA559A-6D1E-4219-8941-CF11EBA1C814}" destId="{1CB8CC1E-7CE5-4E2D-BD97-784C96ED0953}" srcOrd="0" destOrd="0" presId="urn:microsoft.com/office/officeart/2018/2/layout/IconVerticalSolidList"/>
    <dgm:cxn modelId="{F53E6FB2-C94C-44B1-A957-8A81358B8C42}" srcId="{8AE8086D-FC35-4BB5-A0AB-559DB4937EB1}" destId="{63DA559A-6D1E-4219-8941-CF11EBA1C814}" srcOrd="4" destOrd="0" parTransId="{257D1CE3-5944-4A2D-BB3F-65C010EC5F82}" sibTransId="{15D6BC95-F488-4DBA-BEEE-5968BECD8338}"/>
    <dgm:cxn modelId="{34872EDF-9740-488A-ABC8-654286AFB08B}" srcId="{8AE8086D-FC35-4BB5-A0AB-559DB4937EB1}" destId="{717FA873-792C-4C77-9D91-4ABB266873FC}" srcOrd="2" destOrd="0" parTransId="{6865A6D6-9CE8-4B5B-A8EF-7B8FA3CBF6DB}" sibTransId="{3C0BB1BD-B228-4839-89DE-9AE7D7BE5AAC}"/>
    <dgm:cxn modelId="{AE9963EB-2E0B-4577-9745-EA6D43CF9FF0}" srcId="{8AE8086D-FC35-4BB5-A0AB-559DB4937EB1}" destId="{6B2B84A8-0A3F-4FF5-8EA6-EAEE94C1D38E}" srcOrd="0" destOrd="0" parTransId="{37D15622-2C3E-49BA-BCEE-8933302AD6BA}" sibTransId="{B02EC54B-3AAE-4882-81A9-4D95232AC959}"/>
    <dgm:cxn modelId="{632A2EFA-8BE5-498C-B90E-B7D08F652FE6}" srcId="{8AE8086D-FC35-4BB5-A0AB-559DB4937EB1}" destId="{72CE3EBE-0BF0-4EF2-B789-B09106307CD0}" srcOrd="1" destOrd="0" parTransId="{BAB3FE91-68B2-4D72-A4D9-D27045F41656}" sibTransId="{899AD3E1-1032-4EB0-BF4E-69587257D79F}"/>
    <dgm:cxn modelId="{6FC4A19C-922B-45AB-B0D6-191A371387F1}" type="presParOf" srcId="{C6776D5B-252F-4132-9758-1A0F439BFF9A}" destId="{9E6F14D1-57CF-4142-A40F-0B6A8CBF3B69}" srcOrd="0" destOrd="0" presId="urn:microsoft.com/office/officeart/2018/2/layout/IconVerticalSolidList"/>
    <dgm:cxn modelId="{0FAE2361-81DD-4F42-83A1-0A77E53592F7}" type="presParOf" srcId="{9E6F14D1-57CF-4142-A40F-0B6A8CBF3B69}" destId="{C9B66EF7-6934-46BB-93AE-DCA8B2DDEFB7}" srcOrd="0" destOrd="0" presId="urn:microsoft.com/office/officeart/2018/2/layout/IconVerticalSolidList"/>
    <dgm:cxn modelId="{AB5251D9-C868-4DA9-B577-70EEBBDDC226}" type="presParOf" srcId="{9E6F14D1-57CF-4142-A40F-0B6A8CBF3B69}" destId="{C2DB8EF9-45DA-4366-80F5-68A8E8E940F1}" srcOrd="1" destOrd="0" presId="urn:microsoft.com/office/officeart/2018/2/layout/IconVerticalSolidList"/>
    <dgm:cxn modelId="{FA121440-32E1-43E8-866D-9ACE328B1DB0}" type="presParOf" srcId="{9E6F14D1-57CF-4142-A40F-0B6A8CBF3B69}" destId="{BEE4A4A2-F178-4A0B-A72C-D9212C49EFB7}" srcOrd="2" destOrd="0" presId="urn:microsoft.com/office/officeart/2018/2/layout/IconVerticalSolidList"/>
    <dgm:cxn modelId="{117E0074-35BB-4115-B75B-0B0629913A37}" type="presParOf" srcId="{9E6F14D1-57CF-4142-A40F-0B6A8CBF3B69}" destId="{9051587B-F0F5-4F6D-9D0C-36F85AE6D9A6}" srcOrd="3" destOrd="0" presId="urn:microsoft.com/office/officeart/2018/2/layout/IconVerticalSolidList"/>
    <dgm:cxn modelId="{BD155F64-6312-4FB9-8EA8-06E19E12AB39}" type="presParOf" srcId="{C6776D5B-252F-4132-9758-1A0F439BFF9A}" destId="{BF0F9C10-C560-43ED-90DD-546377629B9F}" srcOrd="1" destOrd="0" presId="urn:microsoft.com/office/officeart/2018/2/layout/IconVerticalSolidList"/>
    <dgm:cxn modelId="{1476E61B-7E40-4A1E-9EC4-E0D56AFA59E9}" type="presParOf" srcId="{C6776D5B-252F-4132-9758-1A0F439BFF9A}" destId="{30F156E2-4214-4BB5-B531-8FB05775052B}" srcOrd="2" destOrd="0" presId="urn:microsoft.com/office/officeart/2018/2/layout/IconVerticalSolidList"/>
    <dgm:cxn modelId="{20E0F809-0C52-4B8E-9584-348F767B260B}" type="presParOf" srcId="{30F156E2-4214-4BB5-B531-8FB05775052B}" destId="{22600DB8-FE1C-415F-BED0-0B3056E1C238}" srcOrd="0" destOrd="0" presId="urn:microsoft.com/office/officeart/2018/2/layout/IconVerticalSolidList"/>
    <dgm:cxn modelId="{9B579E35-5D21-4449-9E9C-B4598DFC9C01}" type="presParOf" srcId="{30F156E2-4214-4BB5-B531-8FB05775052B}" destId="{A63693F9-975F-4FDB-BF85-325C8F479A6B}" srcOrd="1" destOrd="0" presId="urn:microsoft.com/office/officeart/2018/2/layout/IconVerticalSolidList"/>
    <dgm:cxn modelId="{29017F30-6F08-4929-BA67-3FD319AF4A53}" type="presParOf" srcId="{30F156E2-4214-4BB5-B531-8FB05775052B}" destId="{5D5DBDB2-A33F-4342-9103-BF1BACF8E775}" srcOrd="2" destOrd="0" presId="urn:microsoft.com/office/officeart/2018/2/layout/IconVerticalSolidList"/>
    <dgm:cxn modelId="{F9F7F735-E1A0-4B83-8BB3-D4927DB7D927}" type="presParOf" srcId="{30F156E2-4214-4BB5-B531-8FB05775052B}" destId="{AB1B03C6-60EF-4915-B5FB-1BC5C685E79F}" srcOrd="3" destOrd="0" presId="urn:microsoft.com/office/officeart/2018/2/layout/IconVerticalSolidList"/>
    <dgm:cxn modelId="{EFA606B1-D494-42A9-B3A3-136D51F4DA88}" type="presParOf" srcId="{C6776D5B-252F-4132-9758-1A0F439BFF9A}" destId="{B1415E58-5CBB-4D5A-94DB-9452C4623B81}" srcOrd="3" destOrd="0" presId="urn:microsoft.com/office/officeart/2018/2/layout/IconVerticalSolidList"/>
    <dgm:cxn modelId="{8D195171-DC74-4DD3-9B63-FDAC9ED6A1BA}" type="presParOf" srcId="{C6776D5B-252F-4132-9758-1A0F439BFF9A}" destId="{C5977769-F76E-4205-B65D-DC367AA21197}" srcOrd="4" destOrd="0" presId="urn:microsoft.com/office/officeart/2018/2/layout/IconVerticalSolidList"/>
    <dgm:cxn modelId="{C2EC9E1B-0230-475C-9311-DA2B94D0BD63}" type="presParOf" srcId="{C5977769-F76E-4205-B65D-DC367AA21197}" destId="{DBF88C22-9BAE-40B9-9BA3-4300FD903718}" srcOrd="0" destOrd="0" presId="urn:microsoft.com/office/officeart/2018/2/layout/IconVerticalSolidList"/>
    <dgm:cxn modelId="{B43DFE19-2798-4516-871C-B0500AC5DF58}" type="presParOf" srcId="{C5977769-F76E-4205-B65D-DC367AA21197}" destId="{2A2EA7B5-3628-4698-9A0E-1F54C08276D2}" srcOrd="1" destOrd="0" presId="urn:microsoft.com/office/officeart/2018/2/layout/IconVerticalSolidList"/>
    <dgm:cxn modelId="{4AC7CB1A-E09A-4817-AC21-7593DD738324}" type="presParOf" srcId="{C5977769-F76E-4205-B65D-DC367AA21197}" destId="{C6FDFD3F-F2FE-4B24-BE2A-2F0164EE6383}" srcOrd="2" destOrd="0" presId="urn:microsoft.com/office/officeart/2018/2/layout/IconVerticalSolidList"/>
    <dgm:cxn modelId="{03381910-51A5-43AA-8F8F-1974F9113FE6}" type="presParOf" srcId="{C5977769-F76E-4205-B65D-DC367AA21197}" destId="{BFF23667-54A4-4ABF-A621-B12E4FF10D88}" srcOrd="3" destOrd="0" presId="urn:microsoft.com/office/officeart/2018/2/layout/IconVerticalSolidList"/>
    <dgm:cxn modelId="{E7EA2EB4-6A2C-4E8B-8DA5-10D58448BEFF}" type="presParOf" srcId="{C6776D5B-252F-4132-9758-1A0F439BFF9A}" destId="{A9C0A734-5DF6-4923-8D06-2596CBD8042C}" srcOrd="5" destOrd="0" presId="urn:microsoft.com/office/officeart/2018/2/layout/IconVerticalSolidList"/>
    <dgm:cxn modelId="{521F2F29-84A0-43AE-8F95-925630D30C2A}" type="presParOf" srcId="{C6776D5B-252F-4132-9758-1A0F439BFF9A}" destId="{AFF04572-CA2E-48E8-9A46-62EF3B4BD0CA}" srcOrd="6" destOrd="0" presId="urn:microsoft.com/office/officeart/2018/2/layout/IconVerticalSolidList"/>
    <dgm:cxn modelId="{E512AE4C-741E-46E1-9BED-5B8705586AFE}" type="presParOf" srcId="{AFF04572-CA2E-48E8-9A46-62EF3B4BD0CA}" destId="{A1BAE5F8-A4FC-41F0-908F-8C2F65578D8D}" srcOrd="0" destOrd="0" presId="urn:microsoft.com/office/officeart/2018/2/layout/IconVerticalSolidList"/>
    <dgm:cxn modelId="{E6F95DA1-0A82-4627-9987-DC54606154ED}" type="presParOf" srcId="{AFF04572-CA2E-48E8-9A46-62EF3B4BD0CA}" destId="{5084CAB5-15E2-4CCA-85FC-46CF7C253F8F}" srcOrd="1" destOrd="0" presId="urn:microsoft.com/office/officeart/2018/2/layout/IconVerticalSolidList"/>
    <dgm:cxn modelId="{E5E3EFD3-8F83-4002-95DE-E5E1FE7EDC15}" type="presParOf" srcId="{AFF04572-CA2E-48E8-9A46-62EF3B4BD0CA}" destId="{CFB2A0A6-ACFB-4E91-9F17-B81B20C8AA0B}" srcOrd="2" destOrd="0" presId="urn:microsoft.com/office/officeart/2018/2/layout/IconVerticalSolidList"/>
    <dgm:cxn modelId="{09986EEE-4CA9-4033-87EA-CAAF0048B932}" type="presParOf" srcId="{AFF04572-CA2E-48E8-9A46-62EF3B4BD0CA}" destId="{AC69A0C1-2523-407F-AF89-3B10F01EFC9E}" srcOrd="3" destOrd="0" presId="urn:microsoft.com/office/officeart/2018/2/layout/IconVerticalSolidList"/>
    <dgm:cxn modelId="{08E2DA17-AF45-4FC4-9952-D9597AD25F6D}" type="presParOf" srcId="{C6776D5B-252F-4132-9758-1A0F439BFF9A}" destId="{DF47602B-EEC2-4DF5-B7EF-2E4B5DD72B51}" srcOrd="7" destOrd="0" presId="urn:microsoft.com/office/officeart/2018/2/layout/IconVerticalSolidList"/>
    <dgm:cxn modelId="{79D603CB-1B8A-4BB4-A787-EFEF5B3C2BBD}" type="presParOf" srcId="{C6776D5B-252F-4132-9758-1A0F439BFF9A}" destId="{BC381258-4A2A-4F1F-AF0D-F0048F3DE5EA}" srcOrd="8" destOrd="0" presId="urn:microsoft.com/office/officeart/2018/2/layout/IconVerticalSolidList"/>
    <dgm:cxn modelId="{5939ADA3-E93A-4E58-A698-E239A6A43038}" type="presParOf" srcId="{BC381258-4A2A-4F1F-AF0D-F0048F3DE5EA}" destId="{C60368CF-4F0E-44F8-866A-4F6ABDE42CE3}" srcOrd="0" destOrd="0" presId="urn:microsoft.com/office/officeart/2018/2/layout/IconVerticalSolidList"/>
    <dgm:cxn modelId="{D01CB55B-19DB-486A-A050-091E1CBBAD0C}" type="presParOf" srcId="{BC381258-4A2A-4F1F-AF0D-F0048F3DE5EA}" destId="{20698F33-3801-44C1-9E69-8D39239E9AD6}" srcOrd="1" destOrd="0" presId="urn:microsoft.com/office/officeart/2018/2/layout/IconVerticalSolidList"/>
    <dgm:cxn modelId="{DA3992FC-45F1-470D-BAAE-61DB75DB51D7}" type="presParOf" srcId="{BC381258-4A2A-4F1F-AF0D-F0048F3DE5EA}" destId="{5DCCDFD7-C372-4B04-8932-1CD374B404C9}" srcOrd="2" destOrd="0" presId="urn:microsoft.com/office/officeart/2018/2/layout/IconVerticalSolidList"/>
    <dgm:cxn modelId="{EA2F5F30-DEF3-4F58-ACA3-5AE110D2B5EE}" type="presParOf" srcId="{BC381258-4A2A-4F1F-AF0D-F0048F3DE5EA}" destId="{1CB8CC1E-7CE5-4E2D-BD97-784C96ED095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66EF7-6934-46BB-93AE-DCA8B2DDEFB7}">
      <dsp:nvSpPr>
        <dsp:cNvPr id="0" name=""/>
        <dsp:cNvSpPr/>
      </dsp:nvSpPr>
      <dsp:spPr>
        <a:xfrm>
          <a:off x="0" y="2549"/>
          <a:ext cx="7886700" cy="543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B8EF9-45DA-4366-80F5-68A8E8E940F1}">
      <dsp:nvSpPr>
        <dsp:cNvPr id="0" name=""/>
        <dsp:cNvSpPr/>
      </dsp:nvSpPr>
      <dsp:spPr>
        <a:xfrm>
          <a:off x="164277" y="124739"/>
          <a:ext cx="298687" cy="298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1587B-F0F5-4F6D-9D0C-36F85AE6D9A6}">
      <dsp:nvSpPr>
        <dsp:cNvPr id="0" name=""/>
        <dsp:cNvSpPr/>
      </dsp:nvSpPr>
      <dsp:spPr>
        <a:xfrm>
          <a:off x="627242" y="2549"/>
          <a:ext cx="7259457" cy="54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475" tIns="57475" rIns="57475" bIns="57475" numCol="1" spcCol="1270" anchor="ctr" anchorCtr="0">
          <a:noAutofit/>
        </a:bodyPr>
        <a:lstStyle/>
        <a:p>
          <a:pPr marL="0" lvl="0" indent="0" algn="l" defTabSz="711200">
            <a:lnSpc>
              <a:spcPct val="100000"/>
            </a:lnSpc>
            <a:spcBef>
              <a:spcPct val="0"/>
            </a:spcBef>
            <a:spcAft>
              <a:spcPct val="35000"/>
            </a:spcAft>
            <a:buNone/>
          </a:pPr>
          <a:r>
            <a:rPr lang="en-US" sz="1600" b="0" i="0" kern="1200" dirty="0"/>
            <a:t>Study of social media use by global and Indian youth</a:t>
          </a:r>
          <a:endParaRPr lang="en-US" sz="1600" kern="1200" dirty="0"/>
        </a:p>
      </dsp:txBody>
      <dsp:txXfrm>
        <a:off x="627242" y="2549"/>
        <a:ext cx="7259457" cy="543067"/>
      </dsp:txXfrm>
    </dsp:sp>
    <dsp:sp modelId="{22600DB8-FE1C-415F-BED0-0B3056E1C238}">
      <dsp:nvSpPr>
        <dsp:cNvPr id="0" name=""/>
        <dsp:cNvSpPr/>
      </dsp:nvSpPr>
      <dsp:spPr>
        <a:xfrm>
          <a:off x="0" y="681383"/>
          <a:ext cx="7886700" cy="543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693F9-975F-4FDB-BF85-325C8F479A6B}">
      <dsp:nvSpPr>
        <dsp:cNvPr id="0" name=""/>
        <dsp:cNvSpPr/>
      </dsp:nvSpPr>
      <dsp:spPr>
        <a:xfrm>
          <a:off x="164277" y="803574"/>
          <a:ext cx="298687" cy="298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B03C6-60EF-4915-B5FB-1BC5C685E79F}">
      <dsp:nvSpPr>
        <dsp:cNvPr id="0" name=""/>
        <dsp:cNvSpPr/>
      </dsp:nvSpPr>
      <dsp:spPr>
        <a:xfrm>
          <a:off x="627242" y="681383"/>
          <a:ext cx="7259457" cy="54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475" tIns="57475" rIns="57475" bIns="57475" numCol="1" spcCol="1270" anchor="ctr" anchorCtr="0">
          <a:noAutofit/>
        </a:bodyPr>
        <a:lstStyle/>
        <a:p>
          <a:pPr marL="0" lvl="0" indent="0" algn="l" defTabSz="711200">
            <a:lnSpc>
              <a:spcPct val="100000"/>
            </a:lnSpc>
            <a:spcBef>
              <a:spcPct val="0"/>
            </a:spcBef>
            <a:spcAft>
              <a:spcPct val="35000"/>
            </a:spcAft>
            <a:buNone/>
          </a:pPr>
          <a:r>
            <a:rPr lang="en-US" sz="1600" kern="1200" dirty="0"/>
            <a:t>Examination of current popular platforms</a:t>
          </a:r>
        </a:p>
      </dsp:txBody>
      <dsp:txXfrm>
        <a:off x="627242" y="681383"/>
        <a:ext cx="7259457" cy="543067"/>
      </dsp:txXfrm>
    </dsp:sp>
    <dsp:sp modelId="{DBF88C22-9BAE-40B9-9BA3-4300FD903718}">
      <dsp:nvSpPr>
        <dsp:cNvPr id="0" name=""/>
        <dsp:cNvSpPr/>
      </dsp:nvSpPr>
      <dsp:spPr>
        <a:xfrm>
          <a:off x="0" y="1360218"/>
          <a:ext cx="7886700" cy="543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2EA7B5-3628-4698-9A0E-1F54C08276D2}">
      <dsp:nvSpPr>
        <dsp:cNvPr id="0" name=""/>
        <dsp:cNvSpPr/>
      </dsp:nvSpPr>
      <dsp:spPr>
        <a:xfrm>
          <a:off x="164277" y="1482408"/>
          <a:ext cx="298687" cy="298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23667-54A4-4ABF-A621-B12E4FF10D88}">
      <dsp:nvSpPr>
        <dsp:cNvPr id="0" name=""/>
        <dsp:cNvSpPr/>
      </dsp:nvSpPr>
      <dsp:spPr>
        <a:xfrm>
          <a:off x="627242" y="1360218"/>
          <a:ext cx="7259457" cy="54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475" tIns="57475" rIns="57475" bIns="57475" numCol="1" spcCol="1270" anchor="ctr" anchorCtr="0">
          <a:noAutofit/>
        </a:bodyPr>
        <a:lstStyle/>
        <a:p>
          <a:pPr marL="0" lvl="0" indent="0" algn="l" defTabSz="711200">
            <a:lnSpc>
              <a:spcPct val="100000"/>
            </a:lnSpc>
            <a:spcBef>
              <a:spcPct val="0"/>
            </a:spcBef>
            <a:spcAft>
              <a:spcPct val="35000"/>
            </a:spcAft>
            <a:buNone/>
          </a:pPr>
          <a:r>
            <a:rPr lang="en-US" sz="1600" kern="1200" dirty="0"/>
            <a:t>Analysing what draws youth to social media</a:t>
          </a:r>
        </a:p>
      </dsp:txBody>
      <dsp:txXfrm>
        <a:off x="627242" y="1360218"/>
        <a:ext cx="7259457" cy="543067"/>
      </dsp:txXfrm>
    </dsp:sp>
    <dsp:sp modelId="{A1BAE5F8-A4FC-41F0-908F-8C2F65578D8D}">
      <dsp:nvSpPr>
        <dsp:cNvPr id="0" name=""/>
        <dsp:cNvSpPr/>
      </dsp:nvSpPr>
      <dsp:spPr>
        <a:xfrm>
          <a:off x="0" y="2039052"/>
          <a:ext cx="7886700" cy="543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4CAB5-15E2-4CCA-85FC-46CF7C253F8F}">
      <dsp:nvSpPr>
        <dsp:cNvPr id="0" name=""/>
        <dsp:cNvSpPr/>
      </dsp:nvSpPr>
      <dsp:spPr>
        <a:xfrm>
          <a:off x="164277" y="2161242"/>
          <a:ext cx="298687" cy="2986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9A0C1-2523-407F-AF89-3B10F01EFC9E}">
      <dsp:nvSpPr>
        <dsp:cNvPr id="0" name=""/>
        <dsp:cNvSpPr/>
      </dsp:nvSpPr>
      <dsp:spPr>
        <a:xfrm>
          <a:off x="627242" y="2039052"/>
          <a:ext cx="7259457" cy="54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475" tIns="57475" rIns="57475" bIns="57475" numCol="1" spcCol="1270" anchor="ctr" anchorCtr="0">
          <a:noAutofit/>
        </a:bodyPr>
        <a:lstStyle/>
        <a:p>
          <a:pPr marL="0" lvl="0" indent="0" algn="l" defTabSz="711200">
            <a:lnSpc>
              <a:spcPct val="100000"/>
            </a:lnSpc>
            <a:spcBef>
              <a:spcPct val="0"/>
            </a:spcBef>
            <a:spcAft>
              <a:spcPct val="35000"/>
            </a:spcAft>
            <a:buNone/>
          </a:pPr>
          <a:r>
            <a:rPr lang="en-US" sz="1600" kern="1200" dirty="0"/>
            <a:t>Awareness of youth regarding potential threats on social media</a:t>
          </a:r>
        </a:p>
      </dsp:txBody>
      <dsp:txXfrm>
        <a:off x="627242" y="2039052"/>
        <a:ext cx="7259457" cy="543067"/>
      </dsp:txXfrm>
    </dsp:sp>
    <dsp:sp modelId="{C60368CF-4F0E-44F8-866A-4F6ABDE42CE3}">
      <dsp:nvSpPr>
        <dsp:cNvPr id="0" name=""/>
        <dsp:cNvSpPr/>
      </dsp:nvSpPr>
      <dsp:spPr>
        <a:xfrm>
          <a:off x="0" y="2717886"/>
          <a:ext cx="7886700" cy="543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98F33-3801-44C1-9E69-8D39239E9AD6}">
      <dsp:nvSpPr>
        <dsp:cNvPr id="0" name=""/>
        <dsp:cNvSpPr/>
      </dsp:nvSpPr>
      <dsp:spPr>
        <a:xfrm>
          <a:off x="164277" y="2840077"/>
          <a:ext cx="298687" cy="2986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8CC1E-7CE5-4E2D-BD97-784C96ED0953}">
      <dsp:nvSpPr>
        <dsp:cNvPr id="0" name=""/>
        <dsp:cNvSpPr/>
      </dsp:nvSpPr>
      <dsp:spPr>
        <a:xfrm>
          <a:off x="627242" y="2717886"/>
          <a:ext cx="7259457" cy="54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475" tIns="57475" rIns="57475" bIns="57475" numCol="1" spcCol="1270" anchor="ctr" anchorCtr="0">
          <a:noAutofit/>
        </a:bodyPr>
        <a:lstStyle/>
        <a:p>
          <a:pPr marL="0" lvl="0" indent="0" algn="l" defTabSz="711200">
            <a:lnSpc>
              <a:spcPct val="100000"/>
            </a:lnSpc>
            <a:spcBef>
              <a:spcPct val="0"/>
            </a:spcBef>
            <a:spcAft>
              <a:spcPct val="35000"/>
            </a:spcAft>
            <a:buNone/>
          </a:pPr>
          <a:r>
            <a:rPr lang="en-US" sz="1600" kern="1200" dirty="0"/>
            <a:t>Understanding that cybersafety awareness is the key to a safe social media experience</a:t>
          </a:r>
        </a:p>
      </dsp:txBody>
      <dsp:txXfrm>
        <a:off x="627242" y="2717886"/>
        <a:ext cx="7259457" cy="5430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61D3A-96FC-422F-8C5C-0645957501F2}" type="datetimeFigureOut">
              <a:rPr lang="en-IN" smtClean="0"/>
              <a:t>01-10-2024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4CB92-DD2C-40C4-B600-D6451E347DEA}" type="slidenum">
              <a:rPr lang="en-IN" smtClean="0"/>
              <a:t>‹#›</a:t>
            </a:fld>
            <a:endParaRPr lang="en-IN"/>
          </a:p>
        </p:txBody>
      </p:sp>
    </p:spTree>
    <p:extLst>
      <p:ext uri="{BB962C8B-B14F-4D97-AF65-F5344CB8AC3E}">
        <p14:creationId xmlns:p14="http://schemas.microsoft.com/office/powerpoint/2010/main" val="16955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564CB92-DD2C-40C4-B600-D6451E347DEA}" type="slidenum">
              <a:rPr lang="en-IN" smtClean="0"/>
              <a:t>2</a:t>
            </a:fld>
            <a:endParaRPr lang="en-IN"/>
          </a:p>
        </p:txBody>
      </p:sp>
    </p:spTree>
    <p:extLst>
      <p:ext uri="{BB962C8B-B14F-4D97-AF65-F5344CB8AC3E}">
        <p14:creationId xmlns:p14="http://schemas.microsoft.com/office/powerpoint/2010/main" val="356276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564CB92-DD2C-40C4-B600-D6451E347DEA}" type="slidenum">
              <a:rPr lang="en-IN" smtClean="0"/>
              <a:t>4</a:t>
            </a:fld>
            <a:endParaRPr lang="en-IN"/>
          </a:p>
        </p:txBody>
      </p:sp>
    </p:spTree>
    <p:extLst>
      <p:ext uri="{BB962C8B-B14F-4D97-AF65-F5344CB8AC3E}">
        <p14:creationId xmlns:p14="http://schemas.microsoft.com/office/powerpoint/2010/main" val="204788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564CB92-DD2C-40C4-B600-D6451E347DEA}" type="slidenum">
              <a:rPr lang="en-IN" smtClean="0"/>
              <a:t>6</a:t>
            </a:fld>
            <a:endParaRPr lang="en-IN"/>
          </a:p>
        </p:txBody>
      </p:sp>
    </p:spTree>
    <p:extLst>
      <p:ext uri="{BB962C8B-B14F-4D97-AF65-F5344CB8AC3E}">
        <p14:creationId xmlns:p14="http://schemas.microsoft.com/office/powerpoint/2010/main" val="84395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564CB92-DD2C-40C4-B600-D6451E347DEA}" type="slidenum">
              <a:rPr lang="en-IN" smtClean="0"/>
              <a:t>9</a:t>
            </a:fld>
            <a:endParaRPr lang="en-IN"/>
          </a:p>
        </p:txBody>
      </p:sp>
    </p:spTree>
    <p:extLst>
      <p:ext uri="{BB962C8B-B14F-4D97-AF65-F5344CB8AC3E}">
        <p14:creationId xmlns:p14="http://schemas.microsoft.com/office/powerpoint/2010/main" val="60240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564CB92-DD2C-40C4-B600-D6451E347DEA}" type="slidenum">
              <a:rPr lang="en-IN" smtClean="0"/>
              <a:t>12</a:t>
            </a:fld>
            <a:endParaRPr lang="en-IN"/>
          </a:p>
        </p:txBody>
      </p:sp>
    </p:spTree>
    <p:extLst>
      <p:ext uri="{BB962C8B-B14F-4D97-AF65-F5344CB8AC3E}">
        <p14:creationId xmlns:p14="http://schemas.microsoft.com/office/powerpoint/2010/main" val="248614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564CB92-DD2C-40C4-B600-D6451E347DEA}" type="slidenum">
              <a:rPr lang="en-IN" smtClean="0"/>
              <a:t>15</a:t>
            </a:fld>
            <a:endParaRPr lang="en-IN"/>
          </a:p>
        </p:txBody>
      </p:sp>
    </p:spTree>
    <p:extLst>
      <p:ext uri="{BB962C8B-B14F-4D97-AF65-F5344CB8AC3E}">
        <p14:creationId xmlns:p14="http://schemas.microsoft.com/office/powerpoint/2010/main" val="325555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564CB92-DD2C-40C4-B600-D6451E347DEA}" type="slidenum">
              <a:rPr lang="en-IN" smtClean="0"/>
              <a:t>18</a:t>
            </a:fld>
            <a:endParaRPr lang="en-IN"/>
          </a:p>
        </p:txBody>
      </p:sp>
    </p:spTree>
    <p:extLst>
      <p:ext uri="{BB962C8B-B14F-4D97-AF65-F5344CB8AC3E}">
        <p14:creationId xmlns:p14="http://schemas.microsoft.com/office/powerpoint/2010/main" val="98022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c59f1bc401_0_10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g1c59f1bc401_0_10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43"/>
        <p:cNvGrpSpPr/>
        <p:nvPr/>
      </p:nvGrpSpPr>
      <p:grpSpPr>
        <a:xfrm>
          <a:off x="0" y="0"/>
          <a:ext cx="0" cy="0"/>
          <a:chOff x="0" y="0"/>
          <a:chExt cx="0" cy="0"/>
        </a:xfrm>
      </p:grpSpPr>
      <p:sp>
        <p:nvSpPr>
          <p:cNvPr id="144" name="Google Shape;144;g1c59f1bc401_0_1060"/>
          <p:cNvSpPr txBox="1">
            <a:spLocks noGrp="1"/>
          </p:cNvSpPr>
          <p:nvPr>
            <p:ph type="title"/>
          </p:nvPr>
        </p:nvSpPr>
        <p:spPr>
          <a:xfrm>
            <a:off x="311700" y="2867800"/>
            <a:ext cx="8520525" cy="1122300"/>
          </a:xfrm>
          <a:prstGeom prst="rect">
            <a:avLst/>
          </a:prstGeom>
          <a:noFill/>
          <a:ln>
            <a:noFill/>
          </a:ln>
        </p:spPr>
        <p:txBody>
          <a:bodyPr spcFirstLastPara="1" wrap="square" lIns="121900" tIns="121900" rIns="121900" bIns="121900" anchor="ctr" anchorCtr="0">
            <a:normAutofit/>
          </a:bodyPr>
          <a:lstStyle>
            <a:lvl1pPr lvl="0" algn="ctr" rtl="0">
              <a:lnSpc>
                <a:spcPct val="100000"/>
              </a:lnSpc>
              <a:spcBef>
                <a:spcPts val="0"/>
              </a:spcBef>
              <a:spcAft>
                <a:spcPts val="0"/>
              </a:spcAft>
              <a:buSzPts val="4800"/>
              <a:buNone/>
              <a:defRPr sz="3600"/>
            </a:lvl1pPr>
            <a:lvl2pPr lvl="1" algn="ctr" rtl="0">
              <a:lnSpc>
                <a:spcPct val="100000"/>
              </a:lnSpc>
              <a:spcBef>
                <a:spcPts val="0"/>
              </a:spcBef>
              <a:spcAft>
                <a:spcPts val="0"/>
              </a:spcAft>
              <a:buSzPts val="4800"/>
              <a:buNone/>
              <a:defRPr sz="3600"/>
            </a:lvl2pPr>
            <a:lvl3pPr lvl="2" algn="ctr" rtl="0">
              <a:lnSpc>
                <a:spcPct val="100000"/>
              </a:lnSpc>
              <a:spcBef>
                <a:spcPts val="0"/>
              </a:spcBef>
              <a:spcAft>
                <a:spcPts val="0"/>
              </a:spcAft>
              <a:buSzPts val="4800"/>
              <a:buNone/>
              <a:defRPr sz="3600"/>
            </a:lvl3pPr>
            <a:lvl4pPr lvl="3" algn="ctr" rtl="0">
              <a:lnSpc>
                <a:spcPct val="100000"/>
              </a:lnSpc>
              <a:spcBef>
                <a:spcPts val="0"/>
              </a:spcBef>
              <a:spcAft>
                <a:spcPts val="0"/>
              </a:spcAft>
              <a:buSzPts val="4800"/>
              <a:buNone/>
              <a:defRPr sz="3600"/>
            </a:lvl4pPr>
            <a:lvl5pPr lvl="4" algn="ctr" rtl="0">
              <a:lnSpc>
                <a:spcPct val="100000"/>
              </a:lnSpc>
              <a:spcBef>
                <a:spcPts val="0"/>
              </a:spcBef>
              <a:spcAft>
                <a:spcPts val="0"/>
              </a:spcAft>
              <a:buSzPts val="4800"/>
              <a:buNone/>
              <a:defRPr sz="3600"/>
            </a:lvl5pPr>
            <a:lvl6pPr lvl="5" algn="ctr" rtl="0">
              <a:lnSpc>
                <a:spcPct val="100000"/>
              </a:lnSpc>
              <a:spcBef>
                <a:spcPts val="0"/>
              </a:spcBef>
              <a:spcAft>
                <a:spcPts val="0"/>
              </a:spcAft>
              <a:buSzPts val="4800"/>
              <a:buNone/>
              <a:defRPr sz="3600"/>
            </a:lvl6pPr>
            <a:lvl7pPr lvl="6" algn="ctr" rtl="0">
              <a:lnSpc>
                <a:spcPct val="100000"/>
              </a:lnSpc>
              <a:spcBef>
                <a:spcPts val="0"/>
              </a:spcBef>
              <a:spcAft>
                <a:spcPts val="0"/>
              </a:spcAft>
              <a:buSzPts val="4800"/>
              <a:buNone/>
              <a:defRPr sz="3600"/>
            </a:lvl7pPr>
            <a:lvl8pPr lvl="7" algn="ctr" rtl="0">
              <a:lnSpc>
                <a:spcPct val="100000"/>
              </a:lnSpc>
              <a:spcBef>
                <a:spcPts val="0"/>
              </a:spcBef>
              <a:spcAft>
                <a:spcPts val="0"/>
              </a:spcAft>
              <a:buSzPts val="4800"/>
              <a:buNone/>
              <a:defRPr sz="3600"/>
            </a:lvl8pPr>
            <a:lvl9pPr lvl="8" algn="ctr" rtl="0">
              <a:lnSpc>
                <a:spcPct val="100000"/>
              </a:lnSpc>
              <a:spcBef>
                <a:spcPts val="0"/>
              </a:spcBef>
              <a:spcAft>
                <a:spcPts val="0"/>
              </a:spcAft>
              <a:buSzPts val="4800"/>
              <a:buNone/>
              <a:defRPr sz="3600"/>
            </a:lvl9pPr>
          </a:lstStyle>
          <a:p>
            <a:endParaRPr/>
          </a:p>
        </p:txBody>
      </p:sp>
      <p:sp>
        <p:nvSpPr>
          <p:cNvPr id="145" name="Google Shape;145;g1c59f1bc401_0_1060"/>
          <p:cNvSpPr txBox="1">
            <a:spLocks noGrp="1"/>
          </p:cNvSpPr>
          <p:nvPr>
            <p:ph type="sldNum" idx="12"/>
          </p:nvPr>
        </p:nvSpPr>
        <p:spPr>
          <a:xfrm>
            <a:off x="8472458" y="6217623"/>
            <a:ext cx="548775"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8678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56480"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2493"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213537B1-3E82-EBA1-E0E8-052EFE104FB0}"/>
              </a:ext>
            </a:extLst>
          </p:cNvPr>
          <p:cNvSpPr txBox="1">
            <a:spLocks/>
          </p:cNvSpPr>
          <p:nvPr/>
        </p:nvSpPr>
        <p:spPr>
          <a:xfrm>
            <a:off x="366823" y="1106034"/>
            <a:ext cx="3764306" cy="3204134"/>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700" dirty="0"/>
              <a:t>Youth and Social Media</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descr="A black background with blue text&#10;&#10;Description automatically generated">
            <a:extLst>
              <a:ext uri="{FF2B5EF4-FFF2-40B4-BE49-F238E27FC236}">
                <a16:creationId xmlns:a16="http://schemas.microsoft.com/office/drawing/2014/main" id="{5465E50A-6F93-B900-705B-31806022F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553" y="752386"/>
            <a:ext cx="3531623" cy="2489794"/>
          </a:xfrm>
          <a:prstGeom prst="rect">
            <a:avLst/>
          </a:prstGeom>
        </p:spPr>
      </p:pic>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546920"/>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3"/>
          <a:srcRect l="11944" t="2061" r="9651" b="4023"/>
          <a:stretch/>
        </p:blipFill>
        <p:spPr>
          <a:xfrm>
            <a:off x="5245553" y="3933079"/>
            <a:ext cx="3531625" cy="1977660"/>
          </a:xfrm>
          <a:prstGeom prst="rect">
            <a:avLst/>
          </a:prstGeom>
        </p:spPr>
      </p:pic>
      <p:sp>
        <p:nvSpPr>
          <p:cNvPr id="5" name="TextBox 4">
            <a:extLst>
              <a:ext uri="{FF2B5EF4-FFF2-40B4-BE49-F238E27FC236}">
                <a16:creationId xmlns:a16="http://schemas.microsoft.com/office/drawing/2014/main" id="{884623AB-4820-89FA-B874-53808BEA1BA2}"/>
              </a:ext>
            </a:extLst>
          </p:cNvPr>
          <p:cNvSpPr txBox="1"/>
          <p:nvPr/>
        </p:nvSpPr>
        <p:spPr>
          <a:xfrm>
            <a:off x="125362" y="4623161"/>
            <a:ext cx="4994830" cy="646331"/>
          </a:xfrm>
          <a:prstGeom prst="rect">
            <a:avLst/>
          </a:prstGeom>
          <a:noFill/>
        </p:spPr>
        <p:txBody>
          <a:bodyPr wrap="square" rtlCol="0">
            <a:spAutoFit/>
          </a:bodyPr>
          <a:lstStyle/>
          <a:p>
            <a:pPr algn="ctr"/>
            <a:r>
              <a:rPr lang="en-US" b="1" dirty="0">
                <a:latin typeface="+mj-lt"/>
              </a:rPr>
              <a:t>A Deep Dive into Global Trends, Popular Platforms, and Cyber Safety</a:t>
            </a:r>
            <a:endParaRPr lang="en-IN" b="1" dirty="0">
              <a:latin typeface="+mj-lt"/>
            </a:endParaRPr>
          </a:p>
        </p:txBody>
      </p:sp>
    </p:spTree>
    <p:extLst>
      <p:ext uri="{BB962C8B-B14F-4D97-AF65-F5344CB8AC3E}">
        <p14:creationId xmlns:p14="http://schemas.microsoft.com/office/powerpoint/2010/main" val="195644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2">
            <a:alphaModFix amt="12000"/>
          </a:blip>
          <a:srcRect l="11944" t="2061" r="9651" b="4023"/>
          <a:stretch/>
        </p:blipFill>
        <p:spPr>
          <a:xfrm>
            <a:off x="4176" y="0"/>
            <a:ext cx="12187824" cy="6858000"/>
          </a:xfrm>
          <a:prstGeom prst="rect">
            <a:avLst/>
          </a:prstGeom>
        </p:spPr>
      </p:pic>
      <p:pic>
        <p:nvPicPr>
          <p:cNvPr id="6" name="Picture 5" descr="A black background with blue text&#10;&#10;Description automatically generated">
            <a:extLst>
              <a:ext uri="{FF2B5EF4-FFF2-40B4-BE49-F238E27FC236}">
                <a16:creationId xmlns:a16="http://schemas.microsoft.com/office/drawing/2014/main" id="{51843D8E-5269-CBC1-12D3-A11164653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
        <p:nvSpPr>
          <p:cNvPr id="4" name="TextBox 3">
            <a:extLst>
              <a:ext uri="{FF2B5EF4-FFF2-40B4-BE49-F238E27FC236}">
                <a16:creationId xmlns:a16="http://schemas.microsoft.com/office/drawing/2014/main" id="{62AB16A5-DB69-B5C3-FD8B-EC885006855D}"/>
              </a:ext>
            </a:extLst>
          </p:cNvPr>
          <p:cNvSpPr txBox="1"/>
          <p:nvPr/>
        </p:nvSpPr>
        <p:spPr>
          <a:xfrm>
            <a:off x="471948" y="1900077"/>
            <a:ext cx="8436078" cy="6186309"/>
          </a:xfrm>
          <a:prstGeom prst="rect">
            <a:avLst/>
          </a:prstGeom>
          <a:noFill/>
        </p:spPr>
        <p:txBody>
          <a:bodyPr wrap="square" rtlCol="0">
            <a:spAutoFit/>
          </a:bodyPr>
          <a:lstStyle/>
          <a:p>
            <a:r>
              <a:rPr lang="en-US" b="1" u="sng" dirty="0"/>
              <a:t>Indian Platforms:</a:t>
            </a:r>
          </a:p>
          <a:p>
            <a:endParaRPr lang="en-US" b="1" u="sng" dirty="0"/>
          </a:p>
          <a:p>
            <a:pPr marL="285750" indent="-285750">
              <a:buFont typeface="Wingdings" panose="05000000000000000000" pitchFamily="2" charset="2"/>
              <a:buChar char="Ø"/>
            </a:pPr>
            <a:r>
              <a:rPr lang="en-US" b="1" dirty="0"/>
              <a:t>WhatsApp:</a:t>
            </a:r>
            <a:r>
              <a:rPr lang="en-US" dirty="0"/>
              <a:t> Dominates in terms of messaging and group communication.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t>Instagram:</a:t>
            </a:r>
            <a:r>
              <a:rPr lang="en-US" dirty="0"/>
              <a:t> Gaining popularity for reels, influencers, and trends.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t>YouTube:</a:t>
            </a:r>
            <a:r>
              <a:rPr lang="en-US" dirty="0"/>
              <a:t> Widely used for educational content, entertainment, and tutorials.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t>Telegram:</a:t>
            </a:r>
            <a:r>
              <a:rPr lang="en-US" dirty="0"/>
              <a:t> Gaining traction for its channels and large group chats.</a:t>
            </a:r>
          </a:p>
          <a:p>
            <a:endParaRPr lang="en-US" dirty="0"/>
          </a:p>
          <a:p>
            <a:r>
              <a:rPr lang="en-US" b="1" u="sng" dirty="0"/>
              <a:t>User Preferences:</a:t>
            </a:r>
          </a:p>
          <a:p>
            <a:pPr marL="285750" indent="-285750">
              <a:buFont typeface="Wingdings" panose="05000000000000000000" pitchFamily="2" charset="2"/>
              <a:buChar char="Ø"/>
            </a:pPr>
            <a:r>
              <a:rPr lang="en-US" dirty="0"/>
              <a:t>Youth prefer platforms that are mobile-friendly, easy to use, and offer diverse content.</a:t>
            </a:r>
          </a:p>
          <a:p>
            <a:endParaRPr lang="en-US" dirty="0"/>
          </a:p>
          <a:p>
            <a:pPr marL="285750" indent="-285750">
              <a:buFont typeface="Wingdings" panose="05000000000000000000" pitchFamily="2" charset="2"/>
              <a:buChar char="Ø"/>
            </a:pPr>
            <a:r>
              <a:rPr lang="en-US" dirty="0"/>
              <a:t>Shift toward short-form content (reels, short videos) over long-form formats.</a:t>
            </a:r>
          </a:p>
          <a:p>
            <a:br>
              <a:rPr lang="en-US" dirty="0"/>
            </a:br>
            <a:endParaRPr lang="en-US" dirty="0"/>
          </a:p>
          <a:p>
            <a:br>
              <a:rPr lang="en-US" dirty="0"/>
            </a:br>
            <a:endParaRPr lang="en-US" dirty="0"/>
          </a:p>
          <a:p>
            <a:br>
              <a:rPr lang="en-US" dirty="0"/>
            </a:br>
            <a:endParaRPr lang="en-US" dirty="0"/>
          </a:p>
          <a:p>
            <a:endParaRPr lang="en-IN" dirty="0"/>
          </a:p>
        </p:txBody>
      </p:sp>
      <p:sp>
        <p:nvSpPr>
          <p:cNvPr id="5" name="Title 1">
            <a:extLst>
              <a:ext uri="{FF2B5EF4-FFF2-40B4-BE49-F238E27FC236}">
                <a16:creationId xmlns:a16="http://schemas.microsoft.com/office/drawing/2014/main" id="{50FF8873-5C62-CFBB-AA30-4EA8594BBC9D}"/>
              </a:ext>
            </a:extLst>
          </p:cNvPr>
          <p:cNvSpPr txBox="1">
            <a:spLocks/>
          </p:cNvSpPr>
          <p:nvPr/>
        </p:nvSpPr>
        <p:spPr>
          <a:xfrm>
            <a:off x="-548144" y="932836"/>
            <a:ext cx="10515600" cy="890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Current Popular Social Media Platforms</a:t>
            </a:r>
            <a:endParaRPr lang="en-IN" sz="4000" b="1" dirty="0"/>
          </a:p>
        </p:txBody>
      </p:sp>
    </p:spTree>
    <p:extLst>
      <p:ext uri="{BB962C8B-B14F-4D97-AF65-F5344CB8AC3E}">
        <p14:creationId xmlns:p14="http://schemas.microsoft.com/office/powerpoint/2010/main" val="254426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2">
            <a:alphaModFix amt="12000"/>
          </a:blip>
          <a:srcRect l="11944" t="2061" r="9651" b="4023"/>
          <a:stretch/>
        </p:blipFill>
        <p:spPr>
          <a:xfrm>
            <a:off x="4176" y="0"/>
            <a:ext cx="12187824" cy="6858000"/>
          </a:xfrm>
          <a:prstGeom prst="rect">
            <a:avLst/>
          </a:prstGeom>
        </p:spPr>
      </p:pic>
      <p:sp>
        <p:nvSpPr>
          <p:cNvPr id="3" name="Title 1">
            <a:extLst>
              <a:ext uri="{FF2B5EF4-FFF2-40B4-BE49-F238E27FC236}">
                <a16:creationId xmlns:a16="http://schemas.microsoft.com/office/drawing/2014/main" id="{8C87FF04-7A9F-AC78-4AAC-1FA49B922514}"/>
              </a:ext>
            </a:extLst>
          </p:cNvPr>
          <p:cNvSpPr txBox="1">
            <a:spLocks/>
          </p:cNvSpPr>
          <p:nvPr/>
        </p:nvSpPr>
        <p:spPr>
          <a:xfrm>
            <a:off x="-548144" y="932836"/>
            <a:ext cx="10515600" cy="890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What Draws Youth to Social Media?</a:t>
            </a:r>
            <a:endParaRPr lang="en-IN" b="1" dirty="0"/>
          </a:p>
        </p:txBody>
      </p:sp>
      <p:pic>
        <p:nvPicPr>
          <p:cNvPr id="6" name="Picture 5" descr="A black background with blue text&#10;&#10;Description automatically generated">
            <a:extLst>
              <a:ext uri="{FF2B5EF4-FFF2-40B4-BE49-F238E27FC236}">
                <a16:creationId xmlns:a16="http://schemas.microsoft.com/office/drawing/2014/main" id="{51843D8E-5269-CBC1-12D3-A11164653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
        <p:nvSpPr>
          <p:cNvPr id="7" name="TextBox 6">
            <a:extLst>
              <a:ext uri="{FF2B5EF4-FFF2-40B4-BE49-F238E27FC236}">
                <a16:creationId xmlns:a16="http://schemas.microsoft.com/office/drawing/2014/main" id="{7EAFA09F-F136-AE8B-E3AB-D07CEC760280}"/>
              </a:ext>
            </a:extLst>
          </p:cNvPr>
          <p:cNvSpPr txBox="1"/>
          <p:nvPr/>
        </p:nvSpPr>
        <p:spPr>
          <a:xfrm>
            <a:off x="398206" y="1823424"/>
            <a:ext cx="8568813" cy="4247317"/>
          </a:xfrm>
          <a:prstGeom prst="rect">
            <a:avLst/>
          </a:prstGeom>
          <a:noFill/>
        </p:spPr>
        <p:txBody>
          <a:bodyPr wrap="square" rtlCol="0">
            <a:spAutoFit/>
          </a:bodyPr>
          <a:lstStyle/>
          <a:p>
            <a:r>
              <a:rPr lang="en-US" b="1" dirty="0"/>
              <a:t>1. Connectivity and Communication: </a:t>
            </a:r>
            <a:r>
              <a:rPr lang="en-US" dirty="0"/>
              <a:t>Keeping in touch with friends and family.</a:t>
            </a:r>
          </a:p>
          <a:p>
            <a:endParaRPr lang="en-US" dirty="0"/>
          </a:p>
          <a:p>
            <a:r>
              <a:rPr lang="en-US" b="1" dirty="0"/>
              <a:t>2. Self-Expression: </a:t>
            </a:r>
            <a:r>
              <a:rPr lang="en-US" dirty="0"/>
              <a:t>Sharing thoughts, experiences, and creativity (photos, videos, status updates).</a:t>
            </a:r>
          </a:p>
          <a:p>
            <a:endParaRPr lang="en-US" dirty="0"/>
          </a:p>
          <a:p>
            <a:r>
              <a:rPr lang="en-US" b="1" dirty="0"/>
              <a:t>3. Entertainment: </a:t>
            </a:r>
            <a:r>
              <a:rPr lang="en-US" dirty="0"/>
              <a:t>Videos, memes, challenges, and viral content keep youth engaged.</a:t>
            </a:r>
            <a:br>
              <a:rPr lang="en-US" dirty="0"/>
            </a:br>
            <a:endParaRPr lang="en-US" dirty="0"/>
          </a:p>
          <a:p>
            <a:r>
              <a:rPr lang="en-US" b="1" dirty="0"/>
              <a:t>4. FOMO (Fear of Missing Out): </a:t>
            </a:r>
            <a:r>
              <a:rPr lang="en-US" dirty="0"/>
              <a:t>Desire to stay up-to-date with trends, news, and social interactions.</a:t>
            </a:r>
            <a:br>
              <a:rPr lang="en-US" dirty="0"/>
            </a:br>
            <a:endParaRPr lang="en-US" dirty="0"/>
          </a:p>
          <a:p>
            <a:r>
              <a:rPr lang="en-US" b="1" dirty="0"/>
              <a:t>5. Influencer Culture: </a:t>
            </a:r>
            <a:r>
              <a:rPr lang="en-US" dirty="0"/>
              <a:t>Youth look up to influencers for lifestyle trends, fashion, and opinions.</a:t>
            </a:r>
            <a:br>
              <a:rPr lang="en-US" dirty="0"/>
            </a:br>
            <a:endParaRPr lang="en-US" dirty="0"/>
          </a:p>
          <a:p>
            <a:r>
              <a:rPr lang="en-US" b="1" dirty="0"/>
              <a:t>6. Gaming &amp; Virtual Communities: </a:t>
            </a:r>
            <a:r>
              <a:rPr lang="en-US" dirty="0"/>
              <a:t>Platforms like Discord or Twitch are popular for gaming discussions and streaming.</a:t>
            </a:r>
          </a:p>
        </p:txBody>
      </p:sp>
    </p:spTree>
    <p:extLst>
      <p:ext uri="{BB962C8B-B14F-4D97-AF65-F5344CB8AC3E}">
        <p14:creationId xmlns:p14="http://schemas.microsoft.com/office/powerpoint/2010/main" val="2909249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3">
            <a:alphaModFix amt="12000"/>
          </a:blip>
          <a:srcRect l="11944" t="2061" r="9651" b="4023"/>
          <a:stretch/>
        </p:blipFill>
        <p:spPr>
          <a:xfrm>
            <a:off x="4176" y="-44244"/>
            <a:ext cx="12187824" cy="6858000"/>
          </a:xfrm>
          <a:prstGeom prst="rect">
            <a:avLst/>
          </a:prstGeom>
        </p:spPr>
      </p:pic>
      <p:pic>
        <p:nvPicPr>
          <p:cNvPr id="27" name="Picture 26" descr="A black background with blue text&#10;&#10;Description automatically generated">
            <a:extLst>
              <a:ext uri="{FF2B5EF4-FFF2-40B4-BE49-F238E27FC236}">
                <a16:creationId xmlns:a16="http://schemas.microsoft.com/office/drawing/2014/main" id="{94BB584C-4BFA-3D19-92B6-5B5B12E99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pic>
        <p:nvPicPr>
          <p:cNvPr id="4" name="Picture 3" descr="A screenshot of a graph&#10;&#10;Description automatically generated">
            <a:extLst>
              <a:ext uri="{FF2B5EF4-FFF2-40B4-BE49-F238E27FC236}">
                <a16:creationId xmlns:a16="http://schemas.microsoft.com/office/drawing/2014/main" id="{675DA315-BD8D-1592-AEE6-AA4B896D5E7C}"/>
              </a:ext>
            </a:extLst>
          </p:cNvPr>
          <p:cNvPicPr>
            <a:picLocks noChangeAspect="1"/>
          </p:cNvPicPr>
          <p:nvPr/>
        </p:nvPicPr>
        <p:blipFill>
          <a:blip r:embed="rId5"/>
          <a:stretch>
            <a:fillRect/>
          </a:stretch>
        </p:blipFill>
        <p:spPr>
          <a:xfrm>
            <a:off x="0" y="1136701"/>
            <a:ext cx="9144000" cy="5145024"/>
          </a:xfrm>
          <a:prstGeom prst="rect">
            <a:avLst/>
          </a:prstGeom>
        </p:spPr>
      </p:pic>
    </p:spTree>
    <p:extLst>
      <p:ext uri="{BB962C8B-B14F-4D97-AF65-F5344CB8AC3E}">
        <p14:creationId xmlns:p14="http://schemas.microsoft.com/office/powerpoint/2010/main" val="206458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2">
            <a:alphaModFix amt="12000"/>
          </a:blip>
          <a:srcRect l="11944" t="2061" r="9651" b="4023"/>
          <a:stretch/>
        </p:blipFill>
        <p:spPr>
          <a:xfrm>
            <a:off x="4176" y="0"/>
            <a:ext cx="12187824" cy="6858000"/>
          </a:xfrm>
          <a:prstGeom prst="rect">
            <a:avLst/>
          </a:prstGeom>
        </p:spPr>
      </p:pic>
      <p:sp>
        <p:nvSpPr>
          <p:cNvPr id="3" name="Title 1">
            <a:extLst>
              <a:ext uri="{FF2B5EF4-FFF2-40B4-BE49-F238E27FC236}">
                <a16:creationId xmlns:a16="http://schemas.microsoft.com/office/drawing/2014/main" id="{8C87FF04-7A9F-AC78-4AAC-1FA49B922514}"/>
              </a:ext>
            </a:extLst>
          </p:cNvPr>
          <p:cNvSpPr txBox="1">
            <a:spLocks/>
          </p:cNvSpPr>
          <p:nvPr/>
        </p:nvSpPr>
        <p:spPr>
          <a:xfrm>
            <a:off x="-548144" y="932836"/>
            <a:ext cx="10515600" cy="890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dirty="0"/>
              <a:t>Potential Threats on Social Media</a:t>
            </a:r>
            <a:endParaRPr lang="en-IN" dirty="0"/>
          </a:p>
        </p:txBody>
      </p:sp>
      <p:pic>
        <p:nvPicPr>
          <p:cNvPr id="6" name="Picture 5" descr="A black background with blue text&#10;&#10;Description automatically generated">
            <a:extLst>
              <a:ext uri="{FF2B5EF4-FFF2-40B4-BE49-F238E27FC236}">
                <a16:creationId xmlns:a16="http://schemas.microsoft.com/office/drawing/2014/main" id="{51843D8E-5269-CBC1-12D3-A11164653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
        <p:nvSpPr>
          <p:cNvPr id="4" name="TextBox 3">
            <a:extLst>
              <a:ext uri="{FF2B5EF4-FFF2-40B4-BE49-F238E27FC236}">
                <a16:creationId xmlns:a16="http://schemas.microsoft.com/office/drawing/2014/main" id="{449BA228-903B-D908-ADEA-C20910F44E13}"/>
              </a:ext>
            </a:extLst>
          </p:cNvPr>
          <p:cNvSpPr txBox="1"/>
          <p:nvPr/>
        </p:nvSpPr>
        <p:spPr>
          <a:xfrm>
            <a:off x="752168" y="1843555"/>
            <a:ext cx="7890387" cy="3970318"/>
          </a:xfrm>
          <a:prstGeom prst="rect">
            <a:avLst/>
          </a:prstGeom>
          <a:noFill/>
        </p:spPr>
        <p:txBody>
          <a:bodyPr wrap="square" rtlCol="0">
            <a:spAutoFit/>
          </a:bodyPr>
          <a:lstStyle/>
          <a:p>
            <a:r>
              <a:rPr lang="en-US" b="1" dirty="0"/>
              <a:t>1. Cyberbullying: </a:t>
            </a:r>
            <a:r>
              <a:rPr lang="en-US" dirty="0"/>
              <a:t>Persistent online harassment, especially through comments and direct messages.</a:t>
            </a:r>
          </a:p>
          <a:p>
            <a:br>
              <a:rPr lang="en-US" dirty="0"/>
            </a:br>
            <a:r>
              <a:rPr lang="en-US" b="1" dirty="0"/>
              <a:t>2. Privacy Invasion: </a:t>
            </a:r>
            <a:r>
              <a:rPr lang="en-US" dirty="0"/>
              <a:t>Sharing personal information without fully understanding privacy settings.</a:t>
            </a:r>
          </a:p>
          <a:p>
            <a:br>
              <a:rPr lang="en-US" dirty="0"/>
            </a:br>
            <a:r>
              <a:rPr lang="en-US" b="1" dirty="0"/>
              <a:t>3. Scams and Fraud: </a:t>
            </a:r>
            <a:r>
              <a:rPr lang="en-US" dirty="0"/>
              <a:t>Youth are vulnerable to phishing, fake profiles, and online fraud (e.g., fake giveaways).</a:t>
            </a:r>
          </a:p>
          <a:p>
            <a:endParaRPr lang="en-US" dirty="0"/>
          </a:p>
          <a:p>
            <a:r>
              <a:rPr lang="en-US" b="1" dirty="0"/>
              <a:t>4. Misinformation: </a:t>
            </a:r>
            <a:r>
              <a:rPr lang="en-US" dirty="0"/>
              <a:t>False information spreads quickly through shares, influencing opinions and behaviors.</a:t>
            </a:r>
          </a:p>
          <a:p>
            <a:endParaRPr lang="en-US" dirty="0"/>
          </a:p>
          <a:p>
            <a:r>
              <a:rPr lang="en-US" b="1" dirty="0"/>
              <a:t>5. Online Predators: </a:t>
            </a:r>
            <a:r>
              <a:rPr lang="en-US" dirty="0"/>
              <a:t>Risk of interacting with strangers who could have malicious intent.</a:t>
            </a:r>
          </a:p>
        </p:txBody>
      </p:sp>
    </p:spTree>
    <p:extLst>
      <p:ext uri="{BB962C8B-B14F-4D97-AF65-F5344CB8AC3E}">
        <p14:creationId xmlns:p14="http://schemas.microsoft.com/office/powerpoint/2010/main" val="403553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2">
            <a:alphaModFix amt="12000"/>
          </a:blip>
          <a:srcRect l="11944" t="2061" r="9651" b="4023"/>
          <a:stretch/>
        </p:blipFill>
        <p:spPr>
          <a:xfrm>
            <a:off x="4176" y="0"/>
            <a:ext cx="12187824" cy="6858000"/>
          </a:xfrm>
          <a:prstGeom prst="rect">
            <a:avLst/>
          </a:prstGeom>
        </p:spPr>
      </p:pic>
      <p:sp>
        <p:nvSpPr>
          <p:cNvPr id="3" name="Title 1">
            <a:extLst>
              <a:ext uri="{FF2B5EF4-FFF2-40B4-BE49-F238E27FC236}">
                <a16:creationId xmlns:a16="http://schemas.microsoft.com/office/drawing/2014/main" id="{8C87FF04-7A9F-AC78-4AAC-1FA49B922514}"/>
              </a:ext>
            </a:extLst>
          </p:cNvPr>
          <p:cNvSpPr txBox="1">
            <a:spLocks/>
          </p:cNvSpPr>
          <p:nvPr/>
        </p:nvSpPr>
        <p:spPr>
          <a:xfrm>
            <a:off x="-548144" y="2540413"/>
            <a:ext cx="10515600" cy="304923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Cybersafety Awareness</a:t>
            </a:r>
          </a:p>
          <a:p>
            <a:r>
              <a:rPr lang="en-US" b="1" dirty="0"/>
              <a:t>Key to a Safe Social Media Experience</a:t>
            </a:r>
            <a:endParaRPr lang="en-IN" b="1" dirty="0"/>
          </a:p>
        </p:txBody>
      </p:sp>
      <p:pic>
        <p:nvPicPr>
          <p:cNvPr id="6" name="Picture 5" descr="A black background with blue text&#10;&#10;Description automatically generated">
            <a:extLst>
              <a:ext uri="{FF2B5EF4-FFF2-40B4-BE49-F238E27FC236}">
                <a16:creationId xmlns:a16="http://schemas.microsoft.com/office/drawing/2014/main" id="{51843D8E-5269-CBC1-12D3-A11164653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Tree>
    <p:extLst>
      <p:ext uri="{BB962C8B-B14F-4D97-AF65-F5344CB8AC3E}">
        <p14:creationId xmlns:p14="http://schemas.microsoft.com/office/powerpoint/2010/main" val="1701057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3">
            <a:alphaModFix amt="12000"/>
          </a:blip>
          <a:srcRect l="11944" t="2061" r="9651" b="4023"/>
          <a:stretch/>
        </p:blipFill>
        <p:spPr>
          <a:xfrm>
            <a:off x="4176" y="-44244"/>
            <a:ext cx="12187824" cy="6858000"/>
          </a:xfrm>
          <a:prstGeom prst="rect">
            <a:avLst/>
          </a:prstGeom>
        </p:spPr>
      </p:pic>
      <p:pic>
        <p:nvPicPr>
          <p:cNvPr id="27" name="Picture 26" descr="A black background with blue text&#10;&#10;Description automatically generated">
            <a:extLst>
              <a:ext uri="{FF2B5EF4-FFF2-40B4-BE49-F238E27FC236}">
                <a16:creationId xmlns:a16="http://schemas.microsoft.com/office/drawing/2014/main" id="{94BB584C-4BFA-3D19-92B6-5B5B12E99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pic>
        <p:nvPicPr>
          <p:cNvPr id="4" name="Picture 3" descr="A poster of a social media behavior&#10;&#10;Description automatically generated">
            <a:extLst>
              <a:ext uri="{FF2B5EF4-FFF2-40B4-BE49-F238E27FC236}">
                <a16:creationId xmlns:a16="http://schemas.microsoft.com/office/drawing/2014/main" id="{414EF160-EDCC-E001-27E8-C23CAEF3E8FE}"/>
              </a:ext>
            </a:extLst>
          </p:cNvPr>
          <p:cNvPicPr>
            <a:picLocks noChangeAspect="1"/>
          </p:cNvPicPr>
          <p:nvPr/>
        </p:nvPicPr>
        <p:blipFill>
          <a:blip r:embed="rId5"/>
          <a:stretch>
            <a:fillRect/>
          </a:stretch>
        </p:blipFill>
        <p:spPr>
          <a:xfrm>
            <a:off x="1143000" y="1005840"/>
            <a:ext cx="6614160" cy="5654040"/>
          </a:xfrm>
          <a:prstGeom prst="rect">
            <a:avLst/>
          </a:prstGeom>
        </p:spPr>
      </p:pic>
    </p:spTree>
    <p:extLst>
      <p:ext uri="{BB962C8B-B14F-4D97-AF65-F5344CB8AC3E}">
        <p14:creationId xmlns:p14="http://schemas.microsoft.com/office/powerpoint/2010/main" val="222947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2">
            <a:alphaModFix amt="12000"/>
          </a:blip>
          <a:srcRect l="11944" t="2061" r="9651" b="4023"/>
          <a:stretch/>
        </p:blipFill>
        <p:spPr>
          <a:xfrm>
            <a:off x="4176" y="0"/>
            <a:ext cx="12187824" cy="6858000"/>
          </a:xfrm>
          <a:prstGeom prst="rect">
            <a:avLst/>
          </a:prstGeom>
        </p:spPr>
      </p:pic>
      <p:sp>
        <p:nvSpPr>
          <p:cNvPr id="3" name="Title 1">
            <a:extLst>
              <a:ext uri="{FF2B5EF4-FFF2-40B4-BE49-F238E27FC236}">
                <a16:creationId xmlns:a16="http://schemas.microsoft.com/office/drawing/2014/main" id="{8C87FF04-7A9F-AC78-4AAC-1FA49B922514}"/>
              </a:ext>
            </a:extLst>
          </p:cNvPr>
          <p:cNvSpPr txBox="1">
            <a:spLocks/>
          </p:cNvSpPr>
          <p:nvPr/>
        </p:nvSpPr>
        <p:spPr>
          <a:xfrm>
            <a:off x="-548144" y="932836"/>
            <a:ext cx="10515600" cy="890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N" b="1" dirty="0"/>
              <a:t>Best Practices</a:t>
            </a:r>
          </a:p>
        </p:txBody>
      </p:sp>
      <p:pic>
        <p:nvPicPr>
          <p:cNvPr id="6" name="Picture 5" descr="A black background with blue text&#10;&#10;Description automatically generated">
            <a:extLst>
              <a:ext uri="{FF2B5EF4-FFF2-40B4-BE49-F238E27FC236}">
                <a16:creationId xmlns:a16="http://schemas.microsoft.com/office/drawing/2014/main" id="{51843D8E-5269-CBC1-12D3-A11164653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
        <p:nvSpPr>
          <p:cNvPr id="4" name="TextBox 3">
            <a:extLst>
              <a:ext uri="{FF2B5EF4-FFF2-40B4-BE49-F238E27FC236}">
                <a16:creationId xmlns:a16="http://schemas.microsoft.com/office/drawing/2014/main" id="{5112AF30-2695-CAE4-9DDE-82142763D9A3}"/>
              </a:ext>
            </a:extLst>
          </p:cNvPr>
          <p:cNvSpPr txBox="1"/>
          <p:nvPr/>
        </p:nvSpPr>
        <p:spPr>
          <a:xfrm>
            <a:off x="634181" y="2079523"/>
            <a:ext cx="7934632" cy="3970318"/>
          </a:xfrm>
          <a:prstGeom prst="rect">
            <a:avLst/>
          </a:prstGeom>
          <a:noFill/>
        </p:spPr>
        <p:txBody>
          <a:bodyPr wrap="square" rtlCol="0">
            <a:spAutoFit/>
          </a:bodyPr>
          <a:lstStyle/>
          <a:p>
            <a:r>
              <a:rPr lang="en-US" b="1" dirty="0"/>
              <a:t>1. Strong Passwords and 2FA: </a:t>
            </a:r>
            <a:r>
              <a:rPr lang="en-US" dirty="0"/>
              <a:t>Encouraging the use of strong, unique passwords and two-factor authentication.</a:t>
            </a:r>
          </a:p>
          <a:p>
            <a:endParaRPr lang="en-US" dirty="0"/>
          </a:p>
          <a:p>
            <a:r>
              <a:rPr lang="en-US" b="1" dirty="0"/>
              <a:t>2. Privacy Settings: </a:t>
            </a:r>
            <a:r>
              <a:rPr lang="en-US" dirty="0"/>
              <a:t>Managing the account visibility, restrict data sharing, and block unwanted users.</a:t>
            </a:r>
          </a:p>
          <a:p>
            <a:endParaRPr lang="en-US" dirty="0"/>
          </a:p>
          <a:p>
            <a:r>
              <a:rPr lang="en-US" b="1" dirty="0"/>
              <a:t>3. Recognizing Phishing and Scams: </a:t>
            </a:r>
            <a:r>
              <a:rPr lang="en-US" dirty="0"/>
              <a:t>Learn to identify suspicious links, fake accounts, and fraudulent offers.</a:t>
            </a:r>
          </a:p>
          <a:p>
            <a:endParaRPr lang="en-US" dirty="0"/>
          </a:p>
          <a:p>
            <a:r>
              <a:rPr lang="en-US" b="1" dirty="0"/>
              <a:t>4. Reporting and Blocking: </a:t>
            </a:r>
            <a:r>
              <a:rPr lang="en-US" dirty="0"/>
              <a:t>How to report abusive content or accounts to platform moderators.</a:t>
            </a:r>
          </a:p>
          <a:p>
            <a:br>
              <a:rPr lang="en-US" dirty="0"/>
            </a:br>
            <a:r>
              <a:rPr lang="en-US" b="1" dirty="0"/>
              <a:t>5. Critical Thinking: </a:t>
            </a:r>
            <a:r>
              <a:rPr lang="en-US" dirty="0"/>
              <a:t>Questioning the credibility of information shared online and not believing everything at face value.</a:t>
            </a:r>
          </a:p>
        </p:txBody>
      </p:sp>
    </p:spTree>
    <p:extLst>
      <p:ext uri="{BB962C8B-B14F-4D97-AF65-F5344CB8AC3E}">
        <p14:creationId xmlns:p14="http://schemas.microsoft.com/office/powerpoint/2010/main" val="402456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2">
            <a:alphaModFix amt="12000"/>
          </a:blip>
          <a:srcRect l="11944" t="2061" r="9651" b="4023"/>
          <a:stretch/>
        </p:blipFill>
        <p:spPr>
          <a:xfrm>
            <a:off x="4176" y="0"/>
            <a:ext cx="12187824" cy="6858000"/>
          </a:xfrm>
          <a:prstGeom prst="rect">
            <a:avLst/>
          </a:prstGeom>
        </p:spPr>
      </p:pic>
      <p:sp>
        <p:nvSpPr>
          <p:cNvPr id="3" name="Title 1">
            <a:extLst>
              <a:ext uri="{FF2B5EF4-FFF2-40B4-BE49-F238E27FC236}">
                <a16:creationId xmlns:a16="http://schemas.microsoft.com/office/drawing/2014/main" id="{8C87FF04-7A9F-AC78-4AAC-1FA49B922514}"/>
              </a:ext>
            </a:extLst>
          </p:cNvPr>
          <p:cNvSpPr txBox="1">
            <a:spLocks/>
          </p:cNvSpPr>
          <p:nvPr/>
        </p:nvSpPr>
        <p:spPr>
          <a:xfrm>
            <a:off x="-548144" y="932836"/>
            <a:ext cx="10515600" cy="890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N" b="1" dirty="0"/>
              <a:t>Conclusion</a:t>
            </a:r>
          </a:p>
        </p:txBody>
      </p:sp>
      <p:pic>
        <p:nvPicPr>
          <p:cNvPr id="6" name="Picture 5" descr="A black background with blue text&#10;&#10;Description automatically generated">
            <a:extLst>
              <a:ext uri="{FF2B5EF4-FFF2-40B4-BE49-F238E27FC236}">
                <a16:creationId xmlns:a16="http://schemas.microsoft.com/office/drawing/2014/main" id="{51843D8E-5269-CBC1-12D3-A11164653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
        <p:nvSpPr>
          <p:cNvPr id="4" name="TextBox 3">
            <a:extLst>
              <a:ext uri="{FF2B5EF4-FFF2-40B4-BE49-F238E27FC236}">
                <a16:creationId xmlns:a16="http://schemas.microsoft.com/office/drawing/2014/main" id="{5112AF30-2695-CAE4-9DDE-82142763D9A3}"/>
              </a:ext>
            </a:extLst>
          </p:cNvPr>
          <p:cNvSpPr txBox="1"/>
          <p:nvPr/>
        </p:nvSpPr>
        <p:spPr>
          <a:xfrm>
            <a:off x="634181" y="2079523"/>
            <a:ext cx="7934632"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a:t>Social media offers many benefits to youth but comes with serious risks.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Awareness and education are critical to ensuring a safe and enriching experience on social platforms.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 collective effort from youth, educators, parents, and organizations is needed for promoting a safer online environment.</a:t>
            </a:r>
          </a:p>
        </p:txBody>
      </p:sp>
    </p:spTree>
    <p:extLst>
      <p:ext uri="{BB962C8B-B14F-4D97-AF65-F5344CB8AC3E}">
        <p14:creationId xmlns:p14="http://schemas.microsoft.com/office/powerpoint/2010/main" val="371859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3">
            <a:alphaModFix amt="12000"/>
          </a:blip>
          <a:srcRect l="11944" t="2061" r="9651" b="4023"/>
          <a:stretch/>
        </p:blipFill>
        <p:spPr>
          <a:xfrm>
            <a:off x="4176" y="-44244"/>
            <a:ext cx="12187824" cy="6858000"/>
          </a:xfrm>
          <a:prstGeom prst="rect">
            <a:avLst/>
          </a:prstGeom>
        </p:spPr>
      </p:pic>
      <p:pic>
        <p:nvPicPr>
          <p:cNvPr id="27" name="Picture 26" descr="A black background with blue text&#10;&#10;Description automatically generated">
            <a:extLst>
              <a:ext uri="{FF2B5EF4-FFF2-40B4-BE49-F238E27FC236}">
                <a16:creationId xmlns:a16="http://schemas.microsoft.com/office/drawing/2014/main" id="{94BB584C-4BFA-3D19-92B6-5B5B12E99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pic>
        <p:nvPicPr>
          <p:cNvPr id="4" name="Picture 3" descr="A close-up of a logo&#10;&#10;Description automatically generated">
            <a:extLst>
              <a:ext uri="{FF2B5EF4-FFF2-40B4-BE49-F238E27FC236}">
                <a16:creationId xmlns:a16="http://schemas.microsoft.com/office/drawing/2014/main" id="{7762C884-C4DA-3B01-2CAA-C27C1657CB69}"/>
              </a:ext>
            </a:extLst>
          </p:cNvPr>
          <p:cNvPicPr>
            <a:picLocks noChangeAspect="1"/>
          </p:cNvPicPr>
          <p:nvPr/>
        </p:nvPicPr>
        <p:blipFill>
          <a:blip r:embed="rId5"/>
          <a:stretch>
            <a:fillRect/>
          </a:stretch>
        </p:blipFill>
        <p:spPr>
          <a:xfrm>
            <a:off x="-34348" y="1313234"/>
            <a:ext cx="9178348" cy="5165262"/>
          </a:xfrm>
          <a:prstGeom prst="rect">
            <a:avLst/>
          </a:prstGeom>
        </p:spPr>
      </p:pic>
    </p:spTree>
    <p:extLst>
      <p:ext uri="{BB962C8B-B14F-4D97-AF65-F5344CB8AC3E}">
        <p14:creationId xmlns:p14="http://schemas.microsoft.com/office/powerpoint/2010/main" val="92025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1c59f1bc401_0_1036"/>
          <p:cNvSpPr/>
          <p:nvPr/>
        </p:nvSpPr>
        <p:spPr>
          <a:xfrm>
            <a:off x="0" y="857250"/>
            <a:ext cx="9144000" cy="495225"/>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694" rIns="91425" bIns="45694" anchor="ctr" anchorCtr="0">
            <a:noAutofit/>
          </a:bodyPr>
          <a:lstStyle/>
          <a:p>
            <a:pPr algn="ctr">
              <a:buClr>
                <a:srgbClr val="000000"/>
              </a:buClr>
              <a:buSzPts val="1900"/>
            </a:pPr>
            <a:endParaRPr sz="1425">
              <a:solidFill>
                <a:schemeClr val="lt1"/>
              </a:solidFill>
              <a:latin typeface="Arial"/>
              <a:ea typeface="Arial"/>
              <a:cs typeface="Arial"/>
              <a:sym typeface="Arial"/>
            </a:endParaRPr>
          </a:p>
        </p:txBody>
      </p:sp>
      <p:sp>
        <p:nvSpPr>
          <p:cNvPr id="674" name="Google Shape;674;g1c59f1bc401_0_1036"/>
          <p:cNvSpPr/>
          <p:nvPr/>
        </p:nvSpPr>
        <p:spPr>
          <a:xfrm>
            <a:off x="0" y="5505450"/>
            <a:ext cx="9144000" cy="495225"/>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694" rIns="91425" bIns="45694" anchor="ctr" anchorCtr="0">
            <a:noAutofit/>
          </a:bodyPr>
          <a:lstStyle/>
          <a:p>
            <a:pPr algn="ctr">
              <a:buClr>
                <a:srgbClr val="000000"/>
              </a:buClr>
              <a:buSzPts val="1900"/>
            </a:pPr>
            <a:endParaRPr sz="1425">
              <a:solidFill>
                <a:schemeClr val="lt1"/>
              </a:solidFill>
              <a:latin typeface="Arial"/>
              <a:ea typeface="Arial"/>
              <a:cs typeface="Arial"/>
              <a:sym typeface="Arial"/>
            </a:endParaRPr>
          </a:p>
        </p:txBody>
      </p:sp>
      <p:sp>
        <p:nvSpPr>
          <p:cNvPr id="675" name="Google Shape;675;g1c59f1bc401_0_1036"/>
          <p:cNvSpPr txBox="1"/>
          <p:nvPr/>
        </p:nvSpPr>
        <p:spPr>
          <a:xfrm>
            <a:off x="6906883" y="5131308"/>
            <a:ext cx="1419975" cy="253125"/>
          </a:xfrm>
          <a:prstGeom prst="rect">
            <a:avLst/>
          </a:prstGeom>
          <a:noFill/>
          <a:ln>
            <a:noFill/>
          </a:ln>
        </p:spPr>
        <p:txBody>
          <a:bodyPr spcFirstLastPara="1" wrap="square" lIns="68569" tIns="34275" rIns="68569" bIns="34275" anchor="ctr" anchorCtr="0">
            <a:normAutofit/>
          </a:bodyPr>
          <a:lstStyle/>
          <a:p>
            <a:pPr>
              <a:lnSpc>
                <a:spcPct val="90000"/>
              </a:lnSpc>
              <a:buClr>
                <a:srgbClr val="172E4A"/>
              </a:buClr>
              <a:buSzPts val="1200"/>
            </a:pPr>
            <a:r>
              <a:rPr lang="en-US" sz="900" b="1">
                <a:solidFill>
                  <a:srgbClr val="172E4A"/>
                </a:solidFill>
                <a:latin typeface="Arial"/>
                <a:ea typeface="Arial"/>
                <a:cs typeface="Arial"/>
                <a:sym typeface="Arial"/>
              </a:rPr>
              <a:t>@cyberpeacetv</a:t>
            </a:r>
            <a:endParaRPr sz="1050">
              <a:solidFill>
                <a:srgbClr val="000000"/>
              </a:solidFill>
              <a:latin typeface="Arial"/>
              <a:ea typeface="Arial"/>
              <a:cs typeface="Arial"/>
              <a:sym typeface="Arial"/>
            </a:endParaRPr>
          </a:p>
        </p:txBody>
      </p:sp>
      <p:pic>
        <p:nvPicPr>
          <p:cNvPr id="676" name="Google Shape;676;g1c59f1bc401_0_1036"/>
          <p:cNvPicPr preferRelativeResize="0"/>
          <p:nvPr/>
        </p:nvPicPr>
        <p:blipFill rotWithShape="1">
          <a:blip r:embed="rId3">
            <a:alphaModFix/>
          </a:blip>
          <a:srcRect l="17049" t="64591" r="61931" b="19904"/>
          <a:stretch/>
        </p:blipFill>
        <p:spPr>
          <a:xfrm>
            <a:off x="6494368" y="5093428"/>
            <a:ext cx="446020" cy="328946"/>
          </a:xfrm>
          <a:prstGeom prst="rect">
            <a:avLst/>
          </a:prstGeom>
          <a:noFill/>
          <a:ln>
            <a:noFill/>
          </a:ln>
        </p:spPr>
      </p:pic>
      <p:sp>
        <p:nvSpPr>
          <p:cNvPr id="677" name="Google Shape;677;g1c59f1bc401_0_1036"/>
          <p:cNvSpPr txBox="1"/>
          <p:nvPr/>
        </p:nvSpPr>
        <p:spPr>
          <a:xfrm>
            <a:off x="5074378" y="5131307"/>
            <a:ext cx="1419975" cy="253125"/>
          </a:xfrm>
          <a:prstGeom prst="rect">
            <a:avLst/>
          </a:prstGeom>
          <a:noFill/>
          <a:ln>
            <a:noFill/>
          </a:ln>
        </p:spPr>
        <p:txBody>
          <a:bodyPr spcFirstLastPara="1" wrap="square" lIns="68569" tIns="34275" rIns="68569" bIns="34275" anchor="ctr" anchorCtr="0">
            <a:normAutofit/>
          </a:bodyPr>
          <a:lstStyle/>
          <a:p>
            <a:pPr>
              <a:lnSpc>
                <a:spcPct val="90000"/>
              </a:lnSpc>
              <a:buClr>
                <a:srgbClr val="172E4A"/>
              </a:buClr>
              <a:buSzPts val="1200"/>
            </a:pPr>
            <a:r>
              <a:rPr lang="en-US" sz="900" b="1">
                <a:solidFill>
                  <a:srgbClr val="172E4A"/>
                </a:solidFill>
                <a:latin typeface="Arial"/>
                <a:ea typeface="Arial"/>
                <a:cs typeface="Arial"/>
                <a:sym typeface="Arial"/>
              </a:rPr>
              <a:t>@cyberpeacengo</a:t>
            </a:r>
            <a:endParaRPr sz="1050">
              <a:solidFill>
                <a:srgbClr val="000000"/>
              </a:solidFill>
              <a:latin typeface="Arial"/>
              <a:ea typeface="Arial"/>
              <a:cs typeface="Arial"/>
              <a:sym typeface="Arial"/>
            </a:endParaRPr>
          </a:p>
        </p:txBody>
      </p:sp>
      <p:pic>
        <p:nvPicPr>
          <p:cNvPr id="678" name="Google Shape;678;g1c59f1bc401_0_1036"/>
          <p:cNvPicPr preferRelativeResize="0"/>
          <p:nvPr/>
        </p:nvPicPr>
        <p:blipFill rotWithShape="1">
          <a:blip r:embed="rId4">
            <a:alphaModFix/>
          </a:blip>
          <a:srcRect l="62655" t="20084" r="17898" b="65099"/>
          <a:stretch/>
        </p:blipFill>
        <p:spPr>
          <a:xfrm>
            <a:off x="4661843" y="5100725"/>
            <a:ext cx="412535" cy="314312"/>
          </a:xfrm>
          <a:prstGeom prst="rect">
            <a:avLst/>
          </a:prstGeom>
          <a:noFill/>
          <a:ln>
            <a:noFill/>
          </a:ln>
        </p:spPr>
      </p:pic>
      <p:sp>
        <p:nvSpPr>
          <p:cNvPr id="679" name="Google Shape;679;g1c59f1bc401_0_1036"/>
          <p:cNvSpPr txBox="1"/>
          <p:nvPr/>
        </p:nvSpPr>
        <p:spPr>
          <a:xfrm>
            <a:off x="3241875" y="5131317"/>
            <a:ext cx="1419975" cy="253125"/>
          </a:xfrm>
          <a:prstGeom prst="rect">
            <a:avLst/>
          </a:prstGeom>
          <a:noFill/>
          <a:ln>
            <a:noFill/>
          </a:ln>
        </p:spPr>
        <p:txBody>
          <a:bodyPr spcFirstLastPara="1" wrap="square" lIns="68569" tIns="34275" rIns="68569" bIns="34275" anchor="ctr" anchorCtr="0">
            <a:normAutofit fontScale="92500"/>
          </a:bodyPr>
          <a:lstStyle/>
          <a:p>
            <a:pPr>
              <a:lnSpc>
                <a:spcPct val="90000"/>
              </a:lnSpc>
              <a:buClr>
                <a:srgbClr val="172E4A"/>
              </a:buClr>
              <a:buSzPct val="100000"/>
            </a:pPr>
            <a:r>
              <a:rPr lang="en-US" sz="900" b="1">
                <a:solidFill>
                  <a:srgbClr val="172E4A"/>
                </a:solidFill>
                <a:latin typeface="Arial"/>
                <a:ea typeface="Arial"/>
                <a:cs typeface="Arial"/>
                <a:sym typeface="Arial"/>
              </a:rPr>
              <a:t>@cyberpeacefoundation</a:t>
            </a:r>
            <a:endParaRPr sz="1050">
              <a:solidFill>
                <a:srgbClr val="000000"/>
              </a:solidFill>
              <a:latin typeface="Arial"/>
              <a:ea typeface="Arial"/>
              <a:cs typeface="Arial"/>
              <a:sym typeface="Arial"/>
            </a:endParaRPr>
          </a:p>
        </p:txBody>
      </p:sp>
      <p:pic>
        <p:nvPicPr>
          <p:cNvPr id="680" name="Google Shape;680;g1c59f1bc401_0_1036"/>
          <p:cNvPicPr preferRelativeResize="0"/>
          <p:nvPr/>
        </p:nvPicPr>
        <p:blipFill rotWithShape="1">
          <a:blip r:embed="rId4">
            <a:alphaModFix/>
          </a:blip>
          <a:srcRect l="62495" t="64492" r="16482" b="19999"/>
          <a:stretch/>
        </p:blipFill>
        <p:spPr>
          <a:xfrm>
            <a:off x="2795838" y="5093412"/>
            <a:ext cx="446021" cy="328945"/>
          </a:xfrm>
          <a:prstGeom prst="rect">
            <a:avLst/>
          </a:prstGeom>
          <a:noFill/>
          <a:ln>
            <a:noFill/>
          </a:ln>
        </p:spPr>
      </p:pic>
      <p:pic>
        <p:nvPicPr>
          <p:cNvPr id="681" name="Google Shape;681;g1c59f1bc401_0_1036"/>
          <p:cNvPicPr preferRelativeResize="0"/>
          <p:nvPr/>
        </p:nvPicPr>
        <p:blipFill rotWithShape="1">
          <a:blip r:embed="rId4">
            <a:alphaModFix/>
          </a:blip>
          <a:srcRect l="19296" t="17758" r="63806" b="62575"/>
          <a:stretch/>
        </p:blipFill>
        <p:spPr>
          <a:xfrm>
            <a:off x="817142" y="5078551"/>
            <a:ext cx="308184" cy="358679"/>
          </a:xfrm>
          <a:prstGeom prst="rect">
            <a:avLst/>
          </a:prstGeom>
          <a:noFill/>
          <a:ln>
            <a:noFill/>
          </a:ln>
        </p:spPr>
      </p:pic>
      <p:sp>
        <p:nvSpPr>
          <p:cNvPr id="682" name="Google Shape;682;g1c59f1bc401_0_1036"/>
          <p:cNvSpPr txBox="1"/>
          <p:nvPr/>
        </p:nvSpPr>
        <p:spPr>
          <a:xfrm>
            <a:off x="1125329" y="5126260"/>
            <a:ext cx="1567350" cy="263127"/>
          </a:xfrm>
          <a:prstGeom prst="rect">
            <a:avLst/>
          </a:prstGeom>
          <a:noFill/>
          <a:ln>
            <a:noFill/>
          </a:ln>
        </p:spPr>
        <p:txBody>
          <a:bodyPr spcFirstLastPara="1" wrap="square" lIns="68569" tIns="68569" rIns="68569" bIns="68569" anchor="t" anchorCtr="0">
            <a:spAutoFit/>
          </a:bodyPr>
          <a:lstStyle/>
          <a:p>
            <a:pPr>
              <a:lnSpc>
                <a:spcPct val="90000"/>
              </a:lnSpc>
              <a:buClr>
                <a:srgbClr val="000000"/>
              </a:buClr>
              <a:buSzPts val="1200"/>
            </a:pPr>
            <a:r>
              <a:rPr lang="en-US" sz="900" b="1">
                <a:solidFill>
                  <a:srgbClr val="172E4A"/>
                </a:solidFill>
                <a:latin typeface="Arial"/>
                <a:ea typeface="Arial"/>
                <a:cs typeface="Arial"/>
                <a:sym typeface="Arial"/>
              </a:rPr>
              <a:t>@cyberpeacefoundation</a:t>
            </a:r>
            <a:endParaRPr sz="4500">
              <a:solidFill>
                <a:schemeClr val="dk1"/>
              </a:solidFill>
              <a:latin typeface="Arial"/>
              <a:ea typeface="Arial"/>
              <a:cs typeface="Arial"/>
              <a:sym typeface="Arial"/>
            </a:endParaRPr>
          </a:p>
        </p:txBody>
      </p:sp>
      <p:sp>
        <p:nvSpPr>
          <p:cNvPr id="683" name="Google Shape;683;g1c59f1bc401_0_1036"/>
          <p:cNvSpPr txBox="1"/>
          <p:nvPr/>
        </p:nvSpPr>
        <p:spPr>
          <a:xfrm>
            <a:off x="464175" y="3541848"/>
            <a:ext cx="8215650" cy="988966"/>
          </a:xfrm>
          <a:prstGeom prst="rect">
            <a:avLst/>
          </a:prstGeom>
          <a:noFill/>
          <a:ln>
            <a:noFill/>
          </a:ln>
        </p:spPr>
        <p:txBody>
          <a:bodyPr spcFirstLastPara="1" wrap="square" lIns="68569" tIns="68569" rIns="68569" bIns="68569" anchor="t" anchorCtr="0">
            <a:spAutoFit/>
          </a:bodyPr>
          <a:lstStyle/>
          <a:p>
            <a:pPr algn="ctr">
              <a:lnSpc>
                <a:spcPct val="90000"/>
              </a:lnSpc>
              <a:buClr>
                <a:srgbClr val="000000"/>
              </a:buClr>
              <a:buSzPts val="1900"/>
            </a:pPr>
            <a:r>
              <a:rPr lang="en-US" b="1">
                <a:solidFill>
                  <a:schemeClr val="dk1"/>
                </a:solidFill>
                <a:latin typeface="Arial"/>
                <a:ea typeface="Arial"/>
                <a:cs typeface="Arial"/>
                <a:sym typeface="Arial"/>
              </a:rPr>
              <a:t>For assistance, contact us on our WhatsApp helpline </a:t>
            </a:r>
            <a:br>
              <a:rPr lang="en-US" b="1">
                <a:solidFill>
                  <a:schemeClr val="dk1"/>
                </a:solidFill>
                <a:latin typeface="Arial"/>
                <a:ea typeface="Arial"/>
                <a:cs typeface="Arial"/>
                <a:sym typeface="Arial"/>
              </a:rPr>
            </a:br>
            <a:r>
              <a:rPr lang="en-US" b="1">
                <a:solidFill>
                  <a:schemeClr val="dk1"/>
                </a:solidFill>
                <a:latin typeface="Arial"/>
                <a:ea typeface="Arial"/>
                <a:cs typeface="Arial"/>
                <a:sym typeface="Arial"/>
              </a:rPr>
              <a:t>at +91 957 00000 66</a:t>
            </a:r>
            <a:endParaRPr b="1">
              <a:solidFill>
                <a:schemeClr val="dk1"/>
              </a:solidFill>
              <a:latin typeface="Arial"/>
              <a:ea typeface="Arial"/>
              <a:cs typeface="Arial"/>
              <a:sym typeface="Arial"/>
            </a:endParaRPr>
          </a:p>
          <a:p>
            <a:pPr algn="ctr">
              <a:lnSpc>
                <a:spcPct val="90000"/>
              </a:lnSpc>
              <a:spcBef>
                <a:spcPts val="750"/>
              </a:spcBef>
              <a:buClr>
                <a:srgbClr val="000000"/>
              </a:buClr>
              <a:buSzPts val="1900"/>
            </a:pPr>
            <a:r>
              <a:rPr lang="en-US" b="1">
                <a:solidFill>
                  <a:schemeClr val="dk1"/>
                </a:solidFill>
                <a:latin typeface="Arial"/>
                <a:ea typeface="Arial"/>
                <a:cs typeface="Arial"/>
                <a:sym typeface="Arial"/>
              </a:rPr>
              <a:t>Or via mail at helpline@cyberpeace.net</a:t>
            </a:r>
            <a:endParaRPr b="1">
              <a:solidFill>
                <a:schemeClr val="dk1"/>
              </a:solidFill>
              <a:latin typeface="Arial"/>
              <a:ea typeface="Arial"/>
              <a:cs typeface="Arial"/>
              <a:sym typeface="Arial"/>
            </a:endParaRPr>
          </a:p>
        </p:txBody>
      </p:sp>
      <p:sp>
        <p:nvSpPr>
          <p:cNvPr id="684" name="Google Shape;684;g1c59f1bc401_0_1036"/>
          <p:cNvSpPr txBox="1"/>
          <p:nvPr/>
        </p:nvSpPr>
        <p:spPr>
          <a:xfrm>
            <a:off x="1493530" y="2030539"/>
            <a:ext cx="6156941" cy="1154140"/>
          </a:xfrm>
          <a:prstGeom prst="rect">
            <a:avLst/>
          </a:prstGeom>
          <a:noFill/>
          <a:ln>
            <a:noFill/>
          </a:ln>
        </p:spPr>
        <p:txBody>
          <a:bodyPr spcFirstLastPara="1" wrap="square" lIns="68569" tIns="68569" rIns="68569" bIns="68569" anchor="t" anchorCtr="0">
            <a:spAutoFit/>
          </a:bodyPr>
          <a:lstStyle/>
          <a:p>
            <a:pPr algn="ctr"/>
            <a:r>
              <a:rPr lang="en-US" sz="6600" b="1">
                <a:solidFill>
                  <a:srgbClr val="073763"/>
                </a:solidFill>
                <a:latin typeface="Verdana"/>
                <a:ea typeface="Verdana"/>
                <a:cs typeface="Verdana"/>
                <a:sym typeface="Verdana"/>
              </a:rPr>
              <a:t>THANK  YOU</a:t>
            </a:r>
            <a:endParaRPr sz="6600" b="1">
              <a:solidFill>
                <a:srgbClr val="073763"/>
              </a:solidFill>
              <a:latin typeface="Verdana"/>
              <a:ea typeface="Verdana"/>
              <a:cs typeface="Verdana"/>
              <a:sym typeface="Verdana"/>
            </a:endParaRPr>
          </a:p>
        </p:txBody>
      </p:sp>
    </p:spTree>
    <p:extLst>
      <p:ext uri="{BB962C8B-B14F-4D97-AF65-F5344CB8AC3E}">
        <p14:creationId xmlns:p14="http://schemas.microsoft.com/office/powerpoint/2010/main" val="249438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3">
            <a:alphaModFix amt="12000"/>
          </a:blip>
          <a:srcRect l="11944" t="2061" r="9651" b="4023"/>
          <a:stretch/>
        </p:blipFill>
        <p:spPr>
          <a:xfrm>
            <a:off x="4176" y="-44244"/>
            <a:ext cx="12187824" cy="6858000"/>
          </a:xfrm>
          <a:prstGeom prst="rect">
            <a:avLst/>
          </a:prstGeom>
        </p:spPr>
      </p:pic>
      <p:graphicFrame>
        <p:nvGraphicFramePr>
          <p:cNvPr id="26" name="Content Placeholder 2">
            <a:extLst>
              <a:ext uri="{FF2B5EF4-FFF2-40B4-BE49-F238E27FC236}">
                <a16:creationId xmlns:a16="http://schemas.microsoft.com/office/drawing/2014/main" id="{3D3CB76A-6995-73D5-BCEC-950646FE80BE}"/>
              </a:ext>
            </a:extLst>
          </p:cNvPr>
          <p:cNvGraphicFramePr>
            <a:graphicFrameLocks/>
          </p:cNvGraphicFramePr>
          <p:nvPr>
            <p:extLst>
              <p:ext uri="{D42A27DB-BD31-4B8C-83A1-F6EECF244321}">
                <p14:modId xmlns:p14="http://schemas.microsoft.com/office/powerpoint/2010/main" val="3519071457"/>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Picture 26" descr="A black background with blue text&#10;&#10;Description automatically generated">
            <a:extLst>
              <a:ext uri="{FF2B5EF4-FFF2-40B4-BE49-F238E27FC236}">
                <a16:creationId xmlns:a16="http://schemas.microsoft.com/office/drawing/2014/main" id="{94BB584C-4BFA-3D19-92B6-5B5B12E998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
        <p:nvSpPr>
          <p:cNvPr id="28" name="Title 1">
            <a:extLst>
              <a:ext uri="{FF2B5EF4-FFF2-40B4-BE49-F238E27FC236}">
                <a16:creationId xmlns:a16="http://schemas.microsoft.com/office/drawing/2014/main" id="{12A39711-6C15-B426-3971-7FA82CF366E9}"/>
              </a:ext>
            </a:extLst>
          </p:cNvPr>
          <p:cNvSpPr txBox="1">
            <a:spLocks/>
          </p:cNvSpPr>
          <p:nvPr/>
        </p:nvSpPr>
        <p:spPr>
          <a:xfrm>
            <a:off x="-548144" y="800094"/>
            <a:ext cx="10515600" cy="890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T</a:t>
            </a:r>
            <a:r>
              <a:rPr lang="en-IN" b="1" dirty="0"/>
              <a:t>OPICS</a:t>
            </a:r>
          </a:p>
        </p:txBody>
      </p:sp>
    </p:spTree>
    <p:extLst>
      <p:ext uri="{BB962C8B-B14F-4D97-AF65-F5344CB8AC3E}">
        <p14:creationId xmlns:p14="http://schemas.microsoft.com/office/powerpoint/2010/main" val="256392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2">
            <a:alphaModFix amt="12000"/>
          </a:blip>
          <a:srcRect l="11944" t="2061" r="9651" b="4023"/>
          <a:stretch/>
        </p:blipFill>
        <p:spPr>
          <a:xfrm>
            <a:off x="4176" y="0"/>
            <a:ext cx="12187824" cy="6858000"/>
          </a:xfrm>
          <a:prstGeom prst="rect">
            <a:avLst/>
          </a:prstGeom>
        </p:spPr>
      </p:pic>
      <p:sp>
        <p:nvSpPr>
          <p:cNvPr id="4" name="TextBox 3">
            <a:extLst>
              <a:ext uri="{FF2B5EF4-FFF2-40B4-BE49-F238E27FC236}">
                <a16:creationId xmlns:a16="http://schemas.microsoft.com/office/drawing/2014/main" id="{36B3DBA8-E373-2621-4D1E-76398C9C3B22}"/>
              </a:ext>
            </a:extLst>
          </p:cNvPr>
          <p:cNvSpPr txBox="1"/>
          <p:nvPr/>
        </p:nvSpPr>
        <p:spPr>
          <a:xfrm>
            <a:off x="250723" y="1843549"/>
            <a:ext cx="8775289" cy="3693319"/>
          </a:xfrm>
          <a:prstGeom prst="rect">
            <a:avLst/>
          </a:prstGeom>
          <a:noFill/>
        </p:spPr>
        <p:txBody>
          <a:bodyPr wrap="square" rtlCol="0">
            <a:spAutoFit/>
          </a:bodyPr>
          <a:lstStyle/>
          <a:p>
            <a:r>
              <a:rPr lang="en-US" dirty="0"/>
              <a:t>Social media has become an integral part of youth culture, shaping how young people connect, communicate, and express themselves. </a:t>
            </a:r>
          </a:p>
          <a:p>
            <a:endParaRPr lang="en-US" dirty="0"/>
          </a:p>
          <a:p>
            <a:r>
              <a:rPr lang="en-US" dirty="0"/>
              <a:t>With billions of active users worldwide, platforms like Facebook, Instagram, Snapchat, and YouTube have transformed the way youth engage with each other and the world. In India, the youth spend several hours daily navigating these digital spaces, drawn by entertainment, self-expression, and peer validation. </a:t>
            </a:r>
          </a:p>
          <a:p>
            <a:endParaRPr lang="en-US" dirty="0"/>
          </a:p>
          <a:p>
            <a:r>
              <a:rPr lang="en-US" dirty="0"/>
              <a:t>However, alongside the opportunities for creativity and connection, social media also presents challenges, including privacy risks, cyberbullying, and misinformation. </a:t>
            </a:r>
          </a:p>
          <a:p>
            <a:endParaRPr lang="en-US" dirty="0"/>
          </a:p>
          <a:p>
            <a:r>
              <a:rPr lang="en-US" dirty="0"/>
              <a:t>Understanding these dynamics and fostering cybersafety awareness is key to ensuring a safe and enriching social media experience for young users.</a:t>
            </a:r>
          </a:p>
        </p:txBody>
      </p:sp>
      <p:pic>
        <p:nvPicPr>
          <p:cNvPr id="6" name="Picture 5" descr="A black background with blue text&#10;&#10;Description automatically generated">
            <a:extLst>
              <a:ext uri="{FF2B5EF4-FFF2-40B4-BE49-F238E27FC236}">
                <a16:creationId xmlns:a16="http://schemas.microsoft.com/office/drawing/2014/main" id="{F3CE68C1-543C-327D-8499-16FB6F668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
        <p:nvSpPr>
          <p:cNvPr id="7" name="Title 1">
            <a:extLst>
              <a:ext uri="{FF2B5EF4-FFF2-40B4-BE49-F238E27FC236}">
                <a16:creationId xmlns:a16="http://schemas.microsoft.com/office/drawing/2014/main" id="{7DB7D2EB-FD2D-8A47-ADA3-F7214392A67D}"/>
              </a:ext>
            </a:extLst>
          </p:cNvPr>
          <p:cNvSpPr txBox="1">
            <a:spLocks/>
          </p:cNvSpPr>
          <p:nvPr/>
        </p:nvSpPr>
        <p:spPr>
          <a:xfrm>
            <a:off x="-548144" y="800094"/>
            <a:ext cx="10515600" cy="890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N" b="1" dirty="0"/>
              <a:t>OVERVIEW</a:t>
            </a:r>
          </a:p>
        </p:txBody>
      </p:sp>
    </p:spTree>
    <p:extLst>
      <p:ext uri="{BB962C8B-B14F-4D97-AF65-F5344CB8AC3E}">
        <p14:creationId xmlns:p14="http://schemas.microsoft.com/office/powerpoint/2010/main" val="325025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3">
            <a:alphaModFix amt="12000"/>
          </a:blip>
          <a:srcRect l="11944" t="2061" r="9651" b="4023"/>
          <a:stretch/>
        </p:blipFill>
        <p:spPr>
          <a:xfrm>
            <a:off x="4176" y="-44244"/>
            <a:ext cx="12187824" cy="6858000"/>
          </a:xfrm>
          <a:prstGeom prst="rect">
            <a:avLst/>
          </a:prstGeom>
        </p:spPr>
      </p:pic>
      <p:pic>
        <p:nvPicPr>
          <p:cNvPr id="27" name="Picture 26" descr="A black background with blue text&#10;&#10;Description automatically generated">
            <a:extLst>
              <a:ext uri="{FF2B5EF4-FFF2-40B4-BE49-F238E27FC236}">
                <a16:creationId xmlns:a16="http://schemas.microsoft.com/office/drawing/2014/main" id="{94BB584C-4BFA-3D19-92B6-5B5B12E99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pic>
        <p:nvPicPr>
          <p:cNvPr id="8" name="Picture 7" descr="A group of icons on a pink background">
            <a:extLst>
              <a:ext uri="{FF2B5EF4-FFF2-40B4-BE49-F238E27FC236}">
                <a16:creationId xmlns:a16="http://schemas.microsoft.com/office/drawing/2014/main" id="{D6B1E8A2-44E4-CD64-1BC1-74DF7D9469FE}"/>
              </a:ext>
            </a:extLst>
          </p:cNvPr>
          <p:cNvPicPr>
            <a:picLocks noChangeAspect="1"/>
          </p:cNvPicPr>
          <p:nvPr/>
        </p:nvPicPr>
        <p:blipFill>
          <a:blip r:embed="rId5"/>
          <a:stretch>
            <a:fillRect/>
          </a:stretch>
        </p:blipFill>
        <p:spPr>
          <a:xfrm>
            <a:off x="142363" y="1158823"/>
            <a:ext cx="8859274" cy="4976506"/>
          </a:xfrm>
          <a:prstGeom prst="rect">
            <a:avLst/>
          </a:prstGeom>
        </p:spPr>
      </p:pic>
    </p:spTree>
    <p:extLst>
      <p:ext uri="{BB962C8B-B14F-4D97-AF65-F5344CB8AC3E}">
        <p14:creationId xmlns:p14="http://schemas.microsoft.com/office/powerpoint/2010/main" val="71909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2">
            <a:alphaModFix amt="12000"/>
          </a:blip>
          <a:srcRect l="11944" t="2061" r="9651" b="4023"/>
          <a:stretch/>
        </p:blipFill>
        <p:spPr>
          <a:xfrm>
            <a:off x="4176" y="0"/>
            <a:ext cx="12187824" cy="6858000"/>
          </a:xfrm>
          <a:prstGeom prst="rect">
            <a:avLst/>
          </a:prstGeom>
        </p:spPr>
      </p:pic>
      <p:sp>
        <p:nvSpPr>
          <p:cNvPr id="3" name="Title 1">
            <a:extLst>
              <a:ext uri="{FF2B5EF4-FFF2-40B4-BE49-F238E27FC236}">
                <a16:creationId xmlns:a16="http://schemas.microsoft.com/office/drawing/2014/main" id="{8C87FF04-7A9F-AC78-4AAC-1FA49B922514}"/>
              </a:ext>
            </a:extLst>
          </p:cNvPr>
          <p:cNvSpPr txBox="1">
            <a:spLocks/>
          </p:cNvSpPr>
          <p:nvPr/>
        </p:nvSpPr>
        <p:spPr>
          <a:xfrm>
            <a:off x="-548144" y="800094"/>
            <a:ext cx="10515600" cy="890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N" b="1" dirty="0"/>
              <a:t>Social Media &amp; Statistics</a:t>
            </a:r>
          </a:p>
        </p:txBody>
      </p:sp>
      <p:sp>
        <p:nvSpPr>
          <p:cNvPr id="5" name="TextBox 4">
            <a:extLst>
              <a:ext uri="{FF2B5EF4-FFF2-40B4-BE49-F238E27FC236}">
                <a16:creationId xmlns:a16="http://schemas.microsoft.com/office/drawing/2014/main" id="{EB437143-C0F9-F8F4-7764-8E31E3E0B949}"/>
              </a:ext>
            </a:extLst>
          </p:cNvPr>
          <p:cNvSpPr txBox="1"/>
          <p:nvPr/>
        </p:nvSpPr>
        <p:spPr>
          <a:xfrm>
            <a:off x="353961" y="1622323"/>
            <a:ext cx="8244349" cy="4801314"/>
          </a:xfrm>
          <a:prstGeom prst="rect">
            <a:avLst/>
          </a:prstGeom>
          <a:noFill/>
        </p:spPr>
        <p:txBody>
          <a:bodyPr wrap="square" rtlCol="0">
            <a:spAutoFit/>
          </a:bodyPr>
          <a:lstStyle/>
          <a:p>
            <a:r>
              <a:rPr lang="en-US" b="1" u="sng" dirty="0"/>
              <a:t>Global Statistics</a:t>
            </a:r>
          </a:p>
          <a:p>
            <a:pPr marL="285750" indent="-285750">
              <a:buFont typeface="Wingdings" panose="05000000000000000000" pitchFamily="2" charset="2"/>
              <a:buChar char="ü"/>
            </a:pPr>
            <a:r>
              <a:rPr lang="en-US" dirty="0"/>
              <a:t>Social Media Users: As of July 2024, there are </a:t>
            </a:r>
            <a:r>
              <a:rPr lang="en-US"/>
              <a:t>approximately </a:t>
            </a:r>
            <a:r>
              <a:rPr lang="en-US" b="1"/>
              <a:t>5.17 </a:t>
            </a:r>
            <a:r>
              <a:rPr lang="en-US" b="1" dirty="0"/>
              <a:t>billion social media users globally</a:t>
            </a:r>
            <a:r>
              <a:rPr lang="en-US" dirty="0"/>
              <a:t>, which is </a:t>
            </a:r>
            <a:r>
              <a:rPr lang="en-US"/>
              <a:t>over </a:t>
            </a:r>
            <a:r>
              <a:rPr lang="en-US" b="1"/>
              <a:t>63.7% </a:t>
            </a:r>
            <a:r>
              <a:rPr lang="en-US" b="1" dirty="0"/>
              <a:t>of the world's population.</a:t>
            </a:r>
          </a:p>
          <a:p>
            <a:endParaRPr lang="en-US" b="1" dirty="0"/>
          </a:p>
          <a:p>
            <a:pPr marL="285750" indent="-285750">
              <a:buFont typeface="Wingdings" panose="05000000000000000000" pitchFamily="2" charset="2"/>
              <a:buChar char="ü"/>
            </a:pPr>
            <a:r>
              <a:rPr lang="en-US" dirty="0"/>
              <a:t>Users spend an average of </a:t>
            </a:r>
            <a:r>
              <a:rPr lang="en-US" b="1" dirty="0"/>
              <a:t>2.5 to 3 hours per day </a:t>
            </a:r>
            <a:r>
              <a:rPr lang="en-US" dirty="0"/>
              <a:t>on social media platforms.</a:t>
            </a:r>
          </a:p>
          <a:p>
            <a:endParaRPr lang="en-US" b="1" dirty="0"/>
          </a:p>
          <a:p>
            <a:pPr marL="285750" indent="-285750">
              <a:buFont typeface="Wingdings" panose="05000000000000000000" pitchFamily="2" charset="2"/>
              <a:buChar char="ü"/>
            </a:pPr>
            <a:r>
              <a:rPr lang="en-US" b="1" dirty="0"/>
              <a:t>Most Popular Platforms:</a:t>
            </a:r>
          </a:p>
          <a:p>
            <a:r>
              <a:rPr lang="en-US" b="1" dirty="0"/>
              <a:t>	- Facebook:</a:t>
            </a:r>
            <a:r>
              <a:rPr lang="en-US" dirty="0"/>
              <a:t> 3.05 Billion Monthly Active Users</a:t>
            </a:r>
          </a:p>
          <a:p>
            <a:r>
              <a:rPr lang="en-US" b="1" dirty="0"/>
              <a:t>	- WhatsApp: </a:t>
            </a:r>
            <a:r>
              <a:rPr lang="en-US" dirty="0"/>
              <a:t>2.7 Billion Monthly Active Users</a:t>
            </a:r>
          </a:p>
          <a:p>
            <a:r>
              <a:rPr lang="en-US" dirty="0"/>
              <a:t>	</a:t>
            </a:r>
            <a:r>
              <a:rPr lang="en-US" b="1" dirty="0"/>
              <a:t>- YouTube: </a:t>
            </a:r>
            <a:r>
              <a:rPr lang="en-US" dirty="0"/>
              <a:t>2.7 Billion Monthly Active Users</a:t>
            </a:r>
          </a:p>
          <a:p>
            <a:r>
              <a:rPr lang="en-US" dirty="0"/>
              <a:t>	</a:t>
            </a:r>
            <a:r>
              <a:rPr lang="en-US" b="1" dirty="0"/>
              <a:t>- Instagram: </a:t>
            </a:r>
            <a:r>
              <a:rPr lang="en-US" dirty="0"/>
              <a:t>2 Billion Monthly Active Users</a:t>
            </a:r>
          </a:p>
          <a:p>
            <a:r>
              <a:rPr lang="en-US" dirty="0"/>
              <a:t>	</a:t>
            </a:r>
            <a:r>
              <a:rPr lang="en-US" b="1" dirty="0"/>
              <a:t>- Telegram: </a:t>
            </a:r>
            <a:r>
              <a:rPr lang="en-US" dirty="0"/>
              <a:t>800 Million Monthly Active Users</a:t>
            </a:r>
          </a:p>
          <a:p>
            <a:r>
              <a:rPr lang="en-US" dirty="0"/>
              <a:t>	</a:t>
            </a:r>
            <a:r>
              <a:rPr lang="en-US" b="1" dirty="0"/>
              <a:t>- Snapchat: </a:t>
            </a:r>
            <a:r>
              <a:rPr lang="en-US" dirty="0"/>
              <a:t>750 million active users</a:t>
            </a:r>
          </a:p>
          <a:p>
            <a:endParaRPr lang="en-US" dirty="0"/>
          </a:p>
          <a:p>
            <a:pPr marL="285750" indent="-285750">
              <a:buFont typeface="Wingdings" panose="05000000000000000000" pitchFamily="2" charset="2"/>
              <a:buChar char="ü"/>
            </a:pPr>
            <a:r>
              <a:rPr lang="en-US" dirty="0"/>
              <a:t>Over </a:t>
            </a:r>
            <a:r>
              <a:rPr lang="en-US" b="1" dirty="0"/>
              <a:t>90%</a:t>
            </a:r>
            <a:r>
              <a:rPr lang="en-US" dirty="0"/>
              <a:t> of people </a:t>
            </a:r>
            <a:r>
              <a:rPr lang="en-US" b="1" dirty="0"/>
              <a:t>aged 18–29 </a:t>
            </a:r>
            <a:r>
              <a:rPr lang="en-US" dirty="0"/>
              <a:t>use social media, with teenagers and young adults being the most engaged demographic.</a:t>
            </a:r>
          </a:p>
          <a:p>
            <a:pPr marL="285750" indent="-285750">
              <a:buFont typeface="Wingdings" panose="05000000000000000000" pitchFamily="2" charset="2"/>
              <a:buChar char="ü"/>
            </a:pPr>
            <a:endParaRPr lang="en-IN" dirty="0"/>
          </a:p>
        </p:txBody>
      </p:sp>
      <p:pic>
        <p:nvPicPr>
          <p:cNvPr id="6" name="Picture 5" descr="A black background with blue text&#10;&#10;Description automatically generated">
            <a:extLst>
              <a:ext uri="{FF2B5EF4-FFF2-40B4-BE49-F238E27FC236}">
                <a16:creationId xmlns:a16="http://schemas.microsoft.com/office/drawing/2014/main" id="{C937B228-2BEF-2929-3DF6-61A44E148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Tree>
    <p:extLst>
      <p:ext uri="{BB962C8B-B14F-4D97-AF65-F5344CB8AC3E}">
        <p14:creationId xmlns:p14="http://schemas.microsoft.com/office/powerpoint/2010/main" val="178841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3">
            <a:alphaModFix amt="12000"/>
          </a:blip>
          <a:srcRect l="11944" t="2061" r="9651" b="4023"/>
          <a:stretch/>
        </p:blipFill>
        <p:spPr>
          <a:xfrm>
            <a:off x="4176" y="-44244"/>
            <a:ext cx="12187824" cy="6858000"/>
          </a:xfrm>
          <a:prstGeom prst="rect">
            <a:avLst/>
          </a:prstGeom>
        </p:spPr>
      </p:pic>
      <p:pic>
        <p:nvPicPr>
          <p:cNvPr id="27" name="Picture 26" descr="A black background with blue text&#10;&#10;Description automatically generated">
            <a:extLst>
              <a:ext uri="{FF2B5EF4-FFF2-40B4-BE49-F238E27FC236}">
                <a16:creationId xmlns:a16="http://schemas.microsoft.com/office/drawing/2014/main" id="{94BB584C-4BFA-3D19-92B6-5B5B12E99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pic>
        <p:nvPicPr>
          <p:cNvPr id="6" name="Picture 5" descr="A graph of a social media platform&#10;&#10;Description automatically generated with medium confidence">
            <a:extLst>
              <a:ext uri="{FF2B5EF4-FFF2-40B4-BE49-F238E27FC236}">
                <a16:creationId xmlns:a16="http://schemas.microsoft.com/office/drawing/2014/main" id="{2A01959D-7CBC-A171-CA3E-6574449A2D02}"/>
              </a:ext>
            </a:extLst>
          </p:cNvPr>
          <p:cNvPicPr>
            <a:picLocks noChangeAspect="1"/>
          </p:cNvPicPr>
          <p:nvPr/>
        </p:nvPicPr>
        <p:blipFill>
          <a:blip r:embed="rId5"/>
          <a:stretch>
            <a:fillRect/>
          </a:stretch>
        </p:blipFill>
        <p:spPr>
          <a:xfrm>
            <a:off x="0" y="1239944"/>
            <a:ext cx="9144000" cy="5145024"/>
          </a:xfrm>
          <a:prstGeom prst="rect">
            <a:avLst/>
          </a:prstGeom>
        </p:spPr>
      </p:pic>
    </p:spTree>
    <p:extLst>
      <p:ext uri="{BB962C8B-B14F-4D97-AF65-F5344CB8AC3E}">
        <p14:creationId xmlns:p14="http://schemas.microsoft.com/office/powerpoint/2010/main" val="257586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2">
            <a:alphaModFix amt="12000"/>
          </a:blip>
          <a:srcRect l="11944" t="2061" r="9651" b="4023"/>
          <a:stretch/>
        </p:blipFill>
        <p:spPr>
          <a:xfrm>
            <a:off x="4176" y="0"/>
            <a:ext cx="12187824" cy="6858000"/>
          </a:xfrm>
          <a:prstGeom prst="rect">
            <a:avLst/>
          </a:prstGeom>
        </p:spPr>
      </p:pic>
      <p:sp>
        <p:nvSpPr>
          <p:cNvPr id="3" name="Title 1">
            <a:extLst>
              <a:ext uri="{FF2B5EF4-FFF2-40B4-BE49-F238E27FC236}">
                <a16:creationId xmlns:a16="http://schemas.microsoft.com/office/drawing/2014/main" id="{8C87FF04-7A9F-AC78-4AAC-1FA49B922514}"/>
              </a:ext>
            </a:extLst>
          </p:cNvPr>
          <p:cNvSpPr txBox="1">
            <a:spLocks/>
          </p:cNvSpPr>
          <p:nvPr/>
        </p:nvSpPr>
        <p:spPr>
          <a:xfrm>
            <a:off x="-548144" y="859086"/>
            <a:ext cx="10515600" cy="890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N" b="1" dirty="0"/>
              <a:t>Social Media &amp; Statistics</a:t>
            </a:r>
          </a:p>
        </p:txBody>
      </p:sp>
      <p:sp>
        <p:nvSpPr>
          <p:cNvPr id="5" name="TextBox 4">
            <a:extLst>
              <a:ext uri="{FF2B5EF4-FFF2-40B4-BE49-F238E27FC236}">
                <a16:creationId xmlns:a16="http://schemas.microsoft.com/office/drawing/2014/main" id="{EB437143-C0F9-F8F4-7764-8E31E3E0B949}"/>
              </a:ext>
            </a:extLst>
          </p:cNvPr>
          <p:cNvSpPr txBox="1"/>
          <p:nvPr/>
        </p:nvSpPr>
        <p:spPr>
          <a:xfrm>
            <a:off x="353961" y="1622323"/>
            <a:ext cx="8244349" cy="3693319"/>
          </a:xfrm>
          <a:prstGeom prst="rect">
            <a:avLst/>
          </a:prstGeom>
          <a:noFill/>
        </p:spPr>
        <p:txBody>
          <a:bodyPr wrap="square" rtlCol="0">
            <a:spAutoFit/>
          </a:bodyPr>
          <a:lstStyle/>
          <a:p>
            <a:r>
              <a:rPr lang="en-US" b="1" u="sng" dirty="0"/>
              <a:t>Indian Statistics</a:t>
            </a:r>
          </a:p>
          <a:p>
            <a:pPr marL="285750" indent="-285750">
              <a:buFont typeface="Wingdings" panose="05000000000000000000" pitchFamily="2" charset="2"/>
              <a:buChar char="ü"/>
            </a:pPr>
            <a:r>
              <a:rPr lang="en-US" dirty="0"/>
              <a:t>India has the second-largest social media user base in the world, with around </a:t>
            </a:r>
            <a:r>
              <a:rPr lang="en-US" b="1" dirty="0"/>
              <a:t>660 million users.</a:t>
            </a:r>
          </a:p>
          <a:p>
            <a:endParaRPr lang="en-US" b="1" dirty="0"/>
          </a:p>
          <a:p>
            <a:pPr marL="285750" indent="-285750">
              <a:buFont typeface="Wingdings" panose="05000000000000000000" pitchFamily="2" charset="2"/>
              <a:buChar char="ü"/>
            </a:pPr>
            <a:r>
              <a:rPr lang="en-US" b="1" dirty="0"/>
              <a:t>Most Popular Platforms:</a:t>
            </a:r>
          </a:p>
          <a:p>
            <a:r>
              <a:rPr lang="en-US" b="1" dirty="0"/>
              <a:t>	- WhatsApp: </a:t>
            </a:r>
            <a:r>
              <a:rPr lang="en-US" dirty="0"/>
              <a:t>Most popular messaging platform (530 million users)</a:t>
            </a:r>
          </a:p>
          <a:p>
            <a:r>
              <a:rPr lang="en-US" dirty="0"/>
              <a:t>	</a:t>
            </a:r>
            <a:r>
              <a:rPr lang="en-US" b="1" dirty="0"/>
              <a:t>- Facebook: </a:t>
            </a:r>
            <a:r>
              <a:rPr lang="en-US" dirty="0"/>
              <a:t>Over 320 million users</a:t>
            </a:r>
          </a:p>
          <a:p>
            <a:r>
              <a:rPr lang="en-US" dirty="0"/>
              <a:t>	</a:t>
            </a:r>
            <a:r>
              <a:rPr lang="en-US" b="1" dirty="0"/>
              <a:t>- Instagram: </a:t>
            </a:r>
            <a:r>
              <a:rPr lang="en-US" dirty="0"/>
              <a:t>300 million users</a:t>
            </a:r>
          </a:p>
          <a:p>
            <a:r>
              <a:rPr lang="en-US" dirty="0"/>
              <a:t>	</a:t>
            </a:r>
            <a:r>
              <a:rPr lang="en-US" b="1" dirty="0"/>
              <a:t>- YouTube: </a:t>
            </a:r>
            <a:r>
              <a:rPr lang="en-US" dirty="0"/>
              <a:t>Around 500 million users</a:t>
            </a:r>
          </a:p>
          <a:p>
            <a:r>
              <a:rPr lang="en-US" dirty="0"/>
              <a:t>	</a:t>
            </a:r>
            <a:r>
              <a:rPr lang="en-US" b="1" dirty="0"/>
              <a:t>- TikTok (before the ban): </a:t>
            </a:r>
            <a:r>
              <a:rPr lang="en-US" dirty="0"/>
              <a:t>Over 200 million users</a:t>
            </a:r>
          </a:p>
          <a:p>
            <a:endParaRPr lang="en-US" dirty="0"/>
          </a:p>
          <a:p>
            <a:pPr marL="285750" indent="-285750">
              <a:buFont typeface="Wingdings" panose="05000000000000000000" pitchFamily="2" charset="2"/>
              <a:buChar char="ü"/>
            </a:pPr>
            <a:r>
              <a:rPr lang="en-US" dirty="0"/>
              <a:t>A significant portion of users between </a:t>
            </a:r>
            <a:r>
              <a:rPr lang="en-US" b="1" dirty="0"/>
              <a:t>16-24 years </a:t>
            </a:r>
            <a:r>
              <a:rPr lang="en-US" dirty="0"/>
              <a:t>spend over </a:t>
            </a:r>
            <a:r>
              <a:rPr lang="en-US" b="1" dirty="0"/>
              <a:t>4 hours a day </a:t>
            </a:r>
            <a:r>
              <a:rPr lang="en-US" dirty="0"/>
              <a:t>on social media platforms in India.</a:t>
            </a:r>
            <a:endParaRPr lang="en-IN" dirty="0"/>
          </a:p>
        </p:txBody>
      </p:sp>
      <p:pic>
        <p:nvPicPr>
          <p:cNvPr id="6" name="Picture 5" descr="A black background with blue text&#10;&#10;Description automatically generated">
            <a:extLst>
              <a:ext uri="{FF2B5EF4-FFF2-40B4-BE49-F238E27FC236}">
                <a16:creationId xmlns:a16="http://schemas.microsoft.com/office/drawing/2014/main" id="{C937B228-2BEF-2929-3DF6-61A44E148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Tree>
    <p:extLst>
      <p:ext uri="{BB962C8B-B14F-4D97-AF65-F5344CB8AC3E}">
        <p14:creationId xmlns:p14="http://schemas.microsoft.com/office/powerpoint/2010/main" val="224404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2">
            <a:alphaModFix amt="12000"/>
          </a:blip>
          <a:srcRect l="11944" t="2061" r="9651" b="4023"/>
          <a:stretch/>
        </p:blipFill>
        <p:spPr>
          <a:xfrm>
            <a:off x="4176" y="0"/>
            <a:ext cx="12187824" cy="6858000"/>
          </a:xfrm>
          <a:prstGeom prst="rect">
            <a:avLst/>
          </a:prstGeom>
        </p:spPr>
      </p:pic>
      <p:sp>
        <p:nvSpPr>
          <p:cNvPr id="3" name="Title 1">
            <a:extLst>
              <a:ext uri="{FF2B5EF4-FFF2-40B4-BE49-F238E27FC236}">
                <a16:creationId xmlns:a16="http://schemas.microsoft.com/office/drawing/2014/main" id="{8C87FF04-7A9F-AC78-4AAC-1FA49B922514}"/>
              </a:ext>
            </a:extLst>
          </p:cNvPr>
          <p:cNvSpPr txBox="1">
            <a:spLocks/>
          </p:cNvSpPr>
          <p:nvPr/>
        </p:nvSpPr>
        <p:spPr>
          <a:xfrm>
            <a:off x="-548144" y="932836"/>
            <a:ext cx="10515600" cy="890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Current Popular Social Media Platforms</a:t>
            </a:r>
            <a:endParaRPr lang="en-IN" sz="4000" b="1" dirty="0"/>
          </a:p>
        </p:txBody>
      </p:sp>
      <p:pic>
        <p:nvPicPr>
          <p:cNvPr id="6" name="Picture 5" descr="A black background with blue text&#10;&#10;Description automatically generated">
            <a:extLst>
              <a:ext uri="{FF2B5EF4-FFF2-40B4-BE49-F238E27FC236}">
                <a16:creationId xmlns:a16="http://schemas.microsoft.com/office/drawing/2014/main" id="{51843D8E-5269-CBC1-12D3-A11164653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sp>
        <p:nvSpPr>
          <p:cNvPr id="4" name="TextBox 3">
            <a:extLst>
              <a:ext uri="{FF2B5EF4-FFF2-40B4-BE49-F238E27FC236}">
                <a16:creationId xmlns:a16="http://schemas.microsoft.com/office/drawing/2014/main" id="{62AB16A5-DB69-B5C3-FD8B-EC885006855D}"/>
              </a:ext>
            </a:extLst>
          </p:cNvPr>
          <p:cNvSpPr txBox="1"/>
          <p:nvPr/>
        </p:nvSpPr>
        <p:spPr>
          <a:xfrm>
            <a:off x="471948" y="1900077"/>
            <a:ext cx="8436078" cy="5078313"/>
          </a:xfrm>
          <a:prstGeom prst="rect">
            <a:avLst/>
          </a:prstGeom>
          <a:noFill/>
        </p:spPr>
        <p:txBody>
          <a:bodyPr wrap="square" rtlCol="0">
            <a:spAutoFit/>
          </a:bodyPr>
          <a:lstStyle/>
          <a:p>
            <a:r>
              <a:rPr lang="en-US" b="1" u="sng" dirty="0"/>
              <a:t>Global Platforms:</a:t>
            </a:r>
          </a:p>
          <a:p>
            <a:endParaRPr lang="en-US" b="1" u="sng" dirty="0"/>
          </a:p>
          <a:p>
            <a:pPr marL="285750" indent="-285750">
              <a:buFont typeface="Wingdings" panose="05000000000000000000" pitchFamily="2" charset="2"/>
              <a:buChar char="Ø"/>
            </a:pPr>
            <a:r>
              <a:rPr lang="en-US" b="1" dirty="0"/>
              <a:t>Instagram: </a:t>
            </a:r>
            <a:r>
              <a:rPr lang="en-US" dirty="0"/>
              <a:t>Popular for sharing photos and short videos, especially among users aged 16-25.</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t>Snapchat:</a:t>
            </a:r>
            <a:r>
              <a:rPr lang="en-US" dirty="0"/>
              <a:t> Known for its disappearing messages and stories feature; very popular among teens.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t>YouTube: </a:t>
            </a:r>
            <a:r>
              <a:rPr lang="en-US" dirty="0"/>
              <a:t>The go-to platform for long-form content and influencers.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t>X (Twitter): </a:t>
            </a:r>
            <a:r>
              <a:rPr lang="en-US" dirty="0"/>
              <a:t>Used for quick news, updates, and discussions.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t>Facebook: </a:t>
            </a:r>
            <a:r>
              <a:rPr lang="en-US" dirty="0"/>
              <a:t>Still widely used but seeing a decline among youth.</a:t>
            </a:r>
          </a:p>
          <a:p>
            <a:br>
              <a:rPr lang="en-US" dirty="0"/>
            </a:br>
            <a:endParaRPr lang="en-US" dirty="0"/>
          </a:p>
          <a:p>
            <a:br>
              <a:rPr lang="en-US" dirty="0"/>
            </a:br>
            <a:endParaRPr lang="en-US" dirty="0"/>
          </a:p>
          <a:p>
            <a:endParaRPr lang="en-IN" dirty="0"/>
          </a:p>
        </p:txBody>
      </p:sp>
    </p:spTree>
    <p:extLst>
      <p:ext uri="{BB962C8B-B14F-4D97-AF65-F5344CB8AC3E}">
        <p14:creationId xmlns:p14="http://schemas.microsoft.com/office/powerpoint/2010/main" val="297335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A2CB-4D2B-BED0-4D68-334E2AAE7892}"/>
              </a:ext>
            </a:extLst>
          </p:cNvPr>
          <p:cNvPicPr>
            <a:picLocks noChangeAspect="1"/>
          </p:cNvPicPr>
          <p:nvPr/>
        </p:nvPicPr>
        <p:blipFill rotWithShape="1">
          <a:blip r:embed="rId3">
            <a:alphaModFix amt="12000"/>
          </a:blip>
          <a:srcRect l="11944" t="2061" r="9651" b="4023"/>
          <a:stretch/>
        </p:blipFill>
        <p:spPr>
          <a:xfrm>
            <a:off x="4176" y="-44244"/>
            <a:ext cx="12187824" cy="6858000"/>
          </a:xfrm>
          <a:prstGeom prst="rect">
            <a:avLst/>
          </a:prstGeom>
        </p:spPr>
      </p:pic>
      <p:pic>
        <p:nvPicPr>
          <p:cNvPr id="27" name="Picture 26" descr="A black background with blue text&#10;&#10;Description automatically generated">
            <a:extLst>
              <a:ext uri="{FF2B5EF4-FFF2-40B4-BE49-F238E27FC236}">
                <a16:creationId xmlns:a16="http://schemas.microsoft.com/office/drawing/2014/main" id="{94BB584C-4BFA-3D19-92B6-5B5B12E99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8" y="-589717"/>
            <a:ext cx="3531623" cy="2489794"/>
          </a:xfrm>
          <a:prstGeom prst="rect">
            <a:avLst/>
          </a:prstGeom>
        </p:spPr>
      </p:pic>
      <p:pic>
        <p:nvPicPr>
          <p:cNvPr id="6" name="Picture 5" descr="A black screen with orange text&#10;&#10;Description automatically generated">
            <a:extLst>
              <a:ext uri="{FF2B5EF4-FFF2-40B4-BE49-F238E27FC236}">
                <a16:creationId xmlns:a16="http://schemas.microsoft.com/office/drawing/2014/main" id="{2E6B784D-FB24-F246-FF4C-B00F27A887BC}"/>
              </a:ext>
            </a:extLst>
          </p:cNvPr>
          <p:cNvPicPr>
            <a:picLocks noChangeAspect="1"/>
          </p:cNvPicPr>
          <p:nvPr/>
        </p:nvPicPr>
        <p:blipFill>
          <a:blip r:embed="rId5"/>
          <a:stretch>
            <a:fillRect/>
          </a:stretch>
        </p:blipFill>
        <p:spPr>
          <a:xfrm>
            <a:off x="0" y="1359408"/>
            <a:ext cx="9144000" cy="5145024"/>
          </a:xfrm>
          <a:prstGeom prst="rect">
            <a:avLst/>
          </a:prstGeom>
        </p:spPr>
      </p:pic>
    </p:spTree>
    <p:extLst>
      <p:ext uri="{BB962C8B-B14F-4D97-AF65-F5344CB8AC3E}">
        <p14:creationId xmlns:p14="http://schemas.microsoft.com/office/powerpoint/2010/main" val="14860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402</TotalTime>
  <Words>1001</Words>
  <Application>Microsoft Office PowerPoint</Application>
  <PresentationFormat>On-screen Show (4:3)</PresentationFormat>
  <Paragraphs>123</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Swati Arora CPF</dc:creator>
  <cp:keywords/>
  <dc:description>generated using python-pptx</dc:description>
  <cp:lastModifiedBy>Delhi Office</cp:lastModifiedBy>
  <cp:revision>15</cp:revision>
  <dcterms:created xsi:type="dcterms:W3CDTF">2013-01-27T09:14:16Z</dcterms:created>
  <dcterms:modified xsi:type="dcterms:W3CDTF">2024-10-01T04:58:14Z</dcterms:modified>
  <cp:category/>
</cp:coreProperties>
</file>