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5" r:id="rId3"/>
    <p:sldId id="290" r:id="rId4"/>
    <p:sldId id="257" r:id="rId5"/>
    <p:sldId id="258" r:id="rId6"/>
    <p:sldId id="259" r:id="rId7"/>
    <p:sldId id="260" r:id="rId8"/>
    <p:sldId id="261" r:id="rId9"/>
    <p:sldId id="291" r:id="rId10"/>
    <p:sldId id="262" r:id="rId11"/>
    <p:sldId id="266" r:id="rId12"/>
    <p:sldId id="263" r:id="rId13"/>
    <p:sldId id="271" r:id="rId14"/>
    <p:sldId id="272" r:id="rId15"/>
    <p:sldId id="273" r:id="rId16"/>
    <p:sldId id="274" r:id="rId17"/>
    <p:sldId id="264" r:id="rId18"/>
    <p:sldId id="292" r:id="rId19"/>
    <p:sldId id="278" r:id="rId20"/>
    <p:sldId id="279" r:id="rId21"/>
    <p:sldId id="280" r:id="rId22"/>
    <p:sldId id="293" r:id="rId23"/>
    <p:sldId id="281" r:id="rId24"/>
    <p:sldId id="282" r:id="rId25"/>
    <p:sldId id="283" r:id="rId26"/>
    <p:sldId id="284" r:id="rId27"/>
    <p:sldId id="294" r:id="rId28"/>
    <p:sldId id="285" r:id="rId29"/>
    <p:sldId id="286" r:id="rId30"/>
    <p:sldId id="287" r:id="rId31"/>
    <p:sldId id="288" r:id="rId32"/>
    <p:sldId id="289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36B4-6EAA-4C4A-AD0F-E4D94555D58D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A94208E-3EC6-4A82-BCD5-C3736390CF0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36B4-6EAA-4C4A-AD0F-E4D94555D58D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4208E-3EC6-4A82-BCD5-C3736390CF0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A94208E-3EC6-4A82-BCD5-C3736390CF0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36B4-6EAA-4C4A-AD0F-E4D94555D58D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36B4-6EAA-4C4A-AD0F-E4D94555D58D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A94208E-3EC6-4A82-BCD5-C3736390CF0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36B4-6EAA-4C4A-AD0F-E4D94555D58D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A94208E-3EC6-4A82-BCD5-C3736390CF0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10C36B4-6EAA-4C4A-AD0F-E4D94555D58D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4208E-3EC6-4A82-BCD5-C3736390CF0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36B4-6EAA-4C4A-AD0F-E4D94555D58D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A94208E-3EC6-4A82-BCD5-C3736390CF0B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36B4-6EAA-4C4A-AD0F-E4D94555D58D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A94208E-3EC6-4A82-BCD5-C3736390CF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36B4-6EAA-4C4A-AD0F-E4D94555D58D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A94208E-3EC6-4A82-BCD5-C3736390CF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A94208E-3EC6-4A82-BCD5-C3736390CF0B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36B4-6EAA-4C4A-AD0F-E4D94555D58D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A94208E-3EC6-4A82-BCD5-C3736390CF0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10C36B4-6EAA-4C4A-AD0F-E4D94555D58D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10C36B4-6EAA-4C4A-AD0F-E4D94555D58D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A94208E-3EC6-4A82-BCD5-C3736390CF0B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5855" y="3429000"/>
            <a:ext cx="6934200" cy="3581400"/>
          </a:xfrm>
        </p:spPr>
        <p:txBody>
          <a:bodyPr>
            <a:normAutofit/>
          </a:bodyPr>
          <a:lstStyle/>
          <a:p>
            <a:pPr marL="457200" indent="-457200" algn="just">
              <a:buFont typeface="Wingdings" pitchFamily="2" charset="2"/>
              <a:buChar char="§"/>
            </a:pPr>
            <a:r>
              <a:rPr lang="en-US" dirty="0"/>
              <a:t>· </a:t>
            </a:r>
            <a:r>
              <a:rPr lang="en-US" i="1" dirty="0">
                <a:solidFill>
                  <a:schemeClr val="tx1"/>
                </a:solidFill>
                <a:latin typeface="Arial Narrow" pitchFamily="34" charset="0"/>
              </a:rPr>
              <a:t>Critical thinking</a:t>
            </a:r>
          </a:p>
          <a:p>
            <a:pPr marL="457200" indent="-457200" algn="just">
              <a:buFont typeface="Wingdings" pitchFamily="2" charset="2"/>
              <a:buChar char="§"/>
            </a:pPr>
            <a:r>
              <a:rPr lang="en-US" i="1" dirty="0">
                <a:solidFill>
                  <a:schemeClr val="tx1"/>
                </a:solidFill>
                <a:latin typeface="Arial Narrow" pitchFamily="34" charset="0"/>
              </a:rPr>
              <a:t>· Being an ethical digital user</a:t>
            </a:r>
          </a:p>
          <a:p>
            <a:pPr marL="457200" indent="-457200" algn="just">
              <a:buFont typeface="Wingdings" pitchFamily="2" charset="2"/>
              <a:buChar char="§"/>
            </a:pPr>
            <a:r>
              <a:rPr lang="en-US" i="1" dirty="0">
                <a:solidFill>
                  <a:schemeClr val="tx1"/>
                </a:solidFill>
                <a:latin typeface="Arial Narrow" pitchFamily="34" charset="0"/>
              </a:rPr>
              <a:t>· Inculcating the habit of creating and consuming positive content</a:t>
            </a:r>
          </a:p>
          <a:p>
            <a:pPr marL="457200" indent="-457200" algn="just">
              <a:buFont typeface="Wingdings" pitchFamily="2" charset="2"/>
              <a:buChar char="§"/>
            </a:pPr>
            <a:r>
              <a:rPr lang="en-US" i="1" dirty="0">
                <a:solidFill>
                  <a:schemeClr val="tx1"/>
                </a:solidFill>
                <a:latin typeface="Arial Narrow" pitchFamily="34" charset="0"/>
              </a:rPr>
              <a:t>· Responsibility and accountability of digital users</a:t>
            </a:r>
          </a:p>
          <a:p>
            <a:pPr marL="457200" indent="-457200" algn="just">
              <a:buFont typeface="Wingdings" pitchFamily="2" charset="2"/>
              <a:buChar char="§"/>
            </a:pPr>
            <a:r>
              <a:rPr lang="en-US" i="1" dirty="0">
                <a:solidFill>
                  <a:schemeClr val="tx1"/>
                </a:solidFill>
                <a:latin typeface="Arial Narrow" pitchFamily="34" charset="0"/>
              </a:rPr>
              <a:t>· Tools to use- source credibility and Google search strategy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950724"/>
            <a:ext cx="8153400" cy="1470025"/>
          </a:xfrm>
        </p:spPr>
        <p:txBody>
          <a:bodyPr>
            <a:normAutofit/>
          </a:bodyPr>
          <a:lstStyle/>
          <a:p>
            <a:r>
              <a:rPr lang="en-US" b="1" u="sng" dirty="0">
                <a:latin typeface="Algerian" pitchFamily="82" charset="0"/>
              </a:rPr>
              <a:t>Developing Media Literacy Skills</a:t>
            </a:r>
            <a:endParaRPr lang="en-US" u="sng" dirty="0">
              <a:latin typeface="Algerian" pitchFamily="8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2400"/>
            <a:ext cx="7559055" cy="1798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254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latin typeface="Bahnschrift SemiBold" pitchFamily="34" charset="0"/>
              </a:rPr>
              <a:t>Being an ethical digital user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US" u="sng" dirty="0" smtClean="0"/>
              <a:t>What Does It Mean to Be an Ethical Digital User</a:t>
            </a:r>
            <a:r>
              <a:rPr lang="en-US" dirty="0" smtClean="0"/>
              <a:t>?</a:t>
            </a:r>
          </a:p>
          <a:p>
            <a:pPr>
              <a:buFontTx/>
              <a:buChar char="-"/>
            </a:pPr>
            <a:r>
              <a:rPr lang="en-US" dirty="0" smtClean="0"/>
              <a:t>Responsible, respectful, and informed behavior when engaging online.</a:t>
            </a:r>
          </a:p>
          <a:p>
            <a:pPr>
              <a:buFontTx/>
              <a:buChar char="-"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2. </a:t>
            </a:r>
            <a:r>
              <a:rPr lang="en-US" u="sng" dirty="0" smtClean="0"/>
              <a:t>Importance of Ethical Digital Use:   </a:t>
            </a:r>
          </a:p>
          <a:p>
            <a:pPr>
              <a:buFontTx/>
              <a:buChar char="-"/>
            </a:pPr>
            <a:r>
              <a:rPr lang="en-US" dirty="0" smtClean="0"/>
              <a:t>Protects personal privacy and that of others.</a:t>
            </a:r>
          </a:p>
          <a:p>
            <a:pPr>
              <a:buFontTx/>
              <a:buChar char="-"/>
            </a:pPr>
            <a:r>
              <a:rPr lang="en-US" dirty="0" smtClean="0"/>
              <a:t> Promotes a safer and more respectful online community.    </a:t>
            </a:r>
          </a:p>
          <a:p>
            <a:pPr marL="0" indent="0">
              <a:buNone/>
            </a:pPr>
            <a:r>
              <a:rPr lang="en-US" dirty="0" smtClean="0"/>
              <a:t> - Reduces the spread of misinformation and     harmful content.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966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7073" cy="6781800"/>
          </a:xfrm>
        </p:spPr>
      </p:pic>
    </p:spTree>
    <p:extLst>
      <p:ext uri="{BB962C8B-B14F-4D97-AF65-F5344CB8AC3E}">
        <p14:creationId xmlns:p14="http://schemas.microsoft.com/office/powerpoint/2010/main" val="9746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12619" y="187036"/>
            <a:ext cx="8229600" cy="59089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3. </a:t>
            </a:r>
            <a:r>
              <a:rPr lang="en-US" u="sng" dirty="0" smtClean="0"/>
              <a:t>Key Principles of Ethical Digital Use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- Respect Privacy:  Don’t share others' personal information without consent.   </a:t>
            </a:r>
          </a:p>
          <a:p>
            <a:pPr marL="0" indent="0">
              <a:buNone/>
            </a:pPr>
            <a:r>
              <a:rPr lang="en-US" dirty="0" smtClean="0"/>
              <a:t>  - Avoid Plagiarism:  Give proper credit when using or sharing content.   </a:t>
            </a:r>
          </a:p>
          <a:p>
            <a:pPr marL="0" indent="0">
              <a:buNone/>
            </a:pPr>
            <a:r>
              <a:rPr lang="en-US" dirty="0" smtClean="0"/>
              <a:t>  - Be Truthful: Share accurate, fact-checked information.   </a:t>
            </a:r>
          </a:p>
          <a:p>
            <a:pPr marL="0" indent="0">
              <a:buNone/>
            </a:pPr>
            <a:r>
              <a:rPr lang="en-US" dirty="0" smtClean="0"/>
              <a:t>  - Promote Positive Engagement: Avoid cyber bullying, trolling, and hate speech.    </a:t>
            </a:r>
          </a:p>
          <a:p>
            <a:pPr marL="0" indent="0">
              <a:buNone/>
            </a:pPr>
            <a:r>
              <a:rPr lang="en-US" dirty="0" smtClean="0"/>
              <a:t> - Follow Laws &amp; Guidelines: Adhere to copyright laws and platform rules.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162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705599"/>
          </a:xfrm>
        </p:spPr>
      </p:pic>
    </p:spTree>
    <p:extLst>
      <p:ext uri="{BB962C8B-B14F-4D97-AF65-F5344CB8AC3E}">
        <p14:creationId xmlns:p14="http://schemas.microsoft.com/office/powerpoint/2010/main" val="414633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73685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  <p:extLst>
      <p:ext uri="{BB962C8B-B14F-4D97-AF65-F5344CB8AC3E}">
        <p14:creationId xmlns:p14="http://schemas.microsoft.com/office/powerpoint/2010/main" val="62480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1065124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"/>
            <a:ext cx="8229600" cy="6324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4. </a:t>
            </a:r>
            <a:r>
              <a:rPr lang="en-US" u="sng" dirty="0" smtClean="0"/>
              <a:t>Practical Steps to Be Ethical Online</a:t>
            </a:r>
            <a:r>
              <a:rPr lang="en-US" dirty="0" smtClean="0"/>
              <a:t>:</a:t>
            </a:r>
          </a:p>
          <a:p>
            <a:pPr>
              <a:buFontTx/>
              <a:buChar char="-"/>
            </a:pPr>
            <a:r>
              <a:rPr lang="en-US" dirty="0" smtClean="0"/>
              <a:t>Think before posting: Is it kind, necessary, and true?     </a:t>
            </a:r>
          </a:p>
          <a:p>
            <a:pPr>
              <a:buFontTx/>
              <a:buChar char="-"/>
            </a:pPr>
            <a:r>
              <a:rPr lang="en-US" dirty="0" smtClean="0"/>
              <a:t>- Protect your data and be mindful of online security.   </a:t>
            </a:r>
          </a:p>
          <a:p>
            <a:pPr>
              <a:buFontTx/>
              <a:buChar char="-"/>
            </a:pPr>
            <a:r>
              <a:rPr lang="en-US" dirty="0" smtClean="0"/>
              <a:t>  - Report harmful content and inappropriate behavior.     </a:t>
            </a:r>
          </a:p>
          <a:p>
            <a:pPr>
              <a:buFontTx/>
              <a:buChar char="-"/>
            </a:pPr>
            <a:r>
              <a:rPr lang="en-US" dirty="0" smtClean="0"/>
              <a:t>- Encourage positive digital citizenship by being a role model.</a:t>
            </a:r>
          </a:p>
          <a:p>
            <a:pPr>
              <a:buFontTx/>
              <a:buChar char="-"/>
            </a:pP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Conclusion:  Being an ethical digital user promotes integrity, respect, and safety in the online world, fostering a healthier digital environment for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593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4343400"/>
          </a:xfrm>
        </p:spPr>
        <p:txBody>
          <a:bodyPr>
            <a:normAutofit/>
          </a:bodyPr>
          <a:lstStyle/>
          <a:p>
            <a:pPr algn="ctr"/>
            <a:r>
              <a:rPr lang="en-US" sz="6000" b="1" u="sng" dirty="0">
                <a:latin typeface="Bahnschrift SemiBold" pitchFamily="34" charset="0"/>
              </a:rPr>
              <a:t> Inculcating the habit of creating and consuming positive content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629535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u="sng" dirty="0">
                <a:latin typeface="Bahnschrift SemiBold" pitchFamily="34" charset="0"/>
              </a:rPr>
              <a:t> Inculcating the habit of creating and consuming positive 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2057400"/>
            <a:ext cx="8229600" cy="4389120"/>
          </a:xfrm>
        </p:spPr>
        <p:txBody>
          <a:bodyPr>
            <a:normAutofit fontScale="92500"/>
          </a:bodyPr>
          <a:lstStyle/>
          <a:p>
            <a:pPr marL="514350" indent="-514350">
              <a:buAutoNum type="arabicPeriod"/>
            </a:pPr>
            <a:r>
              <a:rPr lang="en-US" u="sng" dirty="0" smtClean="0"/>
              <a:t>What </a:t>
            </a:r>
            <a:r>
              <a:rPr lang="en-US" u="sng" dirty="0"/>
              <a:t>is Positive Content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- Content that is constructive, informative, respectful, and promotes empathy, learning, and well-being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2</a:t>
            </a:r>
            <a:r>
              <a:rPr lang="en-US" u="sng" dirty="0"/>
              <a:t>. </a:t>
            </a:r>
            <a:r>
              <a:rPr lang="en-US" u="sng" dirty="0" smtClean="0"/>
              <a:t>Why </a:t>
            </a:r>
            <a:r>
              <a:rPr lang="en-US" u="sng" dirty="0"/>
              <a:t>Focus on Positive Content</a:t>
            </a:r>
            <a:r>
              <a:rPr lang="en-US" u="sng" dirty="0" smtClean="0"/>
              <a:t>?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/>
              <a:t>- Contributes to a healthier online environment.     - Reduces negativity, misinformation, and harmful behavior.   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dirty="0"/>
              <a:t>Promotes mental well-being and encourages constructive dialogue.</a:t>
            </a:r>
          </a:p>
        </p:txBody>
      </p:sp>
    </p:spTree>
    <p:extLst>
      <p:ext uri="{BB962C8B-B14F-4D97-AF65-F5344CB8AC3E}">
        <p14:creationId xmlns:p14="http://schemas.microsoft.com/office/powerpoint/2010/main" val="106632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781800"/>
          </a:xfrm>
        </p:spPr>
      </p:pic>
    </p:spTree>
    <p:extLst>
      <p:ext uri="{BB962C8B-B14F-4D97-AF65-F5344CB8AC3E}">
        <p14:creationId xmlns:p14="http://schemas.microsoft.com/office/powerpoint/2010/main" val="2472314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76200"/>
            <a:ext cx="8229600" cy="6553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dirty="0" smtClean="0"/>
              <a:t>3. </a:t>
            </a:r>
            <a:r>
              <a:rPr lang="en-US" sz="2000" u="sng" dirty="0" smtClean="0"/>
              <a:t>Inculcating </a:t>
            </a:r>
            <a:r>
              <a:rPr lang="en-US" sz="2000" u="sng" dirty="0"/>
              <a:t>the Habit of Creating Positive Content</a:t>
            </a:r>
            <a:r>
              <a:rPr lang="en-US" sz="2000" u="sng" dirty="0" smtClean="0"/>
              <a:t>:   </a:t>
            </a:r>
          </a:p>
          <a:p>
            <a:pPr marL="0" indent="0">
              <a:buNone/>
            </a:pPr>
            <a:endParaRPr lang="en-US" sz="2000" u="sng" dirty="0" smtClean="0"/>
          </a:p>
          <a:p>
            <a:pPr marL="0" indent="0">
              <a:buNone/>
            </a:pPr>
            <a:r>
              <a:rPr lang="en-US" sz="2000" dirty="0" smtClean="0"/>
              <a:t>  </a:t>
            </a:r>
            <a:r>
              <a:rPr lang="en-US" sz="2000" dirty="0"/>
              <a:t>- </a:t>
            </a:r>
            <a:r>
              <a:rPr lang="en-US" sz="2000" dirty="0" smtClean="0"/>
              <a:t>Be </a:t>
            </a:r>
            <a:r>
              <a:rPr lang="en-US" sz="2000" dirty="0"/>
              <a:t>Mindful</a:t>
            </a:r>
            <a:r>
              <a:rPr lang="en-US" sz="2000" dirty="0" smtClean="0"/>
              <a:t>:  </a:t>
            </a:r>
            <a:r>
              <a:rPr lang="en-US" sz="2000" dirty="0"/>
              <a:t>Create content that adds value, educates, or uplifts others.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 </a:t>
            </a:r>
            <a:r>
              <a:rPr lang="en-US" sz="2000" dirty="0"/>
              <a:t>- </a:t>
            </a:r>
            <a:r>
              <a:rPr lang="en-US" sz="2000" dirty="0" smtClean="0"/>
              <a:t> Promote Kindness: Share </a:t>
            </a:r>
            <a:r>
              <a:rPr lang="en-US" sz="2000" dirty="0"/>
              <a:t>messages that foster understanding, inclusivity, and respect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r>
              <a:rPr lang="en-US" sz="2000" dirty="0" smtClean="0"/>
              <a:t> - Avoid </a:t>
            </a:r>
            <a:r>
              <a:rPr lang="en-US" sz="2000" dirty="0"/>
              <a:t>Harmful Content</a:t>
            </a:r>
            <a:r>
              <a:rPr lang="en-US" sz="2000" dirty="0" smtClean="0"/>
              <a:t>: </a:t>
            </a:r>
            <a:r>
              <a:rPr lang="en-US" sz="2000" dirty="0"/>
              <a:t>Refrain from spreading hate, misinformation, or divisive material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r>
              <a:rPr lang="en-US" sz="2000" dirty="0" smtClean="0"/>
              <a:t> </a:t>
            </a:r>
            <a:r>
              <a:rPr lang="en-US" sz="2000" dirty="0"/>
              <a:t>- </a:t>
            </a:r>
            <a:r>
              <a:rPr lang="en-US" sz="2000" dirty="0" smtClean="0"/>
              <a:t>Uplift </a:t>
            </a:r>
            <a:r>
              <a:rPr lang="en-US" sz="2000" dirty="0"/>
              <a:t>Voices</a:t>
            </a:r>
            <a:r>
              <a:rPr lang="en-US" sz="2000" dirty="0" smtClean="0"/>
              <a:t>: </a:t>
            </a:r>
            <a:r>
              <a:rPr lang="en-US" sz="2000" dirty="0"/>
              <a:t>Amplify positive and diverse perspectives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endParaRPr lang="en-IN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4</a:t>
            </a:r>
            <a:r>
              <a:rPr lang="en-US" sz="2000" dirty="0"/>
              <a:t>. </a:t>
            </a:r>
            <a:r>
              <a:rPr lang="en-US" sz="2000" u="sng" dirty="0" smtClean="0"/>
              <a:t>Consuming </a:t>
            </a:r>
            <a:r>
              <a:rPr lang="en-US" sz="2000" u="sng" dirty="0"/>
              <a:t>Positive Content</a:t>
            </a:r>
            <a:r>
              <a:rPr lang="en-US" sz="2000" u="sng" dirty="0" smtClean="0"/>
              <a:t>: </a:t>
            </a:r>
          </a:p>
          <a:p>
            <a:pPr marL="0" indent="0">
              <a:buNone/>
            </a:pPr>
            <a:endParaRPr lang="en-US" sz="2000" u="sng" dirty="0" smtClean="0"/>
          </a:p>
          <a:p>
            <a:pPr>
              <a:buFontTx/>
              <a:buChar char="-"/>
            </a:pPr>
            <a:r>
              <a:rPr lang="en-US" sz="2000" dirty="0" smtClean="0"/>
              <a:t>Seek </a:t>
            </a:r>
            <a:r>
              <a:rPr lang="en-US" sz="2000" dirty="0"/>
              <a:t>Constructive Sources</a:t>
            </a:r>
            <a:r>
              <a:rPr lang="en-US" sz="2000" dirty="0" smtClean="0"/>
              <a:t>:  </a:t>
            </a:r>
            <a:r>
              <a:rPr lang="en-US" sz="2000" dirty="0"/>
              <a:t>Follow accounts and media that provide educational, inspiring, or solution-oriented content.     - </a:t>
            </a:r>
            <a:r>
              <a:rPr lang="en-US" sz="2000" dirty="0" smtClean="0"/>
              <a:t> Be </a:t>
            </a:r>
            <a:r>
              <a:rPr lang="en-US" sz="2000" dirty="0"/>
              <a:t>Selective</a:t>
            </a:r>
            <a:r>
              <a:rPr lang="en-US" sz="2000" dirty="0" smtClean="0"/>
              <a:t>:  </a:t>
            </a:r>
            <a:r>
              <a:rPr lang="en-US" sz="2000" dirty="0"/>
              <a:t>Avoid consuming toxic or sensationalized media that fuels negativity. </a:t>
            </a:r>
            <a:endParaRPr lang="en-US" sz="2000" dirty="0" smtClean="0"/>
          </a:p>
          <a:p>
            <a:pPr>
              <a:buFontTx/>
              <a:buChar char="-"/>
            </a:pPr>
            <a:r>
              <a:rPr lang="en-US" sz="2000" dirty="0" smtClean="0"/>
              <a:t>- Engage </a:t>
            </a:r>
            <a:r>
              <a:rPr lang="en-US" sz="2000" dirty="0"/>
              <a:t>Thoughtfully</a:t>
            </a:r>
            <a:r>
              <a:rPr lang="en-US" sz="2000" dirty="0" smtClean="0"/>
              <a:t>:  </a:t>
            </a:r>
            <a:r>
              <a:rPr lang="en-US" sz="2000" dirty="0"/>
              <a:t>Comment and share content that encourages healthy discussions and learning</a:t>
            </a:r>
            <a:r>
              <a:rPr lang="en-US" sz="2000" dirty="0" smtClean="0"/>
              <a:t>.</a:t>
            </a:r>
          </a:p>
          <a:p>
            <a:pPr>
              <a:buFontTx/>
              <a:buChar char="-"/>
            </a:pPr>
            <a:r>
              <a:rPr lang="en-US" sz="2000" dirty="0" smtClean="0"/>
              <a:t> -Fact-Check:  </a:t>
            </a:r>
            <a:r>
              <a:rPr lang="en-US" sz="2000" dirty="0"/>
              <a:t>Ensure the information is accurate before sharing to avoid spreading falsehoods.</a:t>
            </a:r>
          </a:p>
        </p:txBody>
      </p:sp>
    </p:spTree>
    <p:extLst>
      <p:ext uri="{BB962C8B-B14F-4D97-AF65-F5344CB8AC3E}">
        <p14:creationId xmlns:p14="http://schemas.microsoft.com/office/powerpoint/2010/main" val="3328752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34636"/>
            <a:ext cx="8229600" cy="659476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5</a:t>
            </a:r>
            <a:r>
              <a:rPr lang="en-US" dirty="0"/>
              <a:t>. </a:t>
            </a:r>
            <a:r>
              <a:rPr lang="en-US" u="sng" dirty="0" smtClean="0"/>
              <a:t>Benefits </a:t>
            </a:r>
            <a:r>
              <a:rPr lang="en-US" u="sng" dirty="0"/>
              <a:t>of Positive Content</a:t>
            </a:r>
            <a:r>
              <a:rPr lang="en-US" u="sng" dirty="0" smtClean="0"/>
              <a:t>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dirty="0"/>
              <a:t>- Promotes personal growth, mental health, and a sense of community. 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dirty="0"/>
              <a:t>- Encourages meaningful digital </a:t>
            </a:r>
            <a:r>
              <a:rPr lang="en-US" dirty="0" smtClean="0"/>
              <a:t>interactions.</a:t>
            </a:r>
          </a:p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u="sng" dirty="0" smtClean="0"/>
              <a:t>Conclusion:  </a:t>
            </a:r>
          </a:p>
          <a:p>
            <a:pPr marL="0" indent="0">
              <a:buNone/>
            </a:pPr>
            <a:r>
              <a:rPr lang="en-US" dirty="0" smtClean="0"/>
              <a:t>By </a:t>
            </a:r>
            <a:r>
              <a:rPr lang="en-US" dirty="0"/>
              <a:t>creating and consuming positive content, individuals can contribute to a more constructive, respectful, and enriching digital environment.</a:t>
            </a:r>
          </a:p>
        </p:txBody>
      </p:sp>
    </p:spTree>
    <p:extLst>
      <p:ext uri="{BB962C8B-B14F-4D97-AF65-F5344CB8AC3E}">
        <p14:creationId xmlns:p14="http://schemas.microsoft.com/office/powerpoint/2010/main" val="382782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528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6000" u="sng" dirty="0">
                <a:latin typeface="Bahnschrift SemiBold" pitchFamily="34" charset="0"/>
              </a:rPr>
              <a:t>Responsibility and accountability of digital users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733067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u="sng" dirty="0">
                <a:latin typeface="Bahnschrift SemiBold" pitchFamily="34" charset="0"/>
              </a:rPr>
              <a:t>Responsibility and accountability of digital users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AutoNum type="arabicPeriod"/>
            </a:pPr>
            <a:endParaRPr lang="en-US" u="sng" dirty="0" smtClean="0"/>
          </a:p>
          <a:p>
            <a:pPr marL="514350" indent="-514350">
              <a:buAutoNum type="arabicPeriod"/>
            </a:pPr>
            <a:r>
              <a:rPr lang="en-US" u="sng" dirty="0" smtClean="0"/>
              <a:t>What </a:t>
            </a:r>
            <a:r>
              <a:rPr lang="en-US" u="sng" dirty="0"/>
              <a:t>is Digital Responsibility</a:t>
            </a:r>
            <a:r>
              <a:rPr lang="en-US" u="sng" dirty="0" smtClean="0"/>
              <a:t>?  </a:t>
            </a:r>
          </a:p>
          <a:p>
            <a:pPr marL="514350" indent="-514350">
              <a:buAutoNum type="arabicPeriod"/>
            </a:pPr>
            <a:endParaRPr lang="en-US" u="sng" dirty="0" smtClean="0"/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dirty="0"/>
              <a:t>- Acting with integrity, respect, and care in online interactions, understanding the impact of one’s actions in the digital world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u="sng" dirty="0" smtClean="0"/>
              <a:t>Why </a:t>
            </a:r>
            <a:r>
              <a:rPr lang="en-US" u="sng" dirty="0"/>
              <a:t>Responsibility and Accountability Matter</a:t>
            </a:r>
            <a:r>
              <a:rPr lang="en-US" dirty="0" smtClean="0"/>
              <a:t>:  </a:t>
            </a:r>
          </a:p>
          <a:p>
            <a:pPr marL="0" indent="0">
              <a:buNone/>
            </a:pPr>
            <a:r>
              <a:rPr lang="en-US" dirty="0" smtClean="0"/>
              <a:t>   </a:t>
            </a:r>
          </a:p>
          <a:p>
            <a:pPr>
              <a:buFontTx/>
              <a:buChar char="-"/>
            </a:pPr>
            <a:r>
              <a:rPr lang="en-US" dirty="0" smtClean="0"/>
              <a:t>Prevents </a:t>
            </a:r>
            <a:r>
              <a:rPr lang="en-US" dirty="0"/>
              <a:t>the spread of misinformation, </a:t>
            </a:r>
            <a:r>
              <a:rPr lang="en-US" dirty="0" smtClean="0"/>
              <a:t>cyber bullying</a:t>
            </a:r>
            <a:r>
              <a:rPr lang="en-US" dirty="0"/>
              <a:t>, and unethical behavior.     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- </a:t>
            </a:r>
            <a:r>
              <a:rPr lang="en-US" dirty="0"/>
              <a:t>Fosters a safe, respectful, and informed online community.</a:t>
            </a:r>
          </a:p>
        </p:txBody>
      </p:sp>
    </p:spTree>
    <p:extLst>
      <p:ext uri="{BB962C8B-B14F-4D97-AF65-F5344CB8AC3E}">
        <p14:creationId xmlns:p14="http://schemas.microsoft.com/office/powerpoint/2010/main" val="410324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228600"/>
            <a:ext cx="8229600" cy="6172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u="sng" dirty="0" smtClean="0"/>
              <a:t>Key </a:t>
            </a:r>
            <a:r>
              <a:rPr lang="en-US" u="sng" dirty="0"/>
              <a:t>Aspects of Digital Responsibility</a:t>
            </a:r>
            <a:r>
              <a:rPr lang="en-US" u="sng" dirty="0" smtClean="0"/>
              <a:t>:</a:t>
            </a:r>
          </a:p>
          <a:p>
            <a:endParaRPr lang="en-US" u="sng" dirty="0"/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/>
              <a:t>- </a:t>
            </a:r>
            <a:r>
              <a:rPr lang="en-US" dirty="0" smtClean="0"/>
              <a:t>Respect </a:t>
            </a:r>
            <a:r>
              <a:rPr lang="en-US" dirty="0"/>
              <a:t>Others’ </a:t>
            </a:r>
            <a:r>
              <a:rPr lang="en-US" dirty="0" smtClean="0"/>
              <a:t>Rights: Acknowledge </a:t>
            </a:r>
            <a:r>
              <a:rPr lang="en-US" dirty="0"/>
              <a:t>privacy, intellectual property, and differing opinions.   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- </a:t>
            </a:r>
            <a:r>
              <a:rPr lang="en-US" dirty="0" smtClean="0"/>
              <a:t>Verify Information: Ensure </a:t>
            </a:r>
            <a:r>
              <a:rPr lang="en-US" dirty="0"/>
              <a:t>content shared is accurate and fact-checked.   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- </a:t>
            </a:r>
            <a:r>
              <a:rPr lang="en-US" dirty="0" smtClean="0"/>
              <a:t>Think </a:t>
            </a:r>
            <a:r>
              <a:rPr lang="en-US" dirty="0"/>
              <a:t>Before You </a:t>
            </a:r>
            <a:r>
              <a:rPr lang="en-US" dirty="0" smtClean="0"/>
              <a:t>Post: Consider </a:t>
            </a:r>
            <a:r>
              <a:rPr lang="en-US" dirty="0"/>
              <a:t>the consequences of online actions on others and yourself.  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dirty="0"/>
              <a:t>- </a:t>
            </a:r>
            <a:r>
              <a:rPr lang="en-US" dirty="0" smtClean="0"/>
              <a:t>Uphold </a:t>
            </a:r>
            <a:r>
              <a:rPr lang="en-US" dirty="0"/>
              <a:t>Online </a:t>
            </a:r>
            <a:r>
              <a:rPr lang="en-US" dirty="0" smtClean="0"/>
              <a:t>Etiquette: Engage </a:t>
            </a:r>
            <a:r>
              <a:rPr lang="en-US" dirty="0"/>
              <a:t>in respectful, constructive discussions and avoid </a:t>
            </a:r>
            <a:r>
              <a:rPr lang="en-US" dirty="0" smtClean="0"/>
              <a:t>harmful </a:t>
            </a:r>
            <a:r>
              <a:rPr lang="en-US" dirty="0"/>
              <a:t>behavior.</a:t>
            </a:r>
          </a:p>
        </p:txBody>
      </p:sp>
    </p:spTree>
    <p:extLst>
      <p:ext uri="{BB962C8B-B14F-4D97-AF65-F5344CB8AC3E}">
        <p14:creationId xmlns:p14="http://schemas.microsoft.com/office/powerpoint/2010/main" val="337587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457200"/>
            <a:ext cx="8229600" cy="5867400"/>
          </a:xfrm>
        </p:spPr>
        <p:txBody>
          <a:bodyPr>
            <a:normAutofit/>
          </a:bodyPr>
          <a:lstStyle/>
          <a:p>
            <a:pPr marL="514350" indent="-514350">
              <a:buAutoNum type="arabicPeriod" startAt="4"/>
            </a:pPr>
            <a:r>
              <a:rPr lang="en-US" u="sng" dirty="0" smtClean="0"/>
              <a:t>Accountability </a:t>
            </a:r>
            <a:r>
              <a:rPr lang="en-US" u="sng" dirty="0"/>
              <a:t>in the Digital World</a:t>
            </a:r>
            <a:r>
              <a:rPr lang="en-US" u="sng" dirty="0" smtClean="0"/>
              <a:t>:</a:t>
            </a:r>
          </a:p>
          <a:p>
            <a:pPr marL="514350" indent="-514350">
              <a:buAutoNum type="arabicPeriod" startAt="4"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- Own </a:t>
            </a:r>
            <a:r>
              <a:rPr lang="en-US" dirty="0"/>
              <a:t>Your </a:t>
            </a:r>
            <a:r>
              <a:rPr lang="en-US" dirty="0" smtClean="0"/>
              <a:t>Actions: Be </a:t>
            </a:r>
            <a:r>
              <a:rPr lang="en-US" dirty="0"/>
              <a:t>prepared to take responsibility for what you share or say online.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- Correct Mistakes: If </a:t>
            </a:r>
            <a:r>
              <a:rPr lang="en-US" dirty="0"/>
              <a:t>you share misinformation or harmful content, acknowledge and rectify it.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- </a:t>
            </a:r>
            <a:r>
              <a:rPr lang="en-US" dirty="0" smtClean="0"/>
              <a:t>Report </a:t>
            </a:r>
            <a:r>
              <a:rPr lang="en-US" dirty="0"/>
              <a:t>Unethical Behavior</a:t>
            </a:r>
            <a:r>
              <a:rPr lang="en-US" dirty="0" smtClean="0"/>
              <a:t>: </a:t>
            </a:r>
            <a:r>
              <a:rPr lang="en-US" dirty="0"/>
              <a:t>Hold others accountable by reporting falsehoods, </a:t>
            </a:r>
            <a:r>
              <a:rPr lang="en-US" dirty="0" smtClean="0"/>
              <a:t>cyber bullying</a:t>
            </a:r>
            <a:r>
              <a:rPr lang="en-US" dirty="0"/>
              <a:t>, or harmful content.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- </a:t>
            </a:r>
            <a:r>
              <a:rPr lang="en-US" dirty="0" smtClean="0"/>
              <a:t>Follow </a:t>
            </a:r>
            <a:r>
              <a:rPr lang="en-US" dirty="0"/>
              <a:t>Digital Laws and Guidelines</a:t>
            </a:r>
            <a:r>
              <a:rPr lang="en-US" dirty="0" smtClean="0"/>
              <a:t>:  </a:t>
            </a:r>
            <a:r>
              <a:rPr lang="en-US" dirty="0"/>
              <a:t>Respect copyright, data protection laws, and platform policies.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08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20782"/>
            <a:ext cx="8229600" cy="630381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5</a:t>
            </a:r>
            <a:r>
              <a:rPr lang="en-US" u="sng" dirty="0" smtClean="0"/>
              <a:t>. Benefits </a:t>
            </a:r>
            <a:r>
              <a:rPr lang="en-US" u="sng" dirty="0"/>
              <a:t>of Responsible and Accountable Digital Behavior</a:t>
            </a:r>
            <a:r>
              <a:rPr lang="en-US" u="sng" dirty="0" smtClean="0"/>
              <a:t>:</a:t>
            </a:r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dirty="0"/>
              <a:t>- Builds trust, credibility, and positive relationships online.  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- Contributes to a safer, more constructive digital environment for </a:t>
            </a:r>
            <a:r>
              <a:rPr lang="en-US" dirty="0" smtClean="0"/>
              <a:t>all.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u="sng" dirty="0" smtClean="0"/>
              <a:t>Conclusion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Being a responsible and accountable digital user ensures a more respectful, ethical, and trustworthy online community, protecting both individuals and society.</a:t>
            </a:r>
          </a:p>
        </p:txBody>
      </p:sp>
    </p:spTree>
    <p:extLst>
      <p:ext uri="{BB962C8B-B14F-4D97-AF65-F5344CB8AC3E}">
        <p14:creationId xmlns:p14="http://schemas.microsoft.com/office/powerpoint/2010/main" val="2299363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9200"/>
            <a:ext cx="8229600" cy="3886200"/>
          </a:xfrm>
        </p:spPr>
        <p:txBody>
          <a:bodyPr>
            <a:normAutofit/>
          </a:bodyPr>
          <a:lstStyle/>
          <a:p>
            <a:pPr algn="ctr"/>
            <a:r>
              <a:rPr lang="en-US" u="sng" dirty="0">
                <a:latin typeface="Bahnschrift SemiBold" pitchFamily="34" charset="0"/>
              </a:rPr>
              <a:t>Tools to use- source credibility and Google search strategy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98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u="sng" dirty="0">
                <a:latin typeface="Bahnschrift SemiBold" pitchFamily="34" charset="0"/>
              </a:rPr>
              <a:t>Tools to use- source credibility and Google search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35480"/>
            <a:ext cx="8229600" cy="4922520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u="sng" dirty="0" smtClean="0"/>
              <a:t>Why </a:t>
            </a:r>
            <a:r>
              <a:rPr lang="en-US" u="sng" dirty="0"/>
              <a:t>Source Credibility is Important</a:t>
            </a:r>
            <a:r>
              <a:rPr lang="en-US" u="sng" dirty="0" smtClean="0"/>
              <a:t>: </a:t>
            </a:r>
          </a:p>
          <a:p>
            <a:pPr marL="514350" indent="-514350">
              <a:buAutoNum type="arabicPeriod"/>
            </a:pPr>
            <a:endParaRPr lang="en-US" u="sng" dirty="0" smtClean="0"/>
          </a:p>
          <a:p>
            <a:pPr>
              <a:buFontTx/>
              <a:buChar char="-"/>
            </a:pPr>
            <a:r>
              <a:rPr lang="en-US" dirty="0" smtClean="0"/>
              <a:t>Helps </a:t>
            </a:r>
            <a:r>
              <a:rPr lang="en-US" dirty="0"/>
              <a:t>identify trustworthy, accurate, and unbiased </a:t>
            </a:r>
            <a:r>
              <a:rPr lang="en-US" dirty="0" smtClean="0"/>
              <a:t>information.</a:t>
            </a:r>
          </a:p>
          <a:p>
            <a:pPr>
              <a:buFontTx/>
              <a:buChar char="-"/>
            </a:pPr>
            <a:r>
              <a:rPr lang="en-US" dirty="0" smtClean="0"/>
              <a:t>Prevents </a:t>
            </a:r>
            <a:r>
              <a:rPr lang="en-US" dirty="0"/>
              <a:t>the spread of misinformation and promotes informed decision-making</a:t>
            </a:r>
            <a:r>
              <a:rPr lang="en-US" dirty="0" smtClean="0"/>
              <a:t>.</a:t>
            </a:r>
          </a:p>
          <a:p>
            <a:pPr>
              <a:buFontTx/>
              <a:buChar char="-"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u="sng" dirty="0" smtClean="0"/>
              <a:t>Tools </a:t>
            </a:r>
            <a:r>
              <a:rPr lang="en-US" u="sng" dirty="0"/>
              <a:t>to Evaluate Source Credibility</a:t>
            </a:r>
            <a:r>
              <a:rPr lang="en-US" u="sng" dirty="0" smtClean="0"/>
              <a:t>:</a:t>
            </a:r>
          </a:p>
          <a:p>
            <a:pPr>
              <a:buFontTx/>
              <a:buChar char="-"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- </a:t>
            </a:r>
            <a:r>
              <a:rPr lang="en-US" dirty="0" smtClean="0"/>
              <a:t>Fact-Checking Websites: Use </a:t>
            </a:r>
            <a:r>
              <a:rPr lang="en-US" dirty="0"/>
              <a:t>platforms like </a:t>
            </a:r>
            <a:r>
              <a:rPr lang="en-US" dirty="0" err="1" smtClean="0"/>
              <a:t>Snopes</a:t>
            </a:r>
            <a:r>
              <a:rPr lang="en-US" dirty="0" smtClean="0"/>
              <a:t>  </a:t>
            </a:r>
            <a:r>
              <a:rPr lang="en-US" dirty="0"/>
              <a:t>FactCheck.org, or </a:t>
            </a:r>
            <a:r>
              <a:rPr lang="en-US" dirty="0" err="1"/>
              <a:t>PolitiFact</a:t>
            </a:r>
            <a:r>
              <a:rPr lang="en-US" dirty="0"/>
              <a:t> to verify claims.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 Domain Evaluation: Prefer </a:t>
            </a:r>
            <a:r>
              <a:rPr lang="en-US" dirty="0"/>
              <a:t>reliable domains like .</a:t>
            </a:r>
            <a:r>
              <a:rPr lang="en-US" dirty="0" err="1"/>
              <a:t>gov</a:t>
            </a:r>
            <a:r>
              <a:rPr lang="en-US" dirty="0"/>
              <a:t>, .</a:t>
            </a:r>
            <a:r>
              <a:rPr lang="en-US" dirty="0" err="1"/>
              <a:t>edu</a:t>
            </a:r>
            <a:r>
              <a:rPr lang="en-US" dirty="0"/>
              <a:t>, and well-known .org or .com sources. 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- </a:t>
            </a:r>
            <a:r>
              <a:rPr lang="en-US" dirty="0" smtClean="0"/>
              <a:t>Author Credentials: Look </a:t>
            </a:r>
            <a:r>
              <a:rPr lang="en-US" dirty="0"/>
              <a:t>for reputable authors with relevant expertise or affiliations.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- </a:t>
            </a:r>
            <a:r>
              <a:rPr lang="en-US" dirty="0" smtClean="0"/>
              <a:t>Publication Date: Check </a:t>
            </a:r>
            <a:r>
              <a:rPr lang="en-US" dirty="0"/>
              <a:t>for the timeliness of information, especially in fast-changing fields.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  Cross-Reference:  </a:t>
            </a:r>
            <a:r>
              <a:rPr lang="en-US" dirty="0"/>
              <a:t>Compare information across multiple credible sources.</a:t>
            </a:r>
          </a:p>
        </p:txBody>
      </p:sp>
    </p:spTree>
    <p:extLst>
      <p:ext uri="{BB962C8B-B14F-4D97-AF65-F5344CB8AC3E}">
        <p14:creationId xmlns:p14="http://schemas.microsoft.com/office/powerpoint/2010/main" val="272415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20782"/>
            <a:ext cx="8458200" cy="660861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u="sng" dirty="0" smtClean="0"/>
              <a:t>Effective </a:t>
            </a:r>
            <a:r>
              <a:rPr lang="en-US" u="sng" dirty="0"/>
              <a:t>Google Search Strategies</a:t>
            </a:r>
            <a:r>
              <a:rPr lang="en-US" u="sng" dirty="0" smtClean="0"/>
              <a:t>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dirty="0"/>
              <a:t>- </a:t>
            </a:r>
            <a:r>
              <a:rPr lang="en-US" dirty="0" smtClean="0"/>
              <a:t>Use </a:t>
            </a:r>
            <a:r>
              <a:rPr lang="en-US" dirty="0"/>
              <a:t>Keywords </a:t>
            </a:r>
            <a:r>
              <a:rPr lang="en-US" dirty="0" smtClean="0"/>
              <a:t>Effectively: Focus </a:t>
            </a:r>
            <a:r>
              <a:rPr lang="en-US" dirty="0"/>
              <a:t>on specific terms relevant to your search (e.g., "climate change statistics 2024").   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Use </a:t>
            </a:r>
            <a:r>
              <a:rPr lang="en-US" dirty="0"/>
              <a:t>Quotation Marks (“ </a:t>
            </a:r>
            <a:r>
              <a:rPr lang="en-US" dirty="0" smtClean="0"/>
              <a:t>”):  </a:t>
            </a:r>
            <a:r>
              <a:rPr lang="en-US" dirty="0"/>
              <a:t>Search for exact phrases to get more accurate results.  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 Use </a:t>
            </a:r>
            <a:r>
              <a:rPr lang="en-US" dirty="0"/>
              <a:t>Search Operators</a:t>
            </a:r>
            <a:r>
              <a:rPr lang="en-US" dirty="0" smtClean="0"/>
              <a:t>:   </a:t>
            </a:r>
          </a:p>
          <a:p>
            <a:pPr marL="0" indent="0">
              <a:buNone/>
            </a:pPr>
            <a:r>
              <a:rPr lang="en-US" dirty="0" smtClean="0"/>
              <a:t>- site:  </a:t>
            </a:r>
            <a:r>
              <a:rPr lang="en-US" dirty="0"/>
              <a:t>Limits search to a specific domain (e.g., *site:.</a:t>
            </a:r>
            <a:r>
              <a:rPr lang="en-US" dirty="0" err="1"/>
              <a:t>edu</a:t>
            </a:r>
            <a:r>
              <a:rPr lang="en-US" dirty="0"/>
              <a:t>*).     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Excludes </a:t>
            </a:r>
            <a:r>
              <a:rPr lang="en-US" dirty="0"/>
              <a:t>unwanted terms (e.g., *apple -fruit</a:t>
            </a:r>
            <a:r>
              <a:rPr lang="en-US" dirty="0" smtClean="0"/>
              <a:t>*).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- </a:t>
            </a:r>
            <a:r>
              <a:rPr lang="en-US" dirty="0" smtClean="0"/>
              <a:t>Check </a:t>
            </a:r>
            <a:r>
              <a:rPr lang="en-US" dirty="0"/>
              <a:t>Snippets and </a:t>
            </a:r>
            <a:r>
              <a:rPr lang="en-US" dirty="0" smtClean="0"/>
              <a:t>URLs: Preview </a:t>
            </a:r>
            <a:r>
              <a:rPr lang="en-US" dirty="0"/>
              <a:t>content before clicking and assess whether the snippet shows credibility.     - </a:t>
            </a:r>
            <a:r>
              <a:rPr lang="en-US" dirty="0" smtClean="0"/>
              <a:t>Look </a:t>
            </a:r>
            <a:r>
              <a:rPr lang="en-US" dirty="0"/>
              <a:t>for </a:t>
            </a:r>
            <a:r>
              <a:rPr lang="en-US" dirty="0" smtClean="0"/>
              <a:t>Bias: Be </a:t>
            </a:r>
            <a:r>
              <a:rPr lang="en-US" dirty="0"/>
              <a:t>mindful of sites with extreme or highly partisan perspectives.</a:t>
            </a:r>
          </a:p>
        </p:txBody>
      </p:sp>
    </p:spTree>
    <p:extLst>
      <p:ext uri="{BB962C8B-B14F-4D97-AF65-F5344CB8AC3E}">
        <p14:creationId xmlns:p14="http://schemas.microsoft.com/office/powerpoint/2010/main" val="3795905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2571750"/>
          </a:xfrm>
        </p:spPr>
        <p:txBody>
          <a:bodyPr>
            <a:noAutofit/>
          </a:bodyPr>
          <a:lstStyle/>
          <a:p>
            <a:pPr algn="ctr"/>
            <a:r>
              <a:rPr lang="en-US" sz="8800" b="1" u="sng" dirty="0">
                <a:solidFill>
                  <a:schemeClr val="tx1"/>
                </a:solidFill>
                <a:latin typeface="Bahnschrift SemiBold" pitchFamily="34" charset="0"/>
              </a:rPr>
              <a:t>Critical thinking</a:t>
            </a:r>
            <a:br>
              <a:rPr lang="en-US" sz="8800" b="1" u="sng" dirty="0">
                <a:solidFill>
                  <a:schemeClr val="tx1"/>
                </a:solidFill>
                <a:latin typeface="Bahnschrift SemiBold" pitchFamily="34" charset="0"/>
              </a:rPr>
            </a:b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2395675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76200"/>
            <a:ext cx="8229600" cy="6553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4. </a:t>
            </a:r>
            <a:r>
              <a:rPr lang="en-US" u="sng" dirty="0"/>
              <a:t>Additional Tools for Source Credibility</a:t>
            </a:r>
            <a:r>
              <a:rPr lang="en-US" dirty="0" smtClean="0"/>
              <a:t>:  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- Google Scholar:  For </a:t>
            </a:r>
            <a:r>
              <a:rPr lang="en-US" dirty="0"/>
              <a:t>academic and peer-reviewed sources.    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- </a:t>
            </a:r>
            <a:r>
              <a:rPr lang="en-US" dirty="0" smtClean="0"/>
              <a:t>Media </a:t>
            </a:r>
            <a:r>
              <a:rPr lang="en-US" dirty="0"/>
              <a:t>Bias Fact Check</a:t>
            </a:r>
            <a:r>
              <a:rPr lang="en-US" dirty="0" smtClean="0"/>
              <a:t>:  To </a:t>
            </a:r>
            <a:r>
              <a:rPr lang="en-US" dirty="0"/>
              <a:t>assess the political leaning or bias of media outlets.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 CRAAP Test: Evaluate </a:t>
            </a:r>
            <a:r>
              <a:rPr lang="en-US" dirty="0"/>
              <a:t>sources based on Currency, Relevance, Authority, Accuracy, and Purpose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5</a:t>
            </a:r>
            <a:r>
              <a:rPr lang="en-US" dirty="0"/>
              <a:t>. </a:t>
            </a:r>
            <a:r>
              <a:rPr lang="en-US" u="sng" dirty="0" smtClean="0"/>
              <a:t>Benefits </a:t>
            </a:r>
            <a:r>
              <a:rPr lang="en-US" u="sng" dirty="0"/>
              <a:t>of Using Credible Sources and Search Strategies</a:t>
            </a:r>
            <a:r>
              <a:rPr lang="en-US" u="sng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/>
              <a:t>- Ensures you access reliable, accurate, and well-informed content.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</a:t>
            </a:r>
            <a:r>
              <a:rPr lang="en-US" dirty="0"/>
              <a:t>- Helps avoid misinformation traps and biased </a:t>
            </a:r>
            <a:r>
              <a:rPr lang="en-US" dirty="0" smtClean="0"/>
              <a:t>viewpoints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683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0" y="609600"/>
            <a:ext cx="8229600" cy="4389120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Conclusion:</a:t>
            </a:r>
          </a:p>
          <a:p>
            <a:pPr marL="0" indent="0">
              <a:buNone/>
            </a:pPr>
            <a:r>
              <a:rPr lang="en-US" dirty="0" smtClean="0"/>
              <a:t>By </a:t>
            </a:r>
            <a:r>
              <a:rPr lang="en-US" dirty="0"/>
              <a:t>using tools to assess source credibility and employing smart Google search strategies, digital users can make informed, accurate decisions and contribute to a well-informed online environment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858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7200" y="55418"/>
            <a:ext cx="845820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IN" sz="4800" dirty="0" smtClean="0"/>
          </a:p>
          <a:p>
            <a:pPr algn="ctr"/>
            <a:r>
              <a:rPr lang="en-IN" sz="4800" dirty="0" smtClean="0"/>
              <a:t>THANKS</a:t>
            </a:r>
          </a:p>
          <a:p>
            <a:pPr algn="ctr"/>
            <a:endParaRPr lang="en-IN" sz="4800" u="sng" dirty="0">
              <a:latin typeface="Bodoni MT Black" pitchFamily="18" charset="0"/>
            </a:endParaRPr>
          </a:p>
          <a:p>
            <a:pPr algn="ctr"/>
            <a:endParaRPr lang="en-IN" sz="4800" u="sng" dirty="0" smtClean="0">
              <a:latin typeface="Bodoni MT Black" pitchFamily="18" charset="0"/>
            </a:endParaRPr>
          </a:p>
          <a:p>
            <a:pPr algn="ctr"/>
            <a:r>
              <a:rPr lang="en-IN" sz="4800" u="sng" dirty="0" smtClean="0">
                <a:latin typeface="Bodoni MT Black" pitchFamily="18" charset="0"/>
              </a:rPr>
              <a:t>BINDU CHAUDHARY</a:t>
            </a:r>
          </a:p>
          <a:p>
            <a:pPr algn="ctr"/>
            <a:endParaRPr lang="en-IN" sz="4800" dirty="0">
              <a:latin typeface="Bodoni MT Black" pitchFamily="18" charset="0"/>
            </a:endParaRPr>
          </a:p>
          <a:p>
            <a:pPr algn="ctr"/>
            <a:r>
              <a:rPr lang="en-IN" sz="4400" dirty="0" smtClean="0">
                <a:latin typeface="Bodoni MT Black" pitchFamily="18" charset="0"/>
              </a:rPr>
              <a:t>9414217632 /</a:t>
            </a:r>
          </a:p>
          <a:p>
            <a:pPr algn="ctr"/>
            <a:r>
              <a:rPr lang="en-IN" sz="4400" dirty="0" smtClean="0">
                <a:latin typeface="Bodoni MT Black" pitchFamily="18" charset="0"/>
              </a:rPr>
              <a:t>8949296929</a:t>
            </a:r>
            <a:endParaRPr lang="en-US" sz="4400" dirty="0">
              <a:latin typeface="Bodoni MT Blac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185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u="sng" dirty="0" smtClean="0">
                <a:solidFill>
                  <a:schemeClr val="tx1"/>
                </a:solidFill>
                <a:latin typeface="Bahnschrift SemiBold" pitchFamily="34" charset="0"/>
              </a:rPr>
              <a:t>Critical thinking</a:t>
            </a:r>
            <a:br>
              <a:rPr lang="en-US" b="1" u="sng" dirty="0" smtClean="0">
                <a:solidFill>
                  <a:schemeClr val="tx1"/>
                </a:solidFill>
                <a:latin typeface="Bahnschrift SemiBold" pitchFamily="34" charset="0"/>
              </a:rPr>
            </a:br>
            <a:endParaRPr lang="en-US" b="1" u="sng" dirty="0">
              <a:latin typeface="Bahnschrift Semi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u="sng" dirty="0" smtClean="0"/>
              <a:t>What is Media Literacy?   </a:t>
            </a:r>
          </a:p>
          <a:p>
            <a:pPr>
              <a:buFontTx/>
              <a:buChar char="-"/>
            </a:pPr>
            <a:r>
              <a:rPr lang="en-US" sz="2800" dirty="0" smtClean="0"/>
              <a:t>Ability to access, analyze, evaluate, and create media.   - Understanding media's role in society and the messages they convey.</a:t>
            </a:r>
          </a:p>
          <a:p>
            <a:pPr>
              <a:buFontTx/>
              <a:buChar char="-"/>
            </a:pPr>
            <a:endParaRPr lang="en-US" sz="2800" dirty="0" smtClean="0"/>
          </a:p>
          <a:p>
            <a:r>
              <a:rPr lang="en-US" sz="2800" dirty="0" smtClean="0"/>
              <a:t>2. </a:t>
            </a:r>
            <a:r>
              <a:rPr lang="en-US" sz="2800" u="sng" dirty="0" smtClean="0"/>
              <a:t>Why Media Literacy is Important</a:t>
            </a:r>
            <a:r>
              <a:rPr lang="en-US" sz="2800" dirty="0" smtClean="0"/>
              <a:t>:  </a:t>
            </a:r>
          </a:p>
          <a:p>
            <a:pPr marL="0" indent="0">
              <a:buNone/>
            </a:pPr>
            <a:r>
              <a:rPr lang="en-US" sz="2800" dirty="0" smtClean="0"/>
              <a:t> - Navigating vast amounts of information.   - Recognizing biases and misinformation.   - Making informed decisions as a consumer and citizen.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3108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8458200" cy="6248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3. </a:t>
            </a:r>
            <a:r>
              <a:rPr lang="en-US" sz="2000" u="sng" dirty="0" smtClean="0"/>
              <a:t>Key Components of Media Literacy</a:t>
            </a:r>
            <a:r>
              <a:rPr lang="en-US" sz="2000" dirty="0" smtClean="0"/>
              <a:t>:</a:t>
            </a:r>
          </a:p>
          <a:p>
            <a:pPr marL="0" indent="0">
              <a:buNone/>
            </a:pPr>
            <a:r>
              <a:rPr lang="en-US" sz="2000" dirty="0" smtClean="0"/>
              <a:t>   - Access : Finding reliable and diverse sources of information. </a:t>
            </a:r>
          </a:p>
          <a:p>
            <a:pPr marL="0" indent="0">
              <a:buNone/>
            </a:pPr>
            <a:r>
              <a:rPr lang="en-US" sz="2000" dirty="0" smtClean="0"/>
              <a:t>  - Analyze: Evaluating the credibility, purpose, and bias in media.   - Evaluate: Understanding different perspectives and the impact of media on beliefs and actions. </a:t>
            </a:r>
          </a:p>
          <a:p>
            <a:pPr marL="0" indent="0">
              <a:buNone/>
            </a:pPr>
            <a:r>
              <a:rPr lang="en-US" sz="2000" dirty="0" smtClean="0"/>
              <a:t>  - Create :  Producing responsible and ethical media content.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4. </a:t>
            </a:r>
            <a:r>
              <a:rPr lang="en-US" sz="2000" u="sng" dirty="0" smtClean="0"/>
              <a:t>Critical Thinking in Media Literacy:</a:t>
            </a:r>
          </a:p>
          <a:p>
            <a:pPr marL="0" indent="0">
              <a:buNone/>
            </a:pPr>
            <a:r>
              <a:rPr lang="en-US" sz="2000" dirty="0" smtClean="0"/>
              <a:t> - Question the Source : Who created the content? </a:t>
            </a:r>
          </a:p>
          <a:p>
            <a:pPr marL="0" indent="0">
              <a:buNone/>
            </a:pPr>
            <a:r>
              <a:rPr lang="en-US" sz="2000" dirty="0" smtClean="0"/>
              <a:t>What is their purpose?  </a:t>
            </a:r>
          </a:p>
          <a:p>
            <a:pPr marL="0" indent="0">
              <a:buNone/>
            </a:pPr>
            <a:r>
              <a:rPr lang="en-US" sz="2000" dirty="0" smtClean="0"/>
              <a:t> - Recognize Bias: Does the media favor a particular perspective? Why?  </a:t>
            </a:r>
          </a:p>
          <a:p>
            <a:pPr marL="0" indent="0">
              <a:buNone/>
            </a:pPr>
            <a:r>
              <a:rPr lang="en-US" sz="2000" dirty="0" smtClean="0"/>
              <a:t> - Distinguish Fact from Opinion: Identify what is being presented as fact and what is opinion or interpretation. </a:t>
            </a:r>
          </a:p>
          <a:p>
            <a:pPr marL="0" indent="0">
              <a:buNone/>
            </a:pPr>
            <a:r>
              <a:rPr lang="en-US" sz="2000" dirty="0" smtClean="0"/>
              <a:t>  - Cross-verify Information : Check multiple sources to confirm the validity of information.  </a:t>
            </a:r>
          </a:p>
          <a:p>
            <a:pPr marL="0" indent="0">
              <a:buNone/>
            </a:pPr>
            <a:r>
              <a:rPr lang="en-US" sz="2000" dirty="0" smtClean="0"/>
              <a:t> - Evaluate Emotional Appeals: Does the media use emotional language or imagery to sway opinions?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86219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"/>
            <a:ext cx="8229600" cy="6248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5. </a:t>
            </a:r>
            <a:r>
              <a:rPr lang="en-US" sz="2400" u="sng" dirty="0" smtClean="0"/>
              <a:t>Steps to Develop Media Literacy</a:t>
            </a:r>
            <a:r>
              <a:rPr lang="en-US" sz="2400" dirty="0" smtClean="0"/>
              <a:t>:</a:t>
            </a:r>
          </a:p>
          <a:p>
            <a:pPr marL="0" indent="0">
              <a:buNone/>
            </a:pPr>
            <a:r>
              <a:rPr lang="en-US" sz="2400" dirty="0" smtClean="0"/>
              <a:t>   - Stay curious: Ask questions about the media you consume.  </a:t>
            </a:r>
          </a:p>
          <a:p>
            <a:pPr marL="0" indent="0">
              <a:buNone/>
            </a:pPr>
            <a:r>
              <a:rPr lang="en-US" sz="2400" dirty="0" smtClean="0"/>
              <a:t> - Be skeptical: Don’t accept information at face value.  </a:t>
            </a:r>
          </a:p>
          <a:p>
            <a:pPr marL="0" indent="0">
              <a:buNone/>
            </a:pPr>
            <a:r>
              <a:rPr lang="en-US" sz="2400" dirty="0" smtClean="0"/>
              <a:t> - Diversify your sources: Seek multiple viewpoints for a more rounded perspective.   </a:t>
            </a:r>
          </a:p>
          <a:p>
            <a:pPr>
              <a:buFontTx/>
              <a:buChar char="-"/>
            </a:pPr>
            <a:r>
              <a:rPr lang="en-US" sz="2400" dirty="0" smtClean="0"/>
              <a:t>Fact-check: Use fact-checking tools to verify claims.</a:t>
            </a:r>
          </a:p>
          <a:p>
            <a:pPr>
              <a:buFontTx/>
              <a:buChar char="-"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6. </a:t>
            </a:r>
            <a:r>
              <a:rPr lang="en-US" sz="2400" u="sng" dirty="0" smtClean="0"/>
              <a:t>Conclusion:</a:t>
            </a:r>
            <a:r>
              <a:rPr lang="en-US" sz="2400" dirty="0" smtClean="0"/>
              <a:t>  - Media literacy empowers individuals to be critical thinkers and responsible consumers of information in a digital age.</a:t>
            </a:r>
          </a:p>
          <a:p>
            <a:pPr>
              <a:buFontTx/>
              <a:buChar char="-"/>
            </a:pPr>
            <a:r>
              <a:rPr lang="en-US" sz="2400" dirty="0" smtClean="0"/>
              <a:t>This outline can be expanded into slides with visuals, examples, and interactive elements for a more engaging presentation.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22814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067800" cy="6781800"/>
          </a:xfrm>
        </p:spPr>
      </p:pic>
    </p:spTree>
    <p:extLst>
      <p:ext uri="{BB962C8B-B14F-4D97-AF65-F5344CB8AC3E}">
        <p14:creationId xmlns:p14="http://schemas.microsoft.com/office/powerpoint/2010/main" val="2087543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480"/>
            <a:ext cx="9144000" cy="6690519"/>
          </a:xfrm>
        </p:spPr>
      </p:pic>
    </p:spTree>
    <p:extLst>
      <p:ext uri="{BB962C8B-B14F-4D97-AF65-F5344CB8AC3E}">
        <p14:creationId xmlns:p14="http://schemas.microsoft.com/office/powerpoint/2010/main" val="4182413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4267200"/>
          </a:xfrm>
        </p:spPr>
        <p:txBody>
          <a:bodyPr>
            <a:noAutofit/>
          </a:bodyPr>
          <a:lstStyle/>
          <a:p>
            <a:pPr algn="ctr"/>
            <a:r>
              <a:rPr lang="en-US" sz="7200" b="1" u="sng" dirty="0">
                <a:latin typeface="Bahnschrift SemiBold" pitchFamily="34" charset="0"/>
              </a:rPr>
              <a:t>Being an ethical digital user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70713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1272</TotalTime>
  <Words>1477</Words>
  <Application>Microsoft Office PowerPoint</Application>
  <PresentationFormat>On-screen Show (4:3)</PresentationFormat>
  <Paragraphs>160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Civic</vt:lpstr>
      <vt:lpstr>Developing Media Literacy Skills</vt:lpstr>
      <vt:lpstr>PowerPoint Presentation</vt:lpstr>
      <vt:lpstr>Critical thinking </vt:lpstr>
      <vt:lpstr>Critical thinking </vt:lpstr>
      <vt:lpstr>PowerPoint Presentation</vt:lpstr>
      <vt:lpstr>PowerPoint Presentation</vt:lpstr>
      <vt:lpstr>PowerPoint Presentation</vt:lpstr>
      <vt:lpstr>PowerPoint Presentation</vt:lpstr>
      <vt:lpstr>Being an ethical digital user</vt:lpstr>
      <vt:lpstr>Being an ethical digital user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 Inculcating the habit of creating and consuming positive content</vt:lpstr>
      <vt:lpstr> Inculcating the habit of creating and consuming positive content</vt:lpstr>
      <vt:lpstr>PowerPoint Presentation</vt:lpstr>
      <vt:lpstr>PowerPoint Presentation</vt:lpstr>
      <vt:lpstr>Responsibility and accountability of digital users</vt:lpstr>
      <vt:lpstr>Responsibility and accountability of digital users</vt:lpstr>
      <vt:lpstr>PowerPoint Presentation</vt:lpstr>
      <vt:lpstr>PowerPoint Presentation</vt:lpstr>
      <vt:lpstr>PowerPoint Presentation</vt:lpstr>
      <vt:lpstr>Tools to use- source credibility and Google search strategy</vt:lpstr>
      <vt:lpstr>Tools to use- source credibility and Google search strategy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pc</cp:lastModifiedBy>
  <cp:revision>17</cp:revision>
  <dcterms:created xsi:type="dcterms:W3CDTF">2024-09-28T15:14:30Z</dcterms:created>
  <dcterms:modified xsi:type="dcterms:W3CDTF">2024-10-01T07:38:33Z</dcterms:modified>
</cp:coreProperties>
</file>