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0"/>
  </p:notesMasterIdLst>
  <p:sldIdLst>
    <p:sldId id="256" r:id="rId2"/>
    <p:sldId id="265" r:id="rId3"/>
    <p:sldId id="290" r:id="rId4"/>
    <p:sldId id="257" r:id="rId5"/>
    <p:sldId id="258" r:id="rId6"/>
    <p:sldId id="295" r:id="rId7"/>
    <p:sldId id="259" r:id="rId8"/>
    <p:sldId id="298" r:id="rId9"/>
    <p:sldId id="260" r:id="rId10"/>
    <p:sldId id="261" r:id="rId11"/>
    <p:sldId id="291" r:id="rId12"/>
    <p:sldId id="262" r:id="rId13"/>
    <p:sldId id="266" r:id="rId14"/>
    <p:sldId id="263" r:id="rId15"/>
    <p:sldId id="271" r:id="rId16"/>
    <p:sldId id="303" r:id="rId17"/>
    <p:sldId id="274" r:id="rId18"/>
    <p:sldId id="264" r:id="rId19"/>
    <p:sldId id="292" r:id="rId20"/>
    <p:sldId id="278" r:id="rId21"/>
    <p:sldId id="279" r:id="rId22"/>
    <p:sldId id="299" r:id="rId23"/>
    <p:sldId id="280" r:id="rId24"/>
    <p:sldId id="293" r:id="rId25"/>
    <p:sldId id="281" r:id="rId26"/>
    <p:sldId id="300" r:id="rId27"/>
    <p:sldId id="282" r:id="rId28"/>
    <p:sldId id="283" r:id="rId29"/>
    <p:sldId id="284" r:id="rId30"/>
    <p:sldId id="294" r:id="rId31"/>
    <p:sldId id="285" r:id="rId32"/>
    <p:sldId id="301" r:id="rId33"/>
    <p:sldId id="286" r:id="rId34"/>
    <p:sldId id="302" r:id="rId35"/>
    <p:sldId id="287" r:id="rId36"/>
    <p:sldId id="297" r:id="rId37"/>
    <p:sldId id="288" r:id="rId38"/>
    <p:sldId id="289"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76265" autoAdjust="0"/>
  </p:normalViewPr>
  <p:slideViewPr>
    <p:cSldViewPr showGuides="1">
      <p:cViewPr>
        <p:scale>
          <a:sx n="71" d="100"/>
          <a:sy n="71" d="100"/>
        </p:scale>
        <p:origin x="-1134"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EA1E18-29E6-444A-A37E-7A4262649C1C}" type="datetimeFigureOut">
              <a:rPr lang="en-US" smtClean="0"/>
              <a:t>10/10/2024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0765CF-DBA6-4723-B4D2-264E13CE02C0}" type="slidenum">
              <a:rPr lang="en-US" smtClean="0"/>
              <a:t>‹#›</a:t>
            </a:fld>
            <a:endParaRPr lang="en-US"/>
          </a:p>
        </p:txBody>
      </p:sp>
    </p:spTree>
    <p:extLst>
      <p:ext uri="{BB962C8B-B14F-4D97-AF65-F5344CB8AC3E}">
        <p14:creationId xmlns:p14="http://schemas.microsoft.com/office/powerpoint/2010/main" val="9821558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F0765CF-DBA6-4723-B4D2-264E13CE02C0}" type="slidenum">
              <a:rPr lang="en-US" smtClean="0"/>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10C36B4-6EAA-4C4A-AD0F-E4D94555D58D}" type="datetimeFigureOut">
              <a:rPr lang="en-US" smtClean="0"/>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94208E-3EC6-4A82-BCD5-C3736390CF0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0C36B4-6EAA-4C4A-AD0F-E4D94555D58D}" type="datetimeFigureOut">
              <a:rPr lang="en-US" smtClean="0"/>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94208E-3EC6-4A82-BCD5-C3736390CF0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0C36B4-6EAA-4C4A-AD0F-E4D94555D58D}" type="datetimeFigureOut">
              <a:rPr lang="en-US" smtClean="0"/>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94208E-3EC6-4A82-BCD5-C3736390CF0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10C36B4-6EAA-4C4A-AD0F-E4D94555D58D}" type="datetimeFigureOut">
              <a:rPr lang="en-US" smtClean="0"/>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94208E-3EC6-4A82-BCD5-C3736390CF0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0C36B4-6EAA-4C4A-AD0F-E4D94555D58D}" type="datetimeFigureOut">
              <a:rPr lang="en-US" smtClean="0"/>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94208E-3EC6-4A82-BCD5-C3736390CF0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10C36B4-6EAA-4C4A-AD0F-E4D94555D58D}" type="datetimeFigureOut">
              <a:rPr lang="en-US" smtClean="0"/>
              <a:t>10/10/2024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94208E-3EC6-4A82-BCD5-C3736390CF0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0C36B4-6EAA-4C4A-AD0F-E4D94555D58D}" type="datetimeFigureOut">
              <a:rPr lang="en-US" smtClean="0"/>
              <a:t>10/10/2024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94208E-3EC6-4A82-BCD5-C3736390CF0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10C36B4-6EAA-4C4A-AD0F-E4D94555D58D}" type="datetimeFigureOut">
              <a:rPr lang="en-US" smtClean="0"/>
              <a:t>10/10/2024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94208E-3EC6-4A82-BCD5-C3736390CF0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0C36B4-6EAA-4C4A-AD0F-E4D94555D58D}" type="datetimeFigureOut">
              <a:rPr lang="en-US" smtClean="0"/>
              <a:t>10/10/2024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A94208E-3EC6-4A82-BCD5-C3736390CF0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10C36B4-6EAA-4C4A-AD0F-E4D94555D58D}" type="datetimeFigureOut">
              <a:rPr lang="en-US" smtClean="0"/>
              <a:t>10/10/2024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94208E-3EC6-4A82-BCD5-C3736390CF0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10C36B4-6EAA-4C4A-AD0F-E4D94555D58D}" type="datetimeFigureOut">
              <a:rPr lang="en-US" smtClean="0"/>
              <a:t>10/10/2024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94208E-3EC6-4A82-BCD5-C3736390CF0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0C36B4-6EAA-4C4A-AD0F-E4D94555D58D}" type="datetimeFigureOut">
              <a:rPr lang="en-US" smtClean="0"/>
              <a:t>10/10/2024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94208E-3EC6-4A82-BCD5-C3736390CF0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37872" y="838200"/>
            <a:ext cx="8153400" cy="1470025"/>
          </a:xfrm>
        </p:spPr>
        <p:txBody>
          <a:bodyPr>
            <a:normAutofit/>
          </a:bodyPr>
          <a:lstStyle/>
          <a:p>
            <a:pPr algn="l"/>
            <a:r>
              <a:rPr lang="hi-IN" sz="3600" dirty="0">
                <a:sym typeface="+mn-ea"/>
              </a:rPr>
              <a:t>मीडिया साक्षरता कौशल का विकास करना</a:t>
            </a:r>
            <a:endParaRPr lang="en-US" sz="3600" u="sng" dirty="0">
              <a:latin typeface="Algerian" panose="04020705040A02060702" pitchFamily="82" charset="0"/>
            </a:endParaRPr>
          </a:p>
        </p:txBody>
      </p:sp>
      <p:sp>
        <p:nvSpPr>
          <p:cNvPr id="3" name="Subtitle 2"/>
          <p:cNvSpPr>
            <a:spLocks noGrp="1"/>
          </p:cNvSpPr>
          <p:nvPr>
            <p:ph type="subTitle" idx="1"/>
          </p:nvPr>
        </p:nvSpPr>
        <p:spPr>
          <a:xfrm>
            <a:off x="228600" y="2057400"/>
            <a:ext cx="8686800" cy="3581400"/>
          </a:xfrm>
        </p:spPr>
        <p:txBody>
          <a:bodyPr>
            <a:normAutofit fontScale="85000" lnSpcReduction="20000"/>
          </a:bodyPr>
          <a:lstStyle/>
          <a:p>
            <a:pPr marL="457200" indent="-457200" algn="l">
              <a:buFont typeface="Wingdings" panose="05000000000000000000" charset="0"/>
              <a:buChar char="q"/>
            </a:pPr>
            <a:r>
              <a:rPr lang="en-US" sz="3500" dirty="0">
                <a:sym typeface="+mn-ea"/>
              </a:rPr>
              <a:t> </a:t>
            </a:r>
            <a:r>
              <a:rPr lang="hi-IN" sz="3500" dirty="0">
                <a:solidFill>
                  <a:schemeClr val="tx1"/>
                </a:solidFill>
                <a:sym typeface="+mn-ea"/>
              </a:rPr>
              <a:t>महत्वपूर्ण सोच</a:t>
            </a:r>
            <a:endParaRPr lang="en-US" sz="3500" i="1" dirty="0">
              <a:solidFill>
                <a:schemeClr val="tx1"/>
              </a:solidFill>
              <a:latin typeface="Arial Narrow" panose="020B0606020202030204" pitchFamily="34" charset="0"/>
            </a:endParaRPr>
          </a:p>
          <a:p>
            <a:pPr marL="457200" indent="-457200" algn="l">
              <a:buFont typeface="Wingdings" panose="05000000000000000000" charset="0"/>
              <a:buChar char="q"/>
            </a:pPr>
            <a:r>
              <a:rPr lang="en-US" sz="3500" i="1" dirty="0" smtClean="0">
                <a:solidFill>
                  <a:schemeClr val="tx1"/>
                </a:solidFill>
                <a:latin typeface="Arial Narrow" panose="020B0606020202030204" pitchFamily="34" charset="0"/>
                <a:sym typeface="+mn-ea"/>
              </a:rPr>
              <a:t>·</a:t>
            </a:r>
            <a:r>
              <a:rPr lang="hi-IN" sz="3500" i="1" dirty="0">
                <a:solidFill>
                  <a:schemeClr val="tx1"/>
                </a:solidFill>
                <a:latin typeface="Arial Narrow" panose="020B0606020202030204" pitchFamily="34" charset="0"/>
                <a:sym typeface="+mn-ea"/>
              </a:rPr>
              <a:t>एक नैतिक डिजिटल उपयोगकर्ता होने के </a:t>
            </a:r>
            <a:r>
              <a:rPr lang="hi-IN" sz="3500" i="1" dirty="0" smtClean="0">
                <a:solidFill>
                  <a:schemeClr val="tx1"/>
                </a:solidFill>
                <a:latin typeface="Arial Narrow" panose="020B0606020202030204" pitchFamily="34" charset="0"/>
                <a:sym typeface="+mn-ea"/>
              </a:rPr>
              <a:t>नाते</a:t>
            </a:r>
            <a:endParaRPr lang="en-IN" sz="3500" i="1" dirty="0" smtClean="0">
              <a:solidFill>
                <a:schemeClr val="tx1"/>
              </a:solidFill>
              <a:latin typeface="Arial Narrow" panose="020B0606020202030204" pitchFamily="34" charset="0"/>
            </a:endParaRPr>
          </a:p>
          <a:p>
            <a:pPr marL="457200" indent="-457200" algn="l">
              <a:buFont typeface="Wingdings" panose="05000000000000000000" charset="0"/>
              <a:buChar char="q"/>
            </a:pPr>
            <a:r>
              <a:rPr lang="en-US" sz="3500" i="1" dirty="0" smtClean="0">
                <a:solidFill>
                  <a:schemeClr val="tx1"/>
                </a:solidFill>
                <a:latin typeface="Arial Narrow" panose="020B0606020202030204" pitchFamily="34" charset="0"/>
                <a:sym typeface="+mn-ea"/>
              </a:rPr>
              <a:t>·</a:t>
            </a:r>
            <a:r>
              <a:rPr lang="hi-IN" sz="3500" i="1" dirty="0">
                <a:solidFill>
                  <a:schemeClr val="tx1"/>
                </a:solidFill>
                <a:latin typeface="Arial Narrow" panose="020B0606020202030204" pitchFamily="34" charset="0"/>
                <a:sym typeface="+mn-ea"/>
              </a:rPr>
              <a:t>सकारात्मक सामग्री बनाने और उपभोग करने की आदत विकसित करना</a:t>
            </a:r>
            <a:endParaRPr lang="en-US" sz="3500" i="1" dirty="0">
              <a:solidFill>
                <a:schemeClr val="tx1"/>
              </a:solidFill>
              <a:latin typeface="Arial Narrow" panose="020B0606020202030204" pitchFamily="34" charset="0"/>
            </a:endParaRPr>
          </a:p>
          <a:p>
            <a:pPr marL="457200" indent="-457200" algn="l">
              <a:buFont typeface="Wingdings" panose="05000000000000000000" charset="0"/>
              <a:buChar char="q"/>
            </a:pPr>
            <a:r>
              <a:rPr lang="en-US" sz="3500" i="1" dirty="0" smtClean="0">
                <a:solidFill>
                  <a:schemeClr val="tx1"/>
                </a:solidFill>
                <a:latin typeface="Arial Narrow" panose="020B0606020202030204" pitchFamily="34" charset="0"/>
                <a:sym typeface="+mn-ea"/>
              </a:rPr>
              <a:t>·</a:t>
            </a:r>
            <a:r>
              <a:rPr lang="hi-IN" sz="3500" i="1" dirty="0">
                <a:solidFill>
                  <a:schemeClr val="tx1"/>
                </a:solidFill>
                <a:latin typeface="Arial Narrow" panose="020B0606020202030204" pitchFamily="34" charset="0"/>
                <a:sym typeface="+mn-ea"/>
              </a:rPr>
              <a:t>डिजिटल उपयोगकर्ताओं की जिम्मेदारी और </a:t>
            </a:r>
            <a:r>
              <a:rPr lang="hi-IN" sz="3500" i="1" dirty="0" smtClean="0">
                <a:solidFill>
                  <a:schemeClr val="tx1"/>
                </a:solidFill>
                <a:latin typeface="Arial Narrow" panose="020B0606020202030204" pitchFamily="34" charset="0"/>
                <a:sym typeface="+mn-ea"/>
              </a:rPr>
              <a:t>जवाबदेही</a:t>
            </a:r>
            <a:endParaRPr lang="en-IN" sz="3500" i="1" dirty="0" smtClean="0">
              <a:solidFill>
                <a:schemeClr val="tx1"/>
              </a:solidFill>
              <a:latin typeface="Arial Narrow" panose="020B0606020202030204" pitchFamily="34" charset="0"/>
            </a:endParaRPr>
          </a:p>
          <a:p>
            <a:pPr marL="457200" indent="-457200" algn="l">
              <a:buFont typeface="Wingdings" panose="05000000000000000000" charset="0"/>
              <a:buChar char="q"/>
            </a:pPr>
            <a:r>
              <a:rPr lang="en-US" sz="3500" i="1" dirty="0" smtClean="0">
                <a:solidFill>
                  <a:schemeClr val="tx1"/>
                </a:solidFill>
                <a:latin typeface="Arial Narrow" panose="020B0606020202030204" pitchFamily="34" charset="0"/>
                <a:sym typeface="+mn-ea"/>
              </a:rPr>
              <a:t>·</a:t>
            </a:r>
            <a:r>
              <a:rPr lang="en-US" sz="3500" i="1" dirty="0">
                <a:solidFill>
                  <a:schemeClr val="tx1"/>
                </a:solidFill>
                <a:latin typeface="Arial Narrow" panose="020B0606020202030204" pitchFamily="34" charset="0"/>
                <a:sym typeface="+mn-ea"/>
              </a:rPr>
              <a:t> </a:t>
            </a:r>
            <a:r>
              <a:rPr lang="hi-IN" sz="3500" i="1" dirty="0">
                <a:solidFill>
                  <a:schemeClr val="tx1"/>
                </a:solidFill>
                <a:latin typeface="Arial Narrow" panose="020B0606020202030204" pitchFamily="34" charset="0"/>
                <a:sym typeface="+mn-ea"/>
              </a:rPr>
              <a:t> उपयोग करने के लिए उपकरण- स्रोत विश्वसनीयता और </a:t>
            </a:r>
            <a:r>
              <a:rPr lang="en-US" sz="3500" i="1" dirty="0">
                <a:solidFill>
                  <a:schemeClr val="tx1"/>
                </a:solidFill>
                <a:latin typeface="Arial Narrow" panose="020B0606020202030204" pitchFamily="34" charset="0"/>
                <a:sym typeface="+mn-ea"/>
              </a:rPr>
              <a:t>Google </a:t>
            </a:r>
            <a:r>
              <a:rPr lang="hi-IN" sz="3500" i="1" dirty="0">
                <a:solidFill>
                  <a:schemeClr val="tx1"/>
                </a:solidFill>
                <a:latin typeface="Arial Narrow" panose="020B0606020202030204" pitchFamily="34" charset="0"/>
                <a:sym typeface="+mn-ea"/>
              </a:rPr>
              <a:t>खोज रणनीति</a:t>
            </a:r>
            <a:r>
              <a:rPr lang="en-IN" altLang="hi-IN" sz="3500" i="1" dirty="0">
                <a:solidFill>
                  <a:schemeClr val="tx1"/>
                </a:solidFill>
                <a:latin typeface="Arial Narrow" panose="020B0606020202030204" pitchFamily="34" charset="0"/>
                <a:sym typeface="+mn-ea"/>
              </a:rPr>
              <a:t>v</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200" y="182196"/>
            <a:ext cx="2971800" cy="62911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advTm="2023"/>
    </mc:Choice>
    <mc:Fallback xmlns="">
      <p:transition spd="slow" advTm="2023"/>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67480"/>
            <a:ext cx="9144000" cy="6690519"/>
          </a:xfr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85800"/>
            <a:ext cx="8229600" cy="4267200"/>
          </a:xfrm>
        </p:spPr>
        <p:txBody>
          <a:bodyPr>
            <a:noAutofit/>
          </a:bodyPr>
          <a:lstStyle/>
          <a:p>
            <a:pPr algn="ctr"/>
            <a:r>
              <a:rPr lang="hi-IN" sz="7200" i="1" dirty="0">
                <a:latin typeface="Arial Narrow" panose="020B0606020202030204" pitchFamily="34" charset="0"/>
                <a:sym typeface="+mn-ea"/>
              </a:rPr>
              <a:t>एक नैतिक डिजिटल उपयोगकर्ता होने के </a:t>
            </a:r>
            <a:r>
              <a:rPr lang="hi-IN" sz="7200" i="1" dirty="0" smtClean="0">
                <a:latin typeface="Arial Narrow" panose="020B0606020202030204" pitchFamily="34" charset="0"/>
                <a:sym typeface="+mn-ea"/>
              </a:rPr>
              <a:t>नाते</a:t>
            </a:r>
            <a:endParaRPr lang="en-US" sz="7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i-IN" i="1" dirty="0">
                <a:latin typeface="Arial Narrow" panose="020B0606020202030204" pitchFamily="34" charset="0"/>
                <a:sym typeface="+mn-ea"/>
              </a:rPr>
              <a:t>एक नैतिक डिजिटल उपयोगकर्ता होने के </a:t>
            </a:r>
            <a:r>
              <a:rPr lang="hi-IN" i="1" dirty="0" smtClean="0">
                <a:latin typeface="Arial Narrow" panose="020B0606020202030204" pitchFamily="34" charset="0"/>
                <a:sym typeface="+mn-ea"/>
              </a:rPr>
              <a:t>नाते</a:t>
            </a:r>
            <a:endParaRPr lang="en-US" b="1" u="sng" dirty="0">
              <a:latin typeface="Bahnschrift SemiBold" panose="020B0502040204020203" pitchFamily="34" charset="0"/>
            </a:endParaRPr>
          </a:p>
        </p:txBody>
      </p:sp>
      <p:sp>
        <p:nvSpPr>
          <p:cNvPr id="3" name="Content Placeholder 2"/>
          <p:cNvSpPr>
            <a:spLocks noGrp="1"/>
          </p:cNvSpPr>
          <p:nvPr>
            <p:ph idx="1"/>
          </p:nvPr>
        </p:nvSpPr>
        <p:spPr>
          <a:xfrm>
            <a:off x="304800" y="1600200"/>
            <a:ext cx="8534400" cy="4525963"/>
          </a:xfrm>
        </p:spPr>
        <p:txBody>
          <a:bodyPr>
            <a:normAutofit fontScale="75000" lnSpcReduction="20000"/>
          </a:bodyPr>
          <a:lstStyle/>
          <a:p>
            <a:pPr marL="0" indent="0">
              <a:buNone/>
            </a:pPr>
            <a:r>
              <a:rPr lang="en-IN" altLang="hi-IN" dirty="0">
                <a:sym typeface="+mn-ea"/>
              </a:rPr>
              <a:t>1.</a:t>
            </a:r>
            <a:r>
              <a:rPr lang="hi-IN" dirty="0">
                <a:sym typeface="+mn-ea"/>
              </a:rPr>
              <a:t>एक नैतिक डिजिटल उपयोगकर्ता होने का क्या मतलब है? </a:t>
            </a:r>
          </a:p>
          <a:p>
            <a:pPr marL="0" indent="0">
              <a:buNone/>
            </a:pPr>
            <a:r>
              <a:rPr lang="hi-IN" dirty="0">
                <a:sym typeface="+mn-ea"/>
              </a:rPr>
              <a:t>ऑनलाइन संलग्न होते समय जिम्मेदार, सम्मानजनक और सूचित व्यवहार।</a:t>
            </a:r>
            <a:endParaRPr lang="en-US" dirty="0"/>
          </a:p>
          <a:p>
            <a:pPr marL="0" indent="0">
              <a:buNone/>
            </a:pPr>
            <a:r>
              <a:rPr lang="en-US" dirty="0"/>
              <a:t>2. </a:t>
            </a:r>
            <a:r>
              <a:rPr lang="hi-IN" dirty="0">
                <a:sym typeface="+mn-ea"/>
              </a:rPr>
              <a:t>नैतिक डिजिटल उपयोग का महत्व: व्यक्तिगत गोपनीयता और दूसरों की सुरक्षा करता है। एक सुरक्षित और अधिक सम्मानजनक ऑनलाइन समुदाय को बढ़ावा देता है। - गलत सूचना और हानिकारक सामग्री के प्रसार को कम करता है।</a:t>
            </a:r>
          </a:p>
          <a:p>
            <a:pPr marL="0" indent="0">
              <a:buNone/>
            </a:pPr>
            <a:r>
              <a:rPr lang="hi-IN" dirty="0">
                <a:sym typeface="+mn-ea"/>
              </a:rPr>
              <a:t>नैतिक डिजिटल उपयोग का महत्व: व्यक्तिगत गोपनीयता और दूसरों की सुरक्षा करता है। एक सुरक्षित और अधिक सम्मानजनक ऑनलाइन समुदाय को बढ़ावा देता है। - गलत सूचना और हानिकारक सामग्री के प्रसार को कम करता है।</a:t>
            </a:r>
          </a:p>
          <a:p>
            <a:pPr marL="0" indent="0">
              <a:buNone/>
            </a:pPr>
            <a:r>
              <a:rPr lang="en-US" dirty="0"/>
              <a:t>   </a:t>
            </a:r>
          </a:p>
          <a:p>
            <a:pPr marL="0" indent="0">
              <a:buNone/>
            </a:pPr>
            <a:r>
              <a:rPr lang="en-US" dirty="0"/>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37073" cy="6781800"/>
          </a:xfr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382000" cy="4842164"/>
          </a:xfrm>
        </p:spPr>
        <p:txBody>
          <a:bodyPr>
            <a:normAutofit/>
          </a:bodyPr>
          <a:lstStyle/>
          <a:p>
            <a:pPr marL="0" indent="0" algn="l">
              <a:buNone/>
            </a:pPr>
            <a:r>
              <a:rPr lang="en-US" dirty="0"/>
              <a:t>3. </a:t>
            </a:r>
            <a:r>
              <a:rPr lang="hi-IN" u="sng" dirty="0">
                <a:sym typeface="+mn-ea"/>
              </a:rPr>
              <a:t>नैतिक डिजिटल उपयोग के प्रमुख सिद्धांत: </a:t>
            </a:r>
          </a:p>
          <a:p>
            <a:pPr marL="0" indent="0" algn="l">
              <a:buNone/>
            </a:pPr>
            <a:endParaRPr lang="hi-IN" dirty="0">
              <a:sym typeface="+mn-ea"/>
            </a:endParaRPr>
          </a:p>
          <a:p>
            <a:pPr marL="0" indent="0" algn="l">
              <a:buNone/>
            </a:pPr>
            <a:r>
              <a:rPr lang="hi-IN" dirty="0">
                <a:sym typeface="+mn-ea"/>
              </a:rPr>
              <a:t>निजता का सम्मान करें साहित्यिक चोरी से बचें सच्चे बनो सकारात्मक सहभागिता को बढ़ावा दें कानूनों और दिशानिर्देशों का पालन करें</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BEBA8EAE-BF5A-486C-A8C5-ECC9F3942E4B}">
                <a14:imgProps xmlns:a14="http://schemas.microsoft.com/office/drawing/2010/main">
                  <a14:imgLayer r:embed="rId3">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0" y="0"/>
            <a:ext cx="9144000" cy="6705599"/>
          </a:xfr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fontScale="90000"/>
          </a:bodyPr>
          <a:lstStyle/>
          <a:p>
            <a:pPr marL="0" indent="0"/>
            <a:r>
              <a:rPr lang="en-US" dirty="0"/>
              <a:t/>
            </a:r>
            <a:br>
              <a:rPr lang="en-US" dirty="0"/>
            </a:br>
            <a:r>
              <a:rPr lang="hi-IN" dirty="0">
                <a:sym typeface="+mn-ea"/>
              </a:rPr>
              <a:t>सूचना संग्रहण और वर्गीकरण के नैतिक मुद्दे</a:t>
            </a:r>
            <a:br>
              <a:rPr lang="hi-IN" dirty="0">
                <a:sym typeface="+mn-ea"/>
              </a:rPr>
            </a:br>
            <a:endParaRPr lang="en-US" dirty="0"/>
          </a:p>
        </p:txBody>
      </p:sp>
      <p:sp>
        <p:nvSpPr>
          <p:cNvPr id="3" name="Content Placeholder 2"/>
          <p:cNvSpPr>
            <a:spLocks noGrp="1"/>
          </p:cNvSpPr>
          <p:nvPr>
            <p:ph idx="1"/>
          </p:nvPr>
        </p:nvSpPr>
        <p:spPr>
          <a:xfrm>
            <a:off x="609600" y="1600200"/>
            <a:ext cx="8229600" cy="4525963"/>
          </a:xfrm>
        </p:spPr>
        <p:txBody>
          <a:bodyPr>
            <a:normAutofit fontScale="80000" lnSpcReduction="10000"/>
          </a:bodyPr>
          <a:lstStyle/>
          <a:p>
            <a:endParaRPr lang="en-US" dirty="0"/>
          </a:p>
          <a:p>
            <a:r>
              <a:rPr lang="hi-IN" dirty="0">
                <a:sym typeface="+mn-ea"/>
              </a:rPr>
              <a:t>सेंसरशिप का अर्थ है धार्मिक, राजनीतिक, नैतिक या अन्य आधारों पर आधारित जानकारी का सक्रिय बहिष्कार। - चयन, उदाहरण के लिए, किसी संस्थान के उद्देश्यों के अनुसार जानकारी चुनने की गतिविधि से संबंधित है। - बुरी जानकारी को बाहर करने की इच्छा अपने आप में एक नैतिक विरोधाभास है जहां तक ​​बौद्धिक स्वतंत्रता को सीमित करने वाले किसी भी बहिष्कार से बचा जाना चाहिए। - वर्गीकरण प्रणालियाँ, थिसॉरी, खोज इंजन और इसी तरह की अन्य प्रणालियाँ तटस्थ नहीं हैं।</a:t>
            </a:r>
          </a:p>
          <a:p>
            <a:pPr marL="0" indent="0">
              <a:buNone/>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4800" y="152400"/>
            <a:ext cx="8686800" cy="6858000"/>
          </a:xfr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85800"/>
            <a:ext cx="8534400" cy="5105400"/>
          </a:xfrm>
        </p:spPr>
        <p:txBody>
          <a:bodyPr>
            <a:normAutofit/>
          </a:bodyPr>
          <a:lstStyle/>
          <a:p>
            <a:pPr marL="0" indent="0">
              <a:buNone/>
            </a:pPr>
            <a:r>
              <a:rPr lang="en-US" dirty="0"/>
              <a:t>4. </a:t>
            </a:r>
            <a:r>
              <a:rPr lang="hi-IN" u="sng" dirty="0">
                <a:sym typeface="+mn-ea"/>
              </a:rPr>
              <a:t>ऑनलाइन नैतिक बनने के लिए व्यावहारिक कदम</a:t>
            </a:r>
            <a:r>
              <a:rPr lang="hi-IN" dirty="0">
                <a:sym typeface="+mn-ea"/>
              </a:rPr>
              <a:t>: </a:t>
            </a:r>
          </a:p>
          <a:p>
            <a:pPr marL="0" indent="0">
              <a:buNone/>
            </a:pPr>
            <a:r>
              <a:rPr lang="hi-IN" dirty="0">
                <a:sym typeface="+mn-ea"/>
              </a:rPr>
              <a:t>पोस्ट करने से पहले सोचें: क्या यह दयालु, आवश्यक और सच्चा है? </a:t>
            </a:r>
          </a:p>
          <a:p>
            <a:pPr marL="0" indent="0">
              <a:buNone/>
            </a:pPr>
            <a:r>
              <a:rPr lang="hi-IN" dirty="0">
                <a:sym typeface="+mn-ea"/>
              </a:rPr>
              <a:t>अपने डेटा को सुरक्षित रखें और ऑनलाइन सुरक्षा के प्रति सचेत रहें। हानिकारक सामग्री और अनुचित व्यवहार की रिपोर्ट करें। रोल मॉडल बनकर सकारात्मक डिजिटल नागरिकता को प्रोत्साहित करें।</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p:cNvSpPr>
            <a:spLocks noGrp="1"/>
          </p:cNvSpPr>
          <p:nvPr>
            <p:ph type="title"/>
          </p:nvPr>
        </p:nvSpPr>
        <p:spPr>
          <a:xfrm>
            <a:off x="457200" y="609600"/>
            <a:ext cx="8229600" cy="4343400"/>
          </a:xfrm>
        </p:spPr>
        <p:txBody>
          <a:bodyPr>
            <a:normAutofit/>
          </a:bodyPr>
          <a:lstStyle/>
          <a:p>
            <a:pPr algn="ctr"/>
            <a:r>
              <a:rPr lang="en-US" sz="6000" b="1" u="sng" dirty="0">
                <a:latin typeface="Bahnschrift SemiBold" panose="020B0502040204020203" pitchFamily="34" charset="0"/>
              </a:rPr>
              <a:t> </a:t>
            </a:r>
            <a:r>
              <a:rPr lang="hi-IN" sz="6000" i="1" dirty="0">
                <a:latin typeface="Arial Narrow" panose="020B0606020202030204" pitchFamily="34" charset="0"/>
                <a:sym typeface="+mn-ea"/>
              </a:rPr>
              <a:t>सकारात्मक सामग्री बनाने और उपभोग करने की आदत विकसित करना</a:t>
            </a:r>
            <a:endParaRPr lang="en-US" sz="6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4000" cy="5791200"/>
          </a:xfr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u="sng" dirty="0">
                <a:latin typeface="Bahnschrift SemiBold" panose="020B0502040204020203" pitchFamily="34" charset="0"/>
              </a:rPr>
              <a:t> </a:t>
            </a:r>
            <a:r>
              <a:rPr lang="hi-IN" sz="4000" dirty="0" smtClean="0">
                <a:sym typeface="+mn-ea"/>
              </a:rPr>
              <a:t>सकारात्मक </a:t>
            </a:r>
            <a:r>
              <a:rPr lang="hi-IN" sz="4000" dirty="0">
                <a:sym typeface="+mn-ea"/>
              </a:rPr>
              <a:t>सामग्री बनाने और उपभोग करने की आदत विकसित करना</a:t>
            </a:r>
            <a:endParaRPr lang="en-US" sz="4000" b="1" u="sng" dirty="0">
              <a:latin typeface="Bahnschrift SemiBold" panose="020B0502040204020203" pitchFamily="34" charset="0"/>
            </a:endParaRPr>
          </a:p>
        </p:txBody>
      </p:sp>
      <p:sp>
        <p:nvSpPr>
          <p:cNvPr id="3" name="Content Placeholder 2"/>
          <p:cNvSpPr>
            <a:spLocks noGrp="1"/>
          </p:cNvSpPr>
          <p:nvPr>
            <p:ph idx="1"/>
          </p:nvPr>
        </p:nvSpPr>
        <p:spPr>
          <a:xfrm>
            <a:off x="762000" y="1524000"/>
            <a:ext cx="8229600" cy="4389120"/>
          </a:xfrm>
        </p:spPr>
        <p:txBody>
          <a:bodyPr>
            <a:normAutofit fontScale="82500" lnSpcReduction="10000"/>
          </a:bodyPr>
          <a:lstStyle/>
          <a:p>
            <a:pPr marL="514350" indent="-514350">
              <a:buAutoNum type="arabicPeriod"/>
            </a:pPr>
            <a:r>
              <a:rPr lang="hi-IN" u="sng" dirty="0">
                <a:sym typeface="+mn-ea"/>
              </a:rPr>
              <a:t>सकारात्मक सामग्री क्या है? </a:t>
            </a:r>
          </a:p>
          <a:p>
            <a:pPr>
              <a:buFont typeface="Wingdings" panose="05000000000000000000" charset="0"/>
              <a:buChar char="ü"/>
            </a:pPr>
            <a:r>
              <a:rPr lang="hi-IN" dirty="0">
                <a:sym typeface="+mn-ea"/>
              </a:rPr>
              <a:t>- ऐसी सामग्री जो रचनात्मक, सूचनात्मक, सम्मानजनक हो और सहानुभूति, सीखने और कल्याण को बढ़ावा दे।</a:t>
            </a:r>
          </a:p>
          <a:p>
            <a:pPr marL="0" indent="0">
              <a:buNone/>
            </a:pPr>
            <a:r>
              <a:rPr lang="hi-IN" dirty="0">
                <a:sym typeface="+mn-ea"/>
              </a:rPr>
              <a:t> 2. </a:t>
            </a:r>
            <a:r>
              <a:rPr lang="hi-IN" u="sng" dirty="0">
                <a:sym typeface="+mn-ea"/>
              </a:rPr>
              <a:t>सकारात्मक सामग्री पर ध्यान क्यों दें? </a:t>
            </a:r>
          </a:p>
          <a:p>
            <a:pPr>
              <a:buFont typeface="Wingdings" panose="05000000000000000000" charset="0"/>
              <a:buChar char="ü"/>
            </a:pPr>
            <a:r>
              <a:rPr lang="hi-IN" u="sng" dirty="0">
                <a:sym typeface="+mn-ea"/>
              </a:rPr>
              <a:t>- </a:t>
            </a:r>
            <a:r>
              <a:rPr lang="hi-IN" dirty="0">
                <a:sym typeface="+mn-ea"/>
              </a:rPr>
              <a:t>एक स्वस्थ ऑनलाइन वातावरण में योगदान देता है।</a:t>
            </a:r>
          </a:p>
          <a:p>
            <a:pPr>
              <a:buFont typeface="Wingdings" panose="05000000000000000000" charset="0"/>
              <a:buChar char="ü"/>
            </a:pPr>
            <a:r>
              <a:rPr lang="hi-IN" dirty="0">
                <a:sym typeface="+mn-ea"/>
              </a:rPr>
              <a:t> - नकारात्मकता, गलत सूचना और हानिकारक व्यवहार को कम करता है। </a:t>
            </a:r>
          </a:p>
          <a:p>
            <a:pPr>
              <a:buFont typeface="Wingdings" panose="05000000000000000000" charset="0"/>
              <a:buChar char="ü"/>
            </a:pPr>
            <a:r>
              <a:rPr lang="hi-IN" dirty="0">
                <a:sym typeface="+mn-ea"/>
              </a:rPr>
              <a:t>- मानसिक कल्याण को बढ़ावा देता है और रचनात्मक संवाद को प्रोत्साहित करता है</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229600" cy="5791200"/>
          </a:xfrm>
        </p:spPr>
        <p:txBody>
          <a:bodyPr>
            <a:normAutofit/>
          </a:bodyPr>
          <a:lstStyle/>
          <a:p>
            <a:pPr marL="0" indent="0">
              <a:buNone/>
            </a:pPr>
            <a:r>
              <a:rPr lang="en-US" sz="4000" dirty="0"/>
              <a:t>3. </a:t>
            </a:r>
            <a:r>
              <a:rPr lang="hi-IN" sz="3600" u="sng" dirty="0">
                <a:sym typeface="+mn-ea"/>
              </a:rPr>
              <a:t>सकारात्मक सामग्री बनाने की आदत विकसित करना:</a:t>
            </a:r>
            <a:r>
              <a:rPr lang="hi-IN" sz="4000" dirty="0">
                <a:sym typeface="+mn-ea"/>
              </a:rPr>
              <a:t> </a:t>
            </a:r>
          </a:p>
          <a:p>
            <a:pPr>
              <a:buFont typeface="Wingdings" panose="05000000000000000000" charset="0"/>
              <a:buChar char="ü"/>
            </a:pPr>
            <a:r>
              <a:rPr lang="hi-IN" sz="4000" dirty="0">
                <a:sym typeface="+mn-ea"/>
              </a:rPr>
              <a:t>- </a:t>
            </a:r>
            <a:r>
              <a:rPr lang="hi-IN" dirty="0">
                <a:sym typeface="+mn-ea"/>
              </a:rPr>
              <a:t>सावधान रहें: ऐसी सामग्री बनाएं जो मूल्य बढ़ाती हो, शिक्षित करती हो या दूसरों का उत्थान करती हो। </a:t>
            </a:r>
          </a:p>
          <a:p>
            <a:pPr>
              <a:buFont typeface="Wingdings" panose="05000000000000000000" charset="0"/>
              <a:buChar char="ü"/>
            </a:pPr>
            <a:r>
              <a:rPr lang="hi-IN" dirty="0">
                <a:sym typeface="+mn-ea"/>
              </a:rPr>
              <a:t>- दयालुता को बढ़ावा दें: ऐसे संदेश साझा करें जो समझ, समावेशिता और सम्मान को बढ़ावा दें। </a:t>
            </a:r>
          </a:p>
          <a:p>
            <a:pPr>
              <a:buFont typeface="Wingdings" panose="05000000000000000000" charset="0"/>
              <a:buChar char="ü"/>
            </a:pPr>
            <a:r>
              <a:rPr lang="hi-IN" dirty="0">
                <a:sym typeface="+mn-ea"/>
              </a:rPr>
              <a:t>- हानिकारक सामग्री से बचें - उत्थान की आवाजें</a:t>
            </a:r>
            <a:endParaRPr lang="hi-IN" sz="4000" dirty="0">
              <a:sym typeface="+mn-ea"/>
            </a:endParaRPr>
          </a:p>
          <a:p>
            <a:pPr marL="0" indent="0">
              <a:buNone/>
            </a:pPr>
            <a:endParaRPr lang="en-US" sz="2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914400"/>
            <a:ext cx="8229600" cy="4525963"/>
          </a:xfrm>
        </p:spPr>
        <p:txBody>
          <a:bodyPr>
            <a:normAutofit fontScale="67500" lnSpcReduction="10000"/>
          </a:bodyPr>
          <a:lstStyle/>
          <a:p>
            <a:pPr marL="0" indent="0">
              <a:buNone/>
            </a:pPr>
            <a:r>
              <a:rPr lang="en-US" sz="3300" dirty="0"/>
              <a:t>4</a:t>
            </a:r>
            <a:r>
              <a:rPr lang="en-US" sz="3800" dirty="0"/>
              <a:t>. </a:t>
            </a:r>
            <a:r>
              <a:rPr lang="hi-IN" sz="3800" u="sng" dirty="0">
                <a:sym typeface="+mn-ea"/>
              </a:rPr>
              <a:t>सकारात्मक सामग्री का उपभोग: </a:t>
            </a:r>
          </a:p>
          <a:p>
            <a:pPr marL="0" indent="0">
              <a:buNone/>
            </a:pPr>
            <a:endParaRPr lang="hi-IN" sz="3800" dirty="0"/>
          </a:p>
          <a:p>
            <a:pPr>
              <a:buFont typeface="Wingdings" panose="05000000000000000000" charset="0"/>
              <a:buChar char="ü"/>
            </a:pPr>
            <a:r>
              <a:rPr lang="hi-IN" sz="3800" dirty="0">
                <a:sym typeface="+mn-ea"/>
              </a:rPr>
              <a:t>रचनात्मक स्रोतों की तलाश करें: उन खातों और मीडिया का अनुसरण करें जो शैक्षिक, प्रेरक या समाधान-उन्मुख सामग्री प्रदान करते हैं।     - चयनात्मक रहें: नकारात्मकता को बढ़ावा देने वाले विषाक्त या सनसनीखेज मीडिया का सेवन करने से बचें। </a:t>
            </a:r>
          </a:p>
          <a:p>
            <a:pPr>
              <a:buFont typeface="Wingdings" panose="05000000000000000000" charset="0"/>
              <a:buChar char="ü"/>
            </a:pPr>
            <a:r>
              <a:rPr lang="hi-IN" sz="3800" dirty="0">
                <a:sym typeface="+mn-ea"/>
              </a:rPr>
              <a:t>- सोच-समझकर काम करें: स्वस्थ चर्चा और सीखने को प्रोत्साहित करने वाली सामग्री पर टिप्पणी करें और साझा करें।</a:t>
            </a:r>
          </a:p>
          <a:p>
            <a:pPr>
              <a:buFont typeface="Wingdings" panose="05000000000000000000" charset="0"/>
              <a:buChar char="ü"/>
            </a:pPr>
            <a:r>
              <a:rPr lang="hi-IN" sz="3800" dirty="0">
                <a:sym typeface="+mn-ea"/>
              </a:rPr>
              <a:t> -तथ्य-जांच: झूठ फैलाने से बचने के लिए साझा करने से पहले सुनिश्चित करें कि जानकारी सटीक है।</a:t>
            </a:r>
            <a:br>
              <a:rPr lang="hi-IN" sz="3800" dirty="0">
                <a:sym typeface="+mn-ea"/>
              </a:rPr>
            </a:b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609600"/>
            <a:ext cx="8229600" cy="6594764"/>
          </a:xfrm>
        </p:spPr>
        <p:txBody>
          <a:bodyPr>
            <a:normAutofit/>
          </a:bodyPr>
          <a:lstStyle/>
          <a:p>
            <a:pPr marL="0" indent="0">
              <a:buNone/>
            </a:pPr>
            <a:r>
              <a:rPr lang="en-US" dirty="0"/>
              <a:t>5. </a:t>
            </a:r>
            <a:r>
              <a:rPr lang="hi-IN" u="sng" dirty="0">
                <a:sym typeface="+mn-ea"/>
              </a:rPr>
              <a:t>सकारात्मक सामग्री के लाभ:</a:t>
            </a:r>
            <a:r>
              <a:rPr lang="hi-IN" dirty="0">
                <a:sym typeface="+mn-ea"/>
              </a:rPr>
              <a:t> </a:t>
            </a:r>
          </a:p>
          <a:p>
            <a:pPr>
              <a:buFont typeface="Wingdings" panose="05000000000000000000" charset="0"/>
              <a:buChar char="ü"/>
            </a:pPr>
            <a:r>
              <a:rPr lang="hi-IN" dirty="0">
                <a:sym typeface="+mn-ea"/>
              </a:rPr>
              <a:t>- व्यक्तिगत विकास, मानसिक स्वास्थ्य और समुदाय की भावना को बढ़ावा देता है।</a:t>
            </a:r>
          </a:p>
          <a:p>
            <a:pPr>
              <a:buFont typeface="Wingdings" panose="05000000000000000000" charset="0"/>
              <a:buChar char="ü"/>
            </a:pPr>
            <a:r>
              <a:rPr lang="hi-IN" dirty="0">
                <a:sym typeface="+mn-ea"/>
              </a:rPr>
              <a:t>- सार्थक डिजिटल इंटरैक्शन को प्रोत्साहित करता है।</a:t>
            </a:r>
          </a:p>
          <a:p>
            <a:pPr>
              <a:buFont typeface="Wingdings" panose="05000000000000000000" charset="0"/>
              <a:buChar char="ü"/>
            </a:pPr>
            <a:r>
              <a:rPr lang="en-IN" altLang="hi-IN" dirty="0">
                <a:sym typeface="+mn-ea"/>
              </a:rPr>
              <a:t>-</a:t>
            </a:r>
            <a:r>
              <a:rPr lang="hi-IN" dirty="0">
                <a:sym typeface="+mn-ea"/>
              </a:rPr>
              <a:t>निष्कर्ष: सकारात्मक सामग्री का निर्माण और उपभोग करके, व्यक्ति अधिक रचनात्मक, सम्मानजनक और समृद्ध डिजिटल वातावरण में योगदान कर सकते हैं।</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52800"/>
            <a:ext cx="8229600" cy="1143000"/>
          </a:xfrm>
        </p:spPr>
        <p:txBody>
          <a:bodyPr>
            <a:noAutofit/>
          </a:bodyPr>
          <a:lstStyle/>
          <a:p>
            <a:pPr algn="ctr"/>
            <a:r>
              <a:rPr lang="hi-IN" sz="6000" dirty="0">
                <a:sym typeface="+mn-ea"/>
              </a:rPr>
              <a:t>डिजिटल उपयोगकर्ताओं की जिम्मेदारी और जवाबदेही</a:t>
            </a:r>
            <a:endParaRPr lang="en-US" sz="6000" u="sng" dirty="0">
              <a:latin typeface="Bahnschrift SemiBold" panose="020B0502040204020203"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229600" cy="1143000"/>
          </a:xfrm>
        </p:spPr>
        <p:txBody>
          <a:bodyPr>
            <a:noAutofit/>
          </a:bodyPr>
          <a:lstStyle/>
          <a:p>
            <a:pPr algn="ctr"/>
            <a:r>
              <a:rPr lang="hi-IN" dirty="0">
                <a:sym typeface="+mn-ea"/>
              </a:rPr>
              <a:t>डिजिटल उपयोगकर्ताओं की जिम्मेदारी और जवाबदेही</a:t>
            </a:r>
            <a:endParaRPr lang="en-US" sz="4400" u="sng" dirty="0">
              <a:latin typeface="Bahnschrift SemiBold" panose="020B0502040204020203" pitchFamily="34" charset="0"/>
            </a:endParaRPr>
          </a:p>
        </p:txBody>
      </p:sp>
      <p:sp>
        <p:nvSpPr>
          <p:cNvPr id="3" name="Content Placeholder 2"/>
          <p:cNvSpPr>
            <a:spLocks noGrp="1"/>
          </p:cNvSpPr>
          <p:nvPr>
            <p:ph idx="1"/>
          </p:nvPr>
        </p:nvSpPr>
        <p:spPr>
          <a:xfrm>
            <a:off x="457200" y="1295400"/>
            <a:ext cx="8229600" cy="4525963"/>
          </a:xfrm>
        </p:spPr>
        <p:txBody>
          <a:bodyPr>
            <a:normAutofit/>
          </a:bodyPr>
          <a:lstStyle/>
          <a:p>
            <a:pPr marL="514350" indent="-514350">
              <a:buAutoNum type="arabicPeriod"/>
            </a:pPr>
            <a:endParaRPr lang="en-US" u="sng" dirty="0"/>
          </a:p>
          <a:p>
            <a:pPr marL="0" indent="0">
              <a:buNone/>
            </a:pPr>
            <a:r>
              <a:rPr lang="en-IN" altLang="hi-IN" dirty="0">
                <a:sym typeface="+mn-ea"/>
              </a:rPr>
              <a:t>1.</a:t>
            </a:r>
            <a:r>
              <a:rPr lang="hi-IN" u="sng" dirty="0">
                <a:sym typeface="+mn-ea"/>
              </a:rPr>
              <a:t>डिजिटल जिम्मेदारी क्या है?  </a:t>
            </a:r>
          </a:p>
          <a:p>
            <a:pPr marL="0" indent="0">
              <a:buNone/>
            </a:pPr>
            <a:endParaRPr lang="hi-IN" dirty="0">
              <a:sym typeface="+mn-ea"/>
            </a:endParaRPr>
          </a:p>
          <a:p>
            <a:pPr marL="0" indent="0">
              <a:buNone/>
            </a:pPr>
            <a:r>
              <a:rPr lang="hi-IN" dirty="0">
                <a:sym typeface="+mn-ea"/>
              </a:rPr>
              <a:t> - डिजिटल दुनिया में किसी के कार्यों के प्रभाव को समझते हुए, ऑनलाइन बातचीत में ईमानदारी, सम्मान और देखभाल के साथ कार्य करना।</a:t>
            </a:r>
            <a:endParaRPr lang="en-US" dirty="0"/>
          </a:p>
          <a:p>
            <a:pPr marL="0" indent="0">
              <a:buNone/>
            </a:pPr>
            <a:endParaRPr lang="en-US" sz="112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228600"/>
            <a:ext cx="8229600" cy="4525963"/>
          </a:xfrm>
        </p:spPr>
        <p:txBody>
          <a:bodyPr>
            <a:normAutofit fontScale="57500" lnSpcReduction="10000"/>
          </a:bodyPr>
          <a:lstStyle/>
          <a:p>
            <a:pPr marL="0" indent="0">
              <a:buNone/>
            </a:pPr>
            <a:r>
              <a:rPr lang="en-US" sz="9600" dirty="0"/>
              <a:t>2.</a:t>
            </a:r>
            <a:r>
              <a:rPr lang="en-US" sz="9000" u="sng" dirty="0"/>
              <a:t> </a:t>
            </a:r>
            <a:r>
              <a:rPr lang="hi-IN" sz="7200" u="sng" dirty="0">
                <a:sym typeface="+mn-ea"/>
              </a:rPr>
              <a:t>जिम्मेदारी और जवाबदेही क्यों मायने रखती है</a:t>
            </a:r>
            <a:r>
              <a:rPr lang="hi-IN" sz="7200" dirty="0">
                <a:sym typeface="+mn-ea"/>
              </a:rPr>
              <a:t>:</a:t>
            </a:r>
          </a:p>
          <a:p>
            <a:pPr>
              <a:buFont typeface="Wingdings" panose="05000000000000000000" charset="0"/>
              <a:buChar char="ü"/>
            </a:pPr>
            <a:r>
              <a:rPr lang="hi-IN" sz="9600" dirty="0">
                <a:sym typeface="+mn-ea"/>
              </a:rPr>
              <a:t> </a:t>
            </a:r>
            <a:r>
              <a:rPr lang="hi-IN" sz="6400" dirty="0">
                <a:sym typeface="+mn-ea"/>
              </a:rPr>
              <a:t>गलत सूचना, साइबर बदमाशी और अनैतिक व्यवहार के प्रसार को रोकता है।</a:t>
            </a:r>
          </a:p>
          <a:p>
            <a:pPr>
              <a:buFont typeface="Wingdings" panose="05000000000000000000" charset="0"/>
              <a:buChar char="ü"/>
            </a:pPr>
            <a:r>
              <a:rPr lang="hi-IN" sz="6400" dirty="0">
                <a:sym typeface="+mn-ea"/>
              </a:rPr>
              <a:t> - एक सुरक्षित, सम्मानजनक और सूचित ऑनलाइन समुदाय को बढ़ावा देता है।</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686800" cy="3810000"/>
          </a:xfrm>
        </p:spPr>
        <p:txBody>
          <a:bodyPr>
            <a:normAutofit/>
          </a:bodyPr>
          <a:lstStyle/>
          <a:p>
            <a:pPr marL="0" indent="0">
              <a:buNone/>
            </a:pPr>
            <a:r>
              <a:rPr lang="en-US" dirty="0"/>
              <a:t>3. </a:t>
            </a:r>
            <a:r>
              <a:rPr lang="hi-IN" u="sng" dirty="0">
                <a:sym typeface="+mn-ea"/>
              </a:rPr>
              <a:t>डिजिटल जिम्मेदारी के प्रमुख पहलू:</a:t>
            </a:r>
            <a:r>
              <a:rPr lang="hi-IN" dirty="0">
                <a:sym typeface="+mn-ea"/>
              </a:rPr>
              <a:t> </a:t>
            </a:r>
          </a:p>
          <a:p>
            <a:pPr>
              <a:buFont typeface="Wingdings" panose="05000000000000000000" charset="0"/>
              <a:buChar char="ü"/>
            </a:pPr>
            <a:r>
              <a:rPr lang="hi-IN" dirty="0">
                <a:sym typeface="+mn-ea"/>
              </a:rPr>
              <a:t>- दूसरों के अधिकारों का सम्मान करें</a:t>
            </a:r>
          </a:p>
          <a:p>
            <a:pPr>
              <a:buFont typeface="Wingdings" panose="05000000000000000000" charset="0"/>
              <a:buChar char="ü"/>
            </a:pPr>
            <a:r>
              <a:rPr lang="hi-IN" dirty="0">
                <a:sym typeface="+mn-ea"/>
              </a:rPr>
              <a:t> - जानकारी सत्यापित करें</a:t>
            </a:r>
          </a:p>
          <a:p>
            <a:pPr>
              <a:buFont typeface="Wingdings" panose="05000000000000000000" charset="0"/>
              <a:buChar char="ü"/>
            </a:pPr>
            <a:r>
              <a:rPr lang="hi-IN" dirty="0">
                <a:sym typeface="+mn-ea"/>
              </a:rPr>
              <a:t> - पोस्ट करने से पहले सोचें</a:t>
            </a:r>
          </a:p>
          <a:p>
            <a:pPr>
              <a:buFont typeface="Wingdings" panose="05000000000000000000" charset="0"/>
              <a:buChar char="ü"/>
            </a:pPr>
            <a:r>
              <a:rPr lang="hi-IN" dirty="0">
                <a:sym typeface="+mn-ea"/>
              </a:rPr>
              <a:t>- ऑनलाइन शिष्टाचार को कायम रखें</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609600"/>
            <a:ext cx="8229600" cy="5867400"/>
          </a:xfrm>
        </p:spPr>
        <p:txBody>
          <a:bodyPr>
            <a:normAutofit/>
          </a:bodyPr>
          <a:lstStyle/>
          <a:p>
            <a:pPr marL="0" indent="0">
              <a:buNone/>
            </a:pPr>
            <a:r>
              <a:rPr lang="en-IN" altLang="hi-IN" dirty="0">
                <a:sym typeface="+mn-ea"/>
              </a:rPr>
              <a:t>4.</a:t>
            </a:r>
            <a:r>
              <a:rPr lang="en-IN" altLang="hi-IN" u="sng" dirty="0">
                <a:sym typeface="+mn-ea"/>
              </a:rPr>
              <a:t> </a:t>
            </a:r>
            <a:r>
              <a:rPr lang="hi-IN" u="sng" dirty="0">
                <a:sym typeface="+mn-ea"/>
              </a:rPr>
              <a:t>डिजिटल जिम्मेदारी के प्रमुख पहलू</a:t>
            </a:r>
            <a:r>
              <a:rPr lang="hi-IN" dirty="0">
                <a:sym typeface="+mn-ea"/>
              </a:rPr>
              <a:t>: </a:t>
            </a:r>
          </a:p>
          <a:p>
            <a:pPr>
              <a:buFont typeface="Wingdings" panose="05000000000000000000" charset="0"/>
              <a:buChar char="ü"/>
            </a:pPr>
            <a:r>
              <a:rPr lang="hi-IN" dirty="0">
                <a:sym typeface="+mn-ea"/>
              </a:rPr>
              <a:t>- दूसरों के अधिकारों का सम्मान करें</a:t>
            </a:r>
          </a:p>
          <a:p>
            <a:pPr>
              <a:buFont typeface="Wingdings" panose="05000000000000000000" charset="0"/>
              <a:buChar char="ü"/>
            </a:pPr>
            <a:r>
              <a:rPr lang="hi-IN" dirty="0">
                <a:sym typeface="+mn-ea"/>
              </a:rPr>
              <a:t>- जानकारी सत्यापित करें</a:t>
            </a:r>
          </a:p>
          <a:p>
            <a:pPr>
              <a:buFont typeface="Wingdings" panose="05000000000000000000" charset="0"/>
              <a:buChar char="ü"/>
            </a:pPr>
            <a:r>
              <a:rPr lang="hi-IN" dirty="0">
                <a:sym typeface="+mn-ea"/>
              </a:rPr>
              <a:t> - पोस्ट करने से पहले सोचें</a:t>
            </a:r>
          </a:p>
          <a:p>
            <a:pPr>
              <a:buFont typeface="Wingdings" panose="05000000000000000000" charset="0"/>
              <a:buChar char="ü"/>
            </a:pPr>
            <a:r>
              <a:rPr lang="hi-IN" dirty="0">
                <a:sym typeface="+mn-ea"/>
              </a:rPr>
              <a:t>- ऑनलाइन शिष्टाचार को कायम रखें</a:t>
            </a:r>
            <a:endParaRPr lang="en-US" u="sng"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914400"/>
            <a:ext cx="8229600" cy="4648200"/>
          </a:xfrm>
        </p:spPr>
        <p:txBody>
          <a:bodyPr>
            <a:normAutofit/>
          </a:bodyPr>
          <a:lstStyle/>
          <a:p>
            <a:pPr marL="0" indent="0">
              <a:buNone/>
            </a:pPr>
            <a:r>
              <a:rPr lang="en-US" dirty="0"/>
              <a:t>5</a:t>
            </a:r>
            <a:r>
              <a:rPr lang="en-IN" altLang="en-US" dirty="0"/>
              <a:t>.</a:t>
            </a:r>
            <a:r>
              <a:rPr lang="en-IN" altLang="en-US" u="sng" dirty="0"/>
              <a:t> </a:t>
            </a:r>
            <a:r>
              <a:rPr lang="hi-IN" u="sng" dirty="0">
                <a:sym typeface="+mn-ea"/>
              </a:rPr>
              <a:t>जिम्मेदार और जवाबदेह डिजिटल व्यवहार के लाभ: -</a:t>
            </a:r>
            <a:r>
              <a:rPr lang="hi-IN" dirty="0">
                <a:sym typeface="+mn-ea"/>
              </a:rPr>
              <a:t> </a:t>
            </a:r>
          </a:p>
          <a:p>
            <a:pPr>
              <a:buFont typeface="Wingdings" panose="05000000000000000000" charset="0"/>
              <a:buChar char="ü"/>
            </a:pPr>
            <a:r>
              <a:rPr lang="hi-IN" dirty="0">
                <a:sym typeface="+mn-ea"/>
              </a:rPr>
              <a:t>ऑनलाइन विश्वास, विश्वसनीयता और सकारात्मक रिश्ते बनाता है। </a:t>
            </a:r>
          </a:p>
          <a:p>
            <a:pPr>
              <a:buFont typeface="Wingdings" panose="05000000000000000000" charset="0"/>
              <a:buChar char="ü"/>
            </a:pPr>
            <a:r>
              <a:rPr lang="hi-IN" dirty="0">
                <a:sym typeface="+mn-ea"/>
              </a:rPr>
              <a:t>- सभी के लिए एक सुरक्षित, अधिक रचनात्मक डिजिटल वातावरण में योगदान देता है। :</a:t>
            </a:r>
            <a:endParaRPr lang="en-US" dirty="0"/>
          </a:p>
          <a:p>
            <a:pPr>
              <a:buFont typeface="Wingdings" panose="05000000000000000000" charset="0"/>
              <a:buChar char="ü"/>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type="title"/>
          </p:nvPr>
        </p:nvSpPr>
        <p:spPr>
          <a:xfrm>
            <a:off x="152400" y="2209800"/>
            <a:ext cx="8839200" cy="2571750"/>
          </a:xfrm>
        </p:spPr>
        <p:txBody>
          <a:bodyPr>
            <a:noAutofit/>
          </a:bodyPr>
          <a:lstStyle/>
          <a:p>
            <a:pPr algn="ctr"/>
            <a:r>
              <a:rPr lang="hi-IN" sz="8800" dirty="0">
                <a:sym typeface="+mn-ea"/>
              </a:rPr>
              <a:t>महत्वपूर्ण सोच</a:t>
            </a:r>
            <a:r>
              <a:rPr lang="en-US" sz="8800" b="1" u="sng" dirty="0">
                <a:solidFill>
                  <a:schemeClr val="tx1"/>
                </a:solidFill>
                <a:latin typeface="Bahnschrift SemiBold" panose="020B0502040204020203" pitchFamily="34" charset="0"/>
              </a:rPr>
              <a:t/>
            </a:r>
            <a:br>
              <a:rPr lang="en-US" sz="8800" b="1" u="sng" dirty="0">
                <a:solidFill>
                  <a:schemeClr val="tx1"/>
                </a:solidFill>
                <a:latin typeface="Bahnschrift SemiBold" panose="020B0502040204020203" pitchFamily="34" charset="0"/>
              </a:rPr>
            </a:br>
            <a:endParaRPr lang="en-US" sz="8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3886200"/>
          </a:xfrm>
        </p:spPr>
        <p:txBody>
          <a:bodyPr>
            <a:normAutofit/>
          </a:bodyPr>
          <a:lstStyle/>
          <a:p>
            <a:pPr algn="ctr"/>
            <a:r>
              <a:rPr lang="hi-IN" dirty="0">
                <a:sym typeface="+mn-ea"/>
              </a:rPr>
              <a:t>उपयोग करने के लिए उपकरण- स्रोत विश्वसनीयता और </a:t>
            </a:r>
            <a:r>
              <a:rPr lang="en-US" dirty="0">
                <a:sym typeface="+mn-ea"/>
              </a:rPr>
              <a:t>Google </a:t>
            </a:r>
            <a:r>
              <a:rPr lang="hi-IN" dirty="0">
                <a:sym typeface="+mn-ea"/>
              </a:rPr>
              <a:t>खोज रणनीति</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hi-IN" u="sng" dirty="0">
                <a:sym typeface="+mn-ea"/>
              </a:rPr>
              <a:t>उपयोग करने के लिए उपकरण- स्रोत विश्वसनीयता और </a:t>
            </a:r>
            <a:r>
              <a:rPr lang="en-US" u="sng" dirty="0">
                <a:sym typeface="+mn-ea"/>
              </a:rPr>
              <a:t>Google </a:t>
            </a:r>
            <a:r>
              <a:rPr lang="hi-IN" u="sng" dirty="0">
                <a:sym typeface="+mn-ea"/>
              </a:rPr>
              <a:t>खोज रणनीति</a:t>
            </a:r>
            <a:endParaRPr lang="en-US" u="sng" dirty="0">
              <a:latin typeface="Bahnschrift SemiBold" panose="020B0502040204020203" pitchFamily="34" charset="0"/>
            </a:endParaRPr>
          </a:p>
        </p:txBody>
      </p:sp>
      <p:sp>
        <p:nvSpPr>
          <p:cNvPr id="3" name="Content Placeholder 2"/>
          <p:cNvSpPr>
            <a:spLocks noGrp="1"/>
          </p:cNvSpPr>
          <p:nvPr>
            <p:ph idx="1"/>
          </p:nvPr>
        </p:nvSpPr>
        <p:spPr>
          <a:xfrm>
            <a:off x="152400" y="1935480"/>
            <a:ext cx="8763000" cy="3855720"/>
          </a:xfrm>
        </p:spPr>
        <p:txBody>
          <a:bodyPr>
            <a:normAutofit/>
          </a:bodyPr>
          <a:lstStyle/>
          <a:p>
            <a:pPr marL="514350" indent="-514350">
              <a:buAutoNum type="arabicPeriod"/>
            </a:pPr>
            <a:endParaRPr lang="en-US" dirty="0"/>
          </a:p>
          <a:p>
            <a:pPr>
              <a:buFontTx/>
              <a:buChar char="-"/>
            </a:pPr>
            <a:r>
              <a:rPr lang="en-IN" altLang="hi-IN" dirty="0">
                <a:sym typeface="+mn-ea"/>
              </a:rPr>
              <a:t>1. </a:t>
            </a:r>
            <a:r>
              <a:rPr lang="hi-IN" u="sng" dirty="0">
                <a:sym typeface="+mn-ea"/>
              </a:rPr>
              <a:t>स्रोत की विश्वसनीयता क्यों महत्वपूर्ण है:</a:t>
            </a:r>
            <a:r>
              <a:rPr lang="hi-IN" dirty="0">
                <a:sym typeface="+mn-ea"/>
              </a:rPr>
              <a:t> </a:t>
            </a:r>
          </a:p>
          <a:p>
            <a:pPr marL="0" indent="0">
              <a:buFontTx/>
              <a:buNone/>
            </a:pPr>
            <a:r>
              <a:rPr lang="hi-IN" dirty="0">
                <a:sym typeface="+mn-ea"/>
              </a:rPr>
              <a:t>भरोसेमंद, सटीक और निष्पक्ष जानकारी की पहचान करने में मदद करता है। गलत सूचना के प्रसार को रोकता है और सूचित निर्णय लेने को बढ़ावा देता है।</a:t>
            </a:r>
            <a:endParaRPr lang="en-US" dirty="0"/>
          </a:p>
          <a:p>
            <a:pPr>
              <a:buFontTx/>
              <a:buChar char="-"/>
            </a:pP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533400"/>
            <a:ext cx="8229600" cy="4525963"/>
          </a:xfrm>
        </p:spPr>
        <p:txBody>
          <a:bodyPr>
            <a:normAutofit lnSpcReduction="10000"/>
          </a:bodyPr>
          <a:lstStyle/>
          <a:p>
            <a:pPr marL="0" indent="0">
              <a:buNone/>
            </a:pPr>
            <a:r>
              <a:rPr lang="en-US" dirty="0"/>
              <a:t>2. </a:t>
            </a:r>
            <a:r>
              <a:rPr lang="hi-IN" u="sng" dirty="0">
                <a:sym typeface="+mn-ea"/>
              </a:rPr>
              <a:t>स्रोत की विश्वसनीयता का मूल्यांकन करने के लिए उपकरण:</a:t>
            </a:r>
          </a:p>
          <a:p>
            <a:pPr marL="0" indent="0">
              <a:buNone/>
            </a:pPr>
            <a:endParaRPr lang="hi-IN" u="sng" dirty="0"/>
          </a:p>
          <a:p>
            <a:pPr>
              <a:buFont typeface="Wingdings" panose="05000000000000000000" charset="0"/>
              <a:buChar char="ü"/>
            </a:pPr>
            <a:r>
              <a:rPr lang="hi-IN" dirty="0">
                <a:sym typeface="+mn-ea"/>
              </a:rPr>
              <a:t>- तथ्य जांचने वाली वेबसाइटें </a:t>
            </a:r>
          </a:p>
          <a:p>
            <a:pPr>
              <a:buFont typeface="Wingdings" panose="05000000000000000000" charset="0"/>
              <a:buChar char="ü"/>
            </a:pPr>
            <a:r>
              <a:rPr lang="hi-IN" dirty="0">
                <a:sym typeface="+mn-ea"/>
              </a:rPr>
              <a:t>- डोमेन मूल्यांकन</a:t>
            </a:r>
          </a:p>
          <a:p>
            <a:pPr>
              <a:buFont typeface="Wingdings" panose="05000000000000000000" charset="0"/>
              <a:buChar char="ü"/>
            </a:pPr>
            <a:r>
              <a:rPr lang="hi-IN" dirty="0">
                <a:sym typeface="+mn-ea"/>
              </a:rPr>
              <a:t>- लेखक प्रमाण पत्र</a:t>
            </a:r>
          </a:p>
          <a:p>
            <a:pPr>
              <a:buFont typeface="Wingdings" panose="05000000000000000000" charset="0"/>
              <a:buChar char="ü"/>
            </a:pPr>
            <a:r>
              <a:rPr lang="hi-IN" dirty="0">
                <a:sym typeface="+mn-ea"/>
              </a:rPr>
              <a:t>- प्रकाशन तिथि</a:t>
            </a:r>
          </a:p>
          <a:p>
            <a:pPr>
              <a:buFont typeface="Wingdings" panose="05000000000000000000" charset="0"/>
              <a:buChar char="ü"/>
            </a:pPr>
            <a:r>
              <a:rPr lang="hi-IN" dirty="0">
                <a:sym typeface="+mn-ea"/>
              </a:rPr>
              <a:t>-  प्रति संदर्भ</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85800"/>
            <a:ext cx="8686800" cy="5410200"/>
          </a:xfrm>
        </p:spPr>
        <p:txBody>
          <a:bodyPr>
            <a:normAutofit/>
          </a:bodyPr>
          <a:lstStyle/>
          <a:p>
            <a:pPr marL="0" indent="0">
              <a:buNone/>
            </a:pPr>
            <a:r>
              <a:rPr lang="en-US" dirty="0"/>
              <a:t>3.</a:t>
            </a:r>
            <a:r>
              <a:rPr lang="hi-IN" u="sng" dirty="0">
                <a:sym typeface="+mn-ea"/>
              </a:rPr>
              <a:t>प्रभावी Google खोज रणनीतियाँ:</a:t>
            </a:r>
            <a:r>
              <a:rPr lang="hi-IN" dirty="0">
                <a:sym typeface="+mn-ea"/>
              </a:rPr>
              <a:t> </a:t>
            </a:r>
          </a:p>
          <a:p>
            <a:pPr>
              <a:buFont typeface="Wingdings" panose="05000000000000000000" charset="0"/>
              <a:buChar char="ü"/>
            </a:pPr>
            <a:r>
              <a:rPr lang="hi-IN" dirty="0">
                <a:sym typeface="+mn-ea"/>
              </a:rPr>
              <a:t>- कीवर्ड का प्रभावी ढंग से उपयोग करें: अपनी खोज के लिए प्रासंगिक विशिष्ट शब्दों पर ध्यान केंद्रित करें (उदाहरण के लिए, "जलवायु परिवर्तन आँकड़े 2024")</a:t>
            </a:r>
          </a:p>
          <a:p>
            <a:pPr>
              <a:buFont typeface="Wingdings" panose="05000000000000000000" charset="0"/>
              <a:buChar char="ü"/>
            </a:pPr>
            <a:endParaRPr lang="hi-IN" dirty="0">
              <a:sym typeface="+mn-ea"/>
            </a:endParaRPr>
          </a:p>
          <a:p>
            <a:pPr>
              <a:buFont typeface="Wingdings" panose="05000000000000000000" charset="0"/>
              <a:buChar char="ü"/>
            </a:pPr>
            <a:r>
              <a:rPr lang="hi-IN" dirty="0">
                <a:sym typeface="+mn-ea"/>
              </a:rPr>
              <a:t> उद्धरण चिह्नों ("") का उपयोग करें: अधिक सटीक परिणाम प्राप्त करने के लिए सटीक वाक्यांश खोजें।</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838200"/>
            <a:ext cx="8229600" cy="4648200"/>
          </a:xfrm>
        </p:spPr>
        <p:txBody>
          <a:bodyPr>
            <a:normAutofit fontScale="85000" lnSpcReduction="10000"/>
          </a:bodyPr>
          <a:lstStyle/>
          <a:p>
            <a:pPr>
              <a:buFont typeface="Wingdings" panose="05000000000000000000" charset="0"/>
              <a:buChar char="ü"/>
            </a:pPr>
            <a:r>
              <a:rPr lang="en-US" dirty="0"/>
              <a:t>- </a:t>
            </a:r>
            <a:r>
              <a:rPr lang="hi-IN" dirty="0">
                <a:sym typeface="+mn-ea"/>
              </a:rPr>
              <a:t>खोज ऑपरेटरों का उपयोग करें:   </a:t>
            </a:r>
          </a:p>
          <a:p>
            <a:pPr>
              <a:buFont typeface="Wingdings" panose="05000000000000000000" charset="0"/>
              <a:buChar char="ü"/>
            </a:pPr>
            <a:r>
              <a:rPr lang="hi-IN" dirty="0">
                <a:sym typeface="+mn-ea"/>
              </a:rPr>
              <a:t>- साइट: खोज को एक विशिष्ट डोमेन तक सीमित करता है (उदाहरण के लिए, *साइट:.</a:t>
            </a:r>
            <a:r>
              <a:rPr lang="en-US" dirty="0" err="1">
                <a:sym typeface="+mn-ea"/>
              </a:rPr>
              <a:t>edu</a:t>
            </a:r>
            <a:r>
              <a:rPr lang="en-US" dirty="0">
                <a:sym typeface="+mn-ea"/>
              </a:rPr>
              <a:t>*)।       </a:t>
            </a:r>
          </a:p>
          <a:p>
            <a:pPr>
              <a:buFont typeface="Wingdings" panose="05000000000000000000" charset="0"/>
              <a:buChar char="ü"/>
            </a:pPr>
            <a:r>
              <a:rPr lang="hi-IN" dirty="0">
                <a:sym typeface="+mn-ea"/>
              </a:rPr>
              <a:t>अवांछित शब्दों को छोड़ देता है (उदाहरण के लिए, *सेब -फल*)।</a:t>
            </a:r>
          </a:p>
          <a:p>
            <a:pPr>
              <a:buFont typeface="Wingdings" panose="05000000000000000000" charset="0"/>
              <a:buChar char="ü"/>
            </a:pPr>
            <a:r>
              <a:rPr lang="hi-IN" dirty="0">
                <a:sym typeface="+mn-ea"/>
              </a:rPr>
              <a:t> - स्निपेट और यूआरएल जांचें: क्लिक करने से पहले सामग्री का पूर्वावलोकन करें और मूल्यांकन करें कि स्निपेट विश्वसनीयता दिखाता है या नहीं।     - पूर्वाग्रह की तलाश करें: अतिवादी या अत्यधिक पक्षपातपूर्ण दृष्टिकोण वाली साइटों से सावधान रहें।</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
            <a:ext cx="8229600" cy="5334000"/>
          </a:xfrm>
        </p:spPr>
        <p:txBody>
          <a:bodyPr>
            <a:normAutofit fontScale="90000" lnSpcReduction="10000"/>
          </a:bodyPr>
          <a:lstStyle/>
          <a:p>
            <a:pPr marL="0" indent="0">
              <a:buNone/>
            </a:pPr>
            <a:r>
              <a:rPr lang="en-US" dirty="0"/>
              <a:t>4. </a:t>
            </a:r>
            <a:r>
              <a:rPr lang="hi-IN" sz="3600" u="sng" dirty="0">
                <a:sym typeface="+mn-ea"/>
              </a:rPr>
              <a:t>स्रोत विश्वसनीयता के लिए अतिरिक्त उपकरण:   </a:t>
            </a:r>
          </a:p>
          <a:p>
            <a:pPr marL="0" indent="0">
              <a:buNone/>
            </a:pPr>
            <a:endParaRPr lang="hi-IN" sz="3600" u="sng" dirty="0"/>
          </a:p>
          <a:p>
            <a:pPr>
              <a:buFont typeface="Wingdings" panose="05000000000000000000" charset="0"/>
              <a:buChar char="ü"/>
            </a:pPr>
            <a:r>
              <a:rPr lang="hi-IN" dirty="0">
                <a:sym typeface="+mn-ea"/>
              </a:rPr>
              <a:t>- गूगल स्कॉलर: अकादमिक और सहकर्मी-समीक्षित स्रोतों के लिए।    </a:t>
            </a:r>
          </a:p>
          <a:p>
            <a:pPr>
              <a:buFont typeface="Wingdings" panose="05000000000000000000" charset="0"/>
              <a:buChar char="ü"/>
            </a:pPr>
            <a:r>
              <a:rPr lang="hi-IN" dirty="0">
                <a:sym typeface="+mn-ea"/>
              </a:rPr>
              <a:t> - मीडिया पूर्वाग्रह तथ्य जांच: मीडिया आउटलेट्स के राजनीतिक झुकाव या पूर्वाग्रह का आकलन करने के लिए। </a:t>
            </a:r>
          </a:p>
          <a:p>
            <a:pPr>
              <a:buFont typeface="Wingdings" panose="05000000000000000000" charset="0"/>
              <a:buChar char="ü"/>
            </a:pPr>
            <a:r>
              <a:rPr lang="hi-IN" dirty="0">
                <a:sym typeface="+mn-ea"/>
              </a:rPr>
              <a:t>- </a:t>
            </a:r>
            <a:r>
              <a:rPr lang="en-US" dirty="0">
                <a:sym typeface="+mn-ea"/>
              </a:rPr>
              <a:t>CRAAP </a:t>
            </a:r>
            <a:r>
              <a:rPr lang="hi-IN" dirty="0">
                <a:sym typeface="+mn-ea"/>
              </a:rPr>
              <a:t>टेस्ट: मुद्रा, प्रासंगिकता, प्राधिकरण, सटीकता और उद्देश्य के आधार पर स्रोतों का मूल्यांकन करें।</a:t>
            </a:r>
            <a:endParaRPr lang="en-US" dirty="0"/>
          </a:p>
          <a:p>
            <a:pPr marL="0" indent="0">
              <a:buNone/>
            </a:pPr>
            <a:endParaRPr lang="en-US" dirty="0"/>
          </a:p>
          <a:p>
            <a:pPr marL="0" indent="0">
              <a:buNone/>
            </a:pP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600200"/>
            <a:ext cx="8686800" cy="4525963"/>
          </a:xfrm>
        </p:spPr>
        <p:txBody>
          <a:bodyPr/>
          <a:lstStyle/>
          <a:p>
            <a:pPr marL="0" indent="0">
              <a:buNone/>
            </a:pPr>
            <a:r>
              <a:rPr lang="en-US" dirty="0"/>
              <a:t>5</a:t>
            </a:r>
            <a:r>
              <a:rPr lang="hi-IN" dirty="0">
                <a:sym typeface="+mn-ea"/>
              </a:rPr>
              <a:t>. </a:t>
            </a:r>
            <a:r>
              <a:rPr lang="hi-IN" sz="3600" u="sng" dirty="0">
                <a:sym typeface="+mn-ea"/>
              </a:rPr>
              <a:t>विश्वसनीय स्रोतों और खोज रणनीतियों का उपयोग करने के लाभ:</a:t>
            </a:r>
          </a:p>
          <a:p>
            <a:pPr>
              <a:buFont typeface="Wingdings" panose="05000000000000000000" charset="0"/>
              <a:buChar char="ü"/>
            </a:pPr>
            <a:r>
              <a:rPr lang="hi-IN" dirty="0">
                <a:sym typeface="+mn-ea"/>
              </a:rPr>
              <a:t>    - यह सुनिश्चित करता है कि आपकी पहुंच विश्वसनीय, सटीक और सुविज्ञ सामग्री तक हो।  </a:t>
            </a:r>
          </a:p>
          <a:p>
            <a:pPr>
              <a:buFont typeface="Wingdings" panose="05000000000000000000" charset="0"/>
              <a:buChar char="ü"/>
            </a:pPr>
            <a:r>
              <a:rPr lang="hi-IN" dirty="0">
                <a:sym typeface="+mn-ea"/>
              </a:rPr>
              <a:t>   - गलत सूचना जाल और पक्षपातपूर्ण दृष्टिकोण से बचने में मदद करता है</a:t>
            </a: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09600"/>
            <a:ext cx="8686800" cy="4389120"/>
          </a:xfrm>
        </p:spPr>
        <p:txBody>
          <a:bodyPr/>
          <a:lstStyle/>
          <a:p>
            <a:pPr marL="0" indent="0">
              <a:buNone/>
            </a:pPr>
            <a:r>
              <a:rPr lang="hi-IN" sz="3600" u="sng" dirty="0">
                <a:sym typeface="+mn-ea"/>
              </a:rPr>
              <a:t>निष्कर्ष</a:t>
            </a:r>
            <a:r>
              <a:rPr lang="hi-IN" u="sng" dirty="0">
                <a:sym typeface="+mn-ea"/>
              </a:rPr>
              <a:t>:</a:t>
            </a:r>
            <a:endParaRPr lang="hi-IN" dirty="0">
              <a:sym typeface="+mn-ea"/>
            </a:endParaRPr>
          </a:p>
          <a:p>
            <a:pPr marL="0" indent="0">
              <a:buNone/>
            </a:pPr>
            <a:r>
              <a:rPr lang="hi-IN" dirty="0">
                <a:sym typeface="+mn-ea"/>
              </a:rPr>
              <a:t>स्रोत की विश्वसनीयता का आकलन करने के लिए टूल का उपयोग करके और स्मार्ट </a:t>
            </a:r>
            <a:r>
              <a:rPr lang="en-US" dirty="0">
                <a:sym typeface="+mn-ea"/>
              </a:rPr>
              <a:t>Google </a:t>
            </a:r>
            <a:r>
              <a:rPr lang="hi-IN" dirty="0">
                <a:sym typeface="+mn-ea"/>
              </a:rPr>
              <a:t>खोज रणनीतियों को नियोजित करके, डिजिटल उपयोगकर्ता सूचित, सटीक निर्णय ले सकते हैं और एक अच्छी तरह से सूचित ऑनलाइन वातावरण में योगदान कर सकते हैं।</a:t>
            </a: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04800" y="76200"/>
            <a:ext cx="8610600" cy="5181599"/>
          </a:xfrm>
          <a:prstGeom prst="rect">
            <a:avLst/>
          </a:prstGeom>
          <a:noFill/>
        </p:spPr>
        <p:txBody>
          <a:bodyPr wrap="square" rtlCol="0">
            <a:noAutofit/>
          </a:bodyPr>
          <a:lstStyle/>
          <a:p>
            <a:pPr algn="ctr"/>
            <a:r>
              <a:rPr lang="hi-IN" sz="4800" b="1" i="1" dirty="0">
                <a:sym typeface="+mn-ea"/>
              </a:rPr>
              <a:t>धन्यवाद</a:t>
            </a:r>
          </a:p>
          <a:p>
            <a:pPr algn="ctr"/>
            <a:endParaRPr lang="hi-IN" sz="4800" b="1" i="1" dirty="0">
              <a:sym typeface="+mn-ea"/>
            </a:endParaRPr>
          </a:p>
          <a:p>
            <a:pPr algn="ctr"/>
            <a:endParaRPr lang="en-US" sz="4800" b="1" i="1" dirty="0"/>
          </a:p>
          <a:p>
            <a:pPr algn="ctr"/>
            <a:r>
              <a:rPr lang="hi-IN" sz="5400" b="1" dirty="0" smtClean="0">
                <a:sym typeface="+mn-ea"/>
              </a:rPr>
              <a:t>बिन्दु </a:t>
            </a:r>
            <a:r>
              <a:rPr lang="hi-IN" sz="5400" b="1" dirty="0" smtClean="0">
                <a:sym typeface="+mn-ea"/>
              </a:rPr>
              <a:t>चौधरी</a:t>
            </a:r>
            <a:endParaRPr lang="hi-IN" sz="5400" b="1" dirty="0">
              <a:sym typeface="+mn-ea"/>
            </a:endParaRPr>
          </a:p>
          <a:p>
            <a:pPr algn="ctr"/>
            <a:endParaRPr lang="en-IN" sz="4400" dirty="0">
              <a:latin typeface="Bodoni MT Black" panose="02070A03080606020203" pitchFamily="18" charset="0"/>
            </a:endParaRPr>
          </a:p>
          <a:p>
            <a:pPr algn="ctr"/>
            <a:r>
              <a:rPr lang="en-IN" sz="4400" dirty="0">
                <a:latin typeface="Bodoni MT Black" panose="02070A03080606020203" pitchFamily="18" charset="0"/>
              </a:rPr>
              <a:t>9414217632 /</a:t>
            </a:r>
          </a:p>
          <a:p>
            <a:pPr algn="ctr"/>
            <a:r>
              <a:rPr lang="en-IN" sz="4400" dirty="0">
                <a:latin typeface="Bodoni MT Black" panose="02070A03080606020203" pitchFamily="18" charset="0"/>
              </a:rPr>
              <a:t>8949296929</a:t>
            </a:r>
            <a:endParaRPr lang="en-US" sz="4400" dirty="0">
              <a:latin typeface="Bodoni MT Black" panose="02070A03080606020203"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758952"/>
          </a:xfrm>
        </p:spPr>
        <p:txBody>
          <a:bodyPr>
            <a:noAutofit/>
          </a:bodyPr>
          <a:lstStyle/>
          <a:p>
            <a:r>
              <a:rPr lang="hi-IN" sz="3600" dirty="0">
                <a:sym typeface="+mn-ea"/>
              </a:rPr>
              <a:t>महत्वपूर्ण सोच</a:t>
            </a:r>
            <a:endParaRPr lang="en-US" sz="3600" b="1" u="sng" dirty="0">
              <a:latin typeface="Bahnschrift SemiBold" panose="020B0502040204020203" pitchFamily="34" charset="0"/>
            </a:endParaRPr>
          </a:p>
        </p:txBody>
      </p:sp>
      <p:sp>
        <p:nvSpPr>
          <p:cNvPr id="3" name="Content Placeholder 2"/>
          <p:cNvSpPr>
            <a:spLocks noGrp="1"/>
          </p:cNvSpPr>
          <p:nvPr>
            <p:ph idx="1"/>
          </p:nvPr>
        </p:nvSpPr>
        <p:spPr>
          <a:xfrm>
            <a:off x="152400" y="990600"/>
            <a:ext cx="8839200" cy="4953000"/>
          </a:xfrm>
        </p:spPr>
        <p:txBody>
          <a:bodyPr>
            <a:noAutofit/>
          </a:bodyPr>
          <a:lstStyle/>
          <a:p>
            <a:r>
              <a:rPr lang="hi-IN" sz="2800" u="sng" dirty="0">
                <a:sym typeface="+mn-ea"/>
              </a:rPr>
              <a:t>मीडिया साक्षरता क्या </a:t>
            </a:r>
            <a:r>
              <a:rPr lang="hi-IN" sz="2800" u="sng" dirty="0" smtClean="0">
                <a:sym typeface="+mn-ea"/>
              </a:rPr>
              <a:t>है</a:t>
            </a:r>
            <a:r>
              <a:rPr lang="en-US" sz="2800" u="sng" dirty="0" smtClean="0">
                <a:sym typeface="+mn-ea"/>
              </a:rPr>
              <a:t>?   </a:t>
            </a:r>
          </a:p>
          <a:p>
            <a:pPr>
              <a:buFont typeface="Wingdings" panose="05000000000000000000" charset="0"/>
              <a:buChar char="ü"/>
            </a:pPr>
            <a:r>
              <a:rPr lang="hi-IN" sz="2800" dirty="0">
                <a:sym typeface="+mn-ea"/>
              </a:rPr>
              <a:t>मीडिया तक पहुंचने, उसका विश्लेषण करने, उसका मूल्यांकन करने और उसे बनाने की क्षमता। - समाज में मीडिया की भूमिका और उसके द्वारा दिए जाने वाले संदेशों को समझना</a:t>
            </a:r>
          </a:p>
          <a:p>
            <a:pPr>
              <a:buFontTx/>
              <a:buChar char="-"/>
            </a:pPr>
            <a:r>
              <a:rPr lang="hi-IN" sz="2800" u="sng" dirty="0">
                <a:sym typeface="+mn-ea"/>
              </a:rPr>
              <a:t>मीडिया साक्षरता क्यों महत्वपूर्ण है?</a:t>
            </a:r>
            <a:r>
              <a:rPr lang="en-US" sz="2800" dirty="0" smtClean="0">
                <a:sym typeface="+mn-ea"/>
              </a:rPr>
              <a:t>:  </a:t>
            </a:r>
            <a:endParaRPr lang="en-US" sz="2800" dirty="0" smtClean="0"/>
          </a:p>
          <a:p>
            <a:pPr>
              <a:buFont typeface="Wingdings" panose="05000000000000000000" charset="0"/>
              <a:buChar char="ü"/>
            </a:pPr>
            <a:r>
              <a:rPr lang="en-US" sz="2800" dirty="0" smtClean="0">
                <a:sym typeface="+mn-ea"/>
              </a:rPr>
              <a:t> - </a:t>
            </a:r>
            <a:r>
              <a:rPr lang="hi-IN" sz="2800" dirty="0">
                <a:sym typeface="+mn-ea"/>
              </a:rPr>
              <a:t>बड़ी मात्रा में जानकारी नेविगेट करना। - पूर्वाग्रहों और गलत सूचनाओं को पहचानना। - एक उपभोक्ता और नागरिक के रूप में सूचित निर्णय लेना</a:t>
            </a:r>
            <a:r>
              <a:rPr lang="en-US" sz="2800" dirty="0" smtClean="0">
                <a:sym typeface="+mn-ea"/>
              </a:rPr>
              <a:t>.</a:t>
            </a:r>
            <a:endParaRPr lang="en-US"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81000"/>
            <a:ext cx="8763000" cy="5486400"/>
          </a:xfrm>
        </p:spPr>
        <p:txBody>
          <a:bodyPr>
            <a:normAutofit/>
          </a:bodyPr>
          <a:lstStyle/>
          <a:p>
            <a:pPr marL="0" indent="0">
              <a:buNone/>
            </a:pPr>
            <a:r>
              <a:rPr lang="en-US" dirty="0"/>
              <a:t>3.</a:t>
            </a:r>
            <a:r>
              <a:rPr lang="hi-IN" u="sng" dirty="0">
                <a:sym typeface="+mn-ea"/>
              </a:rPr>
              <a:t>मीडिया साक्षरता के प्रमुख घटक:</a:t>
            </a:r>
          </a:p>
          <a:p>
            <a:pPr>
              <a:buFont typeface="Wingdings" panose="05000000000000000000" charset="0"/>
              <a:buChar char="ü"/>
            </a:pPr>
            <a:r>
              <a:rPr lang="hi-IN" dirty="0">
                <a:sym typeface="+mn-ea"/>
              </a:rPr>
              <a:t> - पहुंच: जानकारी के विश्वसनीय और विविध स्रोत ढूंढना। </a:t>
            </a:r>
          </a:p>
          <a:p>
            <a:pPr>
              <a:buFont typeface="Wingdings" panose="05000000000000000000" charset="0"/>
              <a:buChar char="ü"/>
            </a:pPr>
            <a:r>
              <a:rPr lang="hi-IN" dirty="0">
                <a:sym typeface="+mn-ea"/>
              </a:rPr>
              <a:t>- विश्लेषण करें: मीडिया में विश्वसनीयता, उद्देश्य और पूर्वाग्रह का मूल्यांकन करना। </a:t>
            </a:r>
          </a:p>
          <a:p>
            <a:pPr>
              <a:buFont typeface="Wingdings" panose="05000000000000000000" charset="0"/>
              <a:buChar char="ü"/>
            </a:pPr>
            <a:r>
              <a:rPr lang="hi-IN" dirty="0">
                <a:sym typeface="+mn-ea"/>
              </a:rPr>
              <a:t>- मूल्यांकन करें: विभिन्न दृष्टिकोणों और विश्वासों और कार्यों पर मीडिया के प्रभाव को समझना।</a:t>
            </a:r>
          </a:p>
          <a:p>
            <a:pPr>
              <a:buFont typeface="Wingdings" panose="05000000000000000000" charset="0"/>
              <a:buChar char="ü"/>
            </a:pPr>
            <a:r>
              <a:rPr lang="hi-IN" dirty="0">
                <a:sym typeface="+mn-ea"/>
              </a:rPr>
              <a:t> - बनाएं: जिम्मेदार और नैतिक मीडिया सामग्री तैयार करना</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38200"/>
            <a:ext cx="8686800" cy="4724400"/>
          </a:xfrm>
        </p:spPr>
        <p:txBody>
          <a:bodyPr>
            <a:normAutofit fontScale="25000" lnSpcReduction="20000"/>
          </a:bodyPr>
          <a:lstStyle/>
          <a:p>
            <a:pPr marL="0" indent="0">
              <a:buNone/>
            </a:pPr>
            <a:r>
              <a:rPr lang="en-US" sz="9600" dirty="0"/>
              <a:t>4.</a:t>
            </a:r>
            <a:r>
              <a:rPr lang="hi-IN" sz="9600" u="sng" dirty="0">
                <a:sym typeface="+mn-ea"/>
              </a:rPr>
              <a:t>मीडिया साक्षरता में आलोचनात्मक सोच</a:t>
            </a:r>
            <a:r>
              <a:rPr lang="hi-IN" sz="9600" dirty="0">
                <a:sym typeface="+mn-ea"/>
              </a:rPr>
              <a:t>: </a:t>
            </a:r>
          </a:p>
          <a:p>
            <a:pPr>
              <a:buFont typeface="Wingdings" panose="05000000000000000000" charset="0"/>
              <a:buChar char="ü"/>
            </a:pPr>
            <a:r>
              <a:rPr lang="hi-IN" sz="9600" dirty="0">
                <a:sym typeface="+mn-ea"/>
              </a:rPr>
              <a:t>- स्रोत से प्रश्न करें: सामग्री किसने बनाई? उनका उद्देश्य क्या है?</a:t>
            </a:r>
          </a:p>
          <a:p>
            <a:pPr>
              <a:buFont typeface="Wingdings" panose="05000000000000000000" charset="0"/>
              <a:buChar char="ü"/>
            </a:pPr>
            <a:r>
              <a:rPr lang="hi-IN" sz="9600" dirty="0">
                <a:sym typeface="+mn-ea"/>
              </a:rPr>
              <a:t> - पूर्वाग्रह को पहचानें: क्या मीडिया किसी विशेष दृष्टिकोण का पक्ष लेता है? क्यों? </a:t>
            </a:r>
          </a:p>
          <a:p>
            <a:pPr>
              <a:buFont typeface="Wingdings" panose="05000000000000000000" charset="0"/>
              <a:buChar char="ü"/>
            </a:pPr>
            <a:r>
              <a:rPr lang="hi-IN" sz="9600" dirty="0">
                <a:sym typeface="+mn-ea"/>
              </a:rPr>
              <a:t>- तथ्य को राय से अलग करें: पहचानें कि क्या तथ्य के रूप में प्रस्तुत किया जा रहा है और क्या राय या व्याख्या है। </a:t>
            </a:r>
          </a:p>
          <a:p>
            <a:pPr>
              <a:buFont typeface="Wingdings" panose="05000000000000000000" charset="0"/>
              <a:buChar char="ü"/>
            </a:pPr>
            <a:r>
              <a:rPr lang="hi-IN" sz="9600" dirty="0">
                <a:sym typeface="+mn-ea"/>
              </a:rPr>
              <a:t>- जानकारी को क्रॉस-सत्यापित करें: जानकारी की वैधता की पुष्टि करने के लिए कई स्रोतों की जाँच करें।</a:t>
            </a:r>
          </a:p>
          <a:p>
            <a:pPr>
              <a:buFont typeface="Wingdings" panose="05000000000000000000" charset="0"/>
              <a:buChar char="ü"/>
            </a:pPr>
            <a:r>
              <a:rPr lang="hi-IN" sz="9600" dirty="0">
                <a:sym typeface="+mn-ea"/>
              </a:rPr>
              <a:t> - भावनात्मक अपीलों का मूल्यांकन करें: क्या मीडिया राय प्रभावित करने के लिए भावनात्मक भाषा या कल्पना का उपयोग करता है?</a:t>
            </a:r>
            <a:endParaRPr lang="en-US" sz="9600" dirty="0"/>
          </a:p>
          <a:p>
            <a:pPr marL="0" indent="0">
              <a:buNone/>
            </a:pPr>
            <a:r>
              <a:rPr lang="en-US" sz="9600" dirty="0"/>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07359"/>
            <a:ext cx="8610600" cy="4879041"/>
          </a:xfrm>
        </p:spPr>
        <p:txBody>
          <a:bodyPr>
            <a:normAutofit/>
          </a:bodyPr>
          <a:lstStyle/>
          <a:p>
            <a:pPr marL="0" indent="0">
              <a:buNone/>
            </a:pPr>
            <a:r>
              <a:rPr lang="en-US" sz="2800" dirty="0"/>
              <a:t>5.</a:t>
            </a:r>
            <a:r>
              <a:rPr lang="hi-IN" sz="2800" u="sng" dirty="0">
                <a:sym typeface="+mn-ea"/>
              </a:rPr>
              <a:t>मीडिया साक्षरता विकसित करने के कदम</a:t>
            </a:r>
            <a:r>
              <a:rPr lang="hi-IN" sz="2800" dirty="0">
                <a:sym typeface="+mn-ea"/>
              </a:rPr>
              <a:t>: </a:t>
            </a:r>
          </a:p>
          <a:p>
            <a:pPr>
              <a:buFont typeface="Wingdings" panose="05000000000000000000" charset="0"/>
              <a:buChar char="ü"/>
            </a:pPr>
            <a:r>
              <a:rPr lang="hi-IN" sz="2800" dirty="0">
                <a:sym typeface="+mn-ea"/>
              </a:rPr>
              <a:t>- जिज्ञासु बने रहें: आप जिस मीडिया का उपभोग करते हैं उसके बारे में प्रश्न पूछें। </a:t>
            </a:r>
          </a:p>
          <a:p>
            <a:pPr>
              <a:buFont typeface="Wingdings" panose="05000000000000000000" charset="0"/>
              <a:buChar char="ü"/>
            </a:pPr>
            <a:r>
              <a:rPr lang="hi-IN" sz="2800" dirty="0">
                <a:sym typeface="+mn-ea"/>
              </a:rPr>
              <a:t>- संशयवादी बनें: जानकारी को अंकित मूल्य पर स्वीकार न करें। </a:t>
            </a:r>
          </a:p>
          <a:p>
            <a:pPr>
              <a:buFont typeface="Wingdings" panose="05000000000000000000" charset="0"/>
              <a:buChar char="ü"/>
            </a:pPr>
            <a:r>
              <a:rPr lang="hi-IN" sz="2800" dirty="0">
                <a:sym typeface="+mn-ea"/>
              </a:rPr>
              <a:t>- अपने स्रोतों में विविधता लाएं: अधिक व्यापक परिप्रेक्ष्य के लिए कई दृष्टिकोण खोजें। </a:t>
            </a:r>
          </a:p>
          <a:p>
            <a:pPr>
              <a:buFont typeface="Wingdings" panose="05000000000000000000" charset="0"/>
              <a:buChar char="ü"/>
            </a:pPr>
            <a:r>
              <a:rPr lang="hi-IN" sz="2800" dirty="0">
                <a:sym typeface="+mn-ea"/>
              </a:rPr>
              <a:t>तथ्य-जांच: दावों को सत्यापित करने के लिए तथ्य-जाँच उपकरणों का उपयोग करें।</a:t>
            </a:r>
            <a:r>
              <a:rPr lang="en-US" sz="2800" dirty="0"/>
              <a:t>.</a:t>
            </a:r>
          </a:p>
          <a:p>
            <a:pPr>
              <a:buFont typeface="Wingdings" panose="05000000000000000000" charset="0"/>
              <a:buChar char="ü"/>
            </a:pPr>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600200"/>
            <a:ext cx="8534400" cy="4525963"/>
          </a:xfrm>
        </p:spPr>
        <p:txBody>
          <a:bodyPr/>
          <a:lstStyle/>
          <a:p>
            <a:pPr marL="0" indent="0">
              <a:buNone/>
            </a:pPr>
            <a:r>
              <a:rPr lang="en-US" sz="3200" dirty="0"/>
              <a:t>6.</a:t>
            </a:r>
            <a:r>
              <a:rPr lang="hi-IN" u="sng" dirty="0">
                <a:sym typeface="+mn-ea"/>
              </a:rPr>
              <a:t>निष्कर्ष</a:t>
            </a:r>
            <a:r>
              <a:rPr lang="hi-IN" dirty="0">
                <a:sym typeface="+mn-ea"/>
              </a:rPr>
              <a:t>:- </a:t>
            </a:r>
          </a:p>
          <a:p>
            <a:pPr marL="0" indent="0">
              <a:buNone/>
            </a:pPr>
            <a:r>
              <a:rPr lang="hi-IN" dirty="0">
                <a:sym typeface="+mn-ea"/>
              </a:rPr>
              <a:t>मीडिया साक्षरता डिजिटल युग में व्यक्तियों को आलोचनात्मक विचारक और सूचना का जिम्मेदार उपभोक्ता बनने में सशक्त बनाती है। अधिक आकर्षक प्रस्तुति के लिए इस रूपरेखा को दृश्यों, उदाहरणों और इंटरैक्टिव तत्वों के साथ स्लाइडों में विस्तारित किया जा सकता है।</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067800" cy="6781800"/>
          </a:xfr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1536</Words>
  <Application>Microsoft Office PowerPoint</Application>
  <PresentationFormat>On-screen Show (4:3)</PresentationFormat>
  <Paragraphs>129</Paragraphs>
  <Slides>38</Slides>
  <Notes>1</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Office Theme</vt:lpstr>
      <vt:lpstr>मीडिया साक्षरता कौशल का विकास करना</vt:lpstr>
      <vt:lpstr>PowerPoint Presentation</vt:lpstr>
      <vt:lpstr>महत्वपूर्ण सोच </vt:lpstr>
      <vt:lpstr>महत्वपूर्ण सोच</vt:lpstr>
      <vt:lpstr>PowerPoint Presentation</vt:lpstr>
      <vt:lpstr>PowerPoint Presentation</vt:lpstr>
      <vt:lpstr>PowerPoint Presentation</vt:lpstr>
      <vt:lpstr>PowerPoint Presentation</vt:lpstr>
      <vt:lpstr>PowerPoint Presentation</vt:lpstr>
      <vt:lpstr>PowerPoint Presentation</vt:lpstr>
      <vt:lpstr>एक नैतिक डिजिटल उपयोगकर्ता होने के नाते</vt:lpstr>
      <vt:lpstr>एक नैतिक डिजिटल उपयोगकर्ता होने के नाते</vt:lpstr>
      <vt:lpstr>PowerPoint Presentation</vt:lpstr>
      <vt:lpstr>PowerPoint Presentation</vt:lpstr>
      <vt:lpstr>PowerPoint Presentation</vt:lpstr>
      <vt:lpstr> सूचना संग्रहण और वर्गीकरण के नैतिक मुद्दे </vt:lpstr>
      <vt:lpstr>PowerPoint Presentation</vt:lpstr>
      <vt:lpstr>PowerPoint Presentation</vt:lpstr>
      <vt:lpstr> सकारात्मक सामग्री बनाने और उपभोग करने की आदत विकसित करना</vt:lpstr>
      <vt:lpstr> सकारात्मक सामग्री बनाने और उपभोग करने की आदत विकसित करना</vt:lpstr>
      <vt:lpstr>PowerPoint Presentation</vt:lpstr>
      <vt:lpstr>PowerPoint Presentation</vt:lpstr>
      <vt:lpstr>PowerPoint Presentation</vt:lpstr>
      <vt:lpstr>डिजिटल उपयोगकर्ताओं की जिम्मेदारी और जवाबदेही</vt:lpstr>
      <vt:lpstr>डिजिटल उपयोगकर्ताओं की जिम्मेदारी और जवाबदेही</vt:lpstr>
      <vt:lpstr>PowerPoint Presentation</vt:lpstr>
      <vt:lpstr>PowerPoint Presentation</vt:lpstr>
      <vt:lpstr>PowerPoint Presentation</vt:lpstr>
      <vt:lpstr>PowerPoint Presentation</vt:lpstr>
      <vt:lpstr>उपयोग करने के लिए उपकरण- स्रोत विश्वसनीयता और Google खोज रणनीति</vt:lpstr>
      <vt:lpstr>उपयोग करने के लिए उपकरण- स्रोत विश्वसनीयता और Google खोज रणनीति</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gurunanak bhawan</cp:lastModifiedBy>
  <cp:revision>32</cp:revision>
  <dcterms:created xsi:type="dcterms:W3CDTF">2024-09-28T15:14:00Z</dcterms:created>
  <dcterms:modified xsi:type="dcterms:W3CDTF">2024-10-10T05:36:30Z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E2B0C59F02674945BEE19EE0EA05EE97_13</vt:lpwstr>
  </property>
  <property fmtid="{D5CDD505-2E9C-101B-9397-08002B2CF9AE}" pid="3" name="KSOProductBuildVer">
    <vt:lpwstr>1033-12.2.0.18283</vt:lpwstr>
  </property>
</Properties>
</file>