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7" d="100"/>
          <a:sy n="67" d="100"/>
        </p:scale>
        <p:origin x="1476" y="2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95060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115155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5955734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18022995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7506446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BCAD085-E8A6-8845-BD4E-CB4CCA059FC4}" type="datetimeFigureOut">
              <a:rPr lang="en-US" smtClean="0"/>
              <a:t>10/10/2024</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874856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BCAD085-E8A6-8845-BD4E-CB4CCA059FC4}" type="datetimeFigureOut">
              <a:rPr lang="en-US" smtClean="0"/>
              <a:t>10/10/2024</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736407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0333636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85952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5BCAD085-E8A6-8845-BD4E-CB4CCA059FC4}"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10856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094217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64798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10/10/2024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14337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5BCAD085-E8A6-8845-BD4E-CB4CCA059FC4}" type="datetimeFigureOut">
              <a:rPr lang="en-US" smtClean="0"/>
              <a:t>10/10/2024</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9799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5BCAD085-E8A6-8845-BD4E-CB4CCA059FC4}" type="datetimeFigureOut">
              <a:rPr lang="en-US" smtClean="0"/>
              <a:t>10/10/2024</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35412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5BCAD085-E8A6-8845-BD4E-CB4CCA059FC4}" type="datetimeFigureOut">
              <a:rPr lang="en-US" smtClean="0"/>
              <a:t>10/10/2024</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3694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060520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5BCAD085-E8A6-8845-BD4E-CB4CCA059FC4}" type="datetimeFigureOut">
              <a:rPr lang="en-US" smtClean="0"/>
              <a:t>10/10/2024</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63663984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7548896" cy="3329581"/>
          </a:xfrm>
        </p:spPr>
        <p:txBody>
          <a:bodyPr/>
          <a:lstStyle/>
          <a:p>
            <a:r>
              <a:rPr lang="hi-IN" dirty="0"/>
              <a:t>मानसिक स्वास्थ्य और सोशल मीडिया</a:t>
            </a:r>
            <a:endParaRPr dirty="0"/>
          </a:p>
        </p:txBody>
      </p:sp>
      <p:sp>
        <p:nvSpPr>
          <p:cNvPr id="3" name="Subtitle 2"/>
          <p:cNvSpPr>
            <a:spLocks noGrp="1"/>
          </p:cNvSpPr>
          <p:nvPr>
            <p:ph type="subTitle" idx="1"/>
          </p:nvPr>
        </p:nvSpPr>
        <p:spPr>
          <a:xfrm>
            <a:off x="866442" y="4777380"/>
            <a:ext cx="7205996" cy="861420"/>
          </a:xfrm>
        </p:spPr>
        <p:txBody>
          <a:bodyPr/>
          <a:lstStyle/>
          <a:p>
            <a:r>
              <a:rPr lang="hi-IN" b="1" dirty="0">
                <a:solidFill>
                  <a:schemeClr val="accent3">
                    <a:lumMod val="75000"/>
                  </a:schemeClr>
                </a:solidFill>
              </a:rPr>
              <a:t>संतुलित डिजिटल जीवन के लिए प्रभाव, चुनौतियाँ और समाधान</a:t>
            </a:r>
            <a:endParaRPr b="1" dirty="0">
              <a:solidFill>
                <a:schemeClr val="accent3">
                  <a:lumMod val="75000"/>
                </a:schemeClr>
              </a:solidFill>
            </a:endParaRPr>
          </a:p>
        </p:txBody>
      </p:sp>
      <p:pic>
        <p:nvPicPr>
          <p:cNvPr id="4" name="Picture 3" descr="A black background with blue text">
            <a:extLst>
              <a:ext uri="{FF2B5EF4-FFF2-40B4-BE49-F238E27FC236}">
                <a16:creationId xmlns:a16="http://schemas.microsoft.com/office/drawing/2014/main" id="{08E58690-E6DB-DA7E-88C3-FE03EA7B3ADE}"/>
              </a:ext>
            </a:extLst>
          </p:cNvPr>
          <p:cNvPicPr>
            <a:picLocks noChangeAspect="1"/>
          </p:cNvPicPr>
          <p:nvPr/>
        </p:nvPicPr>
        <p:blipFill>
          <a:blip r:embed="rId2">
            <a:extLst>
              <a:ext uri="{28A0092B-C50C-407E-A947-70E740481C1C}">
                <a14:useLocalDpi xmlns:a14="http://schemas.microsoft.com/office/drawing/2010/main" val="0"/>
              </a:ext>
            </a:extLst>
          </a:blip>
          <a:srcRect t="27273" b="31373"/>
          <a:stretch/>
        </p:blipFill>
        <p:spPr>
          <a:xfrm>
            <a:off x="6283952" y="1131392"/>
            <a:ext cx="2580554" cy="63281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891" y="709893"/>
            <a:ext cx="7055380" cy="1400530"/>
          </a:xfrm>
        </p:spPr>
        <p:txBody>
          <a:bodyPr/>
          <a:lstStyle/>
          <a:p>
            <a:r>
              <a:rPr lang="hi-IN" dirty="0"/>
              <a:t>मानसिक स्वास्थ्य और सोशल मीडिया का </a:t>
            </a:r>
            <a:r>
              <a:rPr lang="hi-IN" dirty="0" err="1"/>
              <a:t>अंतर्संबंध</a:t>
            </a:r>
            <a:endParaRPr dirty="0"/>
          </a:p>
        </p:txBody>
      </p:sp>
      <p:sp>
        <p:nvSpPr>
          <p:cNvPr id="3" name="Content Placeholder 2"/>
          <p:cNvSpPr>
            <a:spLocks noGrp="1"/>
          </p:cNvSpPr>
          <p:nvPr>
            <p:ph idx="1"/>
          </p:nvPr>
        </p:nvSpPr>
        <p:spPr>
          <a:xfrm>
            <a:off x="827700" y="2281531"/>
            <a:ext cx="6711654" cy="3062000"/>
          </a:xfrm>
        </p:spPr>
        <p:txBody>
          <a:bodyPr>
            <a:normAutofit/>
          </a:bodyPr>
          <a:lstStyle/>
          <a:p>
            <a:pPr algn="just"/>
            <a:r>
              <a:rPr lang="hi-IN" sz="2800" dirty="0"/>
              <a:t>सोशल मीडिया तेजी से बढ़ा है, जो मानसिक स्वास्थ्य पर सकारात्मक और नकारात्मक दोनों तरीकों से प्रभाव डाल रहा है। विशेष रूप से युवाओं के बीच, जो इसके सबसे सक्रिय उपयोगकर्ता हैं, इसके प्रभाव का पता लगाना महत्वपूर्ण है।</a:t>
            </a:r>
            <a:endParaRPr sz="2800" dirty="0"/>
          </a:p>
        </p:txBody>
      </p:sp>
      <p:pic>
        <p:nvPicPr>
          <p:cNvPr id="4" name="Picture 3" descr="A black background with blue text">
            <a:extLst>
              <a:ext uri="{FF2B5EF4-FFF2-40B4-BE49-F238E27FC236}">
                <a16:creationId xmlns:a16="http://schemas.microsoft.com/office/drawing/2014/main" id="{DBC59D51-E753-68B6-3E87-CF41F1E943AD}"/>
              </a:ext>
            </a:extLst>
          </p:cNvPr>
          <p:cNvPicPr>
            <a:picLocks noChangeAspect="1"/>
          </p:cNvPicPr>
          <p:nvPr/>
        </p:nvPicPr>
        <p:blipFill>
          <a:blip r:embed="rId2">
            <a:extLst>
              <a:ext uri="{28A0092B-C50C-407E-A947-70E740481C1C}">
                <a14:useLocalDpi xmlns:a14="http://schemas.microsoft.com/office/drawing/2010/main" val="0"/>
              </a:ext>
            </a:extLst>
          </a:blip>
          <a:srcRect t="27273" b="31373"/>
          <a:stretch/>
        </p:blipFill>
        <p:spPr>
          <a:xfrm>
            <a:off x="6426827" y="5746255"/>
            <a:ext cx="2580554" cy="63281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632" y="452718"/>
            <a:ext cx="8087790" cy="1400530"/>
          </a:xfrm>
        </p:spPr>
        <p:txBody>
          <a:bodyPr/>
          <a:lstStyle/>
          <a:p>
            <a:r>
              <a:rPr lang="hi-IN" sz="4000" dirty="0"/>
              <a:t>सोशल मीडिया मिरर: आत्म-सम्मान और शारीरिक छवि</a:t>
            </a:r>
            <a:endParaRPr sz="4000" dirty="0"/>
          </a:p>
        </p:txBody>
      </p:sp>
      <p:sp>
        <p:nvSpPr>
          <p:cNvPr id="3" name="Content Placeholder 2"/>
          <p:cNvSpPr>
            <a:spLocks noGrp="1"/>
          </p:cNvSpPr>
          <p:nvPr>
            <p:ph idx="1"/>
          </p:nvPr>
        </p:nvSpPr>
        <p:spPr>
          <a:xfrm>
            <a:off x="539772" y="1877666"/>
            <a:ext cx="7687650" cy="3462050"/>
          </a:xfrm>
        </p:spPr>
        <p:txBody>
          <a:bodyPr>
            <a:noAutofit/>
          </a:bodyPr>
          <a:lstStyle/>
          <a:p>
            <a:pPr algn="just"/>
            <a:r>
              <a:rPr lang="hi-IN" sz="2400" dirty="0"/>
              <a:t>सोशल मीडिया तुलना की संस्कृति को बढ़ावा देता है, जहां लोग अक्सर अपने वास्तविक जीवन की तुलना दूसरों के अत्यधिक </a:t>
            </a:r>
            <a:r>
              <a:rPr lang="hi-IN" sz="2400" dirty="0" err="1"/>
              <a:t>क्यूरेटेड</a:t>
            </a:r>
            <a:r>
              <a:rPr lang="hi-IN" sz="2400" dirty="0"/>
              <a:t>, फ़िल्टर किए गए ऑनलाइन संस्करणों से करते हैं। इससे विशेषकर युवा उपयोगकर्ताओं में आत्म-सम्मान और शारीरिक छवि संबंधी समस्याएं कम हो सकती हैं। अध्ययन से पता चलता है कि इंस्टाग्राम जैसे छवि-केंद्रित प्लेटफार्मों पर बिताए गए समय और किसी की शारीरिक छवि से असंतोष के बीच एक महत्वपूर्ण संबंध है।</a:t>
            </a:r>
            <a:endParaRPr sz="2400" dirty="0"/>
          </a:p>
        </p:txBody>
      </p:sp>
      <p:pic>
        <p:nvPicPr>
          <p:cNvPr id="4" name="Picture 3" descr="A black background with blue text">
            <a:extLst>
              <a:ext uri="{FF2B5EF4-FFF2-40B4-BE49-F238E27FC236}">
                <a16:creationId xmlns:a16="http://schemas.microsoft.com/office/drawing/2014/main" id="{4466E747-AEF2-BBB5-900B-82BA81E992C7}"/>
              </a:ext>
            </a:extLst>
          </p:cNvPr>
          <p:cNvPicPr>
            <a:picLocks noChangeAspect="1"/>
          </p:cNvPicPr>
          <p:nvPr/>
        </p:nvPicPr>
        <p:blipFill>
          <a:blip r:embed="rId2">
            <a:extLst>
              <a:ext uri="{28A0092B-C50C-407E-A947-70E740481C1C}">
                <a14:useLocalDpi xmlns:a14="http://schemas.microsoft.com/office/drawing/2010/main" val="0"/>
              </a:ext>
            </a:extLst>
          </a:blip>
          <a:srcRect t="27273" b="31373"/>
          <a:stretch/>
        </p:blipFill>
        <p:spPr>
          <a:xfrm>
            <a:off x="6492006" y="5872480"/>
            <a:ext cx="2580554" cy="63281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5837" y="452718"/>
            <a:ext cx="7055380" cy="1400530"/>
          </a:xfrm>
        </p:spPr>
        <p:txBody>
          <a:bodyPr/>
          <a:lstStyle/>
          <a:p>
            <a:r>
              <a:rPr lang="hi-IN" sz="4800" dirty="0"/>
              <a:t>खतरे को पहचानना</a:t>
            </a:r>
            <a:endParaRPr sz="4800" dirty="0"/>
          </a:p>
        </p:txBody>
      </p:sp>
      <p:sp>
        <p:nvSpPr>
          <p:cNvPr id="3" name="Content Placeholder 2"/>
          <p:cNvSpPr>
            <a:spLocks noGrp="1"/>
          </p:cNvSpPr>
          <p:nvPr>
            <p:ph idx="1"/>
          </p:nvPr>
        </p:nvSpPr>
        <p:spPr>
          <a:xfrm>
            <a:off x="655837" y="1438563"/>
            <a:ext cx="8016676" cy="4195481"/>
          </a:xfrm>
        </p:spPr>
        <p:txBody>
          <a:bodyPr>
            <a:normAutofit/>
          </a:bodyPr>
          <a:lstStyle/>
          <a:p>
            <a:r>
              <a:rPr lang="hi-IN" sz="2400" dirty="0"/>
              <a:t>सोशल मीडिया की लत के लक्षणों में शामिल हैं: </a:t>
            </a:r>
          </a:p>
          <a:p>
            <a:r>
              <a:rPr lang="hi-IN" sz="2400" dirty="0"/>
              <a:t>- लाइक, कमेंट और </a:t>
            </a:r>
            <a:r>
              <a:rPr lang="hi-IN" sz="2400" dirty="0" err="1"/>
              <a:t>फॉलोअर्स</a:t>
            </a:r>
            <a:r>
              <a:rPr lang="hi-IN" sz="2400" dirty="0"/>
              <a:t> का जुनून</a:t>
            </a:r>
          </a:p>
          <a:p>
            <a:r>
              <a:rPr lang="hi-IN" sz="2400" dirty="0"/>
              <a:t>- ऑनलाइन न होने से चिंता या तनाव</a:t>
            </a:r>
          </a:p>
          <a:p>
            <a:r>
              <a:rPr lang="hi-IN" sz="2400" dirty="0"/>
              <a:t>- नींद के पैटर्न में खलल</a:t>
            </a:r>
          </a:p>
          <a:p>
            <a:r>
              <a:rPr lang="hi-IN" sz="2400" dirty="0"/>
              <a:t>- सोशल मीडिया पर बातचीत के आधार पर </a:t>
            </a:r>
            <a:r>
              <a:rPr lang="hi-IN" sz="2400" dirty="0" err="1"/>
              <a:t>मूड</a:t>
            </a:r>
            <a:r>
              <a:rPr lang="hi-IN" sz="2400" dirty="0"/>
              <a:t> में बदलाव</a:t>
            </a:r>
          </a:p>
          <a:p>
            <a:r>
              <a:rPr lang="hi-IN" sz="2400" dirty="0"/>
              <a:t>- सोशल प्लेटफॉर्म का उपयोग न करने पर वापसी के लक्षण</a:t>
            </a:r>
          </a:p>
          <a:p>
            <a:r>
              <a:rPr lang="hi-IN" sz="2400" dirty="0"/>
              <a:t>अध्ययनों से पता चलता है कि सोशल मीडिया के अधिक उपयोग से चिंता और अवसाद का स्तर बढ़ गया है।</a:t>
            </a:r>
            <a:endParaRPr sz="2400" dirty="0"/>
          </a:p>
        </p:txBody>
      </p:sp>
      <p:pic>
        <p:nvPicPr>
          <p:cNvPr id="4" name="Picture 3" descr="A black background with blue text">
            <a:extLst>
              <a:ext uri="{FF2B5EF4-FFF2-40B4-BE49-F238E27FC236}">
                <a16:creationId xmlns:a16="http://schemas.microsoft.com/office/drawing/2014/main" id="{5CFEC90B-6483-23C3-0C8C-84908C1023AC}"/>
              </a:ext>
            </a:extLst>
          </p:cNvPr>
          <p:cNvPicPr>
            <a:picLocks noChangeAspect="1"/>
          </p:cNvPicPr>
          <p:nvPr/>
        </p:nvPicPr>
        <p:blipFill>
          <a:blip r:embed="rId2">
            <a:extLst>
              <a:ext uri="{28A0092B-C50C-407E-A947-70E740481C1C}">
                <a14:useLocalDpi xmlns:a14="http://schemas.microsoft.com/office/drawing/2010/main" val="0"/>
              </a:ext>
            </a:extLst>
          </a:blip>
          <a:srcRect t="27273" b="31373"/>
          <a:stretch/>
        </p:blipFill>
        <p:spPr>
          <a:xfrm>
            <a:off x="6492006" y="5872480"/>
            <a:ext cx="2580554" cy="63281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i-IN" dirty="0"/>
              <a:t>डिजिटल स्वच्छता और संतुलन बनाए रखना</a:t>
            </a:r>
            <a:endParaRPr dirty="0"/>
          </a:p>
        </p:txBody>
      </p:sp>
      <p:sp>
        <p:nvSpPr>
          <p:cNvPr id="3" name="Content Placeholder 2"/>
          <p:cNvSpPr>
            <a:spLocks noGrp="1"/>
          </p:cNvSpPr>
          <p:nvPr>
            <p:ph idx="1"/>
          </p:nvPr>
        </p:nvSpPr>
        <p:spPr>
          <a:xfrm>
            <a:off x="656245" y="1967197"/>
            <a:ext cx="8130563" cy="4195481"/>
          </a:xfrm>
        </p:spPr>
        <p:txBody>
          <a:bodyPr>
            <a:normAutofit/>
          </a:bodyPr>
          <a:lstStyle/>
          <a:p>
            <a:r>
              <a:rPr lang="hi-IN" sz="2400" dirty="0"/>
              <a:t>मानसिक स्वास्थ्य की रक्षा के लिए, अच्छी डिजिटल स्वच्छता का अभ्यास करना आवश्यक है:</a:t>
            </a:r>
          </a:p>
          <a:p>
            <a:r>
              <a:rPr lang="hi-IN" sz="2400" dirty="0"/>
              <a:t>- सकारात्मक सामग्री </a:t>
            </a:r>
            <a:r>
              <a:rPr lang="hi-IN" sz="2400" dirty="0" err="1"/>
              <a:t>क्यूरेट</a:t>
            </a:r>
            <a:r>
              <a:rPr lang="hi-IN" sz="2400" dirty="0"/>
              <a:t> करें, विषाक्त पोस्ट से बचें</a:t>
            </a:r>
          </a:p>
          <a:p>
            <a:r>
              <a:rPr lang="hi-IN" sz="2400" dirty="0"/>
              <a:t>- उपयोग के समय की सीमाएँ निर्धारित करें</a:t>
            </a:r>
          </a:p>
          <a:p>
            <a:r>
              <a:rPr lang="hi-IN" sz="2400" dirty="0"/>
              <a:t>- वास्तविक दुनिया की गतिविधियों और रिश्तों में संलग्न रहें</a:t>
            </a:r>
          </a:p>
          <a:p>
            <a:r>
              <a:rPr lang="hi-IN" sz="2400" dirty="0"/>
              <a:t>- मानसिक शांति बनाए रखने के लिए '</a:t>
            </a:r>
            <a:r>
              <a:rPr lang="hi-IN" sz="2400" dirty="0" err="1"/>
              <a:t>डू</a:t>
            </a:r>
            <a:r>
              <a:rPr lang="hi-IN" sz="2400" dirty="0"/>
              <a:t> </a:t>
            </a:r>
            <a:r>
              <a:rPr lang="hi-IN" sz="2400" dirty="0" err="1"/>
              <a:t>नॉट</a:t>
            </a:r>
            <a:r>
              <a:rPr lang="hi-IN" sz="2400" dirty="0"/>
              <a:t> </a:t>
            </a:r>
            <a:r>
              <a:rPr lang="hi-IN" sz="2400" dirty="0" err="1"/>
              <a:t>डिस्टर्ब</a:t>
            </a:r>
            <a:r>
              <a:rPr lang="hi-IN" sz="2400" dirty="0"/>
              <a:t>' या '</a:t>
            </a:r>
            <a:r>
              <a:rPr lang="hi-IN" sz="2400" dirty="0" err="1"/>
              <a:t>म्यूट</a:t>
            </a:r>
            <a:r>
              <a:rPr lang="hi-IN" sz="2400" dirty="0"/>
              <a:t> </a:t>
            </a:r>
            <a:r>
              <a:rPr lang="hi-IN" sz="2400" dirty="0" err="1"/>
              <a:t>नोटिफिकेशन</a:t>
            </a:r>
            <a:r>
              <a:rPr lang="hi-IN" sz="2400" dirty="0"/>
              <a:t>' जैसी सुविधाओं का उपयोग करें।</a:t>
            </a:r>
            <a:endParaRPr sz="2400" dirty="0"/>
          </a:p>
        </p:txBody>
      </p:sp>
      <p:pic>
        <p:nvPicPr>
          <p:cNvPr id="4" name="Picture 3" descr="A black background with blue text">
            <a:extLst>
              <a:ext uri="{FF2B5EF4-FFF2-40B4-BE49-F238E27FC236}">
                <a16:creationId xmlns:a16="http://schemas.microsoft.com/office/drawing/2014/main" id="{8615DAC5-BB41-7183-9EB0-9A4A39013D5F}"/>
              </a:ext>
            </a:extLst>
          </p:cNvPr>
          <p:cNvPicPr>
            <a:picLocks noChangeAspect="1"/>
          </p:cNvPicPr>
          <p:nvPr/>
        </p:nvPicPr>
        <p:blipFill>
          <a:blip r:embed="rId2">
            <a:extLst>
              <a:ext uri="{28A0092B-C50C-407E-A947-70E740481C1C}">
                <a14:useLocalDpi xmlns:a14="http://schemas.microsoft.com/office/drawing/2010/main" val="0"/>
              </a:ext>
            </a:extLst>
          </a:blip>
          <a:srcRect t="27273" b="31373"/>
          <a:stretch/>
        </p:blipFill>
        <p:spPr>
          <a:xfrm>
            <a:off x="6492006" y="5872480"/>
            <a:ext cx="2580554" cy="63281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395566"/>
            <a:ext cx="7055380" cy="1400530"/>
          </a:xfrm>
        </p:spPr>
        <p:txBody>
          <a:bodyPr/>
          <a:lstStyle/>
          <a:p>
            <a:r>
              <a:rPr lang="hi-IN" dirty="0"/>
              <a:t>अपने स्क्रीन टाइम को नियंत्रित करना</a:t>
            </a:r>
            <a:endParaRPr dirty="0"/>
          </a:p>
        </p:txBody>
      </p:sp>
      <p:sp>
        <p:nvSpPr>
          <p:cNvPr id="3" name="Content Placeholder 2"/>
          <p:cNvSpPr>
            <a:spLocks noGrp="1"/>
          </p:cNvSpPr>
          <p:nvPr>
            <p:ph idx="1"/>
          </p:nvPr>
        </p:nvSpPr>
        <p:spPr>
          <a:xfrm>
            <a:off x="541939" y="1810034"/>
            <a:ext cx="8287735" cy="4195481"/>
          </a:xfrm>
        </p:spPr>
        <p:txBody>
          <a:bodyPr>
            <a:noAutofit/>
          </a:bodyPr>
          <a:lstStyle/>
          <a:p>
            <a:pPr algn="just"/>
            <a:r>
              <a:rPr lang="hi-IN" sz="2400" dirty="0"/>
              <a:t>स्वस्थ दिमाग के लिए स्क्रीन टाइम सीमित करना महत्वपूर्ण है। इसे प्रबंधित करने में सहायता के लिए टूल में शामिल हैं:</a:t>
            </a:r>
          </a:p>
          <a:p>
            <a:pPr algn="just"/>
            <a:r>
              <a:rPr lang="hi-IN" sz="2400" dirty="0"/>
              <a:t>- स्क्रीन टाइम (आईओएस) या डिजिटल </a:t>
            </a:r>
            <a:r>
              <a:rPr lang="hi-IN" sz="2400" dirty="0" err="1"/>
              <a:t>वेलबीइंग</a:t>
            </a:r>
            <a:r>
              <a:rPr lang="hi-IN" sz="2400" dirty="0"/>
              <a:t> (एंड्रॉइड) जैसे ऐप्स</a:t>
            </a:r>
          </a:p>
          <a:p>
            <a:pPr algn="just"/>
            <a:r>
              <a:rPr lang="hi-IN" sz="2400" dirty="0"/>
              <a:t>- सोशल मीडिया के उपयोग को सीमित करने के लिए ऐप </a:t>
            </a:r>
            <a:r>
              <a:rPr lang="hi-IN" sz="2400" dirty="0" err="1"/>
              <a:t>टाइमर</a:t>
            </a:r>
            <a:r>
              <a:rPr lang="hi-IN" sz="2400" dirty="0"/>
              <a:t> </a:t>
            </a:r>
            <a:r>
              <a:rPr lang="hi-IN" sz="2400" dirty="0" err="1"/>
              <a:t>सेट</a:t>
            </a:r>
            <a:r>
              <a:rPr lang="hi-IN" sz="2400" dirty="0"/>
              <a:t> करें</a:t>
            </a:r>
          </a:p>
          <a:p>
            <a:pPr algn="just"/>
            <a:r>
              <a:rPr lang="hi-IN" sz="2400" dirty="0"/>
              <a:t>- तकनीक-मुक्त समय क्षेत्रों को प्रोत्साहित करें, जैसे भोजन के दौरान या सोने से पहले</a:t>
            </a:r>
          </a:p>
          <a:p>
            <a:pPr algn="just"/>
            <a:r>
              <a:rPr lang="hi-IN" sz="2400" dirty="0"/>
              <a:t>स्वस्थ उपयोग के लिए विभिन्न आयु समूहों के लिए अनुशंसित स्क्रीन समय का पालन किया जाना चाहिए।</a:t>
            </a:r>
            <a:endParaRPr sz="2400" dirty="0"/>
          </a:p>
        </p:txBody>
      </p:sp>
      <p:pic>
        <p:nvPicPr>
          <p:cNvPr id="4" name="Picture 3" descr="A black background with blue text">
            <a:extLst>
              <a:ext uri="{FF2B5EF4-FFF2-40B4-BE49-F238E27FC236}">
                <a16:creationId xmlns:a16="http://schemas.microsoft.com/office/drawing/2014/main" id="{5D1E1B44-41FF-EED9-D89C-D9B4F366C478}"/>
              </a:ext>
            </a:extLst>
          </p:cNvPr>
          <p:cNvPicPr>
            <a:picLocks noChangeAspect="1"/>
          </p:cNvPicPr>
          <p:nvPr/>
        </p:nvPicPr>
        <p:blipFill>
          <a:blip r:embed="rId2">
            <a:extLst>
              <a:ext uri="{28A0092B-C50C-407E-A947-70E740481C1C}">
                <a14:useLocalDpi xmlns:a14="http://schemas.microsoft.com/office/drawing/2010/main" val="0"/>
              </a:ext>
            </a:extLst>
          </a:blip>
          <a:srcRect t="27273" b="31373"/>
          <a:stretch/>
        </p:blipFill>
        <p:spPr>
          <a:xfrm>
            <a:off x="6492006" y="5872480"/>
            <a:ext cx="2580554" cy="63281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i-IN" dirty="0"/>
              <a:t>सुरक्षित स्थान बनाना: परामर्श और सहायता समूह</a:t>
            </a:r>
            <a:endParaRPr dirty="0"/>
          </a:p>
        </p:txBody>
      </p:sp>
      <p:sp>
        <p:nvSpPr>
          <p:cNvPr id="3" name="Content Placeholder 2"/>
          <p:cNvSpPr>
            <a:spLocks noGrp="1"/>
          </p:cNvSpPr>
          <p:nvPr>
            <p:ph idx="1"/>
          </p:nvPr>
        </p:nvSpPr>
        <p:spPr>
          <a:xfrm>
            <a:off x="484710" y="2052925"/>
            <a:ext cx="8044928" cy="4195481"/>
          </a:xfrm>
        </p:spPr>
        <p:txBody>
          <a:bodyPr>
            <a:normAutofit/>
          </a:bodyPr>
          <a:lstStyle/>
          <a:p>
            <a:pPr algn="just"/>
            <a:r>
              <a:rPr lang="hi-IN" sz="2400" dirty="0"/>
              <a:t>सोशल मीडिया अपराधों या संकट के पीड़ितों को अक्सर </a:t>
            </a:r>
            <a:r>
              <a:rPr lang="hi-IN" sz="2400" dirty="0" err="1"/>
              <a:t>स्व</a:t>
            </a:r>
            <a:r>
              <a:rPr lang="hi-IN" sz="2400" dirty="0"/>
              <a:t>-नियमन से परे मदद की ज़रूरत होती है। सहकर्मी परामर्श, ऑनलाइन सहायता समूह, या पेशेवर मानसिक स्वास्थ्य परामर्श स्थापित करने से आवश्यक सहायता मिल सकती है। ऐसे समूह अनुभव साझा करने, सलाह देने और भावनात्मक या पेशेवर मार्गदर्शन प्राप्त करने के लिए एक सुरक्षित स्थान प्रदान करते हैं।</a:t>
            </a:r>
            <a:endParaRPr sz="2400" dirty="0"/>
          </a:p>
        </p:txBody>
      </p:sp>
      <p:pic>
        <p:nvPicPr>
          <p:cNvPr id="4" name="Picture 3" descr="A black background with blue text">
            <a:extLst>
              <a:ext uri="{FF2B5EF4-FFF2-40B4-BE49-F238E27FC236}">
                <a16:creationId xmlns:a16="http://schemas.microsoft.com/office/drawing/2014/main" id="{CC13FFE0-172F-8E99-AA76-0939206B024A}"/>
              </a:ext>
            </a:extLst>
          </p:cNvPr>
          <p:cNvPicPr>
            <a:picLocks noChangeAspect="1"/>
          </p:cNvPicPr>
          <p:nvPr/>
        </p:nvPicPr>
        <p:blipFill>
          <a:blip r:embed="rId2">
            <a:extLst>
              <a:ext uri="{28A0092B-C50C-407E-A947-70E740481C1C}">
                <a14:useLocalDpi xmlns:a14="http://schemas.microsoft.com/office/drawing/2010/main" val="0"/>
              </a:ext>
            </a:extLst>
          </a:blip>
          <a:srcRect t="27273" b="31373"/>
          <a:stretch/>
        </p:blipFill>
        <p:spPr>
          <a:xfrm>
            <a:off x="6492006" y="5872480"/>
            <a:ext cx="2580554" cy="632818"/>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i-IN" dirty="0"/>
              <a:t>एक संतुलित डिजिटल जीवन एक स्वस्थ जीवन है</a:t>
            </a:r>
            <a:endParaRPr dirty="0"/>
          </a:p>
        </p:txBody>
      </p:sp>
      <p:sp>
        <p:nvSpPr>
          <p:cNvPr id="3" name="Content Placeholder 2"/>
          <p:cNvSpPr>
            <a:spLocks noGrp="1"/>
          </p:cNvSpPr>
          <p:nvPr>
            <p:ph idx="1"/>
          </p:nvPr>
        </p:nvSpPr>
        <p:spPr>
          <a:xfrm>
            <a:off x="671513" y="2052925"/>
            <a:ext cx="7972425" cy="4195481"/>
          </a:xfrm>
        </p:spPr>
        <p:txBody>
          <a:bodyPr>
            <a:normAutofit/>
          </a:bodyPr>
          <a:lstStyle/>
          <a:p>
            <a:pPr algn="just"/>
            <a:r>
              <a:rPr lang="hi-IN" sz="2400" dirty="0"/>
              <a:t>निष्कर्ष के तौर पर, मानसिक स्वास्थ्य पर सोशल मीडिया के प्रभाव को प्रबंधित करना महत्वपूर्ण है। डिजिटल संतुलन का अभ्यास करें, सचेत रहें और जरूरत पड़ने पर मदद लें। सीमाएँ निर्धारित करके, स्क्रीन समय का प्रबंधन करके और सूचित रहकर, उपयोगकर्ता अपनी मानसिक भलाई से समझौता किए बिना सोशल मीडिया के लाभों का आनंद ले सकते हैं।</a:t>
            </a:r>
            <a:endParaRPr sz="2400" dirty="0"/>
          </a:p>
        </p:txBody>
      </p:sp>
      <p:pic>
        <p:nvPicPr>
          <p:cNvPr id="4" name="Picture 3" descr="A black background with blue text">
            <a:extLst>
              <a:ext uri="{FF2B5EF4-FFF2-40B4-BE49-F238E27FC236}">
                <a16:creationId xmlns:a16="http://schemas.microsoft.com/office/drawing/2014/main" id="{08D6B5D5-9A3E-7159-CFF9-6844BFF5D8B9}"/>
              </a:ext>
            </a:extLst>
          </p:cNvPr>
          <p:cNvPicPr>
            <a:picLocks noChangeAspect="1"/>
          </p:cNvPicPr>
          <p:nvPr/>
        </p:nvPicPr>
        <p:blipFill>
          <a:blip r:embed="rId2">
            <a:extLst>
              <a:ext uri="{28A0092B-C50C-407E-A947-70E740481C1C}">
                <a14:useLocalDpi xmlns:a14="http://schemas.microsoft.com/office/drawing/2010/main" val="0"/>
              </a:ext>
            </a:extLst>
          </a:blip>
          <a:srcRect t="27273" b="31373"/>
          <a:stretch/>
        </p:blipFill>
        <p:spPr>
          <a:xfrm>
            <a:off x="6492006" y="5872480"/>
            <a:ext cx="2580554" cy="632818"/>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21</TotalTime>
  <Words>533</Words>
  <Application>Microsoft Office PowerPoint</Application>
  <PresentationFormat>On-screen Show (4:3)</PresentationFormat>
  <Paragraphs>30</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Century Gothic</vt:lpstr>
      <vt:lpstr>Wingdings 3</vt:lpstr>
      <vt:lpstr>Ion</vt:lpstr>
      <vt:lpstr>मानसिक स्वास्थ्य और सोशल मीडिया</vt:lpstr>
      <vt:lpstr>मानसिक स्वास्थ्य और सोशल मीडिया का अंतर्संबंध</vt:lpstr>
      <vt:lpstr>सोशल मीडिया मिरर: आत्म-सम्मान और शारीरिक छवि</vt:lpstr>
      <vt:lpstr>खतरे को पहचानना</vt:lpstr>
      <vt:lpstr>डिजिटल स्वच्छता और संतुलन बनाए रखना</vt:lpstr>
      <vt:lpstr>अपने स्क्रीन टाइम को नियंत्रित करना</vt:lpstr>
      <vt:lpstr>सुरक्षित स्थान बनाना: परामर्श और सहायता समूह</vt:lpstr>
      <vt:lpstr>एक संतुलित डिजिटल जीवन एक स्वस्थ जीवन है</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cyber</dc:creator>
  <cp:keywords/>
  <dc:description>generated using python-pptx</dc:description>
  <cp:lastModifiedBy>cybernitin@hotmail.com</cp:lastModifiedBy>
  <cp:revision>2</cp:revision>
  <dcterms:created xsi:type="dcterms:W3CDTF">2013-01-27T09:14:16Z</dcterms:created>
  <dcterms:modified xsi:type="dcterms:W3CDTF">2024-10-10T12:25:57Z</dcterms:modified>
  <cp:category/>
</cp:coreProperties>
</file>