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4696632455_0_1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4696632455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4696632455_0_1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4696632455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4696632455_0_1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4696632455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4696632455_0_1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4696632455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4696632455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224" name="Google Shape;224;g24696632455_0_1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4696632455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229" name="Google Shape;229;g24696632455_0_1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4696632455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235" name="Google Shape;235;g24696632455_0_1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4696632455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240" name="Google Shape;240;g24696632455_0_1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4696632455_0_1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4696632455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4696632455_0_1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4696632455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4696632455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g24696632455_0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4696632455_0_1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4696632455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Shivangi- then we have assignment after every chapter is completed. these assignment are to be submitted before the due date displayed on the top right corner of the page. these will be corrected, evaluated and feedback will be given.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4696632455_0_1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4696632455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Shivangi- we also have a discussion forum which we can find on the course outline page. the tab ASK A QUESTION allows to put your queries on the portal. so after clicking on that, this page opens where we first join the group to be a part of the discussion forum.</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then we put our doubts and queries by clicking on the tab NEW CONVERSATION.</a:t>
            </a: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4696632455_0_1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24696632455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Shivangi- when we put our query. it can be answered by anyone in the group.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now these were the details about the course. as we have talked in the earlier slide, we have self assessment questions</a:t>
            </a: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4696632455_0_1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24696632455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Kriti- Read the slide.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4696632455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Simultaneously, slide to be demonstrated.</a:t>
            </a:r>
            <a:endParaRPr/>
          </a:p>
        </p:txBody>
      </p:sp>
      <p:sp>
        <p:nvSpPr>
          <p:cNvPr id="285" name="Google Shape;285;g24696632455_0_1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4696632455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Simultaneously, slide to be demonstrated.</a:t>
            </a:r>
            <a:endParaRPr/>
          </a:p>
        </p:txBody>
      </p:sp>
      <p:sp>
        <p:nvSpPr>
          <p:cNvPr id="299" name="Google Shape;299;g24696632455_0_1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4696632455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Simultaneously, slide to be demonstrated.</a:t>
            </a:r>
            <a:endParaRPr/>
          </a:p>
        </p:txBody>
      </p:sp>
      <p:sp>
        <p:nvSpPr>
          <p:cNvPr id="310" name="Google Shape;310;g24696632455_0_2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4696632455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g24696632455_0_2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469663245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
        <p:nvSpPr>
          <p:cNvPr id="99" name="Google Shape;99;g24696632455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4696632455_0_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4696632455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4696632455_0_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4696632455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4696632455_0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4696632455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4696632455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g24696632455_0_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4696632455_0_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4696632455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4696632455_0_1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4696632455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3" name="Shape 63"/>
        <p:cNvGrpSpPr/>
        <p:nvPr/>
      </p:nvGrpSpPr>
      <p:grpSpPr>
        <a:xfrm>
          <a:off x="0" y="0"/>
          <a:ext cx="0" cy="0"/>
          <a:chOff x="0" y="0"/>
          <a:chExt cx="0" cy="0"/>
        </a:xfrm>
      </p:grpSpPr>
      <p:sp>
        <p:nvSpPr>
          <p:cNvPr id="64" name="Google Shape;64;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11"/>
          <p:cNvSpPr/>
          <p:nvPr>
            <p:ph idx="2" type="pic"/>
          </p:nvPr>
        </p:nvSpPr>
        <p:spPr>
          <a:xfrm>
            <a:off x="5183188" y="987425"/>
            <a:ext cx="6172200" cy="4873625"/>
          </a:xfrm>
          <a:prstGeom prst="rect">
            <a:avLst/>
          </a:prstGeom>
          <a:noFill/>
          <a:ln>
            <a:noFill/>
          </a:ln>
        </p:spPr>
      </p:sp>
      <p:sp>
        <p:nvSpPr>
          <p:cNvPr id="66" name="Google Shape;66;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7" name="Google Shape;67;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0" name="Shape 70"/>
        <p:cNvGrpSpPr/>
        <p:nvPr/>
      </p:nvGrpSpPr>
      <p:grpSpPr>
        <a:xfrm>
          <a:off x="0" y="0"/>
          <a:ext cx="0" cy="0"/>
          <a:chOff x="0" y="0"/>
          <a:chExt cx="0" cy="0"/>
        </a:xfrm>
      </p:grpSpPr>
      <p:sp>
        <p:nvSpPr>
          <p:cNvPr id="71" name="Google Shape;71;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6" name="Shape 76"/>
        <p:cNvGrpSpPr/>
        <p:nvPr/>
      </p:nvGrpSpPr>
      <p:grpSpPr>
        <a:xfrm>
          <a:off x="0" y="0"/>
          <a:ext cx="0" cy="0"/>
          <a:chOff x="0" y="0"/>
          <a:chExt cx="0" cy="0"/>
        </a:xfrm>
      </p:grpSpPr>
      <p:sp>
        <p:nvSpPr>
          <p:cNvPr id="77" name="Google Shape;77;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slide layout">
  <p:cSld name="Contents slide layout">
    <p:spTree>
      <p:nvGrpSpPr>
        <p:cNvPr id="21" name="Shape 21"/>
        <p:cNvGrpSpPr/>
        <p:nvPr/>
      </p:nvGrpSpPr>
      <p:grpSpPr>
        <a:xfrm>
          <a:off x="0" y="0"/>
          <a:ext cx="0" cy="0"/>
          <a:chOff x="0" y="0"/>
          <a:chExt cx="0" cy="0"/>
        </a:xfrm>
      </p:grpSpPr>
      <p:sp>
        <p:nvSpPr>
          <p:cNvPr id="22" name="Google Shape;22;p4"/>
          <p:cNvSpPr txBox="1"/>
          <p:nvPr>
            <p:ph idx="1" type="body"/>
          </p:nvPr>
        </p:nvSpPr>
        <p:spPr>
          <a:xfrm>
            <a:off x="323529" y="339509"/>
            <a:ext cx="11573197" cy="724247"/>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262626"/>
              </a:buClr>
              <a:buSzPts val="5400"/>
              <a:buNone/>
              <a:defRPr b="0" sz="5400">
                <a:solidFill>
                  <a:srgbClr val="262626"/>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2" name="Google Shape;3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2" name="Shape 42"/>
        <p:cNvGrpSpPr/>
        <p:nvPr/>
      </p:nvGrpSpPr>
      <p:grpSpPr>
        <a:xfrm>
          <a:off x="0" y="0"/>
          <a:ext cx="0" cy="0"/>
          <a:chOff x="0" y="0"/>
          <a:chExt cx="0" cy="0"/>
        </a:xfrm>
      </p:grpSpPr>
      <p:sp>
        <p:nvSpPr>
          <p:cNvPr id="43" name="Google Shape;43;p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6" name="Shape 56"/>
        <p:cNvGrpSpPr/>
        <p:nvPr/>
      </p:nvGrpSpPr>
      <p:grpSpPr>
        <a:xfrm>
          <a:off x="0" y="0"/>
          <a:ext cx="0" cy="0"/>
          <a:chOff x="0" y="0"/>
          <a:chExt cx="0" cy="0"/>
        </a:xfrm>
      </p:grpSpPr>
      <p:sp>
        <p:nvSpPr>
          <p:cNvPr id="57" name="Google Shape;57;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9" name="Google Shape;59;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0" name="Google Shape;60;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0.jp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0.jp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0.jp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5.jp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ciet.ncert.gov.in/initiative/moocs-on-swayam" TargetMode="External"/><Relationship Id="rId4" Type="http://schemas.openxmlformats.org/officeDocument/2006/relationships/hyperlink" Target="https://swayam.gov.i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4"/>
          <p:cNvSpPr/>
          <p:nvPr/>
        </p:nvSpPr>
        <p:spPr>
          <a:xfrm>
            <a:off x="6679473" y="3004456"/>
            <a:ext cx="6096000" cy="249299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4000" u="none" cap="none" strike="noStrike">
                <a:solidFill>
                  <a:srgbClr val="000000"/>
                </a:solidFill>
                <a:latin typeface="Nunito"/>
                <a:ea typeface="Nunito"/>
                <a:cs typeface="Nunito"/>
                <a:sym typeface="Nunito"/>
              </a:rPr>
              <a:t>Online Courses</a:t>
            </a:r>
            <a:endParaRPr/>
          </a:p>
          <a:p>
            <a:pPr indent="0" lvl="0" marL="0" marR="0" rtl="0" algn="ctr">
              <a:spcBef>
                <a:spcPts val="0"/>
              </a:spcBef>
              <a:spcAft>
                <a:spcPts val="0"/>
              </a:spcAft>
              <a:buNone/>
            </a:pPr>
            <a:r>
              <a:rPr b="1" i="0" lang="en-US" sz="4000" u="none" cap="none" strike="noStrike">
                <a:solidFill>
                  <a:srgbClr val="000000"/>
                </a:solidFill>
                <a:latin typeface="Nunito"/>
                <a:ea typeface="Nunito"/>
                <a:cs typeface="Nunito"/>
                <a:sym typeface="Nunito"/>
              </a:rPr>
              <a:t> for</a:t>
            </a:r>
            <a:endParaRPr/>
          </a:p>
          <a:p>
            <a:pPr indent="0" lvl="0" marL="0" marR="0" rtl="0" algn="ctr">
              <a:spcBef>
                <a:spcPts val="0"/>
              </a:spcBef>
              <a:spcAft>
                <a:spcPts val="0"/>
              </a:spcAft>
              <a:buNone/>
            </a:pPr>
            <a:r>
              <a:rPr b="1" i="0" lang="en-US" sz="4000" u="none" cap="none" strike="noStrike">
                <a:solidFill>
                  <a:srgbClr val="000000"/>
                </a:solidFill>
                <a:latin typeface="Nunito"/>
                <a:ea typeface="Nunito"/>
                <a:cs typeface="Nunito"/>
                <a:sym typeface="Nunito"/>
              </a:rPr>
              <a:t> School Education</a:t>
            </a:r>
            <a:endParaRPr b="0" i="0" sz="4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br>
              <a:rPr b="0" i="0" lang="en-US" sz="1800" u="none" cap="none" strike="noStrike">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pic>
        <p:nvPicPr>
          <p:cNvPr id="87" name="Google Shape;87;p14"/>
          <p:cNvPicPr preferRelativeResize="0"/>
          <p:nvPr/>
        </p:nvPicPr>
        <p:blipFill rotWithShape="1">
          <a:blip r:embed="rId3">
            <a:alphaModFix/>
          </a:blip>
          <a:srcRect b="76774" l="71296" r="13529" t="8449"/>
          <a:stretch/>
        </p:blipFill>
        <p:spPr>
          <a:xfrm>
            <a:off x="7746274" y="692330"/>
            <a:ext cx="3331029" cy="1630841"/>
          </a:xfrm>
          <a:prstGeom prst="rect">
            <a:avLst/>
          </a:prstGeom>
          <a:noFill/>
          <a:ln>
            <a:noFill/>
          </a:ln>
        </p:spPr>
      </p:pic>
      <p:pic>
        <p:nvPicPr>
          <p:cNvPr id="88" name="Google Shape;88;p14"/>
          <p:cNvPicPr preferRelativeResize="0"/>
          <p:nvPr/>
        </p:nvPicPr>
        <p:blipFill>
          <a:blip r:embed="rId4">
            <a:alphaModFix/>
          </a:blip>
          <a:stretch>
            <a:fillRect/>
          </a:stretch>
        </p:blipFill>
        <p:spPr>
          <a:xfrm>
            <a:off x="240625" y="970275"/>
            <a:ext cx="7117225" cy="4785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1" name="Shape 201"/>
        <p:cNvGrpSpPr/>
        <p:nvPr/>
      </p:nvGrpSpPr>
      <p:grpSpPr>
        <a:xfrm>
          <a:off x="0" y="0"/>
          <a:ext cx="0" cy="0"/>
          <a:chOff x="0" y="0"/>
          <a:chExt cx="0" cy="0"/>
        </a:xfrm>
      </p:grpSpPr>
      <p:pic>
        <p:nvPicPr>
          <p:cNvPr id="202" name="Google Shape;202;p23"/>
          <p:cNvPicPr preferRelativeResize="0"/>
          <p:nvPr/>
        </p:nvPicPr>
        <p:blipFill rotWithShape="1">
          <a:blip r:embed="rId3">
            <a:alphaModFix/>
          </a:blip>
          <a:srcRect b="14157" l="0" r="0" t="12145"/>
          <a:stretch/>
        </p:blipFill>
        <p:spPr>
          <a:xfrm>
            <a:off x="132300" y="0"/>
            <a:ext cx="11929848" cy="6651924"/>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6" name="Shape 206"/>
        <p:cNvGrpSpPr/>
        <p:nvPr/>
      </p:nvGrpSpPr>
      <p:grpSpPr>
        <a:xfrm>
          <a:off x="0" y="0"/>
          <a:ext cx="0" cy="0"/>
          <a:chOff x="0" y="0"/>
          <a:chExt cx="0" cy="0"/>
        </a:xfrm>
      </p:grpSpPr>
      <p:pic>
        <p:nvPicPr>
          <p:cNvPr id="207" name="Google Shape;207;p24"/>
          <p:cNvPicPr preferRelativeResize="0"/>
          <p:nvPr/>
        </p:nvPicPr>
        <p:blipFill rotWithShape="1">
          <a:blip r:embed="rId3">
            <a:alphaModFix/>
          </a:blip>
          <a:srcRect b="15843" l="7587" r="11441" t="12819"/>
          <a:stretch/>
        </p:blipFill>
        <p:spPr>
          <a:xfrm>
            <a:off x="154375" y="877200"/>
            <a:ext cx="11881202" cy="5980800"/>
          </a:xfrm>
          <a:prstGeom prst="rect">
            <a:avLst/>
          </a:prstGeom>
          <a:noFill/>
          <a:ln cap="flat" cmpd="sng" w="38100">
            <a:solidFill>
              <a:schemeClr val="dk2"/>
            </a:solidFill>
            <a:prstDash val="solid"/>
            <a:round/>
            <a:headEnd len="sm" w="sm" type="none"/>
            <a:tailEnd len="sm" w="sm" type="none"/>
          </a:ln>
        </p:spPr>
      </p:pic>
      <p:sp>
        <p:nvSpPr>
          <p:cNvPr id="208" name="Google Shape;208;p24"/>
          <p:cNvSpPr txBox="1"/>
          <p:nvPr/>
        </p:nvSpPr>
        <p:spPr>
          <a:xfrm>
            <a:off x="0" y="0"/>
            <a:ext cx="11881200" cy="861900"/>
          </a:xfrm>
          <a:prstGeom prst="rect">
            <a:avLst/>
          </a:prstGeom>
          <a:solidFill>
            <a:srgbClr val="0000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400">
                <a:solidFill>
                  <a:schemeClr val="lt1"/>
                </a:solidFill>
                <a:latin typeface="Calibri"/>
                <a:ea typeface="Calibri"/>
                <a:cs typeface="Calibri"/>
                <a:sym typeface="Calibri"/>
              </a:rPr>
              <a:t>Step 2: Access the course by clicking on the course </a:t>
            </a:r>
            <a:endParaRPr b="1" sz="44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2" name="Shape 212"/>
        <p:cNvGrpSpPr/>
        <p:nvPr/>
      </p:nvGrpSpPr>
      <p:grpSpPr>
        <a:xfrm>
          <a:off x="0" y="0"/>
          <a:ext cx="0" cy="0"/>
          <a:chOff x="0" y="0"/>
          <a:chExt cx="0" cy="0"/>
        </a:xfrm>
      </p:grpSpPr>
      <p:pic>
        <p:nvPicPr>
          <p:cNvPr id="213" name="Google Shape;213;p25"/>
          <p:cNvPicPr preferRelativeResize="0"/>
          <p:nvPr/>
        </p:nvPicPr>
        <p:blipFill rotWithShape="1">
          <a:blip r:embed="rId3">
            <a:alphaModFix/>
          </a:blip>
          <a:srcRect b="12851" l="0" r="0" t="13331"/>
          <a:stretch/>
        </p:blipFill>
        <p:spPr>
          <a:xfrm>
            <a:off x="152400" y="0"/>
            <a:ext cx="11881202" cy="6747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7" name="Shape 217"/>
        <p:cNvGrpSpPr/>
        <p:nvPr/>
      </p:nvGrpSpPr>
      <p:grpSpPr>
        <a:xfrm>
          <a:off x="0" y="0"/>
          <a:ext cx="0" cy="0"/>
          <a:chOff x="0" y="0"/>
          <a:chExt cx="0" cy="0"/>
        </a:xfrm>
      </p:grpSpPr>
      <p:pic>
        <p:nvPicPr>
          <p:cNvPr id="218" name="Google Shape;218;p26"/>
          <p:cNvPicPr preferRelativeResize="0"/>
          <p:nvPr/>
        </p:nvPicPr>
        <p:blipFill rotWithShape="1">
          <a:blip r:embed="rId3">
            <a:alphaModFix/>
          </a:blip>
          <a:srcRect b="12851" l="0" r="0" t="13331"/>
          <a:stretch/>
        </p:blipFill>
        <p:spPr>
          <a:xfrm>
            <a:off x="152400" y="992325"/>
            <a:ext cx="11881202" cy="5755425"/>
          </a:xfrm>
          <a:prstGeom prst="rect">
            <a:avLst/>
          </a:prstGeom>
          <a:noFill/>
          <a:ln>
            <a:noFill/>
          </a:ln>
        </p:spPr>
      </p:pic>
      <p:sp>
        <p:nvSpPr>
          <p:cNvPr id="219" name="Google Shape;219;p26"/>
          <p:cNvSpPr txBox="1"/>
          <p:nvPr/>
        </p:nvSpPr>
        <p:spPr>
          <a:xfrm>
            <a:off x="0" y="0"/>
            <a:ext cx="12192000" cy="861900"/>
          </a:xfrm>
          <a:prstGeom prst="rect">
            <a:avLst/>
          </a:prstGeom>
          <a:solidFill>
            <a:srgbClr val="0000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400">
                <a:solidFill>
                  <a:schemeClr val="lt1"/>
                </a:solidFill>
                <a:latin typeface="Calibri"/>
                <a:ea typeface="Calibri"/>
                <a:cs typeface="Calibri"/>
                <a:sym typeface="Calibri"/>
              </a:rPr>
              <a:t>Step 3: Register/ Login on the SWAYAM portal</a:t>
            </a:r>
            <a:endParaRPr b="1" sz="4400">
              <a:solidFill>
                <a:schemeClr val="lt1"/>
              </a:solidFill>
              <a:latin typeface="Calibri"/>
              <a:ea typeface="Calibri"/>
              <a:cs typeface="Calibri"/>
              <a:sym typeface="Calibri"/>
            </a:endParaRPr>
          </a:p>
        </p:txBody>
      </p:sp>
      <p:sp>
        <p:nvSpPr>
          <p:cNvPr id="220" name="Google Shape;220;p26"/>
          <p:cNvSpPr/>
          <p:nvPr/>
        </p:nvSpPr>
        <p:spPr>
          <a:xfrm>
            <a:off x="9129300" y="948200"/>
            <a:ext cx="2315400" cy="705600"/>
          </a:xfrm>
          <a:prstGeom prst="rect">
            <a:avLst/>
          </a:prstGeom>
          <a:noFill/>
          <a:ln cap="flat" cmpd="sng" w="762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6"/>
          <p:cNvSpPr/>
          <p:nvPr/>
        </p:nvSpPr>
        <p:spPr>
          <a:xfrm>
            <a:off x="968300" y="3517238"/>
            <a:ext cx="2315400" cy="705600"/>
          </a:xfrm>
          <a:prstGeom prst="rect">
            <a:avLst/>
          </a:prstGeom>
          <a:noFill/>
          <a:ln cap="flat" cmpd="sng" w="762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5" name="Shape 225"/>
        <p:cNvGrpSpPr/>
        <p:nvPr/>
      </p:nvGrpSpPr>
      <p:grpSpPr>
        <a:xfrm>
          <a:off x="0" y="0"/>
          <a:ext cx="0" cy="0"/>
          <a:chOff x="0" y="0"/>
          <a:chExt cx="0" cy="0"/>
        </a:xfrm>
      </p:grpSpPr>
      <p:pic>
        <p:nvPicPr>
          <p:cNvPr descr="https://lh3.googleusercontent.com/io11Iqr9v6ItRlYSejPZhFKM1W-JednL5DesfryAXJgaAqunjpLJrDc2_wDEEYKOGSH7w9leG4xAPpI3mZc-iizWPfLUstvN5EPqaZL250aKJ8EZXeBtzPMiYtdNOmu697sy37zApMDOqeRbp1YnprRtPg=s2048" id="226" name="Google Shape;226;p27"/>
          <p:cNvPicPr preferRelativeResize="0"/>
          <p:nvPr/>
        </p:nvPicPr>
        <p:blipFill rotWithShape="1">
          <a:blip r:embed="rId3">
            <a:alphaModFix/>
          </a:blip>
          <a:srcRect b="6480" l="0" r="0" t="0"/>
          <a:stretch/>
        </p:blipFill>
        <p:spPr>
          <a:xfrm>
            <a:off x="0" y="0"/>
            <a:ext cx="12191998" cy="6858001"/>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5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0" name="Shape 230"/>
        <p:cNvGrpSpPr/>
        <p:nvPr/>
      </p:nvGrpSpPr>
      <p:grpSpPr>
        <a:xfrm>
          <a:off x="0" y="0"/>
          <a:ext cx="0" cy="0"/>
          <a:chOff x="0" y="0"/>
          <a:chExt cx="0" cy="0"/>
        </a:xfrm>
      </p:grpSpPr>
      <p:sp>
        <p:nvSpPr>
          <p:cNvPr id="231" name="Google Shape;231;p28"/>
          <p:cNvSpPr txBox="1"/>
          <p:nvPr/>
        </p:nvSpPr>
        <p:spPr>
          <a:xfrm>
            <a:off x="0" y="0"/>
            <a:ext cx="5094000" cy="769500"/>
          </a:xfrm>
          <a:prstGeom prst="rect">
            <a:avLst/>
          </a:prstGeom>
          <a:solidFill>
            <a:srgbClr val="0000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800">
                <a:solidFill>
                  <a:schemeClr val="lt1"/>
                </a:solidFill>
                <a:latin typeface="Calibri"/>
                <a:ea typeface="Calibri"/>
                <a:cs typeface="Calibri"/>
                <a:sym typeface="Calibri"/>
              </a:rPr>
              <a:t>Step  4: Join the course</a:t>
            </a:r>
            <a:endParaRPr b="1" sz="3800">
              <a:solidFill>
                <a:schemeClr val="lt1"/>
              </a:solidFill>
              <a:latin typeface="Calibri"/>
              <a:ea typeface="Calibri"/>
              <a:cs typeface="Calibri"/>
              <a:sym typeface="Calibri"/>
            </a:endParaRPr>
          </a:p>
        </p:txBody>
      </p:sp>
      <p:pic>
        <p:nvPicPr>
          <p:cNvPr id="232" name="Google Shape;232;p28"/>
          <p:cNvPicPr preferRelativeResize="0"/>
          <p:nvPr/>
        </p:nvPicPr>
        <p:blipFill rotWithShape="1">
          <a:blip r:embed="rId3">
            <a:alphaModFix/>
          </a:blip>
          <a:srcRect b="13381" l="0" r="0" t="13417"/>
          <a:stretch/>
        </p:blipFill>
        <p:spPr>
          <a:xfrm>
            <a:off x="0" y="769500"/>
            <a:ext cx="12192001" cy="6088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6" name="Shape 236"/>
        <p:cNvGrpSpPr/>
        <p:nvPr/>
      </p:nvGrpSpPr>
      <p:grpSpPr>
        <a:xfrm>
          <a:off x="0" y="0"/>
          <a:ext cx="0" cy="0"/>
          <a:chOff x="0" y="0"/>
          <a:chExt cx="0" cy="0"/>
        </a:xfrm>
      </p:grpSpPr>
      <p:pic>
        <p:nvPicPr>
          <p:cNvPr id="237" name="Google Shape;237;p29"/>
          <p:cNvPicPr preferRelativeResize="0"/>
          <p:nvPr/>
        </p:nvPicPr>
        <p:blipFill rotWithShape="1">
          <a:blip r:embed="rId3">
            <a:alphaModFix/>
          </a:blip>
          <a:srcRect b="12308" l="0" r="0" t="14032"/>
          <a:stretch/>
        </p:blipFill>
        <p:spPr>
          <a:xfrm>
            <a:off x="152400" y="0"/>
            <a:ext cx="12039600"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41" name="Shape 241"/>
        <p:cNvGrpSpPr/>
        <p:nvPr/>
      </p:nvGrpSpPr>
      <p:grpSpPr>
        <a:xfrm>
          <a:off x="0" y="0"/>
          <a:ext cx="0" cy="0"/>
          <a:chOff x="0" y="0"/>
          <a:chExt cx="0" cy="0"/>
        </a:xfrm>
      </p:grpSpPr>
      <p:pic>
        <p:nvPicPr>
          <p:cNvPr descr="https://lh5.googleusercontent.com/pOYCeTQl9vf0eufbeySRuHMr81xbisP1Vzsj44gPaGG9W0LJm2MWxi28whyXKAK52TBl-tHUFTAb3BwHeh4LBxOVvaHWhX-unvRUzmalJrIUdsMHeQ5yZgfQrtlEjZ6ACW3y342is9GOsXNWiMZDPiRliQ=s2048" id="242" name="Google Shape;242;p30"/>
          <p:cNvPicPr preferRelativeResize="0"/>
          <p:nvPr/>
        </p:nvPicPr>
        <p:blipFill rotWithShape="1">
          <a:blip r:embed="rId3">
            <a:alphaModFix/>
          </a:blip>
          <a:srcRect b="0" l="0" r="0" t="0"/>
          <a:stretch/>
        </p:blipFill>
        <p:spPr>
          <a:xfrm>
            <a:off x="0" y="0"/>
            <a:ext cx="12192000" cy="6858001"/>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50"/>
              </a:srgbClr>
            </a:outerShdw>
          </a:effectLst>
        </p:spPr>
      </p:pic>
      <p:sp>
        <p:nvSpPr>
          <p:cNvPr id="243" name="Google Shape;243;p30"/>
          <p:cNvSpPr/>
          <p:nvPr/>
        </p:nvSpPr>
        <p:spPr>
          <a:xfrm>
            <a:off x="9239000" y="1882250"/>
            <a:ext cx="1484400" cy="474900"/>
          </a:xfrm>
          <a:prstGeom prst="ellipse">
            <a:avLst/>
          </a:prstGeom>
          <a:noFill/>
          <a:ln cap="flat" cmpd="sng" w="9525">
            <a:solidFill>
              <a:srgbClr val="FF33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47" name="Shape 247"/>
        <p:cNvGrpSpPr/>
        <p:nvPr/>
      </p:nvGrpSpPr>
      <p:grpSpPr>
        <a:xfrm>
          <a:off x="0" y="0"/>
          <a:ext cx="0" cy="0"/>
          <a:chOff x="0" y="0"/>
          <a:chExt cx="0" cy="0"/>
        </a:xfrm>
      </p:grpSpPr>
      <p:pic>
        <p:nvPicPr>
          <p:cNvPr id="248" name="Google Shape;248;p31"/>
          <p:cNvPicPr preferRelativeResize="0"/>
          <p:nvPr/>
        </p:nvPicPr>
        <p:blipFill>
          <a:blip r:embed="rId3">
            <a:alphaModFix/>
          </a:blip>
          <a:stretch>
            <a:fillRect/>
          </a:stretch>
        </p:blipFill>
        <p:spPr>
          <a:xfrm>
            <a:off x="152400" y="1021275"/>
            <a:ext cx="11728850" cy="5581400"/>
          </a:xfrm>
          <a:prstGeom prst="rect">
            <a:avLst/>
          </a:prstGeom>
          <a:noFill/>
          <a:ln cap="flat" cmpd="sng" w="38100">
            <a:solidFill>
              <a:schemeClr val="dk2"/>
            </a:solidFill>
            <a:prstDash val="solid"/>
            <a:round/>
            <a:headEnd len="sm" w="sm" type="none"/>
            <a:tailEnd len="sm" w="sm" type="none"/>
          </a:ln>
        </p:spPr>
      </p:pic>
      <p:sp>
        <p:nvSpPr>
          <p:cNvPr id="249" name="Google Shape;249;p31"/>
          <p:cNvSpPr/>
          <p:nvPr/>
        </p:nvSpPr>
        <p:spPr>
          <a:xfrm>
            <a:off x="570025" y="2594750"/>
            <a:ext cx="1722000" cy="6828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1"/>
          <p:cNvSpPr txBox="1"/>
          <p:nvPr/>
        </p:nvSpPr>
        <p:spPr>
          <a:xfrm>
            <a:off x="0" y="0"/>
            <a:ext cx="12192000" cy="769500"/>
          </a:xfrm>
          <a:prstGeom prst="rect">
            <a:avLst/>
          </a:prstGeom>
          <a:solidFill>
            <a:srgbClr val="0000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800">
                <a:solidFill>
                  <a:schemeClr val="lt1"/>
                </a:solidFill>
                <a:latin typeface="Calibri"/>
                <a:ea typeface="Calibri"/>
                <a:cs typeface="Calibri"/>
                <a:sym typeface="Calibri"/>
              </a:rPr>
              <a:t>Step  5: Learn the content and complete the activities</a:t>
            </a:r>
            <a:endParaRPr b="1" sz="38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54" name="Shape 254"/>
        <p:cNvGrpSpPr/>
        <p:nvPr/>
      </p:nvGrpSpPr>
      <p:grpSpPr>
        <a:xfrm>
          <a:off x="0" y="0"/>
          <a:ext cx="0" cy="0"/>
          <a:chOff x="0" y="0"/>
          <a:chExt cx="0" cy="0"/>
        </a:xfrm>
      </p:grpSpPr>
      <p:pic>
        <p:nvPicPr>
          <p:cNvPr id="255" name="Google Shape;255;p32"/>
          <p:cNvPicPr preferRelativeResize="0"/>
          <p:nvPr/>
        </p:nvPicPr>
        <p:blipFill>
          <a:blip r:embed="rId3">
            <a:alphaModFix/>
          </a:blip>
          <a:stretch>
            <a:fillRect/>
          </a:stretch>
        </p:blipFill>
        <p:spPr>
          <a:xfrm>
            <a:off x="152400" y="1021275"/>
            <a:ext cx="11639799" cy="5670475"/>
          </a:xfrm>
          <a:prstGeom prst="rect">
            <a:avLst/>
          </a:prstGeom>
          <a:noFill/>
          <a:ln cap="flat" cmpd="sng" w="38100">
            <a:solidFill>
              <a:schemeClr val="dk2"/>
            </a:solidFill>
            <a:prstDash val="solid"/>
            <a:round/>
            <a:headEnd len="sm" w="sm" type="none"/>
            <a:tailEnd len="sm" w="sm" type="none"/>
          </a:ln>
        </p:spPr>
      </p:pic>
      <p:sp>
        <p:nvSpPr>
          <p:cNvPr id="256" name="Google Shape;256;p32"/>
          <p:cNvSpPr txBox="1"/>
          <p:nvPr/>
        </p:nvSpPr>
        <p:spPr>
          <a:xfrm>
            <a:off x="390950" y="149200"/>
            <a:ext cx="11162700" cy="738900"/>
          </a:xfrm>
          <a:prstGeom prst="rect">
            <a:avLst/>
          </a:prstGeom>
          <a:solidFill>
            <a:srgbClr val="0000CC"/>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600">
                <a:solidFill>
                  <a:schemeClr val="lt1"/>
                </a:solidFill>
                <a:latin typeface="Calibri"/>
                <a:ea typeface="Calibri"/>
                <a:cs typeface="Calibri"/>
                <a:sym typeface="Calibri"/>
              </a:rPr>
              <a:t>Self Assessment for module </a:t>
            </a:r>
            <a:endParaRPr b="1" sz="3600">
              <a:solidFill>
                <a:schemeClr val="lt1"/>
              </a:solidFill>
              <a:latin typeface="Calibri"/>
              <a:ea typeface="Calibri"/>
              <a:cs typeface="Calibri"/>
              <a:sym typeface="Calibri"/>
            </a:endParaRPr>
          </a:p>
        </p:txBody>
      </p:sp>
      <p:sp>
        <p:nvSpPr>
          <p:cNvPr id="257" name="Google Shape;257;p32"/>
          <p:cNvSpPr/>
          <p:nvPr/>
        </p:nvSpPr>
        <p:spPr>
          <a:xfrm>
            <a:off x="2085025" y="3602350"/>
            <a:ext cx="1114500" cy="4476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5"/>
          <p:cNvSpPr/>
          <p:nvPr/>
        </p:nvSpPr>
        <p:spPr>
          <a:xfrm rot="-5400000">
            <a:off x="3473000" y="-1947100"/>
            <a:ext cx="5501100" cy="11425800"/>
          </a:xfrm>
          <a:prstGeom prst="round2SameRect">
            <a:avLst>
              <a:gd fmla="val 4080" name="adj1"/>
              <a:gd fmla="val 0" name="adj2"/>
            </a:avLst>
          </a:prstGeom>
          <a:solidFill>
            <a:schemeClr val="lt1"/>
          </a:solidFill>
          <a:ln>
            <a:noFill/>
          </a:ln>
          <a:effectLst>
            <a:outerShdw blurRad="203200" rotWithShape="0" algn="tr" dir="8100000" dist="889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94" name="Google Shape;94;p15"/>
          <p:cNvCxnSpPr/>
          <p:nvPr/>
        </p:nvCxnSpPr>
        <p:spPr>
          <a:xfrm>
            <a:off x="6931696" y="1415633"/>
            <a:ext cx="4535400" cy="0"/>
          </a:xfrm>
          <a:prstGeom prst="straightConnector1">
            <a:avLst/>
          </a:prstGeom>
          <a:noFill/>
          <a:ln cap="flat" cmpd="sng" w="9525">
            <a:solidFill>
              <a:srgbClr val="F2F2F2">
                <a:alpha val="29800"/>
              </a:srgbClr>
            </a:solidFill>
            <a:prstDash val="solid"/>
            <a:miter lim="800000"/>
            <a:headEnd len="sm" w="sm" type="none"/>
            <a:tailEnd len="sm" w="sm" type="none"/>
          </a:ln>
        </p:spPr>
      </p:cxnSp>
      <p:sp>
        <p:nvSpPr>
          <p:cNvPr id="95" name="Google Shape;95;p15"/>
          <p:cNvSpPr/>
          <p:nvPr/>
        </p:nvSpPr>
        <p:spPr>
          <a:xfrm>
            <a:off x="1020325" y="1309950"/>
            <a:ext cx="10446600" cy="4828800"/>
          </a:xfrm>
          <a:prstGeom prst="rect">
            <a:avLst/>
          </a:prstGeom>
          <a:noFill/>
          <a:ln>
            <a:noFill/>
          </a:ln>
        </p:spPr>
        <p:txBody>
          <a:bodyPr anchorCtr="0" anchor="t" bIns="45700" lIns="91425" spcFirstLastPara="1" rIns="91425" wrap="square" tIns="45700">
            <a:noAutofit/>
          </a:bodyPr>
          <a:lstStyle/>
          <a:p>
            <a:pPr indent="-406400" lvl="0" marL="457200" marR="0" rtl="0" algn="l">
              <a:spcBef>
                <a:spcPts val="0"/>
              </a:spcBef>
              <a:spcAft>
                <a:spcPts val="0"/>
              </a:spcAft>
              <a:buClr>
                <a:schemeClr val="dk1"/>
              </a:buClr>
              <a:buSzPts val="2800"/>
              <a:buFont typeface="Times New Roman"/>
              <a:buChar char="●"/>
            </a:pPr>
            <a:r>
              <a:rPr lang="en-US" sz="2800">
                <a:solidFill>
                  <a:schemeClr val="dk1"/>
                </a:solidFill>
                <a:latin typeface="Times New Roman"/>
                <a:ea typeface="Times New Roman"/>
                <a:cs typeface="Times New Roman"/>
                <a:sym typeface="Times New Roman"/>
              </a:rPr>
              <a:t>The NEP 2020 has a special focus on online education.</a:t>
            </a:r>
            <a:endParaRPr sz="2800">
              <a:solidFill>
                <a:schemeClr val="dk1"/>
              </a:solidFill>
              <a:latin typeface="Times New Roman"/>
              <a:ea typeface="Times New Roman"/>
              <a:cs typeface="Times New Roman"/>
              <a:sym typeface="Times New Roman"/>
            </a:endParaRPr>
          </a:p>
          <a:p>
            <a:pPr indent="-406400" lvl="0" marL="457200" marR="0" rtl="0" algn="l">
              <a:spcBef>
                <a:spcPts val="0"/>
              </a:spcBef>
              <a:spcAft>
                <a:spcPts val="0"/>
              </a:spcAft>
              <a:buClr>
                <a:schemeClr val="dk1"/>
              </a:buClr>
              <a:buSzPts val="2800"/>
              <a:buFont typeface="Times New Roman"/>
              <a:buChar char="●"/>
            </a:pPr>
            <a:r>
              <a:rPr lang="en-US" sz="2800">
                <a:solidFill>
                  <a:schemeClr val="dk1"/>
                </a:solidFill>
                <a:latin typeface="Times New Roman"/>
                <a:ea typeface="Times New Roman"/>
                <a:cs typeface="Times New Roman"/>
                <a:sym typeface="Times New Roman"/>
              </a:rPr>
              <a:t>Online tools and platforms like DIKSHA and SWAYAM to be pursued for  training content, in-class resources, assessment aids, profiles, etc. that will allow seamless interaction. </a:t>
            </a:r>
            <a:endParaRPr sz="2800">
              <a:solidFill>
                <a:schemeClr val="dk1"/>
              </a:solidFill>
              <a:latin typeface="Times New Roman"/>
              <a:ea typeface="Times New Roman"/>
              <a:cs typeface="Times New Roman"/>
              <a:sym typeface="Times New Roman"/>
            </a:endParaRPr>
          </a:p>
          <a:p>
            <a:pPr indent="-406400" lvl="0" marL="457200" marR="0" rtl="0" algn="l">
              <a:spcBef>
                <a:spcPts val="0"/>
              </a:spcBef>
              <a:spcAft>
                <a:spcPts val="0"/>
              </a:spcAft>
              <a:buClr>
                <a:schemeClr val="dk1"/>
              </a:buClr>
              <a:buSzPts val="2800"/>
              <a:buFont typeface="Times New Roman"/>
              <a:buChar char="●"/>
            </a:pPr>
            <a:r>
              <a:rPr lang="en-US" sz="2800">
                <a:solidFill>
                  <a:schemeClr val="dk1"/>
                </a:solidFill>
                <a:latin typeface="Times New Roman"/>
                <a:ea typeface="Times New Roman"/>
                <a:cs typeface="Times New Roman"/>
                <a:sym typeface="Times New Roman"/>
              </a:rPr>
              <a:t>One of the objective is to t</a:t>
            </a:r>
            <a:r>
              <a:rPr lang="en-US" sz="2800">
                <a:solidFill>
                  <a:schemeClr val="dk1"/>
                </a:solidFill>
                <a:latin typeface="Times New Roman"/>
                <a:ea typeface="Times New Roman"/>
                <a:cs typeface="Times New Roman"/>
                <a:sym typeface="Times New Roman"/>
              </a:rPr>
              <a:t>ransform the education</a:t>
            </a:r>
            <a:r>
              <a:rPr lang="en-US" sz="2800">
                <a:solidFill>
                  <a:schemeClr val="dk1"/>
                </a:solidFill>
                <a:latin typeface="Times New Roman"/>
                <a:ea typeface="Times New Roman"/>
                <a:cs typeface="Times New Roman"/>
                <a:sym typeface="Times New Roman"/>
              </a:rPr>
              <a:t> system and structure while focusing on online education.</a:t>
            </a:r>
            <a:endParaRPr sz="2800">
              <a:solidFill>
                <a:schemeClr val="dk1"/>
              </a:solidFill>
              <a:latin typeface="Times New Roman"/>
              <a:ea typeface="Times New Roman"/>
              <a:cs typeface="Times New Roman"/>
              <a:sym typeface="Times New Roman"/>
            </a:endParaRPr>
          </a:p>
          <a:p>
            <a:pPr indent="-406400" lvl="0" marL="457200" rtl="0" algn="just">
              <a:spcBef>
                <a:spcPts val="0"/>
              </a:spcBef>
              <a:spcAft>
                <a:spcPts val="0"/>
              </a:spcAft>
              <a:buClr>
                <a:schemeClr val="dk1"/>
              </a:buClr>
              <a:buSzPts val="2800"/>
              <a:buFont typeface="Times New Roman"/>
              <a:buChar char="●"/>
            </a:pPr>
            <a:r>
              <a:rPr lang="en-US" sz="2800">
                <a:solidFill>
                  <a:schemeClr val="dk1"/>
                </a:solidFill>
                <a:latin typeface="Times New Roman"/>
                <a:ea typeface="Times New Roman"/>
                <a:cs typeface="Times New Roman"/>
                <a:sym typeface="Times New Roman"/>
              </a:rPr>
              <a:t>It emphasizes  the role of DIKSHA and SWAYAM as a tech platform for integrating teaching - learning practices.</a:t>
            </a:r>
            <a:endParaRPr sz="2800">
              <a:solidFill>
                <a:schemeClr val="dk1"/>
              </a:solidFill>
              <a:latin typeface="Times New Roman"/>
              <a:ea typeface="Times New Roman"/>
              <a:cs typeface="Times New Roman"/>
              <a:sym typeface="Times New Roman"/>
            </a:endParaRPr>
          </a:p>
          <a:p>
            <a:pPr indent="-406400" lvl="0" marL="457200" rtl="0" algn="just">
              <a:spcBef>
                <a:spcPts val="0"/>
              </a:spcBef>
              <a:spcAft>
                <a:spcPts val="0"/>
              </a:spcAft>
              <a:buClr>
                <a:schemeClr val="dk1"/>
              </a:buClr>
              <a:buSzPts val="2800"/>
              <a:buFont typeface="Times New Roman"/>
              <a:buChar char="●"/>
            </a:pPr>
            <a:r>
              <a:rPr lang="en-US" sz="2800">
                <a:solidFill>
                  <a:schemeClr val="dk1"/>
                </a:solidFill>
                <a:latin typeface="Times New Roman"/>
                <a:ea typeface="Times New Roman"/>
                <a:cs typeface="Times New Roman"/>
                <a:sym typeface="Times New Roman"/>
              </a:rPr>
              <a:t>Reaffirms the bridging of social gaps, ensuring equitable education for all.</a:t>
            </a:r>
            <a:endParaRPr sz="2800">
              <a:solidFill>
                <a:schemeClr val="dk1"/>
              </a:solidFill>
              <a:latin typeface="Times New Roman"/>
              <a:ea typeface="Times New Roman"/>
              <a:cs typeface="Times New Roman"/>
              <a:sym typeface="Times New Roman"/>
            </a:endParaRPr>
          </a:p>
        </p:txBody>
      </p:sp>
      <p:sp>
        <p:nvSpPr>
          <p:cNvPr id="96" name="Google Shape;96;p15"/>
          <p:cNvSpPr txBox="1"/>
          <p:nvPr>
            <p:ph idx="1" type="subTitle"/>
          </p:nvPr>
        </p:nvSpPr>
        <p:spPr>
          <a:xfrm>
            <a:off x="0" y="0"/>
            <a:ext cx="4895400" cy="724200"/>
          </a:xfrm>
          <a:prstGeom prst="rect">
            <a:avLst/>
          </a:prstGeom>
          <a:solidFill>
            <a:srgbClr val="0000FF"/>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62626"/>
              </a:buClr>
              <a:buSzPts val="5400"/>
              <a:buNone/>
            </a:pPr>
            <a:r>
              <a:rPr b="1" lang="en-US" sz="4500">
                <a:solidFill>
                  <a:schemeClr val="lt1"/>
                </a:solidFill>
              </a:rPr>
              <a:t>Policy Perspectives</a:t>
            </a:r>
            <a:endParaRPr b="1" sz="4500">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61" name="Shape 261"/>
        <p:cNvGrpSpPr/>
        <p:nvPr/>
      </p:nvGrpSpPr>
      <p:grpSpPr>
        <a:xfrm>
          <a:off x="0" y="0"/>
          <a:ext cx="0" cy="0"/>
          <a:chOff x="0" y="0"/>
          <a:chExt cx="0" cy="0"/>
        </a:xfrm>
      </p:grpSpPr>
      <p:pic>
        <p:nvPicPr>
          <p:cNvPr id="262" name="Google Shape;262;p33"/>
          <p:cNvPicPr preferRelativeResize="0"/>
          <p:nvPr/>
        </p:nvPicPr>
        <p:blipFill>
          <a:blip r:embed="rId3">
            <a:alphaModFix/>
          </a:blip>
          <a:stretch>
            <a:fillRect/>
          </a:stretch>
        </p:blipFill>
        <p:spPr>
          <a:xfrm>
            <a:off x="152400" y="1021275"/>
            <a:ext cx="11353800" cy="5418374"/>
          </a:xfrm>
          <a:prstGeom prst="rect">
            <a:avLst/>
          </a:prstGeom>
          <a:noFill/>
          <a:ln cap="flat" cmpd="sng" w="38100">
            <a:solidFill>
              <a:schemeClr val="dk2"/>
            </a:solidFill>
            <a:prstDash val="solid"/>
            <a:round/>
            <a:headEnd len="sm" w="sm" type="none"/>
            <a:tailEnd len="sm" w="sm" type="none"/>
          </a:ln>
        </p:spPr>
      </p:pic>
      <p:sp>
        <p:nvSpPr>
          <p:cNvPr id="263" name="Google Shape;263;p33"/>
          <p:cNvSpPr txBox="1"/>
          <p:nvPr/>
        </p:nvSpPr>
        <p:spPr>
          <a:xfrm>
            <a:off x="421575" y="0"/>
            <a:ext cx="10420500" cy="846600"/>
          </a:xfrm>
          <a:prstGeom prst="rect">
            <a:avLst/>
          </a:prstGeom>
          <a:solidFill>
            <a:srgbClr val="0000CC"/>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300">
                <a:solidFill>
                  <a:schemeClr val="lt1"/>
                </a:solidFill>
                <a:latin typeface="Calibri"/>
                <a:ea typeface="Calibri"/>
                <a:cs typeface="Calibri"/>
                <a:sym typeface="Calibri"/>
              </a:rPr>
              <a:t>Assignment for chapter </a:t>
            </a:r>
            <a:endParaRPr b="1" sz="4300">
              <a:solidFill>
                <a:schemeClr val="lt1"/>
              </a:solidFill>
              <a:latin typeface="Calibri"/>
              <a:ea typeface="Calibri"/>
              <a:cs typeface="Calibri"/>
              <a:sym typeface="Calibri"/>
            </a:endParaRPr>
          </a:p>
        </p:txBody>
      </p:sp>
      <p:sp>
        <p:nvSpPr>
          <p:cNvPr id="264" name="Google Shape;264;p33"/>
          <p:cNvSpPr/>
          <p:nvPr/>
        </p:nvSpPr>
        <p:spPr>
          <a:xfrm>
            <a:off x="421575" y="4227625"/>
            <a:ext cx="2167200" cy="846600"/>
          </a:xfrm>
          <a:prstGeom prst="ellipse">
            <a:avLst/>
          </a:prstGeom>
          <a:noFill/>
          <a:ln cap="flat" cmpd="sng" w="9525">
            <a:solidFill>
              <a:srgbClr val="FF33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68" name="Shape 268"/>
        <p:cNvGrpSpPr/>
        <p:nvPr/>
      </p:nvGrpSpPr>
      <p:grpSpPr>
        <a:xfrm>
          <a:off x="0" y="0"/>
          <a:ext cx="0" cy="0"/>
          <a:chOff x="0" y="0"/>
          <a:chExt cx="0" cy="0"/>
        </a:xfrm>
      </p:grpSpPr>
      <p:sp>
        <p:nvSpPr>
          <p:cNvPr id="269" name="Google Shape;269;p34"/>
          <p:cNvSpPr txBox="1"/>
          <p:nvPr>
            <p:ph type="title"/>
          </p:nvPr>
        </p:nvSpPr>
        <p:spPr>
          <a:xfrm>
            <a:off x="777825" y="130625"/>
            <a:ext cx="10391100" cy="890700"/>
          </a:xfrm>
          <a:prstGeom prst="rect">
            <a:avLst/>
          </a:prstGeom>
          <a:solidFill>
            <a:srgbClr val="0000CC"/>
          </a:solidFill>
        </p:spPr>
        <p:txBody>
          <a:bodyPr anchorCtr="0" anchor="ctr" bIns="45700" lIns="91425" spcFirstLastPara="1" rIns="91425" wrap="square" tIns="45700">
            <a:normAutofit fontScale="90000"/>
          </a:bodyPr>
          <a:lstStyle/>
          <a:p>
            <a:pPr indent="0" lvl="0" marL="0" rtl="0" algn="l">
              <a:spcBef>
                <a:spcPts val="0"/>
              </a:spcBef>
              <a:spcAft>
                <a:spcPts val="0"/>
              </a:spcAft>
              <a:buNone/>
            </a:pPr>
            <a:r>
              <a:rPr b="1" lang="en-US">
                <a:solidFill>
                  <a:schemeClr val="lt1"/>
                </a:solidFill>
              </a:rPr>
              <a:t>Queries can   be resolved  by Discussion Forum</a:t>
            </a:r>
            <a:endParaRPr b="1">
              <a:solidFill>
                <a:schemeClr val="lt1"/>
              </a:solidFill>
            </a:endParaRPr>
          </a:p>
        </p:txBody>
      </p:sp>
      <p:pic>
        <p:nvPicPr>
          <p:cNvPr id="270" name="Google Shape;270;p34"/>
          <p:cNvPicPr preferRelativeResize="0"/>
          <p:nvPr/>
        </p:nvPicPr>
        <p:blipFill>
          <a:blip r:embed="rId3">
            <a:alphaModFix/>
          </a:blip>
          <a:stretch>
            <a:fillRect/>
          </a:stretch>
        </p:blipFill>
        <p:spPr>
          <a:xfrm>
            <a:off x="152400" y="1199400"/>
            <a:ext cx="11544300" cy="5464450"/>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74" name="Shape 274"/>
        <p:cNvGrpSpPr/>
        <p:nvPr/>
      </p:nvGrpSpPr>
      <p:grpSpPr>
        <a:xfrm>
          <a:off x="0" y="0"/>
          <a:ext cx="0" cy="0"/>
          <a:chOff x="0" y="0"/>
          <a:chExt cx="0" cy="0"/>
        </a:xfrm>
      </p:grpSpPr>
      <p:pic>
        <p:nvPicPr>
          <p:cNvPr id="275" name="Google Shape;275;p35"/>
          <p:cNvPicPr preferRelativeResize="0"/>
          <p:nvPr/>
        </p:nvPicPr>
        <p:blipFill>
          <a:blip r:embed="rId3">
            <a:alphaModFix/>
          </a:blip>
          <a:stretch>
            <a:fillRect/>
          </a:stretch>
        </p:blipFill>
        <p:spPr>
          <a:xfrm>
            <a:off x="182100" y="1258775"/>
            <a:ext cx="11506200" cy="5389800"/>
          </a:xfrm>
          <a:prstGeom prst="rect">
            <a:avLst/>
          </a:prstGeom>
          <a:noFill/>
          <a:ln cap="flat" cmpd="sng" w="38100">
            <a:solidFill>
              <a:schemeClr val="dk2"/>
            </a:solidFill>
            <a:prstDash val="solid"/>
            <a:round/>
            <a:headEnd len="sm" w="sm" type="none"/>
            <a:tailEnd len="sm" w="sm" type="none"/>
          </a:ln>
        </p:spPr>
      </p:pic>
      <p:sp>
        <p:nvSpPr>
          <p:cNvPr id="276" name="Google Shape;276;p35"/>
          <p:cNvSpPr txBox="1"/>
          <p:nvPr>
            <p:ph type="title"/>
          </p:nvPr>
        </p:nvSpPr>
        <p:spPr>
          <a:xfrm>
            <a:off x="452200" y="0"/>
            <a:ext cx="10515600" cy="1021200"/>
          </a:xfrm>
          <a:prstGeom prst="rect">
            <a:avLst/>
          </a:prstGeom>
          <a:solidFill>
            <a:srgbClr val="0000CC"/>
          </a:solidFill>
        </p:spPr>
        <p:txBody>
          <a:bodyPr anchorCtr="0" anchor="ctr" bIns="45700" lIns="91425" spcFirstLastPara="1" rIns="91425" wrap="square" tIns="45700">
            <a:normAutofit/>
          </a:bodyPr>
          <a:lstStyle/>
          <a:p>
            <a:pPr indent="0" lvl="0" marL="0" rtl="0" algn="ctr">
              <a:spcBef>
                <a:spcPts val="0"/>
              </a:spcBef>
              <a:spcAft>
                <a:spcPts val="0"/>
              </a:spcAft>
              <a:buNone/>
            </a:pPr>
            <a:r>
              <a:rPr b="1" lang="en-US">
                <a:solidFill>
                  <a:schemeClr val="lt1"/>
                </a:solidFill>
              </a:rPr>
              <a:t>Discussion Forum</a:t>
            </a:r>
            <a:endParaRPr b="1">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6"/>
          <p:cNvSpPr txBox="1"/>
          <p:nvPr/>
        </p:nvSpPr>
        <p:spPr>
          <a:xfrm>
            <a:off x="0" y="1258775"/>
            <a:ext cx="11792100" cy="48948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en-US" sz="3000">
                <a:solidFill>
                  <a:schemeClr val="dk1"/>
                </a:solidFill>
                <a:latin typeface="Times New Roman"/>
                <a:ea typeface="Times New Roman"/>
                <a:cs typeface="Times New Roman"/>
                <a:sym typeface="Times New Roman"/>
              </a:rPr>
              <a:t>Based on objective type summative assessment and performance in the course, certificate will be provided</a:t>
            </a:r>
            <a:endParaRPr b="1" sz="3000">
              <a:solidFill>
                <a:schemeClr val="dk1"/>
              </a:solidFill>
              <a:latin typeface="Times New Roman"/>
              <a:ea typeface="Times New Roman"/>
              <a:cs typeface="Times New Roman"/>
              <a:sym typeface="Times New Roman"/>
            </a:endParaRPr>
          </a:p>
          <a:p>
            <a:pPr indent="-419100" lvl="0" marL="914400" rtl="0" algn="just">
              <a:lnSpc>
                <a:spcPct val="115000"/>
              </a:lnSpc>
              <a:spcBef>
                <a:spcPts val="0"/>
              </a:spcBef>
              <a:spcAft>
                <a:spcPts val="0"/>
              </a:spcAft>
              <a:buClr>
                <a:schemeClr val="dk1"/>
              </a:buClr>
              <a:buSzPts val="3000"/>
              <a:buFont typeface="Times New Roman"/>
              <a:buAutoNum type="arabicPeriod"/>
            </a:pPr>
            <a:r>
              <a:rPr b="1" lang="en-US" sz="3000">
                <a:solidFill>
                  <a:schemeClr val="dk1"/>
                </a:solidFill>
                <a:latin typeface="Times New Roman"/>
                <a:ea typeface="Times New Roman"/>
                <a:cs typeface="Times New Roman"/>
                <a:sym typeface="Times New Roman"/>
              </a:rPr>
              <a:t>Course Completion Certificate - </a:t>
            </a:r>
            <a:r>
              <a:rPr lang="en-US" sz="3000">
                <a:solidFill>
                  <a:schemeClr val="dk1"/>
                </a:solidFill>
                <a:latin typeface="Times New Roman"/>
                <a:ea typeface="Times New Roman"/>
                <a:cs typeface="Times New Roman"/>
                <a:sym typeface="Times New Roman"/>
              </a:rPr>
              <a:t>Learners who scored 50% and above in the internal assessments along with 60% and above in the final assessment</a:t>
            </a:r>
            <a:endParaRPr sz="3000">
              <a:solidFill>
                <a:schemeClr val="dk1"/>
              </a:solidFill>
              <a:latin typeface="Times New Roman"/>
              <a:ea typeface="Times New Roman"/>
              <a:cs typeface="Times New Roman"/>
              <a:sym typeface="Times New Roman"/>
            </a:endParaRPr>
          </a:p>
          <a:p>
            <a:pPr indent="-419100" lvl="0" marL="914400" rtl="0" algn="just">
              <a:lnSpc>
                <a:spcPct val="115000"/>
              </a:lnSpc>
              <a:spcBef>
                <a:spcPts val="0"/>
              </a:spcBef>
              <a:spcAft>
                <a:spcPts val="0"/>
              </a:spcAft>
              <a:buClr>
                <a:schemeClr val="dk1"/>
              </a:buClr>
              <a:buSzPts val="3000"/>
              <a:buFont typeface="Times New Roman"/>
              <a:buAutoNum type="arabicPeriod"/>
            </a:pPr>
            <a:r>
              <a:rPr b="1" lang="en-US" sz="3000">
                <a:solidFill>
                  <a:schemeClr val="dk1"/>
                </a:solidFill>
                <a:latin typeface="Times New Roman"/>
                <a:ea typeface="Times New Roman"/>
                <a:cs typeface="Times New Roman"/>
                <a:sym typeface="Times New Roman"/>
              </a:rPr>
              <a:t>Course Participation Certificate - </a:t>
            </a:r>
            <a:r>
              <a:rPr lang="en-US" sz="3000">
                <a:solidFill>
                  <a:schemeClr val="dk1"/>
                </a:solidFill>
                <a:latin typeface="Times New Roman"/>
                <a:ea typeface="Times New Roman"/>
                <a:cs typeface="Times New Roman"/>
                <a:sym typeface="Times New Roman"/>
              </a:rPr>
              <a:t>Learners who scored 50% and above in the internal assessment </a:t>
            </a:r>
            <a:endParaRPr b="1" sz="3000">
              <a:solidFill>
                <a:schemeClr val="dk1"/>
              </a:solidFill>
              <a:latin typeface="Times New Roman"/>
              <a:ea typeface="Times New Roman"/>
              <a:cs typeface="Times New Roman"/>
              <a:sym typeface="Times New Roman"/>
            </a:endParaRPr>
          </a:p>
          <a:p>
            <a:pPr indent="-419100" lvl="0" marL="914400" rtl="0" algn="just">
              <a:lnSpc>
                <a:spcPct val="115000"/>
              </a:lnSpc>
              <a:spcBef>
                <a:spcPts val="0"/>
              </a:spcBef>
              <a:spcAft>
                <a:spcPts val="0"/>
              </a:spcAft>
              <a:buClr>
                <a:schemeClr val="dk1"/>
              </a:buClr>
              <a:buSzPts val="3000"/>
              <a:buFont typeface="Times New Roman"/>
              <a:buAutoNum type="arabicPeriod"/>
            </a:pPr>
            <a:r>
              <a:rPr b="1" lang="en-US" sz="3000">
                <a:solidFill>
                  <a:schemeClr val="dk1"/>
                </a:solidFill>
                <a:latin typeface="Times New Roman"/>
                <a:ea typeface="Times New Roman"/>
                <a:cs typeface="Times New Roman"/>
                <a:sym typeface="Times New Roman"/>
              </a:rPr>
              <a:t>Certificate of Appreciation</a:t>
            </a:r>
            <a:r>
              <a:rPr lang="en-US" sz="3000">
                <a:solidFill>
                  <a:schemeClr val="dk1"/>
                </a:solidFill>
                <a:latin typeface="Times New Roman"/>
                <a:ea typeface="Times New Roman"/>
                <a:cs typeface="Times New Roman"/>
                <a:sym typeface="Times New Roman"/>
              </a:rPr>
              <a:t> -Learners who scored 60% and above in the final assessment </a:t>
            </a:r>
            <a:endParaRPr sz="3200"/>
          </a:p>
        </p:txBody>
      </p:sp>
      <p:sp>
        <p:nvSpPr>
          <p:cNvPr id="282" name="Google Shape;282;p36"/>
          <p:cNvSpPr txBox="1"/>
          <p:nvPr/>
        </p:nvSpPr>
        <p:spPr>
          <a:xfrm>
            <a:off x="0" y="177625"/>
            <a:ext cx="11584500" cy="831300"/>
          </a:xfrm>
          <a:prstGeom prst="rect">
            <a:avLst/>
          </a:prstGeom>
          <a:solidFill>
            <a:srgbClr val="0000CC"/>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200">
                <a:solidFill>
                  <a:schemeClr val="lt1"/>
                </a:solidFill>
                <a:latin typeface="Calibri"/>
                <a:ea typeface="Calibri"/>
                <a:cs typeface="Calibri"/>
                <a:sym typeface="Calibri"/>
              </a:rPr>
              <a:t>   Assessment &amp; Certification</a:t>
            </a:r>
            <a:endParaRPr b="1" sz="4200">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p37"/>
          <p:cNvPicPr preferRelativeResize="0"/>
          <p:nvPr/>
        </p:nvPicPr>
        <p:blipFill rotWithShape="1">
          <a:blip r:embed="rId3">
            <a:alphaModFix/>
          </a:blip>
          <a:srcRect b="0" l="0" r="0" t="0"/>
          <a:stretch/>
        </p:blipFill>
        <p:spPr>
          <a:xfrm>
            <a:off x="121918" y="863334"/>
            <a:ext cx="3090869" cy="2528760"/>
          </a:xfrm>
          <a:prstGeom prst="rect">
            <a:avLst/>
          </a:prstGeom>
          <a:noFill/>
          <a:ln>
            <a:noFill/>
          </a:ln>
        </p:spPr>
      </p:pic>
      <p:grpSp>
        <p:nvGrpSpPr>
          <p:cNvPr id="288" name="Google Shape;288;p37"/>
          <p:cNvGrpSpPr/>
          <p:nvPr/>
        </p:nvGrpSpPr>
        <p:grpSpPr>
          <a:xfrm>
            <a:off x="121918" y="3556048"/>
            <a:ext cx="3581348" cy="1077300"/>
            <a:chOff x="9422673" y="3659595"/>
            <a:chExt cx="3581348" cy="1077300"/>
          </a:xfrm>
        </p:grpSpPr>
        <p:sp>
          <p:nvSpPr>
            <p:cNvPr id="289" name="Google Shape;289;p37"/>
            <p:cNvSpPr txBox="1"/>
            <p:nvPr/>
          </p:nvSpPr>
          <p:spPr>
            <a:xfrm>
              <a:off x="9422673" y="3659595"/>
              <a:ext cx="3431100" cy="107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Calibri"/>
                  <a:ea typeface="Calibri"/>
                  <a:cs typeface="Calibri"/>
                  <a:sym typeface="Calibri"/>
                </a:rPr>
                <a:t>SUMMATIVE ASSESSMENT</a:t>
              </a:r>
              <a:endParaRPr b="1" sz="3200">
                <a:solidFill>
                  <a:schemeClr val="dk1"/>
                </a:solidFill>
                <a:latin typeface="Calibri"/>
                <a:ea typeface="Calibri"/>
                <a:cs typeface="Calibri"/>
                <a:sym typeface="Calibri"/>
              </a:endParaRPr>
            </a:p>
          </p:txBody>
        </p:sp>
        <p:sp>
          <p:nvSpPr>
            <p:cNvPr id="290" name="Google Shape;290;p37"/>
            <p:cNvSpPr txBox="1"/>
            <p:nvPr/>
          </p:nvSpPr>
          <p:spPr>
            <a:xfrm>
              <a:off x="11749421" y="3813483"/>
              <a:ext cx="12546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FF0000"/>
                  </a:solidFill>
                  <a:latin typeface="Calibri"/>
                  <a:ea typeface="Calibri"/>
                  <a:cs typeface="Calibri"/>
                  <a:sym typeface="Calibri"/>
                </a:rPr>
                <a:t>60%</a:t>
              </a:r>
              <a:endParaRPr b="1" sz="4400">
                <a:solidFill>
                  <a:srgbClr val="FF0000"/>
                </a:solidFill>
                <a:latin typeface="Calibri"/>
                <a:ea typeface="Calibri"/>
                <a:cs typeface="Calibri"/>
                <a:sym typeface="Calibri"/>
              </a:endParaRPr>
            </a:p>
          </p:txBody>
        </p:sp>
      </p:grpSp>
      <p:grpSp>
        <p:nvGrpSpPr>
          <p:cNvPr id="291" name="Google Shape;291;p37"/>
          <p:cNvGrpSpPr/>
          <p:nvPr/>
        </p:nvGrpSpPr>
        <p:grpSpPr>
          <a:xfrm>
            <a:off x="121918" y="4947812"/>
            <a:ext cx="3581348" cy="1077300"/>
            <a:chOff x="9422673" y="3659595"/>
            <a:chExt cx="3581348" cy="1077300"/>
          </a:xfrm>
        </p:grpSpPr>
        <p:sp>
          <p:nvSpPr>
            <p:cNvPr id="292" name="Google Shape;292;p37"/>
            <p:cNvSpPr txBox="1"/>
            <p:nvPr/>
          </p:nvSpPr>
          <p:spPr>
            <a:xfrm>
              <a:off x="9422673" y="3659595"/>
              <a:ext cx="3431100" cy="107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Calibri"/>
                  <a:ea typeface="Calibri"/>
                  <a:cs typeface="Calibri"/>
                  <a:sym typeface="Calibri"/>
                </a:rPr>
                <a:t>FORMATIVE ASSESSMENT</a:t>
              </a:r>
              <a:endParaRPr b="1" sz="3200">
                <a:solidFill>
                  <a:schemeClr val="dk1"/>
                </a:solidFill>
                <a:latin typeface="Calibri"/>
                <a:ea typeface="Calibri"/>
                <a:cs typeface="Calibri"/>
                <a:sym typeface="Calibri"/>
              </a:endParaRPr>
            </a:p>
          </p:txBody>
        </p:sp>
        <p:sp>
          <p:nvSpPr>
            <p:cNvPr id="293" name="Google Shape;293;p37"/>
            <p:cNvSpPr txBox="1"/>
            <p:nvPr/>
          </p:nvSpPr>
          <p:spPr>
            <a:xfrm>
              <a:off x="11749421" y="3813483"/>
              <a:ext cx="12546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FF0000"/>
                  </a:solidFill>
                  <a:latin typeface="Calibri"/>
                  <a:ea typeface="Calibri"/>
                  <a:cs typeface="Calibri"/>
                  <a:sym typeface="Calibri"/>
                </a:rPr>
                <a:t>50%</a:t>
              </a:r>
              <a:endParaRPr b="1" sz="4400">
                <a:solidFill>
                  <a:srgbClr val="FF0000"/>
                </a:solidFill>
                <a:latin typeface="Calibri"/>
                <a:ea typeface="Calibri"/>
                <a:cs typeface="Calibri"/>
                <a:sym typeface="Calibri"/>
              </a:endParaRPr>
            </a:p>
          </p:txBody>
        </p:sp>
      </p:grpSp>
      <p:sp>
        <p:nvSpPr>
          <p:cNvPr id="294" name="Google Shape;294;p37"/>
          <p:cNvSpPr txBox="1"/>
          <p:nvPr/>
        </p:nvSpPr>
        <p:spPr>
          <a:xfrm>
            <a:off x="1429763" y="1538968"/>
            <a:ext cx="10188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lt1"/>
                </a:solidFill>
                <a:latin typeface="Calibri"/>
                <a:ea typeface="Calibri"/>
                <a:cs typeface="Calibri"/>
                <a:sym typeface="Calibri"/>
              </a:rPr>
              <a:t>C</a:t>
            </a:r>
            <a:endParaRPr b="1" sz="4000">
              <a:solidFill>
                <a:schemeClr val="lt1"/>
              </a:solidFill>
              <a:latin typeface="Calibri"/>
              <a:ea typeface="Calibri"/>
              <a:cs typeface="Calibri"/>
              <a:sym typeface="Calibri"/>
            </a:endParaRPr>
          </a:p>
        </p:txBody>
      </p:sp>
      <p:sp>
        <p:nvSpPr>
          <p:cNvPr id="295" name="Google Shape;295;p37"/>
          <p:cNvSpPr txBox="1"/>
          <p:nvPr/>
        </p:nvSpPr>
        <p:spPr>
          <a:xfrm>
            <a:off x="4165275" y="96975"/>
            <a:ext cx="7481400" cy="785100"/>
          </a:xfrm>
          <a:prstGeom prst="rect">
            <a:avLst/>
          </a:prstGeom>
          <a:solidFill>
            <a:srgbClr val="0000CC"/>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900">
                <a:solidFill>
                  <a:schemeClr val="lt1"/>
                </a:solidFill>
                <a:latin typeface="Calibri"/>
                <a:ea typeface="Calibri"/>
                <a:cs typeface="Calibri"/>
                <a:sym typeface="Calibri"/>
              </a:rPr>
              <a:t>Certificate of Completion</a:t>
            </a:r>
            <a:endParaRPr b="1" sz="3900">
              <a:solidFill>
                <a:schemeClr val="lt1"/>
              </a:solidFill>
              <a:latin typeface="Calibri"/>
              <a:ea typeface="Calibri"/>
              <a:cs typeface="Calibri"/>
              <a:sym typeface="Calibri"/>
            </a:endParaRPr>
          </a:p>
        </p:txBody>
      </p:sp>
      <p:pic>
        <p:nvPicPr>
          <p:cNvPr id="296" name="Google Shape;296;p37"/>
          <p:cNvPicPr preferRelativeResize="0"/>
          <p:nvPr/>
        </p:nvPicPr>
        <p:blipFill>
          <a:blip r:embed="rId4">
            <a:alphaModFix/>
          </a:blip>
          <a:stretch>
            <a:fillRect/>
          </a:stretch>
        </p:blipFill>
        <p:spPr>
          <a:xfrm>
            <a:off x="4084400" y="1101175"/>
            <a:ext cx="7820049" cy="5526850"/>
          </a:xfrm>
          <a:prstGeom prst="rect">
            <a:avLst/>
          </a:prstGeom>
          <a:noFill/>
          <a:ln cap="sq" cmpd="sng" w="38100">
            <a:solidFill>
              <a:srgbClr val="000000"/>
            </a:solidFill>
            <a:prstDash val="solid"/>
            <a:miter lim="8000"/>
            <a:headEnd len="sm" w="sm" type="none"/>
            <a:tailEnd len="sm" w="sm" type="none"/>
          </a:ln>
          <a:effectLst>
            <a:outerShdw blurRad="50800" rotWithShape="0" algn="tl" dir="2700000" dist="38100">
              <a:srgbClr val="000000">
                <a:alpha val="4275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p38"/>
          <p:cNvPicPr preferRelativeResize="0"/>
          <p:nvPr/>
        </p:nvPicPr>
        <p:blipFill rotWithShape="1">
          <a:blip r:embed="rId3">
            <a:alphaModFix/>
          </a:blip>
          <a:srcRect b="0" l="0" r="0" t="0"/>
          <a:stretch/>
        </p:blipFill>
        <p:spPr>
          <a:xfrm>
            <a:off x="8612776" y="1357596"/>
            <a:ext cx="3090869" cy="2528760"/>
          </a:xfrm>
          <a:prstGeom prst="rect">
            <a:avLst/>
          </a:prstGeom>
          <a:noFill/>
          <a:ln>
            <a:noFill/>
          </a:ln>
        </p:spPr>
      </p:pic>
      <p:grpSp>
        <p:nvGrpSpPr>
          <p:cNvPr id="302" name="Google Shape;302;p38"/>
          <p:cNvGrpSpPr/>
          <p:nvPr/>
        </p:nvGrpSpPr>
        <p:grpSpPr>
          <a:xfrm>
            <a:off x="8364272" y="4046474"/>
            <a:ext cx="4685752" cy="1077300"/>
            <a:chOff x="8795347" y="3659594"/>
            <a:chExt cx="4685752" cy="1077300"/>
          </a:xfrm>
        </p:grpSpPr>
        <p:sp>
          <p:nvSpPr>
            <p:cNvPr id="303" name="Google Shape;303;p38"/>
            <p:cNvSpPr txBox="1"/>
            <p:nvPr/>
          </p:nvSpPr>
          <p:spPr>
            <a:xfrm>
              <a:off x="10049999" y="3659594"/>
              <a:ext cx="3431100" cy="107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Calibri"/>
                  <a:ea typeface="Calibri"/>
                  <a:cs typeface="Calibri"/>
                  <a:sym typeface="Calibri"/>
                </a:rPr>
                <a:t>FORMATIVE ASSESSMENT</a:t>
              </a:r>
              <a:endParaRPr b="1" sz="3200">
                <a:solidFill>
                  <a:schemeClr val="dk1"/>
                </a:solidFill>
                <a:latin typeface="Calibri"/>
                <a:ea typeface="Calibri"/>
                <a:cs typeface="Calibri"/>
                <a:sym typeface="Calibri"/>
              </a:endParaRPr>
            </a:p>
          </p:txBody>
        </p:sp>
        <p:sp>
          <p:nvSpPr>
            <p:cNvPr id="304" name="Google Shape;304;p38"/>
            <p:cNvSpPr txBox="1"/>
            <p:nvPr/>
          </p:nvSpPr>
          <p:spPr>
            <a:xfrm>
              <a:off x="8795347" y="3813483"/>
              <a:ext cx="12546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FF0000"/>
                  </a:solidFill>
                  <a:latin typeface="Calibri"/>
                  <a:ea typeface="Calibri"/>
                  <a:cs typeface="Calibri"/>
                  <a:sym typeface="Calibri"/>
                </a:rPr>
                <a:t>50%</a:t>
              </a:r>
              <a:endParaRPr b="1" sz="4400">
                <a:solidFill>
                  <a:srgbClr val="FF0000"/>
                </a:solidFill>
                <a:latin typeface="Calibri"/>
                <a:ea typeface="Calibri"/>
                <a:cs typeface="Calibri"/>
                <a:sym typeface="Calibri"/>
              </a:endParaRPr>
            </a:p>
          </p:txBody>
        </p:sp>
      </p:grpSp>
      <p:sp>
        <p:nvSpPr>
          <p:cNvPr id="305" name="Google Shape;305;p38"/>
          <p:cNvSpPr txBox="1"/>
          <p:nvPr/>
        </p:nvSpPr>
        <p:spPr>
          <a:xfrm>
            <a:off x="9890758" y="2024742"/>
            <a:ext cx="10188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lt1"/>
                </a:solidFill>
                <a:latin typeface="Calibri"/>
                <a:ea typeface="Calibri"/>
                <a:cs typeface="Calibri"/>
                <a:sym typeface="Calibri"/>
              </a:rPr>
              <a:t>P</a:t>
            </a:r>
            <a:endParaRPr b="1" sz="4000">
              <a:solidFill>
                <a:schemeClr val="lt1"/>
              </a:solidFill>
              <a:latin typeface="Calibri"/>
              <a:ea typeface="Calibri"/>
              <a:cs typeface="Calibri"/>
              <a:sym typeface="Calibri"/>
            </a:endParaRPr>
          </a:p>
        </p:txBody>
      </p:sp>
      <p:sp>
        <p:nvSpPr>
          <p:cNvPr id="306" name="Google Shape;306;p38"/>
          <p:cNvSpPr txBox="1"/>
          <p:nvPr/>
        </p:nvSpPr>
        <p:spPr>
          <a:xfrm>
            <a:off x="369125" y="249375"/>
            <a:ext cx="7600200" cy="785100"/>
          </a:xfrm>
          <a:prstGeom prst="rect">
            <a:avLst/>
          </a:prstGeom>
          <a:solidFill>
            <a:srgbClr val="0000CC"/>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900">
                <a:solidFill>
                  <a:schemeClr val="lt1"/>
                </a:solidFill>
                <a:latin typeface="Calibri"/>
                <a:ea typeface="Calibri"/>
                <a:cs typeface="Calibri"/>
                <a:sym typeface="Calibri"/>
              </a:rPr>
              <a:t>Certificate of Participations</a:t>
            </a:r>
            <a:endParaRPr b="1" sz="3900">
              <a:solidFill>
                <a:schemeClr val="lt1"/>
              </a:solidFill>
              <a:latin typeface="Calibri"/>
              <a:ea typeface="Calibri"/>
              <a:cs typeface="Calibri"/>
              <a:sym typeface="Calibri"/>
            </a:endParaRPr>
          </a:p>
        </p:txBody>
      </p:sp>
      <p:pic>
        <p:nvPicPr>
          <p:cNvPr id="307" name="Google Shape;307;p38"/>
          <p:cNvPicPr preferRelativeResize="0"/>
          <p:nvPr/>
        </p:nvPicPr>
        <p:blipFill>
          <a:blip r:embed="rId4">
            <a:alphaModFix/>
          </a:blip>
          <a:stretch>
            <a:fillRect/>
          </a:stretch>
        </p:blipFill>
        <p:spPr>
          <a:xfrm>
            <a:off x="277650" y="1199475"/>
            <a:ext cx="7783150" cy="5522700"/>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9"/>
          <p:cNvSpPr/>
          <p:nvPr/>
        </p:nvSpPr>
        <p:spPr>
          <a:xfrm>
            <a:off x="5977217" y="3244334"/>
            <a:ext cx="2376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a:p>
        </p:txBody>
      </p:sp>
      <p:pic>
        <p:nvPicPr>
          <p:cNvPr id="313" name="Google Shape;313;p39"/>
          <p:cNvPicPr preferRelativeResize="0"/>
          <p:nvPr/>
        </p:nvPicPr>
        <p:blipFill rotWithShape="1">
          <a:blip r:embed="rId3">
            <a:alphaModFix/>
          </a:blip>
          <a:srcRect b="0" l="0" r="0" t="0"/>
          <a:stretch/>
        </p:blipFill>
        <p:spPr>
          <a:xfrm>
            <a:off x="212689" y="1034471"/>
            <a:ext cx="3090869" cy="2528760"/>
          </a:xfrm>
          <a:prstGeom prst="rect">
            <a:avLst/>
          </a:prstGeom>
          <a:noFill/>
          <a:ln>
            <a:noFill/>
          </a:ln>
        </p:spPr>
      </p:pic>
      <p:sp>
        <p:nvSpPr>
          <p:cNvPr id="314" name="Google Shape;314;p39"/>
          <p:cNvSpPr txBox="1"/>
          <p:nvPr/>
        </p:nvSpPr>
        <p:spPr>
          <a:xfrm>
            <a:off x="1477333" y="1698142"/>
            <a:ext cx="10188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lt1"/>
                </a:solidFill>
                <a:latin typeface="Calibri"/>
                <a:ea typeface="Calibri"/>
                <a:cs typeface="Calibri"/>
                <a:sym typeface="Calibri"/>
              </a:rPr>
              <a:t>A</a:t>
            </a:r>
            <a:endParaRPr b="1" sz="4000">
              <a:solidFill>
                <a:schemeClr val="lt1"/>
              </a:solidFill>
              <a:latin typeface="Calibri"/>
              <a:ea typeface="Calibri"/>
              <a:cs typeface="Calibri"/>
              <a:sym typeface="Calibri"/>
            </a:endParaRPr>
          </a:p>
        </p:txBody>
      </p:sp>
      <p:grpSp>
        <p:nvGrpSpPr>
          <p:cNvPr id="315" name="Google Shape;315;p39"/>
          <p:cNvGrpSpPr/>
          <p:nvPr/>
        </p:nvGrpSpPr>
        <p:grpSpPr>
          <a:xfrm>
            <a:off x="212703" y="3933875"/>
            <a:ext cx="4561156" cy="1077300"/>
            <a:chOff x="13649511" y="3933915"/>
            <a:chExt cx="18878958" cy="1077300"/>
          </a:xfrm>
        </p:grpSpPr>
        <p:sp>
          <p:nvSpPr>
            <p:cNvPr id="316" name="Google Shape;316;p39"/>
            <p:cNvSpPr txBox="1"/>
            <p:nvPr/>
          </p:nvSpPr>
          <p:spPr>
            <a:xfrm>
              <a:off x="20112669" y="3933915"/>
              <a:ext cx="12415800" cy="107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Calibri"/>
                  <a:ea typeface="Calibri"/>
                  <a:cs typeface="Calibri"/>
                  <a:sym typeface="Calibri"/>
                </a:rPr>
                <a:t>SUMMATIVE ASSESSMENT</a:t>
              </a:r>
              <a:endParaRPr b="1" sz="3200">
                <a:solidFill>
                  <a:schemeClr val="dk1"/>
                </a:solidFill>
                <a:latin typeface="Calibri"/>
                <a:ea typeface="Calibri"/>
                <a:cs typeface="Calibri"/>
                <a:sym typeface="Calibri"/>
              </a:endParaRPr>
            </a:p>
          </p:txBody>
        </p:sp>
        <p:sp>
          <p:nvSpPr>
            <p:cNvPr id="317" name="Google Shape;317;p39"/>
            <p:cNvSpPr txBox="1"/>
            <p:nvPr/>
          </p:nvSpPr>
          <p:spPr>
            <a:xfrm>
              <a:off x="13649511" y="4087815"/>
              <a:ext cx="81618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FF0000"/>
                  </a:solidFill>
                  <a:latin typeface="Calibri"/>
                  <a:ea typeface="Calibri"/>
                  <a:cs typeface="Calibri"/>
                  <a:sym typeface="Calibri"/>
                </a:rPr>
                <a:t>60%</a:t>
              </a:r>
              <a:endParaRPr b="1" sz="4400">
                <a:solidFill>
                  <a:srgbClr val="FF0000"/>
                </a:solidFill>
                <a:latin typeface="Calibri"/>
                <a:ea typeface="Calibri"/>
                <a:cs typeface="Calibri"/>
                <a:sym typeface="Calibri"/>
              </a:endParaRPr>
            </a:p>
          </p:txBody>
        </p:sp>
      </p:grpSp>
      <p:sp>
        <p:nvSpPr>
          <p:cNvPr id="318" name="Google Shape;318;p39"/>
          <p:cNvSpPr txBox="1"/>
          <p:nvPr/>
        </p:nvSpPr>
        <p:spPr>
          <a:xfrm>
            <a:off x="4584875" y="249375"/>
            <a:ext cx="7214400" cy="785100"/>
          </a:xfrm>
          <a:prstGeom prst="rect">
            <a:avLst/>
          </a:prstGeom>
          <a:solidFill>
            <a:srgbClr val="0000CC"/>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900">
                <a:solidFill>
                  <a:schemeClr val="lt1"/>
                </a:solidFill>
                <a:latin typeface="Calibri"/>
                <a:ea typeface="Calibri"/>
                <a:cs typeface="Calibri"/>
                <a:sym typeface="Calibri"/>
              </a:rPr>
              <a:t>Certificate of Appreciation</a:t>
            </a:r>
            <a:endParaRPr b="1" sz="3900">
              <a:solidFill>
                <a:schemeClr val="lt1"/>
              </a:solidFill>
              <a:latin typeface="Calibri"/>
              <a:ea typeface="Calibri"/>
              <a:cs typeface="Calibri"/>
              <a:sym typeface="Calibri"/>
            </a:endParaRPr>
          </a:p>
        </p:txBody>
      </p:sp>
      <p:pic>
        <p:nvPicPr>
          <p:cNvPr id="319" name="Google Shape;319;p39"/>
          <p:cNvPicPr preferRelativeResize="0"/>
          <p:nvPr/>
        </p:nvPicPr>
        <p:blipFill>
          <a:blip r:embed="rId4">
            <a:alphaModFix/>
          </a:blip>
          <a:stretch>
            <a:fillRect/>
          </a:stretch>
        </p:blipFill>
        <p:spPr>
          <a:xfrm>
            <a:off x="4288575" y="1261025"/>
            <a:ext cx="7510699" cy="5357703"/>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0"/>
          <p:cNvSpPr txBox="1"/>
          <p:nvPr/>
        </p:nvSpPr>
        <p:spPr>
          <a:xfrm>
            <a:off x="1828350" y="2869450"/>
            <a:ext cx="7996200" cy="1723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5000">
                <a:latin typeface="Calibri"/>
                <a:ea typeface="Calibri"/>
                <a:cs typeface="Calibri"/>
                <a:sym typeface="Calibri"/>
              </a:rPr>
              <a:t>THANK YOU</a:t>
            </a:r>
            <a:endParaRPr sz="5000">
              <a:latin typeface="Calibri"/>
              <a:ea typeface="Calibri"/>
              <a:cs typeface="Calibri"/>
              <a:sym typeface="Calibri"/>
            </a:endParaRPr>
          </a:p>
          <a:p>
            <a:pPr indent="0" lvl="0" marL="0" rtl="0" algn="l">
              <a:spcBef>
                <a:spcPts val="0"/>
              </a:spcBef>
              <a:spcAft>
                <a:spcPts val="0"/>
              </a:spcAft>
              <a:buNone/>
            </a:pPr>
            <a:r>
              <a:t/>
            </a:r>
            <a:endParaRPr b="1" sz="50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6"/>
          <p:cNvSpPr txBox="1"/>
          <p:nvPr>
            <p:ph idx="1" type="body"/>
          </p:nvPr>
        </p:nvSpPr>
        <p:spPr>
          <a:xfrm>
            <a:off x="0" y="0"/>
            <a:ext cx="6483000" cy="727800"/>
          </a:xfrm>
          <a:prstGeom prst="rect">
            <a:avLst/>
          </a:prstGeom>
          <a:solidFill>
            <a:srgbClr val="0000FF"/>
          </a:solidFill>
          <a:ln>
            <a:noFill/>
          </a:ln>
        </p:spPr>
        <p:txBody>
          <a:bodyPr anchorCtr="0" anchor="ctr" bIns="45700" lIns="91425" spcFirstLastPara="1" rIns="91425" wrap="square" tIns="45700">
            <a:normAutofit/>
          </a:bodyPr>
          <a:lstStyle/>
          <a:p>
            <a:pPr indent="0" lvl="0" marL="0" rtl="0" algn="l">
              <a:lnSpc>
                <a:spcPct val="70000"/>
              </a:lnSpc>
              <a:spcBef>
                <a:spcPts val="0"/>
              </a:spcBef>
              <a:spcAft>
                <a:spcPts val="0"/>
              </a:spcAft>
              <a:buClr>
                <a:srgbClr val="262626"/>
              </a:buClr>
              <a:buSzPts val="5400"/>
              <a:buNone/>
            </a:pPr>
            <a:r>
              <a:rPr b="1" lang="en-US" sz="4500">
                <a:solidFill>
                  <a:schemeClr val="lt1"/>
                </a:solidFill>
              </a:rPr>
              <a:t>Benefits of online courses</a:t>
            </a:r>
            <a:endParaRPr b="1" sz="4500">
              <a:solidFill>
                <a:schemeClr val="lt1"/>
              </a:solidFill>
            </a:endParaRPr>
          </a:p>
        </p:txBody>
      </p:sp>
      <p:grpSp>
        <p:nvGrpSpPr>
          <p:cNvPr id="102" name="Google Shape;102;p16"/>
          <p:cNvGrpSpPr/>
          <p:nvPr/>
        </p:nvGrpSpPr>
        <p:grpSpPr>
          <a:xfrm>
            <a:off x="323458" y="643021"/>
            <a:ext cx="11670300" cy="5989188"/>
            <a:chOff x="918470" y="1499297"/>
            <a:chExt cx="10448831" cy="4504842"/>
          </a:xfrm>
        </p:grpSpPr>
        <p:grpSp>
          <p:nvGrpSpPr>
            <p:cNvPr id="103" name="Google Shape;103;p16"/>
            <p:cNvGrpSpPr/>
            <p:nvPr/>
          </p:nvGrpSpPr>
          <p:grpSpPr>
            <a:xfrm>
              <a:off x="918470" y="3775036"/>
              <a:ext cx="10335075" cy="2229103"/>
              <a:chOff x="641074" y="3933059"/>
              <a:chExt cx="7838510" cy="2014553"/>
            </a:xfrm>
          </p:grpSpPr>
          <p:sp>
            <p:nvSpPr>
              <p:cNvPr id="104" name="Google Shape;104;p16"/>
              <p:cNvSpPr/>
              <p:nvPr/>
            </p:nvSpPr>
            <p:spPr>
              <a:xfrm flipH="1" rot="10800000">
                <a:off x="6977784" y="3935673"/>
                <a:ext cx="1501800" cy="715800"/>
              </a:xfrm>
              <a:prstGeom prst="corner">
                <a:avLst>
                  <a:gd fmla="val 19327" name="adj1"/>
                  <a:gd fmla="val 19583" name="adj2"/>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105" name="Google Shape;105;p16"/>
              <p:cNvSpPr/>
              <p:nvPr/>
            </p:nvSpPr>
            <p:spPr>
              <a:xfrm flipH="1" rot="10800000">
                <a:off x="5393608" y="4259708"/>
                <a:ext cx="1501800" cy="715800"/>
              </a:xfrm>
              <a:prstGeom prst="corner">
                <a:avLst>
                  <a:gd fmla="val 19327" name="adj1"/>
                  <a:gd fmla="val 19583" name="adj2"/>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106" name="Google Shape;106;p16"/>
              <p:cNvSpPr/>
              <p:nvPr/>
            </p:nvSpPr>
            <p:spPr>
              <a:xfrm flipH="1" rot="10800000">
                <a:off x="3809430" y="4583743"/>
                <a:ext cx="1501800" cy="715800"/>
              </a:xfrm>
              <a:prstGeom prst="corner">
                <a:avLst>
                  <a:gd fmla="val 19327" name="adj1"/>
                  <a:gd fmla="val 19583"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107" name="Google Shape;107;p16"/>
              <p:cNvSpPr/>
              <p:nvPr/>
            </p:nvSpPr>
            <p:spPr>
              <a:xfrm flipH="1" rot="10800000">
                <a:off x="2225251" y="4907778"/>
                <a:ext cx="1501800" cy="715800"/>
              </a:xfrm>
              <a:prstGeom prst="corner">
                <a:avLst>
                  <a:gd fmla="val 19327" name="adj1"/>
                  <a:gd fmla="val 19583"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108" name="Google Shape;108;p16"/>
              <p:cNvSpPr/>
              <p:nvPr/>
            </p:nvSpPr>
            <p:spPr>
              <a:xfrm flipH="1" rot="10800000">
                <a:off x="641074" y="5231812"/>
                <a:ext cx="1501800" cy="715800"/>
              </a:xfrm>
              <a:prstGeom prst="corner">
                <a:avLst>
                  <a:gd fmla="val 19327" name="adj1"/>
                  <a:gd fmla="val 19583"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109" name="Google Shape;109;p16"/>
              <p:cNvSpPr/>
              <p:nvPr/>
            </p:nvSpPr>
            <p:spPr>
              <a:xfrm>
                <a:off x="1890754" y="4905173"/>
                <a:ext cx="218724" cy="260849"/>
              </a:xfrm>
              <a:custGeom>
                <a:rect b="b" l="l" r="r" t="t"/>
                <a:pathLst>
                  <a:path extrusionOk="0" h="648072" w="648072">
                    <a:moveTo>
                      <a:pt x="629716" y="0"/>
                    </a:moveTo>
                    <a:lnTo>
                      <a:pt x="648072" y="0"/>
                    </a:lnTo>
                    <a:lnTo>
                      <a:pt x="648072" y="648072"/>
                    </a:lnTo>
                    <a:lnTo>
                      <a:pt x="0" y="648072"/>
                    </a:lnTo>
                    <a:lnTo>
                      <a:pt x="0" y="633586"/>
                    </a:lnTo>
                    <a:cubicBezTo>
                      <a:pt x="347978" y="633586"/>
                      <a:pt x="630070" y="351494"/>
                      <a:pt x="630070" y="3516"/>
                    </a:cubicBezTo>
                    <a:cubicBezTo>
                      <a:pt x="630070" y="2343"/>
                      <a:pt x="630067" y="1170"/>
                      <a:pt x="629716"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110" name="Google Shape;110;p16"/>
              <p:cNvSpPr/>
              <p:nvPr/>
            </p:nvSpPr>
            <p:spPr>
              <a:xfrm>
                <a:off x="3474931" y="4581137"/>
                <a:ext cx="218724" cy="260849"/>
              </a:xfrm>
              <a:custGeom>
                <a:rect b="b" l="l" r="r" t="t"/>
                <a:pathLst>
                  <a:path extrusionOk="0" h="648072" w="648072">
                    <a:moveTo>
                      <a:pt x="629716" y="0"/>
                    </a:moveTo>
                    <a:lnTo>
                      <a:pt x="648072" y="0"/>
                    </a:lnTo>
                    <a:lnTo>
                      <a:pt x="648072" y="648072"/>
                    </a:lnTo>
                    <a:lnTo>
                      <a:pt x="0" y="648072"/>
                    </a:lnTo>
                    <a:lnTo>
                      <a:pt x="0" y="633586"/>
                    </a:lnTo>
                    <a:cubicBezTo>
                      <a:pt x="347978" y="633586"/>
                      <a:pt x="630070" y="351494"/>
                      <a:pt x="630070" y="3516"/>
                    </a:cubicBezTo>
                    <a:cubicBezTo>
                      <a:pt x="630070" y="2343"/>
                      <a:pt x="630067" y="1170"/>
                      <a:pt x="62971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111" name="Google Shape;111;p16"/>
              <p:cNvSpPr/>
              <p:nvPr/>
            </p:nvSpPr>
            <p:spPr>
              <a:xfrm>
                <a:off x="5059109" y="4257101"/>
                <a:ext cx="218724" cy="260849"/>
              </a:xfrm>
              <a:custGeom>
                <a:rect b="b" l="l" r="r" t="t"/>
                <a:pathLst>
                  <a:path extrusionOk="0" h="648072" w="648072">
                    <a:moveTo>
                      <a:pt x="629716" y="0"/>
                    </a:moveTo>
                    <a:lnTo>
                      <a:pt x="648072" y="0"/>
                    </a:lnTo>
                    <a:lnTo>
                      <a:pt x="648072" y="648072"/>
                    </a:lnTo>
                    <a:lnTo>
                      <a:pt x="0" y="648072"/>
                    </a:lnTo>
                    <a:lnTo>
                      <a:pt x="0" y="633586"/>
                    </a:lnTo>
                    <a:cubicBezTo>
                      <a:pt x="347978" y="633586"/>
                      <a:pt x="630070" y="351494"/>
                      <a:pt x="630070" y="3516"/>
                    </a:cubicBezTo>
                    <a:cubicBezTo>
                      <a:pt x="630070" y="2343"/>
                      <a:pt x="630067" y="1170"/>
                      <a:pt x="629716"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112" name="Google Shape;112;p16"/>
              <p:cNvSpPr/>
              <p:nvPr/>
            </p:nvSpPr>
            <p:spPr>
              <a:xfrm>
                <a:off x="6643280" y="3933059"/>
                <a:ext cx="218724" cy="260849"/>
              </a:xfrm>
              <a:custGeom>
                <a:rect b="b" l="l" r="r" t="t"/>
                <a:pathLst>
                  <a:path extrusionOk="0" h="648072" w="648072">
                    <a:moveTo>
                      <a:pt x="629716" y="0"/>
                    </a:moveTo>
                    <a:lnTo>
                      <a:pt x="648072" y="0"/>
                    </a:lnTo>
                    <a:lnTo>
                      <a:pt x="648072" y="648072"/>
                    </a:lnTo>
                    <a:lnTo>
                      <a:pt x="0" y="648072"/>
                    </a:lnTo>
                    <a:lnTo>
                      <a:pt x="0" y="633586"/>
                    </a:lnTo>
                    <a:cubicBezTo>
                      <a:pt x="347978" y="633586"/>
                      <a:pt x="630070" y="351494"/>
                      <a:pt x="630070" y="3516"/>
                    </a:cubicBezTo>
                    <a:cubicBezTo>
                      <a:pt x="630070" y="2343"/>
                      <a:pt x="630067" y="1170"/>
                      <a:pt x="629716"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grpSp>
        <p:cxnSp>
          <p:nvCxnSpPr>
            <p:cNvPr id="113" name="Google Shape;113;p16"/>
            <p:cNvCxnSpPr/>
            <p:nvPr/>
          </p:nvCxnSpPr>
          <p:spPr>
            <a:xfrm flipH="1" rot="10800000">
              <a:off x="936783" y="3436763"/>
              <a:ext cx="11400" cy="1800000"/>
            </a:xfrm>
            <a:prstGeom prst="straightConnector1">
              <a:avLst/>
            </a:prstGeom>
            <a:noFill/>
            <a:ln cap="flat" cmpd="sng" w="25400">
              <a:solidFill>
                <a:schemeClr val="accent1"/>
              </a:solidFill>
              <a:prstDash val="solid"/>
              <a:miter lim="800000"/>
              <a:headEnd len="sm" w="sm" type="none"/>
              <a:tailEnd len="lg" w="lg" type="oval"/>
            </a:ln>
          </p:spPr>
        </p:cxnSp>
        <p:cxnSp>
          <p:nvCxnSpPr>
            <p:cNvPr id="114" name="Google Shape;114;p16"/>
            <p:cNvCxnSpPr/>
            <p:nvPr/>
          </p:nvCxnSpPr>
          <p:spPr>
            <a:xfrm flipH="1" rot="10800000">
              <a:off x="3023206" y="3072497"/>
              <a:ext cx="11400" cy="1800000"/>
            </a:xfrm>
            <a:prstGeom prst="straightConnector1">
              <a:avLst/>
            </a:prstGeom>
            <a:noFill/>
            <a:ln cap="flat" cmpd="sng" w="25400">
              <a:solidFill>
                <a:schemeClr val="accent2"/>
              </a:solidFill>
              <a:prstDash val="solid"/>
              <a:miter lim="800000"/>
              <a:headEnd len="sm" w="sm" type="none"/>
              <a:tailEnd len="lg" w="lg" type="oval"/>
            </a:ln>
          </p:spPr>
        </p:cxnSp>
        <p:cxnSp>
          <p:nvCxnSpPr>
            <p:cNvPr id="115" name="Google Shape;115;p16"/>
            <p:cNvCxnSpPr/>
            <p:nvPr/>
          </p:nvCxnSpPr>
          <p:spPr>
            <a:xfrm flipH="1" rot="10800000">
              <a:off x="5109629" y="2708229"/>
              <a:ext cx="11400" cy="1800000"/>
            </a:xfrm>
            <a:prstGeom prst="straightConnector1">
              <a:avLst/>
            </a:prstGeom>
            <a:noFill/>
            <a:ln cap="flat" cmpd="sng" w="25400">
              <a:solidFill>
                <a:schemeClr val="accent3"/>
              </a:solidFill>
              <a:prstDash val="solid"/>
              <a:miter lim="800000"/>
              <a:headEnd len="sm" w="sm" type="none"/>
              <a:tailEnd len="lg" w="lg" type="oval"/>
            </a:ln>
          </p:spPr>
        </p:cxnSp>
        <p:cxnSp>
          <p:nvCxnSpPr>
            <p:cNvPr id="116" name="Google Shape;116;p16"/>
            <p:cNvCxnSpPr/>
            <p:nvPr/>
          </p:nvCxnSpPr>
          <p:spPr>
            <a:xfrm flipH="1" rot="10800000">
              <a:off x="7196052" y="2343961"/>
              <a:ext cx="11400" cy="1800000"/>
            </a:xfrm>
            <a:prstGeom prst="straightConnector1">
              <a:avLst/>
            </a:prstGeom>
            <a:noFill/>
            <a:ln cap="flat" cmpd="sng" w="25400">
              <a:solidFill>
                <a:schemeClr val="accent4"/>
              </a:solidFill>
              <a:prstDash val="solid"/>
              <a:miter lim="800000"/>
              <a:headEnd len="sm" w="sm" type="none"/>
              <a:tailEnd len="lg" w="lg" type="oval"/>
            </a:ln>
          </p:spPr>
        </p:cxnSp>
        <p:sp>
          <p:nvSpPr>
            <p:cNvPr id="117" name="Google Shape;117;p16"/>
            <p:cNvSpPr txBox="1"/>
            <p:nvPr/>
          </p:nvSpPr>
          <p:spPr>
            <a:xfrm>
              <a:off x="1061469" y="2735727"/>
              <a:ext cx="1832400" cy="2095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500">
                  <a:solidFill>
                    <a:srgbClr val="0C343D"/>
                  </a:solidFill>
                  <a:latin typeface="Times New Roman"/>
                  <a:ea typeface="Times New Roman"/>
                  <a:cs typeface="Times New Roman"/>
                  <a:sym typeface="Times New Roman"/>
                </a:rPr>
                <a:t>The learner can attend at any time of the day allowing flexibility in schedule.</a:t>
              </a:r>
              <a:endParaRPr b="1" sz="2500">
                <a:solidFill>
                  <a:srgbClr val="0C343D"/>
                </a:solidFill>
                <a:latin typeface="Times New Roman"/>
                <a:ea typeface="Times New Roman"/>
                <a:cs typeface="Times New Roman"/>
                <a:sym typeface="Times New Roman"/>
              </a:endParaRPr>
            </a:p>
          </p:txBody>
        </p:sp>
        <p:sp>
          <p:nvSpPr>
            <p:cNvPr id="118" name="Google Shape;118;p16"/>
            <p:cNvSpPr txBox="1"/>
            <p:nvPr/>
          </p:nvSpPr>
          <p:spPr>
            <a:xfrm>
              <a:off x="3155886" y="2735720"/>
              <a:ext cx="1832400" cy="1806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500">
                  <a:solidFill>
                    <a:srgbClr val="0C343D"/>
                  </a:solidFill>
                  <a:latin typeface="Times New Roman"/>
                  <a:ea typeface="Times New Roman"/>
                  <a:cs typeface="Times New Roman"/>
                  <a:sym typeface="Times New Roman"/>
                </a:rPr>
                <a:t>Online courses are free from the boundations of time and place</a:t>
              </a:r>
              <a:endParaRPr sz="2500">
                <a:solidFill>
                  <a:srgbClr val="3F3F3F"/>
                </a:solidFill>
                <a:latin typeface="Calibri"/>
                <a:ea typeface="Calibri"/>
                <a:cs typeface="Calibri"/>
                <a:sym typeface="Calibri"/>
              </a:endParaRPr>
            </a:p>
          </p:txBody>
        </p:sp>
        <p:sp>
          <p:nvSpPr>
            <p:cNvPr id="119" name="Google Shape;119;p16"/>
            <p:cNvSpPr txBox="1"/>
            <p:nvPr/>
          </p:nvSpPr>
          <p:spPr>
            <a:xfrm>
              <a:off x="5176790" y="3032431"/>
              <a:ext cx="1952100" cy="122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500">
                  <a:solidFill>
                    <a:srgbClr val="0C343D"/>
                  </a:solidFill>
                  <a:latin typeface="Times New Roman"/>
                  <a:ea typeface="Times New Roman"/>
                  <a:cs typeface="Times New Roman"/>
                  <a:sym typeface="Times New Roman"/>
                </a:rPr>
                <a:t>They are cost effective for all the learners.</a:t>
              </a:r>
              <a:endParaRPr sz="2500">
                <a:solidFill>
                  <a:srgbClr val="3F3F3F"/>
                </a:solidFill>
                <a:latin typeface="Calibri"/>
                <a:ea typeface="Calibri"/>
                <a:cs typeface="Calibri"/>
                <a:sym typeface="Calibri"/>
              </a:endParaRPr>
            </a:p>
          </p:txBody>
        </p:sp>
        <p:sp>
          <p:nvSpPr>
            <p:cNvPr id="120" name="Google Shape;120;p16"/>
            <p:cNvSpPr txBox="1"/>
            <p:nvPr/>
          </p:nvSpPr>
          <p:spPr>
            <a:xfrm>
              <a:off x="7298618" y="2060656"/>
              <a:ext cx="2057100" cy="1806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500">
                  <a:solidFill>
                    <a:srgbClr val="0C343D"/>
                  </a:solidFill>
                  <a:latin typeface="Times New Roman"/>
                  <a:ea typeface="Times New Roman"/>
                  <a:cs typeface="Times New Roman"/>
                  <a:sym typeface="Times New Roman"/>
                </a:rPr>
                <a:t>There are diverse courses available online, giving a choices to the learners.</a:t>
              </a:r>
              <a:endParaRPr b="1" sz="2500">
                <a:solidFill>
                  <a:srgbClr val="0C343D"/>
                </a:solidFill>
                <a:latin typeface="Times New Roman"/>
                <a:ea typeface="Times New Roman"/>
                <a:cs typeface="Times New Roman"/>
                <a:sym typeface="Times New Roman"/>
              </a:endParaRPr>
            </a:p>
          </p:txBody>
        </p:sp>
        <p:cxnSp>
          <p:nvCxnSpPr>
            <p:cNvPr id="121" name="Google Shape;121;p16"/>
            <p:cNvCxnSpPr/>
            <p:nvPr/>
          </p:nvCxnSpPr>
          <p:spPr>
            <a:xfrm flipH="1" rot="10800000">
              <a:off x="9282476" y="1979693"/>
              <a:ext cx="11400" cy="1800000"/>
            </a:xfrm>
            <a:prstGeom prst="straightConnector1">
              <a:avLst/>
            </a:prstGeom>
            <a:noFill/>
            <a:ln cap="flat" cmpd="sng" w="25400">
              <a:solidFill>
                <a:schemeClr val="accent5"/>
              </a:solidFill>
              <a:prstDash val="solid"/>
              <a:miter lim="800000"/>
              <a:headEnd len="sm" w="sm" type="none"/>
              <a:tailEnd len="lg" w="lg" type="oval"/>
            </a:ln>
          </p:spPr>
        </p:cxnSp>
        <p:sp>
          <p:nvSpPr>
            <p:cNvPr id="122" name="Google Shape;122;p16"/>
            <p:cNvSpPr txBox="1"/>
            <p:nvPr/>
          </p:nvSpPr>
          <p:spPr>
            <a:xfrm>
              <a:off x="9415201" y="1499297"/>
              <a:ext cx="1952100" cy="2095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500">
                  <a:solidFill>
                    <a:srgbClr val="0C343D"/>
                  </a:solidFill>
                  <a:latin typeface="Times New Roman"/>
                  <a:ea typeface="Times New Roman"/>
                  <a:cs typeface="Times New Roman"/>
                  <a:sym typeface="Times New Roman"/>
                </a:rPr>
                <a:t>Every individual learner attends the course in their own choice of environment</a:t>
              </a:r>
              <a:endParaRPr sz="2500">
                <a:solidFill>
                  <a:srgbClr val="3F3F3F"/>
                </a:solidFill>
                <a:latin typeface="Calibri"/>
                <a:ea typeface="Calibri"/>
                <a:cs typeface="Calibri"/>
                <a:sym typeface="Calibri"/>
              </a:endParaRPr>
            </a:p>
          </p:txBody>
        </p:sp>
      </p:grpSp>
      <p:sp>
        <p:nvSpPr>
          <p:cNvPr id="123" name="Google Shape;123;p16"/>
          <p:cNvSpPr/>
          <p:nvPr/>
        </p:nvSpPr>
        <p:spPr>
          <a:xfrm>
            <a:off x="702645" y="5961578"/>
            <a:ext cx="1739700" cy="523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rgbClr val="0C343D"/>
                </a:solidFill>
                <a:latin typeface="Times New Roman"/>
                <a:ea typeface="Times New Roman"/>
                <a:cs typeface="Times New Roman"/>
                <a:sym typeface="Times New Roman"/>
              </a:rPr>
              <a:t>Flexibility</a:t>
            </a:r>
            <a:endParaRPr sz="2800">
              <a:solidFill>
                <a:schemeClr val="dk1"/>
              </a:solidFill>
              <a:latin typeface="Calibri"/>
              <a:ea typeface="Calibri"/>
              <a:cs typeface="Calibri"/>
              <a:sym typeface="Calibri"/>
            </a:endParaRPr>
          </a:p>
        </p:txBody>
      </p:sp>
      <p:sp>
        <p:nvSpPr>
          <p:cNvPr id="124" name="Google Shape;124;p16"/>
          <p:cNvSpPr/>
          <p:nvPr/>
        </p:nvSpPr>
        <p:spPr>
          <a:xfrm>
            <a:off x="2952699" y="5651075"/>
            <a:ext cx="1996800" cy="46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600">
                <a:solidFill>
                  <a:srgbClr val="0C343D"/>
                </a:solidFill>
                <a:latin typeface="Times New Roman"/>
                <a:ea typeface="Times New Roman"/>
                <a:cs typeface="Times New Roman"/>
                <a:sym typeface="Times New Roman"/>
              </a:rPr>
              <a:t>Convenience</a:t>
            </a:r>
            <a:endParaRPr sz="2600">
              <a:solidFill>
                <a:schemeClr val="dk1"/>
              </a:solidFill>
              <a:latin typeface="Calibri"/>
              <a:ea typeface="Calibri"/>
              <a:cs typeface="Calibri"/>
              <a:sym typeface="Calibri"/>
            </a:endParaRPr>
          </a:p>
        </p:txBody>
      </p:sp>
      <p:sp>
        <p:nvSpPr>
          <p:cNvPr id="125" name="Google Shape;125;p16"/>
          <p:cNvSpPr/>
          <p:nvPr/>
        </p:nvSpPr>
        <p:spPr>
          <a:xfrm>
            <a:off x="5276075" y="5189375"/>
            <a:ext cx="2127600" cy="46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600">
                <a:solidFill>
                  <a:srgbClr val="0C343D"/>
                </a:solidFill>
                <a:latin typeface="Times New Roman"/>
                <a:ea typeface="Times New Roman"/>
                <a:cs typeface="Times New Roman"/>
                <a:sym typeface="Times New Roman"/>
              </a:rPr>
              <a:t>Affordability</a:t>
            </a:r>
            <a:endParaRPr sz="2600">
              <a:solidFill>
                <a:schemeClr val="dk1"/>
              </a:solidFill>
              <a:latin typeface="Calibri"/>
              <a:ea typeface="Calibri"/>
              <a:cs typeface="Calibri"/>
              <a:sym typeface="Calibri"/>
            </a:endParaRPr>
          </a:p>
        </p:txBody>
      </p:sp>
      <p:sp>
        <p:nvSpPr>
          <p:cNvPr id="126" name="Google Shape;126;p16"/>
          <p:cNvSpPr/>
          <p:nvPr/>
        </p:nvSpPr>
        <p:spPr>
          <a:xfrm>
            <a:off x="7595949" y="4385700"/>
            <a:ext cx="2350200" cy="46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600">
                <a:solidFill>
                  <a:srgbClr val="0C343D"/>
                </a:solidFill>
                <a:latin typeface="Times New Roman"/>
                <a:ea typeface="Times New Roman"/>
                <a:cs typeface="Times New Roman"/>
                <a:sym typeface="Times New Roman"/>
              </a:rPr>
              <a:t>Content</a:t>
            </a:r>
            <a:endParaRPr b="1" sz="2600">
              <a:solidFill>
                <a:srgbClr val="0C343D"/>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600">
                <a:solidFill>
                  <a:srgbClr val="0C343D"/>
                </a:solidFill>
                <a:latin typeface="Times New Roman"/>
                <a:ea typeface="Times New Roman"/>
                <a:cs typeface="Times New Roman"/>
                <a:sym typeface="Times New Roman"/>
              </a:rPr>
              <a:t>variety </a:t>
            </a:r>
            <a:endParaRPr sz="2600">
              <a:solidFill>
                <a:schemeClr val="dk1"/>
              </a:solidFill>
              <a:latin typeface="Calibri"/>
              <a:ea typeface="Calibri"/>
              <a:cs typeface="Calibri"/>
              <a:sym typeface="Calibri"/>
            </a:endParaRPr>
          </a:p>
        </p:txBody>
      </p:sp>
      <p:sp>
        <p:nvSpPr>
          <p:cNvPr id="127" name="Google Shape;127;p16"/>
          <p:cNvSpPr/>
          <p:nvPr/>
        </p:nvSpPr>
        <p:spPr>
          <a:xfrm>
            <a:off x="9946161" y="4201042"/>
            <a:ext cx="1919100" cy="83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0C343D"/>
                </a:solidFill>
                <a:latin typeface="Times New Roman"/>
                <a:ea typeface="Times New Roman"/>
                <a:cs typeface="Times New Roman"/>
                <a:sym typeface="Times New Roman"/>
              </a:rPr>
              <a:t>Personalised </a:t>
            </a:r>
            <a:endParaRPr b="1" sz="2400">
              <a:solidFill>
                <a:srgbClr val="0C343D"/>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400">
                <a:solidFill>
                  <a:srgbClr val="0C343D"/>
                </a:solidFill>
                <a:latin typeface="Times New Roman"/>
                <a:ea typeface="Times New Roman"/>
                <a:cs typeface="Times New Roman"/>
                <a:sym typeface="Times New Roman"/>
              </a:rPr>
              <a:t>education </a:t>
            </a:r>
            <a:endParaRPr sz="24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7"/>
          <p:cNvSpPr txBox="1"/>
          <p:nvPr/>
        </p:nvSpPr>
        <p:spPr>
          <a:xfrm>
            <a:off x="-58950" y="0"/>
            <a:ext cx="12309900" cy="677100"/>
          </a:xfrm>
          <a:prstGeom prst="rect">
            <a:avLst/>
          </a:prstGeom>
          <a:solidFill>
            <a:srgbClr val="0000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200">
                <a:solidFill>
                  <a:schemeClr val="lt1"/>
                </a:solidFill>
                <a:latin typeface="Calibri"/>
                <a:ea typeface="Calibri"/>
                <a:cs typeface="Calibri"/>
                <a:sym typeface="Calibri"/>
              </a:rPr>
              <a:t>Study Webs of Active–Learning for Young Aspiring Minds (SWAYAM)</a:t>
            </a:r>
            <a:endParaRPr b="1" sz="3200">
              <a:solidFill>
                <a:schemeClr val="lt1"/>
              </a:solidFill>
              <a:latin typeface="Calibri"/>
              <a:ea typeface="Calibri"/>
              <a:cs typeface="Calibri"/>
              <a:sym typeface="Calibri"/>
            </a:endParaRPr>
          </a:p>
        </p:txBody>
      </p:sp>
      <p:pic>
        <p:nvPicPr>
          <p:cNvPr id="133" name="Google Shape;133;p17"/>
          <p:cNvPicPr preferRelativeResize="0"/>
          <p:nvPr/>
        </p:nvPicPr>
        <p:blipFill>
          <a:blip r:embed="rId3">
            <a:alphaModFix/>
          </a:blip>
          <a:stretch>
            <a:fillRect/>
          </a:stretch>
        </p:blipFill>
        <p:spPr>
          <a:xfrm>
            <a:off x="152400" y="829500"/>
            <a:ext cx="11610099" cy="5654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18"/>
          <p:cNvPicPr preferRelativeResize="0"/>
          <p:nvPr/>
        </p:nvPicPr>
        <p:blipFill>
          <a:blip r:embed="rId3">
            <a:alphaModFix/>
          </a:blip>
          <a:stretch>
            <a:fillRect/>
          </a:stretch>
        </p:blipFill>
        <p:spPr>
          <a:xfrm>
            <a:off x="103975" y="877200"/>
            <a:ext cx="11339225" cy="5521075"/>
          </a:xfrm>
          <a:prstGeom prst="rect">
            <a:avLst/>
          </a:prstGeom>
          <a:noFill/>
          <a:ln>
            <a:noFill/>
          </a:ln>
        </p:spPr>
      </p:pic>
      <p:sp>
        <p:nvSpPr>
          <p:cNvPr id="139" name="Google Shape;139;p18"/>
          <p:cNvSpPr txBox="1"/>
          <p:nvPr/>
        </p:nvSpPr>
        <p:spPr>
          <a:xfrm>
            <a:off x="0" y="0"/>
            <a:ext cx="9482400" cy="877200"/>
          </a:xfrm>
          <a:prstGeom prst="rect">
            <a:avLst/>
          </a:prstGeom>
          <a:solidFill>
            <a:srgbClr val="0000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500">
                <a:solidFill>
                  <a:schemeClr val="lt1"/>
                </a:solidFill>
                <a:latin typeface="Calibri"/>
                <a:ea typeface="Calibri"/>
                <a:cs typeface="Calibri"/>
                <a:sym typeface="Calibri"/>
              </a:rPr>
              <a:t>National Coordinators on SWAYAM </a:t>
            </a:r>
            <a:endParaRPr b="1" sz="45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9"/>
          <p:cNvSpPr txBox="1"/>
          <p:nvPr>
            <p:ph type="ctrTitle"/>
          </p:nvPr>
        </p:nvSpPr>
        <p:spPr>
          <a:xfrm>
            <a:off x="-56400" y="0"/>
            <a:ext cx="11937600" cy="816000"/>
          </a:xfrm>
          <a:prstGeom prst="rect">
            <a:avLst/>
          </a:prstGeom>
          <a:solidFill>
            <a:srgbClr val="0000FF"/>
          </a:solidFill>
        </p:spPr>
        <p:txBody>
          <a:bodyPr anchorCtr="0" anchor="b" bIns="45700" lIns="91425" spcFirstLastPara="1" rIns="91425" wrap="square" tIns="45700">
            <a:normAutofit/>
          </a:bodyPr>
          <a:lstStyle/>
          <a:p>
            <a:pPr indent="0" lvl="0" marL="0" rtl="0" algn="l">
              <a:spcBef>
                <a:spcPts val="0"/>
              </a:spcBef>
              <a:spcAft>
                <a:spcPts val="0"/>
              </a:spcAft>
              <a:buNone/>
            </a:pPr>
            <a:r>
              <a:rPr b="1" lang="en-US" sz="4500">
                <a:solidFill>
                  <a:schemeClr val="lt1"/>
                </a:solidFill>
              </a:rPr>
              <a:t>Online Courses offered by NCERT on SWAYAM</a:t>
            </a:r>
            <a:endParaRPr b="1" sz="4500">
              <a:solidFill>
                <a:schemeClr val="lt1"/>
              </a:solidFill>
            </a:endParaRPr>
          </a:p>
        </p:txBody>
      </p:sp>
      <p:sp>
        <p:nvSpPr>
          <p:cNvPr id="145" name="Google Shape;145;p19"/>
          <p:cNvSpPr txBox="1"/>
          <p:nvPr>
            <p:ph idx="1" type="subTitle"/>
          </p:nvPr>
        </p:nvSpPr>
        <p:spPr>
          <a:xfrm>
            <a:off x="291900" y="1143000"/>
            <a:ext cx="11608200" cy="2936400"/>
          </a:xfrm>
          <a:prstGeom prst="rect">
            <a:avLst/>
          </a:prstGeom>
        </p:spPr>
        <p:txBody>
          <a:bodyPr anchorCtr="0" anchor="t" bIns="45700" lIns="91425" spcFirstLastPara="1" rIns="91425" wrap="square" tIns="45700">
            <a:noAutofit/>
          </a:bodyPr>
          <a:lstStyle/>
          <a:p>
            <a:pPr indent="-463550" lvl="0" marL="457200" rtl="0" algn="l">
              <a:spcBef>
                <a:spcPts val="1000"/>
              </a:spcBef>
              <a:spcAft>
                <a:spcPts val="0"/>
              </a:spcAft>
              <a:buSzPts val="3700"/>
              <a:buFont typeface="Times New Roman"/>
              <a:buChar char="●"/>
            </a:pPr>
            <a:r>
              <a:rPr lang="en-US" sz="3700">
                <a:latin typeface="Times New Roman"/>
                <a:ea typeface="Times New Roman"/>
                <a:cs typeface="Times New Roman"/>
                <a:sym typeface="Times New Roman"/>
              </a:rPr>
              <a:t>28 courses for Class XI and XII across 11 subjects</a:t>
            </a:r>
            <a:endParaRPr sz="3700">
              <a:latin typeface="Times New Roman"/>
              <a:ea typeface="Times New Roman"/>
              <a:cs typeface="Times New Roman"/>
              <a:sym typeface="Times New Roman"/>
            </a:endParaRPr>
          </a:p>
          <a:p>
            <a:pPr indent="-463550" lvl="0" marL="457200" rtl="0" algn="l">
              <a:spcBef>
                <a:spcPts val="0"/>
              </a:spcBef>
              <a:spcAft>
                <a:spcPts val="0"/>
              </a:spcAft>
              <a:buSzPts val="3700"/>
              <a:buFont typeface="Times New Roman"/>
              <a:buChar char="●"/>
            </a:pPr>
            <a:r>
              <a:rPr lang="en-US" sz="3700">
                <a:latin typeface="Times New Roman"/>
                <a:ea typeface="Times New Roman"/>
                <a:cs typeface="Times New Roman"/>
                <a:sym typeface="Times New Roman"/>
              </a:rPr>
              <a:t>Yearly two cycle:</a:t>
            </a:r>
            <a:endParaRPr sz="3700">
              <a:latin typeface="Times New Roman"/>
              <a:ea typeface="Times New Roman"/>
              <a:cs typeface="Times New Roman"/>
              <a:sym typeface="Times New Roman"/>
            </a:endParaRPr>
          </a:p>
          <a:p>
            <a:pPr indent="-463550" lvl="1" marL="914400" rtl="0" algn="l">
              <a:lnSpc>
                <a:spcPct val="100000"/>
              </a:lnSpc>
              <a:spcBef>
                <a:spcPts val="0"/>
              </a:spcBef>
              <a:spcAft>
                <a:spcPts val="0"/>
              </a:spcAft>
              <a:buSzPts val="3700"/>
              <a:buFont typeface="Times New Roman"/>
              <a:buChar char="○"/>
            </a:pPr>
            <a:r>
              <a:rPr lang="en-US" sz="3700">
                <a:latin typeface="Times New Roman"/>
                <a:ea typeface="Times New Roman"/>
                <a:cs typeface="Times New Roman"/>
                <a:sym typeface="Times New Roman"/>
              </a:rPr>
              <a:t>April to September</a:t>
            </a:r>
            <a:endParaRPr sz="3700">
              <a:latin typeface="Times New Roman"/>
              <a:ea typeface="Times New Roman"/>
              <a:cs typeface="Times New Roman"/>
              <a:sym typeface="Times New Roman"/>
            </a:endParaRPr>
          </a:p>
          <a:p>
            <a:pPr indent="-463550" lvl="1" marL="914400" rtl="0" algn="l">
              <a:lnSpc>
                <a:spcPct val="100000"/>
              </a:lnSpc>
              <a:spcBef>
                <a:spcPts val="0"/>
              </a:spcBef>
              <a:spcAft>
                <a:spcPts val="0"/>
              </a:spcAft>
              <a:buSzPts val="3700"/>
              <a:buFont typeface="Times New Roman"/>
              <a:buChar char="○"/>
            </a:pPr>
            <a:r>
              <a:rPr lang="en-US" sz="3700">
                <a:latin typeface="Times New Roman"/>
                <a:ea typeface="Times New Roman"/>
                <a:cs typeface="Times New Roman"/>
                <a:sym typeface="Times New Roman"/>
              </a:rPr>
              <a:t>October to March</a:t>
            </a:r>
            <a:endParaRPr sz="3700">
              <a:latin typeface="Times New Roman"/>
              <a:ea typeface="Times New Roman"/>
              <a:cs typeface="Times New Roman"/>
              <a:sym typeface="Times New Roman"/>
            </a:endParaRPr>
          </a:p>
          <a:p>
            <a:pPr indent="-463550" lvl="0" marL="457200" rtl="0" algn="l">
              <a:spcBef>
                <a:spcPts val="0"/>
              </a:spcBef>
              <a:spcAft>
                <a:spcPts val="0"/>
              </a:spcAft>
              <a:buSzPts val="3700"/>
              <a:buFont typeface="Times New Roman"/>
              <a:buChar char="●"/>
            </a:pPr>
            <a:r>
              <a:rPr lang="en-US" sz="3700">
                <a:latin typeface="Times New Roman"/>
                <a:ea typeface="Times New Roman"/>
                <a:cs typeface="Times New Roman"/>
                <a:sym typeface="Times New Roman"/>
              </a:rPr>
              <a:t>Who can join?</a:t>
            </a:r>
            <a:endParaRPr sz="3700">
              <a:latin typeface="Times New Roman"/>
              <a:ea typeface="Times New Roman"/>
              <a:cs typeface="Times New Roman"/>
              <a:sym typeface="Times New Roman"/>
            </a:endParaRPr>
          </a:p>
          <a:p>
            <a:pPr indent="-463550" lvl="1" marL="914400" rtl="0" algn="l">
              <a:spcBef>
                <a:spcPts val="0"/>
              </a:spcBef>
              <a:spcAft>
                <a:spcPts val="0"/>
              </a:spcAft>
              <a:buSzPts val="3700"/>
              <a:buFont typeface="Times New Roman"/>
              <a:buChar char="○"/>
            </a:pPr>
            <a:r>
              <a:rPr lang="en-US" sz="3700">
                <a:latin typeface="Times New Roman"/>
                <a:ea typeface="Times New Roman"/>
                <a:cs typeface="Times New Roman"/>
                <a:sym typeface="Times New Roman"/>
              </a:rPr>
              <a:t>Students</a:t>
            </a:r>
            <a:endParaRPr sz="3700">
              <a:latin typeface="Times New Roman"/>
              <a:ea typeface="Times New Roman"/>
              <a:cs typeface="Times New Roman"/>
              <a:sym typeface="Times New Roman"/>
            </a:endParaRPr>
          </a:p>
          <a:p>
            <a:pPr indent="-463550" lvl="1" marL="914400" rtl="0" algn="l">
              <a:spcBef>
                <a:spcPts val="0"/>
              </a:spcBef>
              <a:spcAft>
                <a:spcPts val="0"/>
              </a:spcAft>
              <a:buSzPts val="3700"/>
              <a:buFont typeface="Times New Roman"/>
              <a:buChar char="○"/>
            </a:pPr>
            <a:r>
              <a:rPr lang="en-US" sz="3700">
                <a:latin typeface="Times New Roman"/>
                <a:ea typeface="Times New Roman"/>
                <a:cs typeface="Times New Roman"/>
                <a:sym typeface="Times New Roman"/>
              </a:rPr>
              <a:t>Teachers</a:t>
            </a:r>
            <a:endParaRPr sz="3700">
              <a:latin typeface="Times New Roman"/>
              <a:ea typeface="Times New Roman"/>
              <a:cs typeface="Times New Roman"/>
              <a:sym typeface="Times New Roman"/>
            </a:endParaRPr>
          </a:p>
          <a:p>
            <a:pPr indent="-463550" lvl="1" marL="914400" rtl="0" algn="l">
              <a:spcBef>
                <a:spcPts val="0"/>
              </a:spcBef>
              <a:spcAft>
                <a:spcPts val="0"/>
              </a:spcAft>
              <a:buSzPts val="3700"/>
              <a:buFont typeface="Times New Roman"/>
              <a:buChar char="○"/>
            </a:pPr>
            <a:r>
              <a:rPr lang="en-US" sz="3700">
                <a:latin typeface="Times New Roman"/>
                <a:ea typeface="Times New Roman"/>
                <a:cs typeface="Times New Roman"/>
                <a:sym typeface="Times New Roman"/>
              </a:rPr>
              <a:t>Parents</a:t>
            </a:r>
            <a:endParaRPr sz="3700">
              <a:latin typeface="Times New Roman"/>
              <a:ea typeface="Times New Roman"/>
              <a:cs typeface="Times New Roman"/>
              <a:sym typeface="Times New Roman"/>
            </a:endParaRPr>
          </a:p>
          <a:p>
            <a:pPr indent="-463550" lvl="1" marL="914400" rtl="0" algn="l">
              <a:spcBef>
                <a:spcPts val="0"/>
              </a:spcBef>
              <a:spcAft>
                <a:spcPts val="0"/>
              </a:spcAft>
              <a:buSzPts val="3700"/>
              <a:buFont typeface="Times New Roman"/>
              <a:buChar char="○"/>
            </a:pPr>
            <a:r>
              <a:rPr lang="en-US" sz="3700">
                <a:latin typeface="Times New Roman"/>
                <a:ea typeface="Times New Roman"/>
                <a:cs typeface="Times New Roman"/>
                <a:sym typeface="Times New Roman"/>
              </a:rPr>
              <a:t>Any one</a:t>
            </a:r>
            <a:endParaRPr sz="3700">
              <a:latin typeface="Times New Roman"/>
              <a:ea typeface="Times New Roman"/>
              <a:cs typeface="Times New Roman"/>
              <a:sym typeface="Times New Roman"/>
            </a:endParaRPr>
          </a:p>
        </p:txBody>
      </p:sp>
      <p:pic>
        <p:nvPicPr>
          <p:cNvPr id="146" name="Google Shape;146;p19"/>
          <p:cNvPicPr preferRelativeResize="0"/>
          <p:nvPr/>
        </p:nvPicPr>
        <p:blipFill>
          <a:blip r:embed="rId3">
            <a:alphaModFix/>
          </a:blip>
          <a:stretch>
            <a:fillRect/>
          </a:stretch>
        </p:blipFill>
        <p:spPr>
          <a:xfrm>
            <a:off x="5380550" y="1831750"/>
            <a:ext cx="6811450" cy="3704650"/>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grpSp>
        <p:nvGrpSpPr>
          <p:cNvPr id="151" name="Google Shape;151;p20"/>
          <p:cNvGrpSpPr/>
          <p:nvPr/>
        </p:nvGrpSpPr>
        <p:grpSpPr>
          <a:xfrm>
            <a:off x="340652" y="1345008"/>
            <a:ext cx="911635" cy="2901937"/>
            <a:chOff x="1698171" y="746077"/>
            <a:chExt cx="1045094" cy="2808960"/>
          </a:xfrm>
        </p:grpSpPr>
        <p:sp>
          <p:nvSpPr>
            <p:cNvPr id="152" name="Google Shape;152;p20"/>
            <p:cNvSpPr/>
            <p:nvPr/>
          </p:nvSpPr>
          <p:spPr>
            <a:xfrm>
              <a:off x="1698171" y="746077"/>
              <a:ext cx="1045028" cy="2808960"/>
            </a:xfrm>
            <a:custGeom>
              <a:rect b="b" l="l" r="r" t="t"/>
              <a:pathLst>
                <a:path extrusionOk="0" h="2808960" w="1045028">
                  <a:moveTo>
                    <a:pt x="1045028" y="0"/>
                  </a:moveTo>
                  <a:lnTo>
                    <a:pt x="1045028" y="2808960"/>
                  </a:lnTo>
                  <a:lnTo>
                    <a:pt x="1001493" y="2778563"/>
                  </a:lnTo>
                  <a:cubicBezTo>
                    <a:pt x="909131" y="2700746"/>
                    <a:pt x="850525" y="2607662"/>
                    <a:pt x="836224" y="2516964"/>
                  </a:cubicBezTo>
                  <a:lnTo>
                    <a:pt x="835335" y="2501177"/>
                  </a:lnTo>
                  <a:lnTo>
                    <a:pt x="693687" y="2487799"/>
                  </a:lnTo>
                  <a:cubicBezTo>
                    <a:pt x="211213" y="2410426"/>
                    <a:pt x="11533" y="2073691"/>
                    <a:pt x="286" y="1474615"/>
                  </a:cubicBezTo>
                  <a:cubicBezTo>
                    <a:pt x="-12211" y="808974"/>
                    <a:pt x="385607" y="306363"/>
                    <a:pt x="990028" y="23011"/>
                  </a:cubicBezTo>
                  <a:lnTo>
                    <a:pt x="1045028" y="0"/>
                  </a:lnTo>
                  <a:close/>
                </a:path>
              </a:pathLst>
            </a:custGeom>
            <a:solidFill>
              <a:srgbClr val="F05223"/>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20"/>
            <p:cNvSpPr txBox="1"/>
            <p:nvPr/>
          </p:nvSpPr>
          <p:spPr>
            <a:xfrm>
              <a:off x="1848065" y="1309802"/>
              <a:ext cx="895200" cy="685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chemeClr val="lt1"/>
                  </a:solidFill>
                  <a:latin typeface="Oswald"/>
                  <a:ea typeface="Oswald"/>
                  <a:cs typeface="Oswald"/>
                  <a:sym typeface="Oswald"/>
                </a:rPr>
                <a:t>01</a:t>
              </a:r>
              <a:endParaRPr/>
            </a:p>
          </p:txBody>
        </p:sp>
      </p:grpSp>
      <p:grpSp>
        <p:nvGrpSpPr>
          <p:cNvPr id="154" name="Google Shape;154;p20"/>
          <p:cNvGrpSpPr/>
          <p:nvPr/>
        </p:nvGrpSpPr>
        <p:grpSpPr>
          <a:xfrm>
            <a:off x="1277551" y="1099266"/>
            <a:ext cx="1026385" cy="3311140"/>
            <a:chOff x="2772227" y="508208"/>
            <a:chExt cx="1176642" cy="3205053"/>
          </a:xfrm>
        </p:grpSpPr>
        <p:sp>
          <p:nvSpPr>
            <p:cNvPr id="155" name="Google Shape;155;p20"/>
            <p:cNvSpPr/>
            <p:nvPr/>
          </p:nvSpPr>
          <p:spPr>
            <a:xfrm>
              <a:off x="2772227" y="508208"/>
              <a:ext cx="1176642" cy="3205053"/>
            </a:xfrm>
            <a:custGeom>
              <a:rect b="b" l="l" r="r" t="t"/>
              <a:pathLst>
                <a:path extrusionOk="0" h="3205053" w="1176642">
                  <a:moveTo>
                    <a:pt x="1176642" y="0"/>
                  </a:moveTo>
                  <a:lnTo>
                    <a:pt x="1176642" y="3062141"/>
                  </a:lnTo>
                  <a:lnTo>
                    <a:pt x="1087993" y="3100164"/>
                  </a:lnTo>
                  <a:cubicBezTo>
                    <a:pt x="965472" y="3143293"/>
                    <a:pt x="810776" y="3172747"/>
                    <a:pt x="621696" y="3196559"/>
                  </a:cubicBezTo>
                  <a:cubicBezTo>
                    <a:pt x="387597" y="3226041"/>
                    <a:pt x="182250" y="3176075"/>
                    <a:pt x="30660" y="3088505"/>
                  </a:cubicBezTo>
                  <a:lnTo>
                    <a:pt x="0" y="3067098"/>
                  </a:lnTo>
                  <a:lnTo>
                    <a:pt x="0" y="225724"/>
                  </a:lnTo>
                  <a:lnTo>
                    <a:pt x="103292" y="182509"/>
                  </a:lnTo>
                  <a:cubicBezTo>
                    <a:pt x="360774" y="86934"/>
                    <a:pt x="648052" y="27339"/>
                    <a:pt x="952091" y="7325"/>
                  </a:cubicBezTo>
                  <a:lnTo>
                    <a:pt x="1176642" y="0"/>
                  </a:lnTo>
                  <a:close/>
                </a:path>
              </a:pathLst>
            </a:custGeom>
            <a:solidFill>
              <a:srgbClr val="CBDB2A"/>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20"/>
            <p:cNvSpPr txBox="1"/>
            <p:nvPr/>
          </p:nvSpPr>
          <p:spPr>
            <a:xfrm>
              <a:off x="2849551" y="753813"/>
              <a:ext cx="895200" cy="655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800">
                  <a:solidFill>
                    <a:schemeClr val="lt1"/>
                  </a:solidFill>
                  <a:latin typeface="Oswald"/>
                  <a:ea typeface="Oswald"/>
                  <a:cs typeface="Oswald"/>
                  <a:sym typeface="Oswald"/>
                </a:rPr>
                <a:t>02</a:t>
              </a:r>
              <a:endParaRPr sz="1200"/>
            </a:p>
          </p:txBody>
        </p:sp>
      </p:grpSp>
      <p:grpSp>
        <p:nvGrpSpPr>
          <p:cNvPr id="157" name="Google Shape;157;p20"/>
          <p:cNvGrpSpPr/>
          <p:nvPr/>
        </p:nvGrpSpPr>
        <p:grpSpPr>
          <a:xfrm>
            <a:off x="2329257" y="1099775"/>
            <a:ext cx="1026385" cy="3148814"/>
            <a:chOff x="3977897" y="508701"/>
            <a:chExt cx="1176642" cy="3047928"/>
          </a:xfrm>
        </p:grpSpPr>
        <p:sp>
          <p:nvSpPr>
            <p:cNvPr id="158" name="Google Shape;158;p20"/>
            <p:cNvSpPr/>
            <p:nvPr/>
          </p:nvSpPr>
          <p:spPr>
            <a:xfrm>
              <a:off x="3977897" y="508701"/>
              <a:ext cx="1176642" cy="3047928"/>
            </a:xfrm>
            <a:custGeom>
              <a:rect b="b" l="l" r="r" t="t"/>
              <a:pathLst>
                <a:path extrusionOk="0" h="3047928" w="1176642">
                  <a:moveTo>
                    <a:pt x="0" y="0"/>
                  </a:moveTo>
                  <a:lnTo>
                    <a:pt x="207322" y="6440"/>
                  </a:lnTo>
                  <a:cubicBezTo>
                    <a:pt x="508698" y="25446"/>
                    <a:pt x="788540" y="82222"/>
                    <a:pt x="1038218" y="174840"/>
                  </a:cubicBezTo>
                  <a:lnTo>
                    <a:pt x="1176642" y="232930"/>
                  </a:lnTo>
                  <a:lnTo>
                    <a:pt x="1176642" y="2539899"/>
                  </a:lnTo>
                  <a:lnTo>
                    <a:pt x="1162500" y="2546358"/>
                  </a:lnTo>
                  <a:cubicBezTo>
                    <a:pt x="1128273" y="2562512"/>
                    <a:pt x="1092657" y="2579871"/>
                    <a:pt x="1055637" y="2598602"/>
                  </a:cubicBezTo>
                  <a:cubicBezTo>
                    <a:pt x="685435" y="2785911"/>
                    <a:pt x="415859" y="2745457"/>
                    <a:pt x="256942" y="2655601"/>
                  </a:cubicBezTo>
                  <a:lnTo>
                    <a:pt x="244527" y="2646756"/>
                  </a:lnTo>
                  <a:lnTo>
                    <a:pt x="236999" y="2732853"/>
                  </a:lnTo>
                  <a:cubicBezTo>
                    <a:pt x="215605" y="2843891"/>
                    <a:pt x="165713" y="2927860"/>
                    <a:pt x="85114" y="2992796"/>
                  </a:cubicBezTo>
                  <a:lnTo>
                    <a:pt x="0" y="3047928"/>
                  </a:lnTo>
                  <a:lnTo>
                    <a:pt x="0" y="0"/>
                  </a:lnTo>
                  <a:close/>
                </a:path>
              </a:pathLst>
            </a:custGeom>
            <a:solidFill>
              <a:srgbClr val="00B0F0"/>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20"/>
            <p:cNvSpPr txBox="1"/>
            <p:nvPr/>
          </p:nvSpPr>
          <p:spPr>
            <a:xfrm>
              <a:off x="4079498" y="725027"/>
              <a:ext cx="895200" cy="655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800">
                  <a:solidFill>
                    <a:schemeClr val="lt1"/>
                  </a:solidFill>
                  <a:latin typeface="Oswald"/>
                  <a:ea typeface="Oswald"/>
                  <a:cs typeface="Oswald"/>
                  <a:sym typeface="Oswald"/>
                </a:rPr>
                <a:t>03</a:t>
              </a:r>
              <a:endParaRPr sz="1200"/>
            </a:p>
          </p:txBody>
        </p:sp>
      </p:grpSp>
      <p:grpSp>
        <p:nvGrpSpPr>
          <p:cNvPr id="160" name="Google Shape;160;p20"/>
          <p:cNvGrpSpPr/>
          <p:nvPr/>
        </p:nvGrpSpPr>
        <p:grpSpPr>
          <a:xfrm>
            <a:off x="3306324" y="1353000"/>
            <a:ext cx="971839" cy="2357047"/>
            <a:chOff x="5098002" y="753813"/>
            <a:chExt cx="1114111" cy="2281528"/>
          </a:xfrm>
        </p:grpSpPr>
        <p:sp>
          <p:nvSpPr>
            <p:cNvPr id="161" name="Google Shape;161;p20"/>
            <p:cNvSpPr/>
            <p:nvPr/>
          </p:nvSpPr>
          <p:spPr>
            <a:xfrm>
              <a:off x="5183567" y="753813"/>
              <a:ext cx="1028546" cy="2281528"/>
            </a:xfrm>
            <a:custGeom>
              <a:rect b="b" l="l" r="r" t="t"/>
              <a:pathLst>
                <a:path extrusionOk="0" h="2281528" w="1028546">
                  <a:moveTo>
                    <a:pt x="0" y="0"/>
                  </a:moveTo>
                  <a:lnTo>
                    <a:pt x="14016" y="5882"/>
                  </a:lnTo>
                  <a:cubicBezTo>
                    <a:pt x="599157" y="281928"/>
                    <a:pt x="982286" y="778972"/>
                    <a:pt x="1028546" y="1466879"/>
                  </a:cubicBezTo>
                  <a:cubicBezTo>
                    <a:pt x="1028546" y="1717701"/>
                    <a:pt x="941622" y="1765887"/>
                    <a:pt x="669921" y="1805671"/>
                  </a:cubicBezTo>
                  <a:lnTo>
                    <a:pt x="604001" y="1814544"/>
                  </a:lnTo>
                  <a:lnTo>
                    <a:pt x="611412" y="1831930"/>
                  </a:lnTo>
                  <a:cubicBezTo>
                    <a:pt x="667143" y="2071012"/>
                    <a:pt x="495862" y="2061567"/>
                    <a:pt x="55360" y="2256241"/>
                  </a:cubicBezTo>
                  <a:lnTo>
                    <a:pt x="0" y="2281528"/>
                  </a:lnTo>
                  <a:lnTo>
                    <a:pt x="0" y="0"/>
                  </a:lnTo>
                  <a:close/>
                </a:path>
              </a:pathLst>
            </a:custGeom>
            <a:solidFill>
              <a:srgbClr val="D8DDE1"/>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20"/>
            <p:cNvSpPr txBox="1"/>
            <p:nvPr/>
          </p:nvSpPr>
          <p:spPr>
            <a:xfrm>
              <a:off x="5098002" y="1204241"/>
              <a:ext cx="895200" cy="655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800">
                  <a:solidFill>
                    <a:schemeClr val="lt1"/>
                  </a:solidFill>
                  <a:latin typeface="Oswald"/>
                  <a:ea typeface="Oswald"/>
                  <a:cs typeface="Oswald"/>
                  <a:sym typeface="Oswald"/>
                </a:rPr>
                <a:t>04</a:t>
              </a:r>
              <a:endParaRPr sz="3500"/>
            </a:p>
          </p:txBody>
        </p:sp>
      </p:grpSp>
      <p:grpSp>
        <p:nvGrpSpPr>
          <p:cNvPr id="163" name="Google Shape;163;p20"/>
          <p:cNvGrpSpPr/>
          <p:nvPr/>
        </p:nvGrpSpPr>
        <p:grpSpPr>
          <a:xfrm>
            <a:off x="4803232" y="933126"/>
            <a:ext cx="7151792" cy="709677"/>
            <a:chOff x="6582227" y="475920"/>
            <a:chExt cx="5336362" cy="709677"/>
          </a:xfrm>
        </p:grpSpPr>
        <p:sp>
          <p:nvSpPr>
            <p:cNvPr id="164" name="Google Shape;164;p20"/>
            <p:cNvSpPr txBox="1"/>
            <p:nvPr/>
          </p:nvSpPr>
          <p:spPr>
            <a:xfrm>
              <a:off x="7634513" y="551064"/>
              <a:ext cx="24093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Oswald"/>
                  <a:ea typeface="Oswald"/>
                  <a:cs typeface="Oswald"/>
                  <a:sym typeface="Oswald"/>
                </a:rPr>
                <a:t>YOUR TITLE</a:t>
              </a:r>
              <a:endParaRPr/>
            </a:p>
          </p:txBody>
        </p:sp>
        <p:sp>
          <p:nvSpPr>
            <p:cNvPr id="165" name="Google Shape;165;p20"/>
            <p:cNvSpPr txBox="1"/>
            <p:nvPr/>
          </p:nvSpPr>
          <p:spPr>
            <a:xfrm>
              <a:off x="7709589" y="475920"/>
              <a:ext cx="4209000" cy="5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chemeClr val="dk1"/>
                  </a:solidFill>
                  <a:latin typeface="Calibri"/>
                  <a:ea typeface="Calibri"/>
                  <a:cs typeface="Calibri"/>
                  <a:sym typeface="Calibri"/>
                </a:rPr>
                <a:t>eTutorial (Video)</a:t>
              </a:r>
              <a:endParaRPr sz="3000">
                <a:solidFill>
                  <a:srgbClr val="F2F2F2"/>
                </a:solidFill>
                <a:latin typeface="Open Sans"/>
                <a:ea typeface="Open Sans"/>
                <a:cs typeface="Open Sans"/>
                <a:sym typeface="Open Sans"/>
              </a:endParaRPr>
            </a:p>
          </p:txBody>
        </p:sp>
        <p:sp>
          <p:nvSpPr>
            <p:cNvPr id="166" name="Google Shape;166;p20"/>
            <p:cNvSpPr txBox="1"/>
            <p:nvPr/>
          </p:nvSpPr>
          <p:spPr>
            <a:xfrm>
              <a:off x="6582227" y="477597"/>
              <a:ext cx="8952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rgbClr val="0000CC"/>
                  </a:solidFill>
                  <a:latin typeface="Oswald"/>
                  <a:ea typeface="Oswald"/>
                  <a:cs typeface="Oswald"/>
                  <a:sym typeface="Oswald"/>
                </a:rPr>
                <a:t>01</a:t>
              </a:r>
              <a:endParaRPr>
                <a:solidFill>
                  <a:srgbClr val="0000CC"/>
                </a:solidFill>
              </a:endParaRPr>
            </a:p>
          </p:txBody>
        </p:sp>
      </p:grpSp>
      <p:grpSp>
        <p:nvGrpSpPr>
          <p:cNvPr id="167" name="Google Shape;167;p20"/>
          <p:cNvGrpSpPr/>
          <p:nvPr/>
        </p:nvGrpSpPr>
        <p:grpSpPr>
          <a:xfrm>
            <a:off x="4671109" y="1754942"/>
            <a:ext cx="7521241" cy="1939500"/>
            <a:chOff x="6543440" y="1730487"/>
            <a:chExt cx="5361209" cy="1939500"/>
          </a:xfrm>
        </p:grpSpPr>
        <p:sp>
          <p:nvSpPr>
            <p:cNvPr id="168" name="Google Shape;168;p20"/>
            <p:cNvSpPr txBox="1"/>
            <p:nvPr/>
          </p:nvSpPr>
          <p:spPr>
            <a:xfrm>
              <a:off x="7654892" y="2033422"/>
              <a:ext cx="24093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Oswald"/>
                  <a:ea typeface="Oswald"/>
                  <a:cs typeface="Oswald"/>
                  <a:sym typeface="Oswald"/>
                </a:rPr>
                <a:t>YOUR TITLE</a:t>
              </a:r>
              <a:endParaRPr/>
            </a:p>
          </p:txBody>
        </p:sp>
        <p:sp>
          <p:nvSpPr>
            <p:cNvPr id="169" name="Google Shape;169;p20"/>
            <p:cNvSpPr txBox="1"/>
            <p:nvPr/>
          </p:nvSpPr>
          <p:spPr>
            <a:xfrm>
              <a:off x="7695649" y="1730487"/>
              <a:ext cx="4209000" cy="193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chemeClr val="dk1"/>
                  </a:solidFill>
                  <a:latin typeface="Calibri"/>
                  <a:ea typeface="Calibri"/>
                  <a:cs typeface="Calibri"/>
                  <a:sym typeface="Calibri"/>
                </a:rPr>
                <a:t>eContent (PDF, Text, e-Books, Illustrations and Documents) including Web resources (Related Links, Wikipedia, Open Content etc.).</a:t>
              </a:r>
              <a:endParaRPr sz="3000">
                <a:solidFill>
                  <a:srgbClr val="F2F2F2"/>
                </a:solidFill>
                <a:latin typeface="Open Sans"/>
                <a:ea typeface="Open Sans"/>
                <a:cs typeface="Open Sans"/>
                <a:sym typeface="Open Sans"/>
              </a:endParaRPr>
            </a:p>
          </p:txBody>
        </p:sp>
        <p:sp>
          <p:nvSpPr>
            <p:cNvPr id="170" name="Google Shape;170;p20"/>
            <p:cNvSpPr txBox="1"/>
            <p:nvPr/>
          </p:nvSpPr>
          <p:spPr>
            <a:xfrm>
              <a:off x="6543440" y="2417155"/>
              <a:ext cx="8952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rgbClr val="0000FF"/>
                  </a:solidFill>
                  <a:latin typeface="Oswald"/>
                  <a:ea typeface="Oswald"/>
                  <a:cs typeface="Oswald"/>
                  <a:sym typeface="Oswald"/>
                </a:rPr>
                <a:t>02</a:t>
              </a:r>
              <a:endParaRPr>
                <a:solidFill>
                  <a:srgbClr val="0000FF"/>
                </a:solidFill>
              </a:endParaRPr>
            </a:p>
          </p:txBody>
        </p:sp>
      </p:grpSp>
      <p:grpSp>
        <p:nvGrpSpPr>
          <p:cNvPr id="171" name="Google Shape;171;p20"/>
          <p:cNvGrpSpPr/>
          <p:nvPr/>
        </p:nvGrpSpPr>
        <p:grpSpPr>
          <a:xfrm>
            <a:off x="4694735" y="3773063"/>
            <a:ext cx="7403817" cy="1431600"/>
            <a:chOff x="6394385" y="3746369"/>
            <a:chExt cx="5524412" cy="1431600"/>
          </a:xfrm>
        </p:grpSpPr>
        <p:sp>
          <p:nvSpPr>
            <p:cNvPr id="172" name="Google Shape;172;p20"/>
            <p:cNvSpPr txBox="1"/>
            <p:nvPr/>
          </p:nvSpPr>
          <p:spPr>
            <a:xfrm>
              <a:off x="7653097" y="3746369"/>
              <a:ext cx="4265700" cy="143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900">
                  <a:solidFill>
                    <a:schemeClr val="dk1"/>
                  </a:solidFill>
                  <a:latin typeface="Calibri"/>
                  <a:ea typeface="Calibri"/>
                  <a:cs typeface="Calibri"/>
                  <a:sym typeface="Calibri"/>
                </a:rPr>
                <a:t>Assessment (Problem/ solutions, MCQs, Short answers type, Quizzes, Assignments etc.).</a:t>
              </a:r>
              <a:endParaRPr sz="2900">
                <a:solidFill>
                  <a:srgbClr val="F2F2F2"/>
                </a:solidFill>
                <a:latin typeface="Open Sans"/>
                <a:ea typeface="Open Sans"/>
                <a:cs typeface="Open Sans"/>
                <a:sym typeface="Open Sans"/>
              </a:endParaRPr>
            </a:p>
          </p:txBody>
        </p:sp>
        <p:sp>
          <p:nvSpPr>
            <p:cNvPr id="173" name="Google Shape;173;p20"/>
            <p:cNvSpPr txBox="1"/>
            <p:nvPr/>
          </p:nvSpPr>
          <p:spPr>
            <a:xfrm>
              <a:off x="6394385" y="4051913"/>
              <a:ext cx="8952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rgbClr val="0000FF"/>
                  </a:solidFill>
                  <a:latin typeface="Oswald"/>
                  <a:ea typeface="Oswald"/>
                  <a:cs typeface="Oswald"/>
                  <a:sym typeface="Oswald"/>
                </a:rPr>
                <a:t>03</a:t>
              </a:r>
              <a:endParaRPr>
                <a:solidFill>
                  <a:srgbClr val="0000FF"/>
                </a:solidFill>
              </a:endParaRPr>
            </a:p>
          </p:txBody>
        </p:sp>
      </p:grpSp>
      <p:grpSp>
        <p:nvGrpSpPr>
          <p:cNvPr id="174" name="Google Shape;174;p20"/>
          <p:cNvGrpSpPr/>
          <p:nvPr/>
        </p:nvGrpSpPr>
        <p:grpSpPr>
          <a:xfrm>
            <a:off x="4608206" y="4878597"/>
            <a:ext cx="7445973" cy="1024536"/>
            <a:chOff x="6348783" y="4998138"/>
            <a:chExt cx="5555867" cy="1024536"/>
          </a:xfrm>
        </p:grpSpPr>
        <p:sp>
          <p:nvSpPr>
            <p:cNvPr id="175" name="Google Shape;175;p20"/>
            <p:cNvSpPr txBox="1"/>
            <p:nvPr/>
          </p:nvSpPr>
          <p:spPr>
            <a:xfrm>
              <a:off x="7695650" y="4998138"/>
              <a:ext cx="24093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a:p>
          </p:txBody>
        </p:sp>
        <p:sp>
          <p:nvSpPr>
            <p:cNvPr id="176" name="Google Shape;176;p20"/>
            <p:cNvSpPr txBox="1"/>
            <p:nvPr/>
          </p:nvSpPr>
          <p:spPr>
            <a:xfrm>
              <a:off x="7695650" y="5383697"/>
              <a:ext cx="4209000" cy="5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chemeClr val="dk1"/>
                  </a:solidFill>
                  <a:latin typeface="Calibri"/>
                  <a:ea typeface="Calibri"/>
                  <a:cs typeface="Calibri"/>
                  <a:sym typeface="Calibri"/>
                </a:rPr>
                <a:t>Discussion forum</a:t>
              </a:r>
              <a:endParaRPr sz="3000">
                <a:solidFill>
                  <a:srgbClr val="F2F2F2"/>
                </a:solidFill>
                <a:latin typeface="Open Sans"/>
                <a:ea typeface="Open Sans"/>
                <a:cs typeface="Open Sans"/>
                <a:sym typeface="Open Sans"/>
              </a:endParaRPr>
            </a:p>
          </p:txBody>
        </p:sp>
        <p:sp>
          <p:nvSpPr>
            <p:cNvPr id="177" name="Google Shape;177;p20"/>
            <p:cNvSpPr txBox="1"/>
            <p:nvPr/>
          </p:nvSpPr>
          <p:spPr>
            <a:xfrm>
              <a:off x="6348783" y="5314674"/>
              <a:ext cx="8952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rgbClr val="0000FF"/>
                  </a:solidFill>
                  <a:latin typeface="Oswald"/>
                  <a:ea typeface="Oswald"/>
                  <a:cs typeface="Oswald"/>
                  <a:sym typeface="Oswald"/>
                </a:rPr>
                <a:t>04</a:t>
              </a:r>
              <a:endParaRPr>
                <a:solidFill>
                  <a:srgbClr val="0000FF"/>
                </a:solidFill>
              </a:endParaRPr>
            </a:p>
          </p:txBody>
        </p:sp>
      </p:grpSp>
      <p:sp>
        <p:nvSpPr>
          <p:cNvPr id="178" name="Google Shape;178;p20"/>
          <p:cNvSpPr/>
          <p:nvPr/>
        </p:nvSpPr>
        <p:spPr>
          <a:xfrm>
            <a:off x="0" y="1"/>
            <a:ext cx="6096000" cy="732300"/>
          </a:xfrm>
          <a:prstGeom prst="rect">
            <a:avLst/>
          </a:prstGeom>
          <a:solidFill>
            <a:srgbClr val="00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500">
                <a:solidFill>
                  <a:schemeClr val="lt1"/>
                </a:solidFill>
                <a:latin typeface="Calibri"/>
                <a:ea typeface="Calibri"/>
                <a:cs typeface="Calibri"/>
                <a:sym typeface="Calibri"/>
              </a:rPr>
              <a:t>Components of Course</a:t>
            </a:r>
            <a:br>
              <a:rPr lang="en-US" sz="4500">
                <a:solidFill>
                  <a:schemeClr val="dk1"/>
                </a:solidFill>
                <a:latin typeface="Calibri"/>
                <a:ea typeface="Calibri"/>
                <a:cs typeface="Calibri"/>
                <a:sym typeface="Calibri"/>
              </a:rPr>
            </a:br>
            <a:endParaRPr sz="4500">
              <a:solidFill>
                <a:schemeClr val="dk1"/>
              </a:solidFill>
              <a:latin typeface="Calibri"/>
              <a:ea typeface="Calibri"/>
              <a:cs typeface="Calibri"/>
              <a:sym typeface="Calibri"/>
            </a:endParaRPr>
          </a:p>
        </p:txBody>
      </p:sp>
      <p:pic>
        <p:nvPicPr>
          <p:cNvPr id="179" name="Google Shape;179;p20"/>
          <p:cNvPicPr preferRelativeResize="0"/>
          <p:nvPr/>
        </p:nvPicPr>
        <p:blipFill rotWithShape="1">
          <a:blip r:embed="rId3">
            <a:alphaModFix/>
          </a:blip>
          <a:srcRect b="15142" l="5235" r="44765" t="14001"/>
          <a:stretch/>
        </p:blipFill>
        <p:spPr>
          <a:xfrm>
            <a:off x="526132" y="2778920"/>
            <a:ext cx="725901" cy="770043"/>
          </a:xfrm>
          <a:prstGeom prst="rect">
            <a:avLst/>
          </a:prstGeom>
          <a:noFill/>
          <a:ln>
            <a:noFill/>
          </a:ln>
        </p:spPr>
      </p:pic>
      <p:pic>
        <p:nvPicPr>
          <p:cNvPr id="180" name="Google Shape;180;p20"/>
          <p:cNvPicPr preferRelativeResize="0"/>
          <p:nvPr/>
        </p:nvPicPr>
        <p:blipFill rotWithShape="1">
          <a:blip r:embed="rId4">
            <a:alphaModFix/>
          </a:blip>
          <a:srcRect b="0" l="0" r="0" t="0"/>
          <a:stretch/>
        </p:blipFill>
        <p:spPr>
          <a:xfrm>
            <a:off x="1380660" y="2934727"/>
            <a:ext cx="819737" cy="768894"/>
          </a:xfrm>
          <a:prstGeom prst="rect">
            <a:avLst/>
          </a:prstGeom>
          <a:noFill/>
          <a:ln>
            <a:noFill/>
          </a:ln>
        </p:spPr>
      </p:pic>
      <p:pic>
        <p:nvPicPr>
          <p:cNvPr id="181" name="Google Shape;181;p20"/>
          <p:cNvPicPr preferRelativeResize="0"/>
          <p:nvPr/>
        </p:nvPicPr>
        <p:blipFill rotWithShape="1">
          <a:blip r:embed="rId5">
            <a:alphaModFix/>
          </a:blip>
          <a:srcRect b="0" l="9970" r="8965" t="2152"/>
          <a:stretch/>
        </p:blipFill>
        <p:spPr>
          <a:xfrm>
            <a:off x="2439401" y="2934720"/>
            <a:ext cx="627525" cy="768898"/>
          </a:xfrm>
          <a:prstGeom prst="rect">
            <a:avLst/>
          </a:prstGeom>
          <a:noFill/>
          <a:ln>
            <a:noFill/>
          </a:ln>
        </p:spPr>
      </p:pic>
      <p:pic>
        <p:nvPicPr>
          <p:cNvPr id="182" name="Google Shape;182;p20"/>
          <p:cNvPicPr preferRelativeResize="0"/>
          <p:nvPr/>
        </p:nvPicPr>
        <p:blipFill rotWithShape="1">
          <a:blip r:embed="rId6">
            <a:alphaModFix/>
          </a:blip>
          <a:srcRect b="0" l="0" r="0" t="0"/>
          <a:stretch/>
        </p:blipFill>
        <p:spPr>
          <a:xfrm>
            <a:off x="3498970" y="2688272"/>
            <a:ext cx="627510" cy="751609"/>
          </a:xfrm>
          <a:prstGeom prst="rect">
            <a:avLst/>
          </a:prstGeom>
          <a:noFill/>
          <a:ln>
            <a:noFill/>
          </a:ln>
        </p:spPr>
      </p:pic>
      <p:grpSp>
        <p:nvGrpSpPr>
          <p:cNvPr id="183" name="Google Shape;183;p20"/>
          <p:cNvGrpSpPr/>
          <p:nvPr/>
        </p:nvGrpSpPr>
        <p:grpSpPr>
          <a:xfrm>
            <a:off x="201087" y="5716848"/>
            <a:ext cx="11789830" cy="743309"/>
            <a:chOff x="7645759" y="4998138"/>
            <a:chExt cx="4209000" cy="743309"/>
          </a:xfrm>
        </p:grpSpPr>
        <p:sp>
          <p:nvSpPr>
            <p:cNvPr id="184" name="Google Shape;184;p20"/>
            <p:cNvSpPr txBox="1"/>
            <p:nvPr/>
          </p:nvSpPr>
          <p:spPr>
            <a:xfrm>
              <a:off x="7695650" y="4998138"/>
              <a:ext cx="24093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Oswald"/>
                  <a:ea typeface="Oswald"/>
                  <a:cs typeface="Oswald"/>
                  <a:sym typeface="Oswald"/>
                </a:rPr>
                <a:t>YOUR TITLE</a:t>
              </a:r>
              <a:endParaRPr/>
            </a:p>
          </p:txBody>
        </p:sp>
        <p:sp>
          <p:nvSpPr>
            <p:cNvPr id="185" name="Google Shape;185;p20"/>
            <p:cNvSpPr txBox="1"/>
            <p:nvPr/>
          </p:nvSpPr>
          <p:spPr>
            <a:xfrm>
              <a:off x="7645759" y="5187347"/>
              <a:ext cx="4209000" cy="554100"/>
            </a:xfrm>
            <a:prstGeom prst="rect">
              <a:avLst/>
            </a:prstGeom>
            <a:solidFill>
              <a:srgbClr val="FFE599"/>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000">
                  <a:solidFill>
                    <a:schemeClr val="dk1"/>
                  </a:solidFill>
                  <a:latin typeface="Calibri"/>
                  <a:ea typeface="Calibri"/>
                  <a:cs typeface="Calibri"/>
                  <a:sym typeface="Calibri"/>
                </a:rPr>
                <a:t>Live session on TV channel, Live interaction with mentors, Final assessment</a:t>
              </a:r>
              <a:endParaRPr sz="3000">
                <a:solidFill>
                  <a:srgbClr val="F2F2F2"/>
                </a:solidFill>
                <a:latin typeface="Open Sans"/>
                <a:ea typeface="Open Sans"/>
                <a:cs typeface="Open Sans"/>
                <a:sym typeface="Open Sans"/>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1"/>
          <p:cNvSpPr txBox="1"/>
          <p:nvPr/>
        </p:nvSpPr>
        <p:spPr>
          <a:xfrm>
            <a:off x="230800" y="981600"/>
            <a:ext cx="11551800" cy="4894800"/>
          </a:xfrm>
          <a:prstGeom prst="rect">
            <a:avLst/>
          </a:prstGeom>
          <a:noFill/>
          <a:ln>
            <a:noFill/>
          </a:ln>
        </p:spPr>
        <p:txBody>
          <a:bodyPr anchorCtr="0" anchor="t" bIns="91425" lIns="91425" spcFirstLastPara="1" rIns="91425" wrap="square" tIns="91425">
            <a:spAutoFit/>
          </a:bodyPr>
          <a:lstStyle/>
          <a:p>
            <a:pPr indent="-457200" lvl="0" marL="698500" rtl="0" algn="l">
              <a:lnSpc>
                <a:spcPct val="125000"/>
              </a:lnSpc>
              <a:spcBef>
                <a:spcPts val="0"/>
              </a:spcBef>
              <a:spcAft>
                <a:spcPts val="0"/>
              </a:spcAft>
              <a:buClr>
                <a:srgbClr val="212529"/>
              </a:buClr>
              <a:buSzPts val="3600"/>
              <a:buFont typeface="Roboto"/>
              <a:buAutoNum type="arabicPeriod"/>
            </a:pPr>
            <a:r>
              <a:rPr lang="en-US" sz="3600">
                <a:solidFill>
                  <a:srgbClr val="212529"/>
                </a:solidFill>
                <a:highlight>
                  <a:srgbClr val="FFFAF0"/>
                </a:highlight>
                <a:latin typeface="Roboto"/>
                <a:ea typeface="Roboto"/>
                <a:cs typeface="Roboto"/>
                <a:sym typeface="Roboto"/>
              </a:rPr>
              <a:t>Access the course links from CIET site : </a:t>
            </a:r>
            <a:r>
              <a:rPr lang="en-US" sz="3600" u="sng">
                <a:solidFill>
                  <a:schemeClr val="hlink"/>
                </a:solidFill>
                <a:highlight>
                  <a:srgbClr val="FFFAF0"/>
                </a:highlight>
                <a:latin typeface="Roboto"/>
                <a:ea typeface="Roboto"/>
                <a:cs typeface="Roboto"/>
                <a:sym typeface="Roboto"/>
                <a:hlinkClick r:id="rId3"/>
              </a:rPr>
              <a:t>https://ciet.ncert.gov.in/initiative/moocs-on-swayam</a:t>
            </a:r>
            <a:r>
              <a:rPr lang="en-US" sz="3600">
                <a:solidFill>
                  <a:srgbClr val="212529"/>
                </a:solidFill>
                <a:highlight>
                  <a:srgbClr val="FFFAF0"/>
                </a:highlight>
                <a:latin typeface="Roboto"/>
                <a:ea typeface="Roboto"/>
                <a:cs typeface="Roboto"/>
                <a:sym typeface="Roboto"/>
              </a:rPr>
              <a:t> </a:t>
            </a:r>
            <a:endParaRPr sz="3600">
              <a:solidFill>
                <a:srgbClr val="212529"/>
              </a:solidFill>
              <a:highlight>
                <a:srgbClr val="FFFAF0"/>
              </a:highlight>
              <a:latin typeface="Roboto"/>
              <a:ea typeface="Roboto"/>
              <a:cs typeface="Roboto"/>
              <a:sym typeface="Roboto"/>
            </a:endParaRPr>
          </a:p>
          <a:p>
            <a:pPr indent="-457200" lvl="0" marL="698500" rtl="0" algn="l">
              <a:lnSpc>
                <a:spcPct val="125000"/>
              </a:lnSpc>
              <a:spcBef>
                <a:spcPts val="0"/>
              </a:spcBef>
              <a:spcAft>
                <a:spcPts val="0"/>
              </a:spcAft>
              <a:buClr>
                <a:srgbClr val="212529"/>
              </a:buClr>
              <a:buSzPts val="3600"/>
              <a:buFont typeface="Roboto"/>
              <a:buAutoNum type="arabicPeriod"/>
            </a:pPr>
            <a:r>
              <a:rPr lang="en-US" sz="3600">
                <a:solidFill>
                  <a:srgbClr val="212529"/>
                </a:solidFill>
                <a:highlight>
                  <a:srgbClr val="FFFAF0"/>
                </a:highlight>
                <a:latin typeface="Roboto"/>
                <a:ea typeface="Roboto"/>
                <a:cs typeface="Roboto"/>
                <a:sym typeface="Roboto"/>
              </a:rPr>
              <a:t>Access the Course by clicking on the course link</a:t>
            </a:r>
            <a:endParaRPr sz="3600">
              <a:solidFill>
                <a:srgbClr val="212529"/>
              </a:solidFill>
              <a:highlight>
                <a:srgbClr val="FFFAF0"/>
              </a:highlight>
              <a:latin typeface="Roboto"/>
              <a:ea typeface="Roboto"/>
              <a:cs typeface="Roboto"/>
              <a:sym typeface="Roboto"/>
            </a:endParaRPr>
          </a:p>
          <a:p>
            <a:pPr indent="-457200" lvl="0" marL="698500" rtl="0" algn="l">
              <a:lnSpc>
                <a:spcPct val="125000"/>
              </a:lnSpc>
              <a:spcBef>
                <a:spcPts val="0"/>
              </a:spcBef>
              <a:spcAft>
                <a:spcPts val="0"/>
              </a:spcAft>
              <a:buClr>
                <a:srgbClr val="212529"/>
              </a:buClr>
              <a:buSzPts val="3600"/>
              <a:buFont typeface="Roboto"/>
              <a:buAutoNum type="arabicPeriod"/>
            </a:pPr>
            <a:r>
              <a:rPr lang="en-US" sz="3600">
                <a:solidFill>
                  <a:srgbClr val="212529"/>
                </a:solidFill>
                <a:highlight>
                  <a:srgbClr val="FFFAF0"/>
                </a:highlight>
                <a:latin typeface="Roboto"/>
                <a:ea typeface="Roboto"/>
                <a:cs typeface="Roboto"/>
                <a:sym typeface="Roboto"/>
              </a:rPr>
              <a:t>Register on </a:t>
            </a:r>
            <a:r>
              <a:rPr lang="en-US" sz="3600" u="sng">
                <a:solidFill>
                  <a:schemeClr val="hlink"/>
                </a:solidFill>
                <a:highlight>
                  <a:srgbClr val="FFFAF0"/>
                </a:highlight>
                <a:latin typeface="Roboto"/>
                <a:ea typeface="Roboto"/>
                <a:cs typeface="Roboto"/>
                <a:sym typeface="Roboto"/>
                <a:hlinkClick r:id="rId4"/>
              </a:rPr>
              <a:t>https://swayam.gov.in/</a:t>
            </a:r>
            <a:endParaRPr sz="3600">
              <a:solidFill>
                <a:srgbClr val="212529"/>
              </a:solidFill>
              <a:highlight>
                <a:srgbClr val="FFFAF0"/>
              </a:highlight>
              <a:latin typeface="Roboto"/>
              <a:ea typeface="Roboto"/>
              <a:cs typeface="Roboto"/>
              <a:sym typeface="Roboto"/>
            </a:endParaRPr>
          </a:p>
          <a:p>
            <a:pPr indent="-457200" lvl="0" marL="698500" rtl="0" algn="l">
              <a:lnSpc>
                <a:spcPct val="125000"/>
              </a:lnSpc>
              <a:spcBef>
                <a:spcPts val="0"/>
              </a:spcBef>
              <a:spcAft>
                <a:spcPts val="0"/>
              </a:spcAft>
              <a:buClr>
                <a:srgbClr val="212529"/>
              </a:buClr>
              <a:buSzPts val="3600"/>
              <a:buFont typeface="Roboto"/>
              <a:buAutoNum type="arabicPeriod"/>
            </a:pPr>
            <a:r>
              <a:rPr lang="en-US" sz="3600">
                <a:solidFill>
                  <a:srgbClr val="212529"/>
                </a:solidFill>
                <a:highlight>
                  <a:srgbClr val="FFFAF0"/>
                </a:highlight>
                <a:latin typeface="Roboto"/>
                <a:ea typeface="Roboto"/>
                <a:cs typeface="Roboto"/>
                <a:sym typeface="Roboto"/>
              </a:rPr>
              <a:t>Join the selected course for </a:t>
            </a:r>
            <a:r>
              <a:rPr b="1" lang="en-US" sz="3600">
                <a:solidFill>
                  <a:srgbClr val="212529"/>
                </a:solidFill>
                <a:highlight>
                  <a:srgbClr val="FFFAF0"/>
                </a:highlight>
                <a:latin typeface="Roboto"/>
                <a:ea typeface="Roboto"/>
                <a:cs typeface="Roboto"/>
                <a:sym typeface="Roboto"/>
              </a:rPr>
              <a:t>FREE</a:t>
            </a:r>
            <a:endParaRPr b="1" sz="3600">
              <a:solidFill>
                <a:srgbClr val="212529"/>
              </a:solidFill>
              <a:highlight>
                <a:srgbClr val="FFFAF0"/>
              </a:highlight>
              <a:latin typeface="Roboto"/>
              <a:ea typeface="Roboto"/>
              <a:cs typeface="Roboto"/>
              <a:sym typeface="Roboto"/>
            </a:endParaRPr>
          </a:p>
          <a:p>
            <a:pPr indent="-457200" lvl="0" marL="698500" rtl="0" algn="l">
              <a:lnSpc>
                <a:spcPct val="125000"/>
              </a:lnSpc>
              <a:spcBef>
                <a:spcPts val="0"/>
              </a:spcBef>
              <a:spcAft>
                <a:spcPts val="0"/>
              </a:spcAft>
              <a:buClr>
                <a:srgbClr val="212529"/>
              </a:buClr>
              <a:buSzPts val="3600"/>
              <a:buFont typeface="Roboto"/>
              <a:buAutoNum type="arabicPeriod"/>
            </a:pPr>
            <a:r>
              <a:rPr lang="en-US" sz="3600">
                <a:solidFill>
                  <a:srgbClr val="212529"/>
                </a:solidFill>
                <a:highlight>
                  <a:srgbClr val="FFFAF0"/>
                </a:highlight>
                <a:latin typeface="Roboto"/>
                <a:ea typeface="Roboto"/>
                <a:cs typeface="Roboto"/>
                <a:sym typeface="Roboto"/>
              </a:rPr>
              <a:t>Learn the content and complete all activities</a:t>
            </a:r>
            <a:endParaRPr sz="3600">
              <a:solidFill>
                <a:srgbClr val="212529"/>
              </a:solidFill>
              <a:highlight>
                <a:srgbClr val="FFFAF0"/>
              </a:highlight>
              <a:latin typeface="Roboto"/>
              <a:ea typeface="Roboto"/>
              <a:cs typeface="Roboto"/>
              <a:sym typeface="Roboto"/>
            </a:endParaRPr>
          </a:p>
          <a:p>
            <a:pPr indent="-457200" lvl="0" marL="698500" rtl="0" algn="l">
              <a:lnSpc>
                <a:spcPct val="125000"/>
              </a:lnSpc>
              <a:spcBef>
                <a:spcPts val="0"/>
              </a:spcBef>
              <a:spcAft>
                <a:spcPts val="0"/>
              </a:spcAft>
              <a:buClr>
                <a:srgbClr val="212529"/>
              </a:buClr>
              <a:buSzPts val="3600"/>
              <a:buFont typeface="Roboto"/>
              <a:buAutoNum type="arabicPeriod"/>
            </a:pPr>
            <a:r>
              <a:rPr lang="en-US" sz="3600">
                <a:solidFill>
                  <a:srgbClr val="212529"/>
                </a:solidFill>
                <a:highlight>
                  <a:srgbClr val="FFFAF0"/>
                </a:highlight>
                <a:latin typeface="Roboto"/>
                <a:ea typeface="Roboto"/>
                <a:cs typeface="Roboto"/>
                <a:sym typeface="Roboto"/>
              </a:rPr>
              <a:t>Take up the final assessment and get certified</a:t>
            </a:r>
            <a:endParaRPr sz="3600">
              <a:solidFill>
                <a:srgbClr val="212529"/>
              </a:solidFill>
              <a:highlight>
                <a:srgbClr val="FFFAF0"/>
              </a:highlight>
              <a:latin typeface="Roboto"/>
              <a:ea typeface="Roboto"/>
              <a:cs typeface="Roboto"/>
              <a:sym typeface="Roboto"/>
            </a:endParaRPr>
          </a:p>
        </p:txBody>
      </p:sp>
      <p:sp>
        <p:nvSpPr>
          <p:cNvPr id="191" name="Google Shape;191;p21"/>
          <p:cNvSpPr txBox="1"/>
          <p:nvPr/>
        </p:nvSpPr>
        <p:spPr>
          <a:xfrm>
            <a:off x="0" y="0"/>
            <a:ext cx="9054900" cy="877200"/>
          </a:xfrm>
          <a:prstGeom prst="rect">
            <a:avLst/>
          </a:prstGeom>
          <a:solidFill>
            <a:srgbClr val="0000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500">
                <a:solidFill>
                  <a:schemeClr val="lt1"/>
                </a:solidFill>
                <a:latin typeface="Calibri"/>
                <a:ea typeface="Calibri"/>
                <a:cs typeface="Calibri"/>
                <a:sym typeface="Calibri"/>
              </a:rPr>
              <a:t>How to join and complete the course</a:t>
            </a:r>
            <a:endParaRPr b="1" sz="45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95" name="Shape 195"/>
        <p:cNvGrpSpPr/>
        <p:nvPr/>
      </p:nvGrpSpPr>
      <p:grpSpPr>
        <a:xfrm>
          <a:off x="0" y="0"/>
          <a:ext cx="0" cy="0"/>
          <a:chOff x="0" y="0"/>
          <a:chExt cx="0" cy="0"/>
        </a:xfrm>
      </p:grpSpPr>
      <p:sp>
        <p:nvSpPr>
          <p:cNvPr id="196" name="Google Shape;196;p22"/>
          <p:cNvSpPr txBox="1"/>
          <p:nvPr/>
        </p:nvSpPr>
        <p:spPr>
          <a:xfrm>
            <a:off x="0" y="0"/>
            <a:ext cx="11091900" cy="877200"/>
          </a:xfrm>
          <a:prstGeom prst="rect">
            <a:avLst/>
          </a:prstGeom>
          <a:solidFill>
            <a:srgbClr val="0000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500">
                <a:solidFill>
                  <a:schemeClr val="lt1"/>
                </a:solidFill>
                <a:latin typeface="Calibri"/>
                <a:ea typeface="Calibri"/>
                <a:cs typeface="Calibri"/>
                <a:sym typeface="Calibri"/>
              </a:rPr>
              <a:t>Step 1: Access the course links from CIET site</a:t>
            </a:r>
            <a:endParaRPr b="1" sz="4500">
              <a:solidFill>
                <a:schemeClr val="lt1"/>
              </a:solidFill>
              <a:latin typeface="Calibri"/>
              <a:ea typeface="Calibri"/>
              <a:cs typeface="Calibri"/>
              <a:sym typeface="Calibri"/>
            </a:endParaRPr>
          </a:p>
        </p:txBody>
      </p:sp>
      <p:pic>
        <p:nvPicPr>
          <p:cNvPr id="197" name="Google Shape;197;p22"/>
          <p:cNvPicPr preferRelativeResize="0"/>
          <p:nvPr/>
        </p:nvPicPr>
        <p:blipFill>
          <a:blip r:embed="rId3">
            <a:alphaModFix/>
          </a:blip>
          <a:stretch>
            <a:fillRect/>
          </a:stretch>
        </p:blipFill>
        <p:spPr>
          <a:xfrm>
            <a:off x="332500" y="1199400"/>
            <a:ext cx="11637826" cy="5180525"/>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