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59ED089-CD6A-4844-993C-F18F67BF8AA2}">
  <a:tblStyle styleId="{859ED089-CD6A-4844-993C-F18F67BF8A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54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7959436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287959436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i="1">
                <a:latin typeface="Times New Roman"/>
                <a:ea typeface="Times New Roman"/>
                <a:cs typeface="Times New Roman"/>
                <a:sym typeface="Times New Roman"/>
              </a:rPr>
              <a:t>Digital naagrik or citizens are people who are actively engaged in the digital world for their day to day activities</a:t>
            </a:r>
            <a:endParaRPr sz="12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79594362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879594362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795943627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287959436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79594362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g28795943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name="adj" fmla="val 25000"/>
            </a:avLst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 descr="ur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2060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2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2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Google Shape;24;p2" descr="ISE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name="adj" fmla="val 25000"/>
            </a:avLst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" descr="ur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2060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2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2" descr="ISE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624417" y="1628776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2"/>
          </p:nvPr>
        </p:nvSpPr>
        <p:spPr>
          <a:xfrm>
            <a:off x="6212417" y="1628776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dt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name="adj" fmla="val 25000"/>
            </a:avLst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4" descr="ur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2060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4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49;p4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50;p4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" name="Google Shape;51;p4" descr="ISE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/>
          <p:nvPr/>
        </p:nvSpPr>
        <p:spPr>
          <a:xfrm>
            <a:off x="8789035" y="6572250"/>
            <a:ext cx="3366135" cy="23304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6195" y="6572250"/>
            <a:ext cx="12118975" cy="233680"/>
          </a:xfrm>
          <a:prstGeom prst="parallelogram">
            <a:avLst>
              <a:gd name="adj" fmla="val 25000"/>
            </a:avLst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9210675" y="6501130"/>
            <a:ext cx="27863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Toll Free No. 1800 425 6235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4" descr="ur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4670" y="365125"/>
            <a:ext cx="1302385" cy="6076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/>
          <p:nvPr/>
        </p:nvSpPr>
        <p:spPr>
          <a:xfrm>
            <a:off x="160020" y="628396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362585" y="6209030"/>
            <a:ext cx="730250" cy="219075"/>
          </a:xfrm>
          <a:prstGeom prst="parallelogram">
            <a:avLst>
              <a:gd name="adj" fmla="val 25000"/>
            </a:avLst>
          </a:prstGeom>
          <a:solidFill>
            <a:srgbClr val="002060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4"/>
          <p:cNvCxnSpPr/>
          <p:nvPr/>
        </p:nvCxnSpPr>
        <p:spPr>
          <a:xfrm flipH="1">
            <a:off x="104775" y="6563360"/>
            <a:ext cx="71120" cy="22606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"/>
          <p:cNvCxnSpPr/>
          <p:nvPr/>
        </p:nvCxnSpPr>
        <p:spPr>
          <a:xfrm flipH="1">
            <a:off x="184785" y="6577330"/>
            <a:ext cx="71755" cy="219075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"/>
          <p:cNvCxnSpPr/>
          <p:nvPr/>
        </p:nvCxnSpPr>
        <p:spPr>
          <a:xfrm flipH="1">
            <a:off x="271145" y="6559550"/>
            <a:ext cx="84455" cy="257810"/>
          </a:xfrm>
          <a:prstGeom prst="straightConnector1">
            <a:avLst/>
          </a:prstGeom>
          <a:noFill/>
          <a:ln w="412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" name="Google Shape;61;p4" descr="ISEA-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" y="365125"/>
            <a:ext cx="1064260" cy="9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00656" cy="6730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116839" y="0"/>
            <a:ext cx="119583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Ministry  of Electronics and Information Technology(MeitY)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of India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2225708" y="4869160"/>
            <a:ext cx="7740581" cy="138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Cyberbullying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How Parents Can Protect Their Children</a:t>
            </a:r>
            <a:endParaRPr sz="36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81939" y="542638"/>
            <a:ext cx="97472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Cyber Space for your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24"/>
          <p:cNvGrpSpPr/>
          <p:nvPr/>
        </p:nvGrpSpPr>
        <p:grpSpPr>
          <a:xfrm>
            <a:off x="789690" y="2278964"/>
            <a:ext cx="10612617" cy="3550595"/>
            <a:chOff x="129" y="0"/>
            <a:chExt cx="10612617" cy="3550595"/>
          </a:xfrm>
        </p:grpSpPr>
        <p:sp>
          <p:nvSpPr>
            <p:cNvPr id="196" name="Google Shape;196;p24"/>
            <p:cNvSpPr/>
            <p:nvPr/>
          </p:nvSpPr>
          <p:spPr>
            <a:xfrm>
              <a:off x="129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129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Safe Social Media Platforms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271769" y="230770"/>
              <a:ext cx="1182348" cy="114687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777527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1777527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Educational Websites and Apps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049167" y="191859"/>
              <a:ext cx="1182348" cy="122469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3564657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564657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Entertainment and Games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3826565" y="213035"/>
              <a:ext cx="1182348" cy="118234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342038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 txBox="1"/>
            <p:nvPr/>
          </p:nvSpPr>
          <p:spPr>
            <a:xfrm>
              <a:off x="5342038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Creative Tools</a:t>
              </a: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603963" y="213035"/>
              <a:ext cx="1182348" cy="1182348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7109720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 txBox="1"/>
            <p:nvPr/>
          </p:nvSpPr>
          <p:spPr>
            <a:xfrm>
              <a:off x="7109720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Virtual Communities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7381361" y="213035"/>
              <a:ext cx="1182348" cy="1182348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8887118" y="0"/>
              <a:ext cx="1725628" cy="3550595"/>
            </a:xfrm>
            <a:prstGeom prst="roundRect">
              <a:avLst>
                <a:gd name="adj" fmla="val 1000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8887118" y="1420238"/>
              <a:ext cx="1725628" cy="142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Parental Controls and Safety Tools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9158758" y="213035"/>
              <a:ext cx="1182348" cy="1182348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424515" y="2840476"/>
              <a:ext cx="9763846" cy="53258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/>
        </p:nvSpPr>
        <p:spPr>
          <a:xfrm>
            <a:off x="2007870" y="2705725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Bullying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139" y="2680622"/>
            <a:ext cx="4877322" cy="325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145915" y="1926077"/>
            <a:ext cx="68643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child, preteen or teen is tormented, threatened, harassed, humiliated, embarrassed, targeted by another child, preteen or teen using the Internet, interactive and digital technologies or mobile phones.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to have a minor on both sides, or at least have been instigated by a minor against another minor.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910590" y="2767280"/>
            <a:ext cx="36385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the Research Say?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5364634" y="422460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day,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160,000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children miss school out of fear of being bullied by other students.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 minutes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child is bullied on a school playground, with over 85% of those instances occurring without any intervention.​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Bullying occurs most frequently from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sixth to eighth grade.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910590" y="2767280"/>
            <a:ext cx="36385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the Research Say?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5442553" y="519808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 out of 10 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teens witness bullying at least once a 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out of every 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students who drops out of school does so because of being repeatedly bullied.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who are bullied are 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5x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more likely to be depressed and far more likely to be suicidal.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it Works – Direct Attacks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525780" y="1922318"/>
            <a:ext cx="5261610" cy="36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Instant/Text Messaging Harassment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Stealing Passwords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Pictures through E-mail and Cell Phones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Gaming (PS3 and Xbox)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6131725" y="1797293"/>
            <a:ext cx="51324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Polling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Malicious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Porn and Other Junk E-mail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Impersonation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8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kids Cyberbully?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0" descr="Should the definition of bullying include cyberbullying? | Education |  victoriaadvocate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2143" y="2420888"/>
            <a:ext cx="4640881" cy="29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281938" y="1827955"/>
            <a:ext cx="7110203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Motivated by Anger, Revenge, and Frustration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Pressure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Social skills or Understanding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their Social Standing or Attention seeking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Imitating Adult Behavior or Media Influence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it’s Cool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2053590" y="2545705"/>
            <a:ext cx="8439150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Signs of Cyberbullying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your child a victim?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2"/>
          <p:cNvGrpSpPr/>
          <p:nvPr/>
        </p:nvGrpSpPr>
        <p:grpSpPr>
          <a:xfrm>
            <a:off x="903867" y="1947885"/>
            <a:ext cx="10384266" cy="4578645"/>
            <a:chOff x="0" y="-68727"/>
            <a:chExt cx="7815626" cy="3687981"/>
          </a:xfrm>
        </p:grpSpPr>
        <p:sp>
          <p:nvSpPr>
            <p:cNvPr id="273" name="Google Shape;273;p32"/>
            <p:cNvSpPr/>
            <p:nvPr/>
          </p:nvSpPr>
          <p:spPr>
            <a:xfrm>
              <a:off x="0" y="44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 txBox="1"/>
            <p:nvPr/>
          </p:nvSpPr>
          <p:spPr>
            <a:xfrm>
              <a:off x="0" y="-68727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Has a sudden fear of going to school.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" name="Google Shape;275;p32"/>
            <p:cNvCxnSpPr/>
            <p:nvPr/>
          </p:nvCxnSpPr>
          <p:spPr>
            <a:xfrm>
              <a:off x="0" y="517415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6" name="Google Shape;276;p32"/>
            <p:cNvSpPr/>
            <p:nvPr/>
          </p:nvSpPr>
          <p:spPr>
            <a:xfrm>
              <a:off x="0" y="517415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7" name="Google Shape;277;p32"/>
            <p:cNvCxnSpPr/>
            <p:nvPr/>
          </p:nvCxnSpPr>
          <p:spPr>
            <a:xfrm>
              <a:off x="0" y="1034388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8" name="Google Shape;278;p32"/>
            <p:cNvSpPr/>
            <p:nvPr/>
          </p:nvSpPr>
          <p:spPr>
            <a:xfrm>
              <a:off x="0" y="1034388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Google Shape;279;p32"/>
            <p:cNvCxnSpPr/>
            <p:nvPr/>
          </p:nvCxnSpPr>
          <p:spPr>
            <a:xfrm>
              <a:off x="0" y="1551361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0" name="Google Shape;280;p32"/>
            <p:cNvSpPr/>
            <p:nvPr/>
          </p:nvSpPr>
          <p:spPr>
            <a:xfrm>
              <a:off x="0" y="155136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1" name="Google Shape;281;p32"/>
            <p:cNvCxnSpPr/>
            <p:nvPr/>
          </p:nvCxnSpPr>
          <p:spPr>
            <a:xfrm>
              <a:off x="0" y="2068335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2" name="Google Shape;282;p32"/>
            <p:cNvSpPr/>
            <p:nvPr/>
          </p:nvSpPr>
          <p:spPr>
            <a:xfrm>
              <a:off x="0" y="2068335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3" name="Google Shape;283;p32"/>
            <p:cNvCxnSpPr/>
            <p:nvPr/>
          </p:nvCxnSpPr>
          <p:spPr>
            <a:xfrm>
              <a:off x="0" y="2585308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4" name="Google Shape;284;p32"/>
            <p:cNvSpPr/>
            <p:nvPr/>
          </p:nvSpPr>
          <p:spPr>
            <a:xfrm>
              <a:off x="0" y="2585308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32"/>
            <p:cNvCxnSpPr/>
            <p:nvPr/>
          </p:nvCxnSpPr>
          <p:spPr>
            <a:xfrm>
              <a:off x="0" y="3102281"/>
              <a:ext cx="7815626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7ACD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32"/>
            <p:cNvSpPr/>
            <p:nvPr/>
          </p:nvSpPr>
          <p:spPr>
            <a:xfrm>
              <a:off x="0" y="3102281"/>
              <a:ext cx="7815626" cy="516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2"/>
          <p:cNvSpPr txBox="1"/>
          <p:nvPr/>
        </p:nvSpPr>
        <p:spPr>
          <a:xfrm>
            <a:off x="903867" y="2556585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Stops talking about 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903867" y="3198409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a sudden drop in grades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903867" y="3840232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Acts overly aggressive and angry or unusually withdrawn.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903867" y="4515967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stomachaches, headaches or difficulty sleeping.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903867" y="5122743"/>
            <a:ext cx="10967196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Has bruises, cuts or ripped clothing.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/>
        </p:nvSpPr>
        <p:spPr>
          <a:xfrm>
            <a:off x="2053590" y="2545705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of Cyberbullying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Children and Teens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5033" y="71120"/>
            <a:ext cx="6100795" cy="150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62" y="1581572"/>
            <a:ext cx="11916702" cy="431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6684"/>
          <a:stretch/>
        </p:blipFill>
        <p:spPr>
          <a:xfrm>
            <a:off x="2641524" y="1793458"/>
            <a:ext cx="6204600" cy="408694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>
            <a:off x="6215076" y="160725"/>
            <a:ext cx="2292600" cy="1743000"/>
          </a:xfrm>
          <a:prstGeom prst="cloudCallout">
            <a:avLst>
              <a:gd name="adj1" fmla="val -3760"/>
              <a:gd name="adj2" fmla="val 5132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Withdrawal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2802253" y="428625"/>
            <a:ext cx="2585086" cy="2000250"/>
          </a:xfrm>
          <a:prstGeom prst="cloudCallout">
            <a:avLst>
              <a:gd name="adj1" fmla="val -3760"/>
              <a:gd name="adj2" fmla="val 5132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Self-Esteem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84810" y="2311549"/>
            <a:ext cx="2680333" cy="2000250"/>
          </a:xfrm>
          <a:prstGeom prst="cloudCallout">
            <a:avLst>
              <a:gd name="adj1" fmla="val -3760"/>
              <a:gd name="adj2" fmla="val 5132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Anxiety and Depression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8650609" y="1252717"/>
            <a:ext cx="2585100" cy="2000100"/>
          </a:xfrm>
          <a:prstGeom prst="cloudCallout">
            <a:avLst>
              <a:gd name="adj1" fmla="val -3760"/>
              <a:gd name="adj2" fmla="val 5132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Decline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9006859" y="3517997"/>
            <a:ext cx="2585100" cy="2000100"/>
          </a:xfrm>
          <a:prstGeom prst="cloudCallout">
            <a:avLst>
              <a:gd name="adj1" fmla="val -3760"/>
              <a:gd name="adj2" fmla="val 5132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Symptoms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4282675" y="198589"/>
            <a:ext cx="7200900" cy="6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Anxiety and Depression: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Victims often feel isolated, anxious, and depressed due to the relentless nature of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Self-Esteem: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Persistent harassment can erode a child's self-confidence and sense of self-worth.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Withdrawal: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Fear of further bullying may lead victims to withdraw from social activities and avoid interactions, both online and offline.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Decline: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stress and distraction caused by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negatively impact a child's academic performance and interest in school.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Symptoms: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Victims may experience physical symptoms such as headaches, stomach-aches, or other stress-related ailments.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610" y="198589"/>
            <a:ext cx="3729990" cy="559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/>
        </p:nvSpPr>
        <p:spPr>
          <a:xfrm>
            <a:off x="2053590" y="2659559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Preventative Measures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119336" y="1997170"/>
            <a:ext cx="684076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less likely to be victims of bullying if they appear confident and resourceful. To make sure your child isn’t a victim: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Build your child’s self-respect: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 him that he is strong and worthwhile. His rights and opinions count.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Teach your child 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be assertive. Tell him to clearly express his feelings, say no when he feels pressured, and stand up for himself with words—not fists.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8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0" y="1844614"/>
            <a:ext cx="62712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lang="en-US"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Role-play tough situations: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using different ways to deal with bullies.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lang="en-US"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Identify supportive people: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your child where to get help, such as from parents, teachers and other trusted adults.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</a:pPr>
            <a:r>
              <a:rPr lang="en-US"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Encourage friendships: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your child opportunities to socialize with like-minded kids. Joining a club or team may help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9"/>
          <p:cNvSpPr txBox="1"/>
          <p:nvPr/>
        </p:nvSpPr>
        <p:spPr>
          <a:xfrm>
            <a:off x="281940" y="542638"/>
            <a:ext cx="8439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Prepare your child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93872" y="1908051"/>
            <a:ext cx="62712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Stay involved: 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what’s happening at school and with friends.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Tell your child to avoid 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who display bullying behavior.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Insist that your child walk away 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dangerous situations. Children should never defend themselves or others from bullies who have a weapon.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3260" y="2611483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281940" y="542638"/>
            <a:ext cx="843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chemeClr val="lt1"/>
                </a:solidFill>
              </a:rPr>
              <a:t>Steps by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116762" y="1916832"/>
            <a:ext cx="6699318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Use Parental control tools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Set Screen Time limits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Monitor Online Activity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Review and Update Privacy settings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Educate about online safety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Review and Update Privacy Settings</a:t>
            </a:r>
            <a:endParaRPr sz="27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•"/>
            </a:pPr>
            <a:r>
              <a:rPr lang="en-US" sz="2700" b="1" dirty="0">
                <a:solidFill>
                  <a:schemeClr val="accent2"/>
                </a:solidFill>
              </a:rPr>
              <a:t>Stay Informed and Adapt</a:t>
            </a:r>
            <a:endParaRPr sz="2700" dirty="0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</p:txBody>
      </p:sp>
      <p:pic>
        <p:nvPicPr>
          <p:cNvPr id="350" name="Google Shape;35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312" y="2276872"/>
            <a:ext cx="45720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/>
          <p:nvPr/>
        </p:nvSpPr>
        <p:spPr>
          <a:xfrm>
            <a:off x="2053590" y="2659559"/>
            <a:ext cx="8439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Steps to Take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Child is </a:t>
            </a:r>
            <a:r>
              <a:rPr lang="en-US" sz="3600" b="1">
                <a:solidFill>
                  <a:schemeClr val="dk1"/>
                </a:solidFill>
              </a:rPr>
              <a:t>Victim of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Cyberbull</a:t>
            </a:r>
            <a:r>
              <a:rPr lang="en-US" sz="3600" b="1">
                <a:solidFill>
                  <a:schemeClr val="dk1"/>
                </a:solidFill>
              </a:rPr>
              <a:t>ying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2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17197" y="2132856"/>
            <a:ext cx="62712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recent study, nearly one-third of kids admitted to having bullied someone. To prevent your child from becoming a bully: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Set an example: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caring and non-aggressive. When you are angry, act calm.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Provide outlets: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 high energy into sports and other activities.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Monitor influences: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the amount of violence your child sees on TV and in video games.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5432" y="1844824"/>
            <a:ext cx="5201783" cy="42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3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149723" y="1916832"/>
            <a:ext cx="6271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 firm, fair and consistent discipline.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Enforce sensible limits without fail.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Encourage values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Say, “Treat others as you want to be treated.”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Pay attention: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how your child behaves and address any problems immediately.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Seek advice: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you’re worried that your child might be a bully, talk with a professional.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916832"/>
            <a:ext cx="5201783" cy="42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10" y="1798775"/>
            <a:ext cx="6724500" cy="4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1800" b="1" i="0" u="none" strike="noStrike" cap="none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Awareness activities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workshops / Webinars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weeks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AIR/DD/ Community Radio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TV Programs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)/YouTube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App (Cyber fitness/Awareness App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7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1800" b="1" i="0" u="none" strike="noStrike" cap="none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Multilingual awareness content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Website, Handbooks, posters, cartoon, videos, etc.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Leverage Print, Electronic, Social media for dissemination </a:t>
            </a:r>
            <a:endParaRPr sz="7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3.  </a:t>
            </a:r>
            <a:r>
              <a:rPr lang="en-US" sz="1800" b="1" i="0" u="none" strike="noStrike" cap="none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Role-based Awareness &amp; Progression Pathways</a:t>
            </a:r>
            <a:endParaRPr sz="1800" b="1" i="0" u="none" strike="noStrike" cap="none" dirty="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Interactive programs for Cyber Kid, Cyber Cadet, Cyber Women and Cyber Trainer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engagement: competitions, quiz, cyber clubs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170" y="201449"/>
            <a:ext cx="5576834" cy="564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259080" y="474058"/>
            <a:ext cx="5836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 </a:t>
            </a: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Digital Naagrik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/>
          <p:nvPr/>
        </p:nvSpPr>
        <p:spPr>
          <a:xfrm>
            <a:off x="2053590" y="2659559"/>
            <a:ext cx="8439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Steps to Take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Child is</a:t>
            </a:r>
            <a:r>
              <a:rPr lang="en-US" sz="3600" b="1">
                <a:solidFill>
                  <a:schemeClr val="dk1"/>
                </a:solidFill>
              </a:rPr>
              <a:t> a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Cyberbull</a:t>
            </a:r>
            <a:r>
              <a:rPr lang="en-US" sz="3600" b="1">
                <a:solidFill>
                  <a:schemeClr val="dk1"/>
                </a:solidFill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5"/>
          <p:cNvSpPr txBox="1"/>
          <p:nvPr/>
        </p:nvSpPr>
        <p:spPr>
          <a:xfrm>
            <a:off x="281940" y="542638"/>
            <a:ext cx="843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5"/>
          <p:cNvSpPr txBox="1"/>
          <p:nvPr/>
        </p:nvSpPr>
        <p:spPr>
          <a:xfrm>
            <a:off x="300878" y="2212414"/>
            <a:ext cx="60009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300" b="1" dirty="0">
                <a:solidFill>
                  <a:schemeClr val="accent2"/>
                </a:solidFill>
              </a:rPr>
              <a:t>tay Calm &amp; Gather information</a:t>
            </a:r>
            <a:endParaRPr sz="23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•"/>
            </a:pPr>
            <a:r>
              <a:rPr lang="en-US" sz="2300" b="1" dirty="0">
                <a:solidFill>
                  <a:schemeClr val="accent2"/>
                </a:solidFill>
              </a:rPr>
              <a:t>Address the behavior, Not just the incident</a:t>
            </a:r>
            <a:endParaRPr sz="23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•"/>
            </a:pPr>
            <a:r>
              <a:rPr lang="en-US" sz="2300" b="1" dirty="0">
                <a:solidFill>
                  <a:schemeClr val="accent2"/>
                </a:solidFill>
              </a:rPr>
              <a:t>Set Clear Consequences</a:t>
            </a:r>
            <a:endParaRPr sz="23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•"/>
            </a:pPr>
            <a:r>
              <a:rPr lang="en-US" sz="2300" b="1" dirty="0">
                <a:solidFill>
                  <a:schemeClr val="accent2"/>
                </a:solidFill>
              </a:rPr>
              <a:t>Monitor Online Behavior Going Forward</a:t>
            </a:r>
            <a:endParaRPr sz="23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•"/>
            </a:pPr>
            <a:r>
              <a:rPr lang="en-US" sz="2300" b="1" dirty="0">
                <a:solidFill>
                  <a:schemeClr val="accent2"/>
                </a:solidFill>
              </a:rPr>
              <a:t>Teach Digital Etiquette &amp; Kindness</a:t>
            </a:r>
            <a:endParaRPr sz="2300" b="1" dirty="0">
              <a:solidFill>
                <a:schemeClr val="accent2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lang="en-US" sz="2300" b="1" dirty="0">
                <a:solidFill>
                  <a:schemeClr val="accent2"/>
                </a:solidFill>
              </a:rPr>
              <a:t>Seek Professional help if needed</a:t>
            </a:r>
            <a:endParaRPr sz="2300" b="1" dirty="0">
              <a:solidFill>
                <a:schemeClr val="accent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accent2"/>
              </a:solidFill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096" y="1916832"/>
            <a:ext cx="4842181" cy="384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 txBox="1"/>
          <p:nvPr/>
        </p:nvSpPr>
        <p:spPr>
          <a:xfrm>
            <a:off x="1876425" y="2568119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Resources and Tools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Parents and Kids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7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7"/>
          <p:cNvSpPr txBox="1"/>
          <p:nvPr/>
        </p:nvSpPr>
        <p:spPr>
          <a:xfrm>
            <a:off x="416490" y="1772816"/>
            <a:ext cx="11212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Websites‍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Websites like StopBullying.gov provide extensive resources and advice for preventing and dealing with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sites often include tips, strategies, and real-life stories to help children understand the impact of bullying. 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</a:rPr>
              <a:t>2.   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Control Apps‍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 like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Qustodio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Net Nanny can help parents monitor and manage their children's online activities.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tools offer features like activity tracking, content filtering, and screen time management to ensure safe online interactions.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8"/>
          <p:cNvSpPr txBox="1"/>
          <p:nvPr/>
        </p:nvSpPr>
        <p:spPr>
          <a:xfrm>
            <a:off x="281940" y="542638"/>
            <a:ext cx="8439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Prevent Bullying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8"/>
          <p:cNvSpPr txBox="1"/>
          <p:nvPr/>
        </p:nvSpPr>
        <p:spPr>
          <a:xfrm>
            <a:off x="398640" y="1772816"/>
            <a:ext cx="11212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Groups‍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and local support forums can offer advice and emotional support for both parents and children dealing with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with other kids and parents who have had similar experiences can give comfort and practical insights.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4.   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Counselling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beneficial for children affected by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cyberbullying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helping them cope with the emotional aftermath.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Counsellors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offer strategies for resilience and recovery, enabling children to rebuild their confidence and well-being.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9"/>
          <p:cNvSpPr txBox="1"/>
          <p:nvPr/>
        </p:nvSpPr>
        <p:spPr>
          <a:xfrm>
            <a:off x="1061085" y="3075057"/>
            <a:ext cx="3638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Anonymity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9"/>
          <p:cNvSpPr txBox="1"/>
          <p:nvPr/>
        </p:nvSpPr>
        <p:spPr>
          <a:xfrm>
            <a:off x="5432557" y="486637"/>
            <a:ext cx="5856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Kids need to know that all online transactions are recorded by the computer internet address.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Law departments can work with Internet providers to identify exactly where that computer is located (anywhere on the planet).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Device fingerprint – Makes it easy to find the real users.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0"/>
          <p:cNvSpPr txBox="1"/>
          <p:nvPr/>
        </p:nvSpPr>
        <p:spPr>
          <a:xfrm>
            <a:off x="1043227" y="2378525"/>
            <a:ext cx="2868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Thumb Rule for Parents</a:t>
            </a:r>
            <a:endParaRPr sz="36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 </a:t>
            </a:r>
            <a:r>
              <a:rPr lang="en-US" sz="3600" b="1">
                <a:solidFill>
                  <a:schemeClr val="accent1"/>
                </a:solidFill>
              </a:rPr>
              <a:t> C-A-R-E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5825457" y="404664"/>
            <a:ext cx="5856000" cy="5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C</a:t>
            </a:r>
            <a:r>
              <a:rPr lang="en-US" sz="2800" dirty="0">
                <a:solidFill>
                  <a:srgbClr val="2E75B5"/>
                </a:solidFill>
              </a:rPr>
              <a:t>ommunicate Openly</a:t>
            </a:r>
            <a:endParaRPr sz="2800" dirty="0">
              <a:solidFill>
                <a:srgbClr val="2E75B5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Build Trust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Child comes without fear of punishment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B0F00"/>
              </a:solidFill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dirty="0">
                <a:solidFill>
                  <a:srgbClr val="2E75B5"/>
                </a:solidFill>
              </a:rPr>
              <a:t>ctively Monitor</a:t>
            </a:r>
            <a:endParaRPr sz="2800" dirty="0">
              <a:solidFill>
                <a:srgbClr val="2E75B5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Stay informed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Parental controls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B0F00"/>
              </a:solidFill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</a:t>
            </a:r>
            <a:r>
              <a:rPr lang="en-US" sz="2800" dirty="0">
                <a:solidFill>
                  <a:srgbClr val="2E75B5"/>
                </a:solidFill>
              </a:rPr>
              <a:t>eview Privacy Settings</a:t>
            </a:r>
            <a:endParaRPr sz="2800" dirty="0">
              <a:solidFill>
                <a:srgbClr val="2E75B5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Regularly check &amp; update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Limit exposure to strangers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B0F00"/>
              </a:solidFill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E</a:t>
            </a:r>
            <a:r>
              <a:rPr lang="en-US" sz="2800" dirty="0">
                <a:solidFill>
                  <a:srgbClr val="2E75B5"/>
                </a:solidFill>
              </a:rPr>
              <a:t>ducate regularly</a:t>
            </a:r>
            <a:endParaRPr sz="2800" dirty="0">
              <a:solidFill>
                <a:srgbClr val="2E75B5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Respectful online behavior</a:t>
            </a:r>
            <a:endParaRPr sz="2100" dirty="0">
              <a:solidFill>
                <a:srgbClr val="5B0F00"/>
              </a:solidFill>
            </a:endParaRPr>
          </a:p>
          <a:p>
            <a:pPr marL="914400" marR="0" lvl="1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100"/>
              <a:buChar char="○"/>
            </a:pPr>
            <a:r>
              <a:rPr lang="en-US" sz="2100" dirty="0">
                <a:solidFill>
                  <a:srgbClr val="5B0F00"/>
                </a:solidFill>
              </a:rPr>
              <a:t>Spot </a:t>
            </a:r>
            <a:r>
              <a:rPr lang="en-US" sz="2100" dirty="0" err="1">
                <a:solidFill>
                  <a:srgbClr val="5B0F00"/>
                </a:solidFill>
              </a:rPr>
              <a:t>cyberbullying</a:t>
            </a:r>
            <a:endParaRPr sz="2800" dirty="0">
              <a:solidFill>
                <a:srgbClr val="2E75B5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/>
        </p:nvSpPr>
        <p:spPr>
          <a:xfrm>
            <a:off x="3613785" y="849630"/>
            <a:ext cx="58369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Safety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1"/>
          <p:cNvSpPr txBox="1"/>
          <p:nvPr/>
        </p:nvSpPr>
        <p:spPr>
          <a:xfrm>
            <a:off x="880110" y="2132856"/>
            <a:ext cx="1074801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http://www.facebook.com/safety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http://www.netsmartz.org/Parents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http://staysafeonline.org/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http://stopcyberbullying.org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290" y="1653540"/>
            <a:ext cx="4354830" cy="435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>
            <a:spLocks noGrp="1"/>
          </p:cNvSpPr>
          <p:nvPr>
            <p:ph type="dt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03-09-2024</a:t>
            </a:r>
            <a:endParaRPr/>
          </a:p>
        </p:txBody>
      </p:sp>
      <p:sp>
        <p:nvSpPr>
          <p:cNvPr id="430" name="Google Shape;430;p52"/>
          <p:cNvSpPr txBox="1">
            <a:spLocks noGrp="1"/>
          </p:cNvSpPr>
          <p:nvPr>
            <p:ph type="ft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www.infosecawareness.in</a:t>
            </a:r>
            <a:endParaRPr/>
          </a:p>
        </p:txBody>
      </p:sp>
      <p:sp>
        <p:nvSpPr>
          <p:cNvPr id="431" name="Google Shape;431;p52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2" name="Google Shape;432;p52"/>
          <p:cNvGraphicFramePr/>
          <p:nvPr/>
        </p:nvGraphicFramePr>
        <p:xfrm>
          <a:off x="1330960" y="767041"/>
          <a:ext cx="9357375" cy="5550520"/>
        </p:xfrm>
        <a:graphic>
          <a:graphicData uri="http://schemas.openxmlformats.org/drawingml/2006/table">
            <a:tbl>
              <a:tblPr firstRow="1" firstCol="1" bandRow="1">
                <a:noFill/>
                <a:tableStyleId>{859ED089-CD6A-4844-993C-F18F67BF8AA2}</a:tableStyleId>
              </a:tblPr>
              <a:tblGrid>
                <a:gridCol w="4011725"/>
                <a:gridCol w="5345650"/>
              </a:tblGrid>
              <a:tr h="69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20 Days before AW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Planning and conducting Training for Master Trainers and Preparations plan for Awareness Week (AW)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7 Days before AW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Media Plan by Police Department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6580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Proposed</a:t>
                      </a: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Parallel Activities</a:t>
                      </a: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 </a:t>
                      </a: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 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Inauguration / General Public Awareness / Media coverage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93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Schools, colleges, Police, SMEs, CSC VLEs / sharing details to media for coverage in the news paper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69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Live DD / Private TV channel program – with Police, ISEA representatives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69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AIR FM Radio live Phone-in program / Community radio programs – Police, ISEA Team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6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Road shows   - media coverage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69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Malls, Theatres, crowded public places coverage – media coverage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6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Awareness workshops / Closing ceremony  - media coverage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433" name="Google Shape;433;p52"/>
          <p:cNvSpPr/>
          <p:nvPr/>
        </p:nvSpPr>
        <p:spPr>
          <a:xfrm>
            <a:off x="1452880" y="166978"/>
            <a:ext cx="48150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Tentative Plan for Awareness week </a:t>
            </a:r>
            <a:endParaRPr sz="36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l="1637"/>
          <a:stretch/>
        </p:blipFill>
        <p:spPr>
          <a:xfrm>
            <a:off x="15243" y="1188721"/>
            <a:ext cx="12161519" cy="4250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196450" y="5304224"/>
            <a:ext cx="7228800" cy="8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https://dn.is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a.app/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164269" y="5059680"/>
            <a:ext cx="6557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https://dn.isea.app/joinwithus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" y="7"/>
            <a:ext cx="10884457" cy="48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096" y="4372300"/>
            <a:ext cx="3954829" cy="179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9997440" y="467360"/>
            <a:ext cx="1158240" cy="863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4790" y="2383221"/>
            <a:ext cx="7551419" cy="31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396240" y="2758530"/>
            <a:ext cx="38328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Bullying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4434840" y="1182618"/>
            <a:ext cx="7551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every parent needs to know!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205740" y="2587080"/>
            <a:ext cx="38328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Topics of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434840" y="849223"/>
            <a:ext cx="755142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Cyber Space for your children?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Cyberbullying 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Recognizing the Signs of Cyberbullying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Impact of Cyberbullying on Children and Teens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Preventative Measures for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to Take if Your Child is Being Cyberbullied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and Tools for Parents and Kids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2007870" y="2705725"/>
            <a:ext cx="8439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6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Cyber Space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children?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EA_tem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1257</Words>
  <Application>Microsoft Office PowerPoint</Application>
  <PresentationFormat>Custom</PresentationFormat>
  <Paragraphs>208</Paragraphs>
  <Slides>38</Slides>
  <Notes>38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ISEA_temp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CIET OFFICIAL</dc:creator>
  <cp:lastModifiedBy>CIET OFFICIAL</cp:lastModifiedBy>
  <cp:revision>3</cp:revision>
  <dcterms:modified xsi:type="dcterms:W3CDTF">2024-09-10T05:21:27Z</dcterms:modified>
</cp:coreProperties>
</file>