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hoX6L1yssWWjJlSI0chtbkGQui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B45824-1CAE-40E1-919C-7BB65C4933BB}">
  <a:tblStyle styleId="{3FB45824-1CAE-40E1-919C-7BB65C4933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i="1" lang="en-US" sz="1200">
                <a:latin typeface="Times New Roman"/>
                <a:ea typeface="Times New Roman"/>
                <a:cs typeface="Times New Roman"/>
                <a:sym typeface="Times New Roman"/>
              </a:rPr>
              <a:t>Digital naagrik or citizens are people who are actively engaged in the digital world for their day to day activities</a:t>
            </a:r>
            <a:endParaRPr i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fmla="val 25000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6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/>
          </a:p>
        </p:txBody>
      </p:sp>
      <p:pic>
        <p:nvPicPr>
          <p:cNvPr descr="url" id="18" name="Google Shape;1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6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2060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36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" name="Google Shape;22;p36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" name="Google Shape;23;p36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SEA-logo" id="24" name="Google Shape;2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6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6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fmla="val 25000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6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/>
          </a:p>
        </p:txBody>
      </p:sp>
      <p:pic>
        <p:nvPicPr>
          <p:cNvPr descr="url" id="28" name="Google Shape;2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6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6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2060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31;p36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" name="Google Shape;32;p36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" name="Google Shape;33;p36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SEA-logo" id="34" name="Google Shape;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8"/>
          <p:cNvSpPr txBox="1"/>
          <p:nvPr>
            <p:ph idx="1" type="body"/>
          </p:nvPr>
        </p:nvSpPr>
        <p:spPr>
          <a:xfrm>
            <a:off x="624417" y="1628776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8"/>
          <p:cNvSpPr txBox="1"/>
          <p:nvPr>
            <p:ph idx="2" type="body"/>
          </p:nvPr>
        </p:nvSpPr>
        <p:spPr>
          <a:xfrm>
            <a:off x="6212417" y="1628776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8"/>
          <p:cNvSpPr txBox="1"/>
          <p:nvPr>
            <p:ph idx="10" type="dt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8"/>
          <p:cNvSpPr txBox="1"/>
          <p:nvPr>
            <p:ph idx="12" type="sldNum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2" name="Google Shape;13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Google Shape;14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7" name="Google Shape;157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9" name="Google Shape;159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5" name="Google Shape;175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6" name="Google Shape;176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3" name="Google Shape;183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8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fmla="val 25000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8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/>
          </a:p>
        </p:txBody>
      </p:sp>
      <p:pic>
        <p:nvPicPr>
          <p:cNvPr descr="url" id="45" name="Google Shape;4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8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8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2060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38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" name="Google Shape;49;p38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" name="Google Shape;50;p38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SEA-logo" id="51" name="Google Shape;5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8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8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fmla="val 25000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8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/>
          </a:p>
        </p:txBody>
      </p:sp>
      <p:pic>
        <p:nvPicPr>
          <p:cNvPr descr="url" id="55" name="Google Shape;5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8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8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fmla="val 25000" name="adj"/>
            </a:avLst>
          </a:prstGeom>
          <a:solidFill>
            <a:srgbClr val="002060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38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p38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" name="Google Shape;60;p38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cap="flat" cmpd="sng" w="412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SEA-logo" id="61" name="Google Shape;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4" name="Google Shape;94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28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28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28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Relationship Id="rId4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"/>
          <p:cNvSpPr txBox="1"/>
          <p:nvPr/>
        </p:nvSpPr>
        <p:spPr>
          <a:xfrm>
            <a:off x="116839" y="0"/>
            <a:ext cx="1195832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Ministry  of Electronics and Information Technology(MeitY)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 of India </a:t>
            </a:r>
            <a:endParaRPr/>
          </a:p>
        </p:txBody>
      </p:sp>
      <p:sp>
        <p:nvSpPr>
          <p:cNvPr id="209" name="Google Shape;209;p1"/>
          <p:cNvSpPr/>
          <p:nvPr/>
        </p:nvSpPr>
        <p:spPr>
          <a:xfrm>
            <a:off x="2225709" y="5347594"/>
            <a:ext cx="7740581" cy="1383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Cyberbullying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How Parents Can Protect Their Children</a:t>
            </a:r>
            <a:endParaRPr b="1" sz="36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281939" y="542638"/>
            <a:ext cx="97472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Cyber Space for your children</a:t>
            </a:r>
            <a:endParaRPr/>
          </a:p>
        </p:txBody>
      </p:sp>
      <p:grpSp>
        <p:nvGrpSpPr>
          <p:cNvPr id="274" name="Google Shape;274;p10"/>
          <p:cNvGrpSpPr/>
          <p:nvPr/>
        </p:nvGrpSpPr>
        <p:grpSpPr>
          <a:xfrm>
            <a:off x="789690" y="2278964"/>
            <a:ext cx="10612617" cy="3550595"/>
            <a:chOff x="129" y="0"/>
            <a:chExt cx="10612617" cy="3550595"/>
          </a:xfrm>
        </p:grpSpPr>
        <p:sp>
          <p:nvSpPr>
            <p:cNvPr id="275" name="Google Shape;275;p10"/>
            <p:cNvSpPr/>
            <p:nvPr/>
          </p:nvSpPr>
          <p:spPr>
            <a:xfrm>
              <a:off x="129" y="0"/>
              <a:ext cx="1725628" cy="3550595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129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Safe Social Media Platforms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71769" y="230770"/>
              <a:ext cx="1182348" cy="114687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777527" y="0"/>
              <a:ext cx="1725628" cy="3550595"/>
            </a:xfrm>
            <a:prstGeom prst="roundRect">
              <a:avLst>
                <a:gd fmla="val 10000" name="adj"/>
              </a:avLst>
            </a:prstGeom>
            <a:solidFill>
              <a:srgbClr val="43A2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1777527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Educational Websites and Apps</a:t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049167" y="191859"/>
              <a:ext cx="1182348" cy="122469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3564657" y="0"/>
              <a:ext cx="1725628" cy="3550595"/>
            </a:xfrm>
            <a:prstGeom prst="roundRect">
              <a:avLst>
                <a:gd fmla="val 10000" name="adj"/>
              </a:avLst>
            </a:prstGeom>
            <a:solidFill>
              <a:srgbClr val="43BA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 txBox="1"/>
            <p:nvPr/>
          </p:nvSpPr>
          <p:spPr>
            <a:xfrm>
              <a:off x="3564657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Entertainment and Games</a:t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3826565" y="213035"/>
              <a:ext cx="1182348" cy="118234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5342038" y="0"/>
              <a:ext cx="1725628" cy="3550595"/>
            </a:xfrm>
            <a:prstGeom prst="roundRect">
              <a:avLst>
                <a:gd fmla="val 10000" name="adj"/>
              </a:avLst>
            </a:prstGeom>
            <a:solidFill>
              <a:srgbClr val="44B5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5342038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Creative Tools</a:t>
              </a: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5603963" y="213035"/>
              <a:ext cx="1182348" cy="1182348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7109720" y="0"/>
              <a:ext cx="1725628" cy="3550595"/>
            </a:xfrm>
            <a:prstGeom prst="roundRect">
              <a:avLst>
                <a:gd fmla="val 10000" name="adj"/>
              </a:avLst>
            </a:prstGeom>
            <a:solidFill>
              <a:srgbClr val="46AF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7109720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Virtual Communities</a:t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7381361" y="213035"/>
              <a:ext cx="1182348" cy="1182348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8887118" y="0"/>
              <a:ext cx="1725628" cy="3550595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8887118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Parental Controls and Safety Tools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9158758" y="213035"/>
              <a:ext cx="1182348" cy="1182348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424515" y="2840476"/>
              <a:ext cx="9763846" cy="532589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2007870" y="2705725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2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Bullying</a:t>
            </a:r>
            <a:endParaRPr/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139" y="2680622"/>
            <a:ext cx="4877322" cy="325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 txBox="1"/>
          <p:nvPr/>
        </p:nvSpPr>
        <p:spPr>
          <a:xfrm>
            <a:off x="145915" y="1926077"/>
            <a:ext cx="6864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child, preteen or teen is tormented, threatened, harassed, humiliated, embarrassed, targeted by another child, preteen or teen using the Internet, interactive and digital technologies or mobile phones.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to have a minor on both sides, or at least have been instigated by a minor against another minor.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3"/>
          <p:cNvSpPr txBox="1"/>
          <p:nvPr/>
        </p:nvSpPr>
        <p:spPr>
          <a:xfrm>
            <a:off x="910590" y="2767280"/>
            <a:ext cx="36385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the Research Say?</a:t>
            </a:r>
            <a:endParaRPr/>
          </a:p>
        </p:txBody>
      </p:sp>
      <p:sp>
        <p:nvSpPr>
          <p:cNvPr id="313" name="Google Shape;313;p13"/>
          <p:cNvSpPr txBox="1"/>
          <p:nvPr/>
        </p:nvSpPr>
        <p:spPr>
          <a:xfrm>
            <a:off x="5364634" y="422460"/>
            <a:ext cx="5856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day, 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160,000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children miss school out of fear of being bullied by other students.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 minutes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child is bullied on a school playground, with over 85% of those instances occurring without any intervention.​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Bullying occurs most frequently from 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sixth to eighth grade.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 txBox="1"/>
          <p:nvPr/>
        </p:nvSpPr>
        <p:spPr>
          <a:xfrm>
            <a:off x="910590" y="2767280"/>
            <a:ext cx="36385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the Research Say?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5442553" y="519808"/>
            <a:ext cx="5856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 out of 10 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teens witness bullying at least once a day.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out of every 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students who drops out of school does so because of being repeatedly bullied.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who are bullied are 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5x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more likely to be depressed and far more likely to be suicidal.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5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it Works – Direct Attacks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525780" y="1922318"/>
            <a:ext cx="5261610" cy="3682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Instant/Text Messaging Harassment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Stealing Passwords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Pictures through E-mail and Cell Phones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Gaming (PS3 and Xbox)</a:t>
            </a:r>
            <a:endParaRPr/>
          </a:p>
        </p:txBody>
      </p:sp>
      <p:sp>
        <p:nvSpPr>
          <p:cNvPr id="328" name="Google Shape;328;p15"/>
          <p:cNvSpPr txBox="1"/>
          <p:nvPr/>
        </p:nvSpPr>
        <p:spPr>
          <a:xfrm>
            <a:off x="6131725" y="1797293"/>
            <a:ext cx="51324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Websites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Blogs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Polling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Malicious Code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Porn and Other Junk E-mail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Impersonation</a:t>
            </a:r>
            <a:endParaRPr/>
          </a:p>
          <a:p>
            <a:pPr indent="-1905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 kids Cyberbully?</a:t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ould the definition of bullying include cyberbullying? | Education |  victoriaadvocate.com" id="337" name="Google Shape;3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0565" y="2044250"/>
            <a:ext cx="5442460" cy="32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 txBox="1"/>
          <p:nvPr/>
        </p:nvSpPr>
        <p:spPr>
          <a:xfrm>
            <a:off x="434340" y="2044238"/>
            <a:ext cx="58140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Motivated by Anger, Revenge, and Frustration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Entertainment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Accident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Tough Guy or Gal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Bolster or Improve their Social Standing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it’s Cool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/>
          <p:nvPr/>
        </p:nvSpPr>
        <p:spPr>
          <a:xfrm>
            <a:off x="2053590" y="2545705"/>
            <a:ext cx="843915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the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Signs of Cyberbullying</a:t>
            </a:r>
            <a:b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8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your child a victim?</a:t>
            </a:r>
            <a:endParaRPr/>
          </a:p>
        </p:txBody>
      </p:sp>
      <p:grpSp>
        <p:nvGrpSpPr>
          <p:cNvPr id="351" name="Google Shape;351;p18"/>
          <p:cNvGrpSpPr/>
          <p:nvPr/>
        </p:nvGrpSpPr>
        <p:grpSpPr>
          <a:xfrm>
            <a:off x="903867" y="1947885"/>
            <a:ext cx="10384266" cy="4578645"/>
            <a:chOff x="0" y="-68727"/>
            <a:chExt cx="7815626" cy="3687981"/>
          </a:xfrm>
        </p:grpSpPr>
        <p:sp>
          <p:nvSpPr>
            <p:cNvPr id="352" name="Google Shape;352;p18"/>
            <p:cNvSpPr/>
            <p:nvPr/>
          </p:nvSpPr>
          <p:spPr>
            <a:xfrm>
              <a:off x="0" y="441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 txBox="1"/>
            <p:nvPr/>
          </p:nvSpPr>
          <p:spPr>
            <a:xfrm>
              <a:off x="0" y="-68727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Has a sudden fear of going to school.</a:t>
              </a:r>
              <a:endParaRPr/>
            </a:p>
          </p:txBody>
        </p:sp>
        <p:cxnSp>
          <p:nvCxnSpPr>
            <p:cNvPr id="354" name="Google Shape;354;p18"/>
            <p:cNvCxnSpPr/>
            <p:nvPr/>
          </p:nvCxnSpPr>
          <p:spPr>
            <a:xfrm>
              <a:off x="0" y="517415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7ACDE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5" name="Google Shape;355;p18"/>
            <p:cNvSpPr/>
            <p:nvPr/>
          </p:nvSpPr>
          <p:spPr>
            <a:xfrm>
              <a:off x="0" y="517415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6" name="Google Shape;356;p18"/>
            <p:cNvCxnSpPr/>
            <p:nvPr/>
          </p:nvCxnSpPr>
          <p:spPr>
            <a:xfrm>
              <a:off x="0" y="1034388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7ACDE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7" name="Google Shape;357;p18"/>
            <p:cNvSpPr/>
            <p:nvPr/>
          </p:nvSpPr>
          <p:spPr>
            <a:xfrm>
              <a:off x="0" y="1034388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8" name="Google Shape;358;p18"/>
            <p:cNvCxnSpPr/>
            <p:nvPr/>
          </p:nvCxnSpPr>
          <p:spPr>
            <a:xfrm>
              <a:off x="0" y="1551361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7ACDE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9" name="Google Shape;359;p18"/>
            <p:cNvSpPr/>
            <p:nvPr/>
          </p:nvSpPr>
          <p:spPr>
            <a:xfrm>
              <a:off x="0" y="1551361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0" name="Google Shape;360;p18"/>
            <p:cNvCxnSpPr/>
            <p:nvPr/>
          </p:nvCxnSpPr>
          <p:spPr>
            <a:xfrm>
              <a:off x="0" y="2068335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7ACDE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1" name="Google Shape;361;p18"/>
            <p:cNvSpPr/>
            <p:nvPr/>
          </p:nvSpPr>
          <p:spPr>
            <a:xfrm>
              <a:off x="0" y="2068335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2" name="Google Shape;362;p18"/>
            <p:cNvCxnSpPr/>
            <p:nvPr/>
          </p:nvCxnSpPr>
          <p:spPr>
            <a:xfrm>
              <a:off x="0" y="2585308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7ACDE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3" name="Google Shape;363;p18"/>
            <p:cNvSpPr/>
            <p:nvPr/>
          </p:nvSpPr>
          <p:spPr>
            <a:xfrm>
              <a:off x="0" y="2585308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4" name="Google Shape;364;p18"/>
            <p:cNvCxnSpPr/>
            <p:nvPr/>
          </p:nvCxnSpPr>
          <p:spPr>
            <a:xfrm>
              <a:off x="0" y="3102281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7ACDE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5" name="Google Shape;365;p18"/>
            <p:cNvSpPr/>
            <p:nvPr/>
          </p:nvSpPr>
          <p:spPr>
            <a:xfrm>
              <a:off x="0" y="3102281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18"/>
          <p:cNvSpPr txBox="1"/>
          <p:nvPr/>
        </p:nvSpPr>
        <p:spPr>
          <a:xfrm>
            <a:off x="903867" y="2556585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Stops talking about school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903867" y="3198409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Has a sudden drop in grades</a:t>
            </a:r>
            <a:endParaRPr/>
          </a:p>
        </p:txBody>
      </p:sp>
      <p:sp>
        <p:nvSpPr>
          <p:cNvPr id="368" name="Google Shape;368;p18"/>
          <p:cNvSpPr txBox="1"/>
          <p:nvPr/>
        </p:nvSpPr>
        <p:spPr>
          <a:xfrm>
            <a:off x="903867" y="3840232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Acts overly aggressive and angry or unusually withdrawn.</a:t>
            </a:r>
            <a:endParaRPr/>
          </a:p>
        </p:txBody>
      </p:sp>
      <p:sp>
        <p:nvSpPr>
          <p:cNvPr id="369" name="Google Shape;369;p18"/>
          <p:cNvSpPr txBox="1"/>
          <p:nvPr/>
        </p:nvSpPr>
        <p:spPr>
          <a:xfrm>
            <a:off x="903867" y="4515967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Has stomachaches, headaches or difficulty sleeping.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903867" y="5122743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Has bruises, cuts or ripped clothing.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2053590" y="2545705"/>
            <a:ext cx="84391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of Cyberbullying 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Children and Teens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5033" y="71120"/>
            <a:ext cx="6100795" cy="150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650" y="1946825"/>
            <a:ext cx="11916702" cy="431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 b="6684" l="0" r="0" t="0"/>
          <a:stretch/>
        </p:blipFill>
        <p:spPr>
          <a:xfrm>
            <a:off x="2641524" y="1793458"/>
            <a:ext cx="6204600" cy="408694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0"/>
          <p:cNvSpPr/>
          <p:nvPr/>
        </p:nvSpPr>
        <p:spPr>
          <a:xfrm>
            <a:off x="6215076" y="160725"/>
            <a:ext cx="2292600" cy="1743000"/>
          </a:xfrm>
          <a:prstGeom prst="cloudCallout">
            <a:avLst>
              <a:gd fmla="val -3760" name="adj1"/>
              <a:gd fmla="val 5132" name="adj2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Withdrawal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0"/>
          <p:cNvSpPr/>
          <p:nvPr/>
        </p:nvSpPr>
        <p:spPr>
          <a:xfrm>
            <a:off x="2802253" y="428625"/>
            <a:ext cx="2585086" cy="2000250"/>
          </a:xfrm>
          <a:prstGeom prst="cloudCallout">
            <a:avLst>
              <a:gd fmla="val -3760" name="adj1"/>
              <a:gd fmla="val 5132" name="adj2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Self-Esteem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0"/>
          <p:cNvSpPr/>
          <p:nvPr/>
        </p:nvSpPr>
        <p:spPr>
          <a:xfrm>
            <a:off x="384810" y="2311549"/>
            <a:ext cx="2680333" cy="2000250"/>
          </a:xfrm>
          <a:prstGeom prst="cloudCallout">
            <a:avLst>
              <a:gd fmla="val -3760" name="adj1"/>
              <a:gd fmla="val 5132" name="adj2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Anxiety and Depression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0"/>
          <p:cNvSpPr/>
          <p:nvPr/>
        </p:nvSpPr>
        <p:spPr>
          <a:xfrm>
            <a:off x="8650609" y="1252717"/>
            <a:ext cx="2585100" cy="2000100"/>
          </a:xfrm>
          <a:prstGeom prst="cloudCallout">
            <a:avLst>
              <a:gd fmla="val -3760" name="adj1"/>
              <a:gd fmla="val 5132" name="adj2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Decline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9006859" y="3517997"/>
            <a:ext cx="2585100" cy="2000100"/>
          </a:xfrm>
          <a:prstGeom prst="cloudCallout">
            <a:avLst>
              <a:gd fmla="val -3760" name="adj1"/>
              <a:gd fmla="val 5132" name="adj2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 Symptoms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1"/>
          <p:cNvSpPr txBox="1"/>
          <p:nvPr/>
        </p:nvSpPr>
        <p:spPr>
          <a:xfrm>
            <a:off x="4282675" y="350560"/>
            <a:ext cx="72009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Anxiety and Depression: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Victims often feel isolated, anxious, and depressed due to the relentless nature of cyberbullying.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Self-Esteem: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Persistent harassment can erode a child's self-confidence and sense of self-worth.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Withdrawal: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Fear of further bullying may lead victims to withdraw from social activities and avoid interactions, both online and offline.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Decline: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stress and distraction caused by cyberbullying can negatively impact a child's academic performance and interest in school.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Symptoms: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Victims may experience physical symptoms such as headaches, stomach-aches, or other stress-related ailments.</a:t>
            </a:r>
            <a:endParaRPr/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610" y="198589"/>
            <a:ext cx="3729990" cy="559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"/>
          <p:cNvSpPr txBox="1"/>
          <p:nvPr/>
        </p:nvSpPr>
        <p:spPr>
          <a:xfrm>
            <a:off x="2053590" y="2659559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Preventative Measures 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Parents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your child</a:t>
            </a:r>
            <a:endParaRPr/>
          </a:p>
        </p:txBody>
      </p:sp>
      <p:sp>
        <p:nvSpPr>
          <p:cNvPr id="404" name="Google Shape;404;p23"/>
          <p:cNvSpPr txBox="1"/>
          <p:nvPr/>
        </p:nvSpPr>
        <p:spPr>
          <a:xfrm>
            <a:off x="381000" y="1906168"/>
            <a:ext cx="62712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are less likely to be victims of bullying if they appear confident and resourceful. To make sure your child isn’t a victim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Build your child’s self-respect: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 him that he is strong and worthwhile. His rights and opinions count.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Teach your child 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be assertive. Tell him to clearly express his feelings, say no when he feels pressured, and stand up for himself with words—not fists.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260" y="2611483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your child</a:t>
            </a:r>
            <a:endParaRPr/>
          </a:p>
        </p:txBody>
      </p:sp>
      <p:sp>
        <p:nvSpPr>
          <p:cNvPr id="412" name="Google Shape;412;p24"/>
          <p:cNvSpPr txBox="1"/>
          <p:nvPr/>
        </p:nvSpPr>
        <p:spPr>
          <a:xfrm>
            <a:off x="0" y="1844614"/>
            <a:ext cx="62712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Role-play tough situations: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using different ways to deal with bullies.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Identify supportive people: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your child where to get help, such as from parents, teachers and other trusted adults.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</a:pPr>
            <a:r>
              <a:rPr b="1" lang="en-US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Encourage friendships: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your child opportunities to socialize with like-minded kids. Joining a club or team may help</a:t>
            </a:r>
            <a:endParaRPr/>
          </a:p>
        </p:txBody>
      </p:sp>
      <p:pic>
        <p:nvPicPr>
          <p:cNvPr id="413" name="Google Shape;4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260" y="2611483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your child</a:t>
            </a:r>
            <a:endParaRPr/>
          </a:p>
        </p:txBody>
      </p:sp>
      <p:sp>
        <p:nvSpPr>
          <p:cNvPr id="420" name="Google Shape;420;p25"/>
          <p:cNvSpPr txBox="1"/>
          <p:nvPr/>
        </p:nvSpPr>
        <p:spPr>
          <a:xfrm>
            <a:off x="93872" y="1908051"/>
            <a:ext cx="62712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b="1" lang="en-U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Stay involved: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what’s happening at school and with friends.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b="1" lang="en-U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Tell your child to avoid 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who display bullying behavior.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b="1" lang="en-U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Insist that your child walk away 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dangerous situations. Children should never defend themselves or others from bullies who have a weapon.</a:t>
            </a:r>
            <a:endParaRPr/>
          </a:p>
        </p:txBody>
      </p:sp>
      <p:pic>
        <p:nvPicPr>
          <p:cNvPr id="421" name="Google Shape;4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260" y="2611483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"/>
          <p:cNvSpPr txBox="1"/>
          <p:nvPr/>
        </p:nvSpPr>
        <p:spPr>
          <a:xfrm>
            <a:off x="2053590" y="2659559"/>
            <a:ext cx="843915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Steps to Take 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Child is Being Cyberbullied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7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/>
          </a:p>
        </p:txBody>
      </p:sp>
      <p:sp>
        <p:nvSpPr>
          <p:cNvPr id="433" name="Google Shape;433;p27"/>
          <p:cNvSpPr txBox="1"/>
          <p:nvPr/>
        </p:nvSpPr>
        <p:spPr>
          <a:xfrm>
            <a:off x="0" y="2030119"/>
            <a:ext cx="62712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recent study, nearly one-third of kids admitted to having bullied someone. To prevent your child from becoming a bully: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Set an example: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caring and non-aggressive. When you are angry, act calm.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Provide outlets: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 high energy into sports and other activities.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Monitor influences: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the amount of violence your child sees on TV and in video games.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4511" y="2075574"/>
            <a:ext cx="5201783" cy="426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8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/>
          </a:p>
        </p:txBody>
      </p:sp>
      <p:sp>
        <p:nvSpPr>
          <p:cNvPr id="441" name="Google Shape;441;p28"/>
          <p:cNvSpPr txBox="1"/>
          <p:nvPr/>
        </p:nvSpPr>
        <p:spPr>
          <a:xfrm>
            <a:off x="149723" y="1908049"/>
            <a:ext cx="6271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 firm, fair and consistent discipline.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Enforce sensible limits without fail.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Encourage values</a:t>
            </a: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Say, “Treat others as you want to be treated.”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Pay attention: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how your child behaves and address any problems immediately.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Seek advice: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you’re worried that your child might be a bully, talk with a professional.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2172851"/>
            <a:ext cx="5201783" cy="426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"/>
          <p:cNvSpPr txBox="1"/>
          <p:nvPr/>
        </p:nvSpPr>
        <p:spPr>
          <a:xfrm>
            <a:off x="1876425" y="2568119"/>
            <a:ext cx="84391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Resources and Tools 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Parents and Kids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/>
          <p:cNvSpPr/>
          <p:nvPr/>
        </p:nvSpPr>
        <p:spPr>
          <a:xfrm>
            <a:off x="10" y="1798775"/>
            <a:ext cx="6724500" cy="4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lang="en-US" sz="18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Awareness activities  </a:t>
            </a:r>
            <a:endParaRPr/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workshops / Webinars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weeks</a:t>
            </a:r>
            <a:endParaRPr/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AIR/DD/ Community Radio programmes</a:t>
            </a:r>
            <a:endParaRPr/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Educational TV Programs (Digi shala)/YouTube</a:t>
            </a:r>
            <a:endParaRPr/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App (Cyber fitness/Awareness App)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-US" sz="18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Multilingual awareness content </a:t>
            </a:r>
            <a:endParaRPr/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Website, Handbooks, posters, cartoon, videos, etc.</a:t>
            </a:r>
            <a:endParaRPr/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Leverage Print, Electronic, Social media for dissemination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3.  </a:t>
            </a:r>
            <a:r>
              <a:rPr b="1" i="0" lang="en-US" sz="1800" u="none" cap="none" strike="noStrik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Role-based Awareness &amp; Progression Pathways</a:t>
            </a:r>
            <a:endParaRPr b="1" i="0" sz="1800" u="none" cap="none" strike="noStrik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Interactive programs for Cyber Kid, Cyber Cadet, Cyber Women and Cyber Trainer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engagement: competitions, quiz, cyber clubs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5170" y="201449"/>
            <a:ext cx="5576834" cy="564864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"/>
          <p:cNvSpPr txBox="1"/>
          <p:nvPr/>
        </p:nvSpPr>
        <p:spPr>
          <a:xfrm>
            <a:off x="259080" y="474058"/>
            <a:ext cx="58369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 </a:t>
            </a: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Digital Naagrik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0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/>
          </a:p>
        </p:txBody>
      </p:sp>
      <p:sp>
        <p:nvSpPr>
          <p:cNvPr id="454" name="Google Shape;454;p30"/>
          <p:cNvSpPr txBox="1"/>
          <p:nvPr/>
        </p:nvSpPr>
        <p:spPr>
          <a:xfrm>
            <a:off x="416490" y="1919213"/>
            <a:ext cx="112128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Websites‍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Websites like StopBullying.gov provide extensive resources and advice for preventing and dealing with cyberbullying.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sites often include tips, strategies, and real-life stories to help children understand the impact of bullying.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Control Apps‍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Apps like Qustodio and Net Nanny can help parents monitor and manage their children's online activities.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tools offer features like activity tracking, content filtering, and screen time management to ensure safe online interactions.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1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398640" y="1883488"/>
            <a:ext cx="11212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Groups‍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and local support forums can offer advice and emotional support for both parents and children dealing with cyberbullying.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 with other kids and parents who have had similar experiences can give comfort and practical insights.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Counselling Services</a:t>
            </a:r>
            <a:endParaRPr/>
          </a:p>
          <a:p>
            <a:pPr indent="-4572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counselling can be beneficial for children affected by cyberbullying, helping them cope with the emotional aftermath.</a:t>
            </a:r>
            <a:endParaRPr/>
          </a:p>
          <a:p>
            <a:pPr indent="-4572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Counsellors can offer strategies for resilience and recovery, enabling children to rebuild their confidence and well-being.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2"/>
          <p:cNvSpPr txBox="1"/>
          <p:nvPr/>
        </p:nvSpPr>
        <p:spPr>
          <a:xfrm>
            <a:off x="1061085" y="3075057"/>
            <a:ext cx="3638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Anonymity</a:t>
            </a:r>
            <a:endParaRPr/>
          </a:p>
        </p:txBody>
      </p:sp>
      <p:sp>
        <p:nvSpPr>
          <p:cNvPr id="468" name="Google Shape;468;p32"/>
          <p:cNvSpPr txBox="1"/>
          <p:nvPr/>
        </p:nvSpPr>
        <p:spPr>
          <a:xfrm>
            <a:off x="5432557" y="486637"/>
            <a:ext cx="5856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Kids need to know that all online transactions are recorded by the computer internet address.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Law departments can work with Internet providers to identify exactly where that computer is located (anywhere on the planet).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i="1" lang="en-US" sz="2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Device fingerprint – Makes it easy to find the real users.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3"/>
          <p:cNvSpPr txBox="1"/>
          <p:nvPr/>
        </p:nvSpPr>
        <p:spPr>
          <a:xfrm>
            <a:off x="3613785" y="849630"/>
            <a:ext cx="58369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Safety Resources</a:t>
            </a:r>
            <a:endParaRPr/>
          </a:p>
        </p:txBody>
      </p:sp>
      <p:sp>
        <p:nvSpPr>
          <p:cNvPr id="474" name="Google Shape;474;p33"/>
          <p:cNvSpPr txBox="1"/>
          <p:nvPr/>
        </p:nvSpPr>
        <p:spPr>
          <a:xfrm>
            <a:off x="880110" y="2369751"/>
            <a:ext cx="1074801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http://www.facebook.com/safety</a:t>
            </a:r>
            <a:endParaRPr/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24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http://www.netsmartz.org/Parents</a:t>
            </a:r>
            <a:endParaRPr/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24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http://staysafeonline.org/</a:t>
            </a:r>
            <a:endParaRPr/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24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http://stopcyberbullying.org</a:t>
            </a:r>
            <a:endParaRPr/>
          </a:p>
        </p:txBody>
      </p:sp>
      <p:pic>
        <p:nvPicPr>
          <p:cNvPr id="475" name="Google Shape;4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3290" y="1653540"/>
            <a:ext cx="4354830" cy="435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 txBox="1"/>
          <p:nvPr>
            <p:ph idx="4294967295" type="dt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03-09-2024</a:t>
            </a:r>
            <a:endParaRPr/>
          </a:p>
        </p:txBody>
      </p:sp>
      <p:sp>
        <p:nvSpPr>
          <p:cNvPr id="481" name="Google Shape;481;p34"/>
          <p:cNvSpPr txBox="1"/>
          <p:nvPr>
            <p:ph idx="4294967295" type="ftr"/>
          </p:nvPr>
        </p:nvSpPr>
        <p:spPr>
          <a:xfrm>
            <a:off x="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www.infosecawareness.in</a:t>
            </a:r>
            <a:endParaRPr/>
          </a:p>
        </p:txBody>
      </p:sp>
      <p:sp>
        <p:nvSpPr>
          <p:cNvPr id="482" name="Google Shape;482;p34"/>
          <p:cNvSpPr txBox="1"/>
          <p:nvPr>
            <p:ph idx="12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3" name="Google Shape;483;p34"/>
          <p:cNvGraphicFramePr/>
          <p:nvPr/>
        </p:nvGraphicFramePr>
        <p:xfrm>
          <a:off x="1330960" y="7670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{3FB45824-1CAE-40E1-919C-7BB65C4933BB}</a:tableStyleId>
              </a:tblPr>
              <a:tblGrid>
                <a:gridCol w="4011725"/>
                <a:gridCol w="5345650"/>
              </a:tblGrid>
              <a:tr h="69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20 Days before AW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Planning and conducting Training for Master Trainers and Preparations plan for Awareness Week (AW)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4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7 Days before AW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Media Plan by Police Department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65800">
                <a:tc row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Proposed</a:t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Parallel Activities</a:t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 </a:t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 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Inauguration / General Public Awareness / Media coverage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316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Awareness Workshops / Schools, colleges, Police, SMEs, CSC VLEs / sharing details to media for coverage in the news paper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987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Awareness Workshops / Live DD / Private TV channel program – with Police, ISEA representatives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987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Awareness Workshops / AIR FM Radio live Phone-in program / Community radio programs – Police, ISEA Team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658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Awareness Workshops / Road shows   - media coverage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987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Awareness Workshops / Malls, Theatres, crowded public places coverage – media coverage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658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Awareness workshops / Closing ceremony  - media coverage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84" name="Google Shape;484;p34"/>
          <p:cNvSpPr/>
          <p:nvPr/>
        </p:nvSpPr>
        <p:spPr>
          <a:xfrm>
            <a:off x="1452880" y="166978"/>
            <a:ext cx="48150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Tentative Plan for Awareness week </a:t>
            </a:r>
            <a:endParaRPr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4">
            <a:alphaModFix/>
          </a:blip>
          <a:srcRect b="0" l="1637" r="0" t="0"/>
          <a:stretch/>
        </p:blipFill>
        <p:spPr>
          <a:xfrm>
            <a:off x="15243" y="1188721"/>
            <a:ext cx="12161519" cy="4250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/>
          <p:nvPr/>
        </p:nvSpPr>
        <p:spPr>
          <a:xfrm>
            <a:off x="196450" y="5304225"/>
            <a:ext cx="72288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https://dn.isea.app/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/>
          <p:nvPr/>
        </p:nvSpPr>
        <p:spPr>
          <a:xfrm>
            <a:off x="164269" y="5059680"/>
            <a:ext cx="65578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https://dn.isea.app/joinwithus</a:t>
            </a:r>
            <a:endParaRPr/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" y="7"/>
            <a:ext cx="10884457" cy="481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5200" y="4372300"/>
            <a:ext cx="3589725" cy="19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/>
          <p:nvPr/>
        </p:nvSpPr>
        <p:spPr>
          <a:xfrm>
            <a:off x="9997440" y="467360"/>
            <a:ext cx="1158240" cy="8636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4790" y="2383221"/>
            <a:ext cx="7551419" cy="3194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 txBox="1"/>
          <p:nvPr/>
        </p:nvSpPr>
        <p:spPr>
          <a:xfrm>
            <a:off x="396240" y="2758530"/>
            <a:ext cx="38328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Bullying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4434840" y="1182618"/>
            <a:ext cx="7551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every parent needs to know!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205740" y="2587080"/>
            <a:ext cx="38328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Topics of Discussion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4434840" y="849223"/>
            <a:ext cx="755142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Cyber Space for your children?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Cyberbullying 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Recognizing the Signs of Cyberbullying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Impact of Cyberbullying on Children and Teens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Preventative Measures for Parents</a:t>
            </a:r>
            <a:endParaRPr/>
          </a:p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to Take if Your Child is Being Cyberbullied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and Tools for Parents and Kids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/>
          <p:nvPr/>
        </p:nvSpPr>
        <p:spPr>
          <a:xfrm>
            <a:off x="2007870" y="2705725"/>
            <a:ext cx="84391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b="1" lang="en-US" sz="36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Cyber Space 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children?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EA_tem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2021-11-30T10:56:45Z</dcterms:created>
  <dc:creator>Admin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