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8229600" cx="14630400"/>
  <p:notesSz cx="8229600" cy="14630400"/>
  <p:embeddedFontLst>
    <p:embeddedFont>
      <p:font typeface="Open Sans Medium"/>
      <p:regular r:id="rId13"/>
      <p:bold r:id="rId14"/>
      <p:italic r:id="rId15"/>
      <p:boldItalic r:id="rId16"/>
    </p:embeddedFont>
    <p:embeddedFont>
      <p:font typeface="Unbounded"/>
      <p:bold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OpenSans-boldItalic.fntdata"/><Relationship Id="rId13" Type="http://schemas.openxmlformats.org/officeDocument/2006/relationships/font" Target="fonts/OpenSansMedium-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penSansMedium-italic.fntdata"/><Relationship Id="rId14" Type="http://schemas.openxmlformats.org/officeDocument/2006/relationships/font" Target="fonts/OpenSansMedium-bold.fntdata"/><Relationship Id="rId17" Type="http://schemas.openxmlformats.org/officeDocument/2006/relationships/font" Target="fonts/Unbounded-bold.fntdata"/><Relationship Id="rId16" Type="http://schemas.openxmlformats.org/officeDocument/2006/relationships/font" Target="fonts/OpenSansMedium-boldItalic.fntdata"/><Relationship Id="rId5" Type="http://schemas.openxmlformats.org/officeDocument/2006/relationships/slide" Target="slides/slide1.xml"/><Relationship Id="rId19" Type="http://schemas.openxmlformats.org/officeDocument/2006/relationships/font" Target="fonts/OpenSans-bold.fntdata"/><Relationship Id="rId6" Type="http://schemas.openxmlformats.org/officeDocument/2006/relationships/slide" Target="slides/slide2.xml"/><Relationship Id="rId18"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565525" cy="7334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660900" y="0"/>
            <a:ext cx="3567113" cy="7334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73050" y="1828800"/>
            <a:ext cx="8775700" cy="4937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822325" y="7040563"/>
            <a:ext cx="6584950" cy="57610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3896975"/>
            <a:ext cx="3565525" cy="7334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660900" y="13896975"/>
            <a:ext cx="3567113" cy="73342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73050" y="1828800"/>
            <a:ext cx="8775700" cy="4937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1:notes"/>
          <p:cNvSpPr txBox="1"/>
          <p:nvPr>
            <p:ph idx="1" type="body"/>
          </p:nvPr>
        </p:nvSpPr>
        <p:spPr>
          <a:xfrm>
            <a:off x="822325" y="7040563"/>
            <a:ext cx="6584950" cy="57610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is FireflyFirefly is a suite of generative AI-powered features for creating image content. It’s available as a standalone website at firefly.adobe.com. Firefly lets you use everyday language and simple inputs to generate extraordinary outputs with generative AI.</a:t>
            </a:r>
            <a:br>
              <a:rPr lang="en-US"/>
            </a:br>
            <a:br>
              <a:rPr lang="en-US"/>
            </a:br>
            <a:r>
              <a:rPr lang="en-US"/>
              <a:t>The next evolution of creative AI is here. Now you can create images, video, audio, and vector graphics in the Firefly app. Ideate, create, and collaborate on concepts with Firefly Boards. And work with the latest, greatest, commercially safe Firefly generative AI models.</a:t>
            </a:r>
            <a:br>
              <a:rPr lang="en-US"/>
            </a:br>
            <a:br>
              <a:rPr lang="en-US"/>
            </a:br>
            <a:r>
              <a:rPr lang="en-US"/>
              <a:t>Overview of Firefly modulesThe Text to image module is for generating entire images from text prompts and buttons.The Generative fill module is for adding objects to and removing objects from images.The Text effects module is for embellishing text with unique decorative effects.The Generative recolor module is for exploring color schemes for vector images.</a:t>
            </a:r>
            <a:endParaRPr/>
          </a:p>
        </p:txBody>
      </p:sp>
      <p:sp>
        <p:nvSpPr>
          <p:cNvPr id="46" name="Google Shape;46;p1:notes"/>
          <p:cNvSpPr txBox="1"/>
          <p:nvPr>
            <p:ph idx="12" type="sldNum"/>
          </p:nvPr>
        </p:nvSpPr>
        <p:spPr>
          <a:xfrm>
            <a:off x="4660900" y="13896975"/>
            <a:ext cx="3567113" cy="7334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p:nvPr>
            <p:ph idx="2" type="sldImg"/>
          </p:nvPr>
        </p:nvSpPr>
        <p:spPr>
          <a:xfrm>
            <a:off x="-273050" y="1828800"/>
            <a:ext cx="8775700" cy="4937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2:notes"/>
          <p:cNvSpPr txBox="1"/>
          <p:nvPr>
            <p:ph idx="1" type="body"/>
          </p:nvPr>
        </p:nvSpPr>
        <p:spPr>
          <a:xfrm>
            <a:off x="822325" y="7040563"/>
            <a:ext cx="6584950" cy="57610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Text to image</a:t>
            </a:r>
            <a:br>
              <a:rPr lang="en-US"/>
            </a:br>
            <a:br>
              <a:rPr lang="en-US"/>
            </a:br>
            <a:r>
              <a:rPr lang="en-US"/>
              <a:t>                   Bring your ideas to life with Generate Image. </a:t>
            </a:r>
            <a:br>
              <a:rPr lang="en-US"/>
            </a:br>
            <a:br>
              <a:rPr lang="en-US"/>
            </a:br>
            <a:r>
              <a:rPr lang="en-US"/>
              <a:t>                      You can generate images quickly and </a:t>
            </a:r>
            <a:br>
              <a:rPr lang="en-US"/>
            </a:br>
            <a:br>
              <a:rPr lang="en-US"/>
            </a:br>
            <a:r>
              <a:rPr lang="en-US"/>
              <a:t>                            easily, now with higher quality,</a:t>
            </a:r>
            <a:br>
              <a:rPr lang="en-US"/>
            </a:br>
            <a:br>
              <a:rPr lang="en-US"/>
            </a:br>
            <a:r>
              <a:rPr lang="en-US"/>
              <a:t>                more detail and improved lighting and colour.</a:t>
            </a:r>
            <a:endParaRPr/>
          </a:p>
        </p:txBody>
      </p:sp>
      <p:sp>
        <p:nvSpPr>
          <p:cNvPr id="57" name="Google Shape;57;p2:notes"/>
          <p:cNvSpPr txBox="1"/>
          <p:nvPr>
            <p:ph idx="12" type="sldNum"/>
          </p:nvPr>
        </p:nvSpPr>
        <p:spPr>
          <a:xfrm>
            <a:off x="4660900" y="13896975"/>
            <a:ext cx="3567113" cy="7334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273050" y="1828800"/>
            <a:ext cx="8775700" cy="4937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3:notes"/>
          <p:cNvSpPr txBox="1"/>
          <p:nvPr>
            <p:ph idx="1" type="body"/>
          </p:nvPr>
        </p:nvSpPr>
        <p:spPr>
          <a:xfrm>
            <a:off x="822325" y="7040563"/>
            <a:ext cx="6584950" cy="57610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3:notes"/>
          <p:cNvSpPr txBox="1"/>
          <p:nvPr>
            <p:ph idx="12" type="sldNum"/>
          </p:nvPr>
        </p:nvSpPr>
        <p:spPr>
          <a:xfrm>
            <a:off x="4660900" y="13896975"/>
            <a:ext cx="3567113" cy="7334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273050" y="1828800"/>
            <a:ext cx="8775700" cy="4937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4:notes"/>
          <p:cNvSpPr txBox="1"/>
          <p:nvPr>
            <p:ph idx="1" type="body"/>
          </p:nvPr>
        </p:nvSpPr>
        <p:spPr>
          <a:xfrm>
            <a:off x="822325" y="7040563"/>
            <a:ext cx="6584950" cy="57610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4:notes"/>
          <p:cNvSpPr txBox="1"/>
          <p:nvPr>
            <p:ph idx="12" type="sldNum"/>
          </p:nvPr>
        </p:nvSpPr>
        <p:spPr>
          <a:xfrm>
            <a:off x="4660900" y="13896975"/>
            <a:ext cx="3567113" cy="7334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p:nvPr>
            <p:ph idx="2" type="sldImg"/>
          </p:nvPr>
        </p:nvSpPr>
        <p:spPr>
          <a:xfrm>
            <a:off x="-273050" y="1828800"/>
            <a:ext cx="8775700" cy="4937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5:notes"/>
          <p:cNvSpPr txBox="1"/>
          <p:nvPr>
            <p:ph idx="1" type="body"/>
          </p:nvPr>
        </p:nvSpPr>
        <p:spPr>
          <a:xfrm>
            <a:off x="822325" y="7040563"/>
            <a:ext cx="6584950" cy="57610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5:notes"/>
          <p:cNvSpPr txBox="1"/>
          <p:nvPr>
            <p:ph idx="12" type="sldNum"/>
          </p:nvPr>
        </p:nvSpPr>
        <p:spPr>
          <a:xfrm>
            <a:off x="4660900" y="13896975"/>
            <a:ext cx="3567113" cy="7334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273050" y="1828800"/>
            <a:ext cx="8775700" cy="4937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6:notes"/>
          <p:cNvSpPr txBox="1"/>
          <p:nvPr>
            <p:ph idx="1" type="body"/>
          </p:nvPr>
        </p:nvSpPr>
        <p:spPr>
          <a:xfrm>
            <a:off x="822325" y="7040563"/>
            <a:ext cx="6584950" cy="57610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6:notes"/>
          <p:cNvSpPr txBox="1"/>
          <p:nvPr>
            <p:ph idx="12" type="sldNum"/>
          </p:nvPr>
        </p:nvSpPr>
        <p:spPr>
          <a:xfrm>
            <a:off x="4660900" y="13896975"/>
            <a:ext cx="3567113" cy="7334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273050" y="1828800"/>
            <a:ext cx="8775700" cy="4937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7:notes"/>
          <p:cNvSpPr txBox="1"/>
          <p:nvPr>
            <p:ph idx="1" type="body"/>
          </p:nvPr>
        </p:nvSpPr>
        <p:spPr>
          <a:xfrm>
            <a:off x="822325" y="7040563"/>
            <a:ext cx="6584950" cy="57610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txBox="1"/>
          <p:nvPr>
            <p:ph idx="12" type="sldNum"/>
          </p:nvPr>
        </p:nvSpPr>
        <p:spPr>
          <a:xfrm>
            <a:off x="4660900" y="13896975"/>
            <a:ext cx="3567113" cy="7334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273050" y="1828800"/>
            <a:ext cx="8775700" cy="4937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822325" y="7040563"/>
            <a:ext cx="6584950" cy="57610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8:notes"/>
          <p:cNvSpPr txBox="1"/>
          <p:nvPr>
            <p:ph idx="12" type="sldNum"/>
          </p:nvPr>
        </p:nvSpPr>
        <p:spPr>
          <a:xfrm>
            <a:off x="4660900" y="13896975"/>
            <a:ext cx="3567113" cy="7334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spTree>
      <p:nvGrpSpPr>
        <p:cNvPr id="10" name="Shape 10"/>
        <p:cNvGrpSpPr/>
        <p:nvPr/>
      </p:nvGrpSpPr>
      <p:grpSpPr>
        <a:xfrm>
          <a:off x="0" y="0"/>
          <a:ext cx="0" cy="0"/>
          <a:chOff x="0" y="0"/>
          <a:chExt cx="0" cy="0"/>
        </a:xfrm>
      </p:grpSpPr>
      <p:sp>
        <p:nvSpPr>
          <p:cNvPr id="11" name="Google Shape;11;p2"/>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 name="Google Shape;13;p2">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spTree>
      <p:nvGrpSpPr>
        <p:cNvPr id="14" name="Shape 14"/>
        <p:cNvGrpSpPr/>
        <p:nvPr/>
      </p:nvGrpSpPr>
      <p:grpSpPr>
        <a:xfrm>
          <a:off x="0" y="0"/>
          <a:ext cx="0" cy="0"/>
          <a:chOff x="0" y="0"/>
          <a:chExt cx="0" cy="0"/>
        </a:xfrm>
      </p:grpSpPr>
      <p:sp>
        <p:nvSpPr>
          <p:cNvPr id="15" name="Google Shape;15;p3"/>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 name="Google Shape;17;p3">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spTree>
      <p:nvGrpSpPr>
        <p:cNvPr id="18" name="Shape 18"/>
        <p:cNvGrpSpPr/>
        <p:nvPr/>
      </p:nvGrpSpPr>
      <p:grpSpPr>
        <a:xfrm>
          <a:off x="0" y="0"/>
          <a:ext cx="0" cy="0"/>
          <a:chOff x="0" y="0"/>
          <a:chExt cx="0" cy="0"/>
        </a:xfrm>
      </p:grpSpPr>
      <p:sp>
        <p:nvSpPr>
          <p:cNvPr id="19" name="Google Shape;19;p4"/>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 name="Google Shape;21;p4">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spTree>
      <p:nvGrpSpPr>
        <p:cNvPr id="22" name="Shape 22"/>
        <p:cNvGrpSpPr/>
        <p:nvPr/>
      </p:nvGrpSpPr>
      <p:grpSpPr>
        <a:xfrm>
          <a:off x="0" y="0"/>
          <a:ext cx="0" cy="0"/>
          <a:chOff x="0" y="0"/>
          <a:chExt cx="0" cy="0"/>
        </a:xfrm>
      </p:grpSpPr>
      <p:sp>
        <p:nvSpPr>
          <p:cNvPr id="23" name="Google Shape;23;p5"/>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5" name="Google Shape;25;p5">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spTree>
      <p:nvGrpSpPr>
        <p:cNvPr id="26" name="Shape 26"/>
        <p:cNvGrpSpPr/>
        <p:nvPr/>
      </p:nvGrpSpPr>
      <p:grpSpPr>
        <a:xfrm>
          <a:off x="0" y="0"/>
          <a:ext cx="0" cy="0"/>
          <a:chOff x="0" y="0"/>
          <a:chExt cx="0" cy="0"/>
        </a:xfrm>
      </p:grpSpPr>
      <p:sp>
        <p:nvSpPr>
          <p:cNvPr id="27" name="Google Shape;27;p6"/>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6"/>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 name="Google Shape;29;p6">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spTree>
      <p:nvGrpSpPr>
        <p:cNvPr id="30" name="Shape 30"/>
        <p:cNvGrpSpPr/>
        <p:nvPr/>
      </p:nvGrpSpPr>
      <p:grpSpPr>
        <a:xfrm>
          <a:off x="0" y="0"/>
          <a:ext cx="0" cy="0"/>
          <a:chOff x="0" y="0"/>
          <a:chExt cx="0" cy="0"/>
        </a:xfrm>
      </p:grpSpPr>
      <p:sp>
        <p:nvSpPr>
          <p:cNvPr id="31" name="Google Shape;31;p7"/>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7"/>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 name="Google Shape;33;p7">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spTree>
      <p:nvGrpSpPr>
        <p:cNvPr id="34" name="Shape 34"/>
        <p:cNvGrpSpPr/>
        <p:nvPr/>
      </p:nvGrpSpPr>
      <p:grpSpPr>
        <a:xfrm>
          <a:off x="0" y="0"/>
          <a:ext cx="0" cy="0"/>
          <a:chOff x="0" y="0"/>
          <a:chExt cx="0" cy="0"/>
        </a:xfrm>
      </p:grpSpPr>
      <p:sp>
        <p:nvSpPr>
          <p:cNvPr id="35" name="Google Shape;35;p8"/>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8"/>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 name="Google Shape;37;p8">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spTree>
      <p:nvGrpSpPr>
        <p:cNvPr id="38" name="Shape 38"/>
        <p:cNvGrpSpPr/>
        <p:nvPr/>
      </p:nvGrpSpPr>
      <p:grpSpPr>
        <a:xfrm>
          <a:off x="0" y="0"/>
          <a:ext cx="0" cy="0"/>
          <a:chOff x="0" y="0"/>
          <a:chExt cx="0" cy="0"/>
        </a:xfrm>
      </p:grpSpPr>
      <p:sp>
        <p:nvSpPr>
          <p:cNvPr id="39" name="Google Shape;39;p9"/>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1" name="Google Shape;41;p9">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42" name="Shape 4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pic>
        <p:nvPicPr>
          <p:cNvPr descr="preencoded.png" id="48" name="Google Shape;48;p11"/>
          <p:cNvPicPr preferRelativeResize="0"/>
          <p:nvPr/>
        </p:nvPicPr>
        <p:blipFill rotWithShape="1">
          <a:blip r:embed="rId3">
            <a:alphaModFix/>
          </a:blip>
          <a:srcRect b="0" l="0" r="0" t="0"/>
          <a:stretch/>
        </p:blipFill>
        <p:spPr>
          <a:xfrm>
            <a:off x="0" y="0"/>
            <a:ext cx="5486400" cy="8229600"/>
          </a:xfrm>
          <a:prstGeom prst="rect">
            <a:avLst/>
          </a:prstGeom>
          <a:noFill/>
          <a:ln>
            <a:noFill/>
          </a:ln>
        </p:spPr>
      </p:pic>
      <p:sp>
        <p:nvSpPr>
          <p:cNvPr id="49" name="Google Shape;49;p11"/>
          <p:cNvSpPr/>
          <p:nvPr/>
        </p:nvSpPr>
        <p:spPr>
          <a:xfrm>
            <a:off x="6280190" y="1475303"/>
            <a:ext cx="7556421" cy="2835116"/>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Unleash Your Creativity: An Introduction to Adobe Firefly</a:t>
            </a:r>
            <a:endParaRPr b="0" i="0" sz="4450" u="none" cap="none" strike="noStrike">
              <a:solidFill>
                <a:schemeClr val="dk1"/>
              </a:solidFill>
              <a:latin typeface="Calibri"/>
              <a:ea typeface="Calibri"/>
              <a:cs typeface="Calibri"/>
              <a:sym typeface="Calibri"/>
            </a:endParaRPr>
          </a:p>
        </p:txBody>
      </p:sp>
      <p:sp>
        <p:nvSpPr>
          <p:cNvPr id="50" name="Google Shape;50;p11"/>
          <p:cNvSpPr/>
          <p:nvPr/>
        </p:nvSpPr>
        <p:spPr>
          <a:xfrm>
            <a:off x="6280190" y="4650581"/>
            <a:ext cx="7556421" cy="145161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Transform imagination into reality with AI-powered creativity. Explore Firefly’s core capabilities: Text to Image and Generative Fill. Millions of users have already generated stunning images with early access success.</a:t>
            </a:r>
            <a:endParaRPr b="0" i="0" sz="1750" u="none" cap="none" strike="noStrike">
              <a:solidFill>
                <a:schemeClr val="dk1"/>
              </a:solidFill>
              <a:latin typeface="Calibri"/>
              <a:ea typeface="Calibri"/>
              <a:cs typeface="Calibri"/>
              <a:sym typeface="Calibri"/>
            </a:endParaRPr>
          </a:p>
        </p:txBody>
      </p:sp>
      <p:sp>
        <p:nvSpPr>
          <p:cNvPr id="51" name="Google Shape;51;p11"/>
          <p:cNvSpPr/>
          <p:nvPr/>
        </p:nvSpPr>
        <p:spPr>
          <a:xfrm>
            <a:off x="6280190" y="6374249"/>
            <a:ext cx="362903" cy="362903"/>
          </a:xfrm>
          <a:prstGeom prst="roundRect">
            <a:avLst>
              <a:gd fmla="val 25194296" name="adj"/>
            </a:avLst>
          </a:prstGeom>
          <a:solidFill>
            <a:srgbClr val="3293A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1"/>
          <p:cNvSpPr/>
          <p:nvPr/>
        </p:nvSpPr>
        <p:spPr>
          <a:xfrm>
            <a:off x="6410087" y="6506885"/>
            <a:ext cx="103108" cy="9751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750"/>
              <a:buFont typeface="Open Sans Medium"/>
              <a:buNone/>
            </a:pPr>
            <a:r>
              <a:rPr b="0" i="0" lang="en-US" sz="750" u="none" cap="none" strike="noStrike">
                <a:solidFill>
                  <a:srgbClr val="FFFFFF"/>
                </a:solidFill>
                <a:latin typeface="Open Sans Medium"/>
                <a:ea typeface="Open Sans Medium"/>
                <a:cs typeface="Open Sans Medium"/>
                <a:sym typeface="Open Sans Medium"/>
              </a:rPr>
              <a:t>FL</a:t>
            </a:r>
            <a:endParaRPr b="0" i="0" sz="750" u="none" cap="none" strike="noStrike">
              <a:solidFill>
                <a:schemeClr val="dk1"/>
              </a:solidFill>
              <a:latin typeface="Calibri"/>
              <a:ea typeface="Calibri"/>
              <a:cs typeface="Calibri"/>
              <a:sym typeface="Calibri"/>
            </a:endParaRPr>
          </a:p>
        </p:txBody>
      </p:sp>
      <p:sp>
        <p:nvSpPr>
          <p:cNvPr id="53" name="Google Shape;53;p11"/>
          <p:cNvSpPr/>
          <p:nvPr/>
        </p:nvSpPr>
        <p:spPr>
          <a:xfrm>
            <a:off x="6756440" y="6357342"/>
            <a:ext cx="3112651" cy="396835"/>
          </a:xfrm>
          <a:prstGeom prst="rect">
            <a:avLst/>
          </a:prstGeom>
          <a:noFill/>
          <a:ln>
            <a:noFill/>
          </a:ln>
        </p:spPr>
        <p:txBody>
          <a:bodyPr anchorCtr="0" anchor="t" bIns="0" lIns="0" spcFirstLastPara="1" rIns="0" wrap="square" tIns="0">
            <a:noAutofit/>
          </a:bodyPr>
          <a:lstStyle/>
          <a:p>
            <a:pPr indent="0" lvl="0" marL="0" marR="0" rtl="0" algn="l">
              <a:lnSpc>
                <a:spcPct val="140909"/>
              </a:lnSpc>
              <a:spcBef>
                <a:spcPts val="0"/>
              </a:spcBef>
              <a:spcAft>
                <a:spcPts val="0"/>
              </a:spcAft>
              <a:buClr>
                <a:srgbClr val="333F70"/>
              </a:buClr>
              <a:buSzPts val="2200"/>
              <a:buFont typeface="Open Sans"/>
              <a:buNone/>
            </a:pPr>
            <a:r>
              <a:rPr b="1" i="0" lang="en-US" sz="2200" u="none" cap="none" strike="noStrike">
                <a:solidFill>
                  <a:srgbClr val="333F70"/>
                </a:solidFill>
                <a:latin typeface="Open Sans"/>
                <a:ea typeface="Open Sans"/>
                <a:cs typeface="Open Sans"/>
                <a:sym typeface="Open Sans"/>
              </a:rPr>
              <a:t>by Fireup UR Learning</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2"/>
          <p:cNvSpPr/>
          <p:nvPr/>
        </p:nvSpPr>
        <p:spPr>
          <a:xfrm>
            <a:off x="793790" y="2558415"/>
            <a:ext cx="11261288" cy="708779"/>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Text to Image: Describe It, See It</a:t>
            </a:r>
            <a:endParaRPr b="0" i="0" sz="4450" u="none" cap="none" strike="noStrike">
              <a:solidFill>
                <a:schemeClr val="dk1"/>
              </a:solidFill>
              <a:latin typeface="Calibri"/>
              <a:ea typeface="Calibri"/>
              <a:cs typeface="Calibri"/>
              <a:sym typeface="Calibri"/>
            </a:endParaRPr>
          </a:p>
        </p:txBody>
      </p:sp>
      <p:sp>
        <p:nvSpPr>
          <p:cNvPr id="60" name="Google Shape;60;p12"/>
          <p:cNvSpPr/>
          <p:nvPr/>
        </p:nvSpPr>
        <p:spPr>
          <a:xfrm>
            <a:off x="793790" y="3811429"/>
            <a:ext cx="624470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Generate custom images from simple text prompts like "a corgi wearing sunglasses."</a:t>
            </a:r>
            <a:endParaRPr b="0" i="0" sz="1750" u="none" cap="none" strike="noStrike">
              <a:solidFill>
                <a:schemeClr val="dk1"/>
              </a:solidFill>
              <a:latin typeface="Calibri"/>
              <a:ea typeface="Calibri"/>
              <a:cs typeface="Calibri"/>
              <a:sym typeface="Calibri"/>
            </a:endParaRPr>
          </a:p>
        </p:txBody>
      </p:sp>
      <p:sp>
        <p:nvSpPr>
          <p:cNvPr id="61" name="Google Shape;61;p12"/>
          <p:cNvSpPr/>
          <p:nvPr/>
        </p:nvSpPr>
        <p:spPr>
          <a:xfrm>
            <a:off x="793790" y="4741307"/>
            <a:ext cx="624470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Control style, composition, and color palettes precisely to suit your vision.</a:t>
            </a:r>
            <a:endParaRPr b="0" i="0" sz="1750" u="none" cap="none" strike="noStrike">
              <a:solidFill>
                <a:schemeClr val="dk1"/>
              </a:solidFill>
              <a:latin typeface="Calibri"/>
              <a:ea typeface="Calibri"/>
              <a:cs typeface="Calibri"/>
              <a:sym typeface="Calibri"/>
            </a:endParaRPr>
          </a:p>
        </p:txBody>
      </p:sp>
      <p:sp>
        <p:nvSpPr>
          <p:cNvPr id="62" name="Google Shape;62;p12"/>
          <p:cNvSpPr/>
          <p:nvPr/>
        </p:nvSpPr>
        <p:spPr>
          <a:xfrm>
            <a:off x="7599521" y="3811429"/>
            <a:ext cx="6244709"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Example prompt:</a:t>
            </a:r>
            <a:endParaRPr b="0" i="0" sz="1750" u="none" cap="none" strike="noStrike">
              <a:solidFill>
                <a:schemeClr val="dk1"/>
              </a:solidFill>
              <a:latin typeface="Calibri"/>
              <a:ea typeface="Calibri"/>
              <a:cs typeface="Calibri"/>
              <a:sym typeface="Calibri"/>
            </a:endParaRPr>
          </a:p>
        </p:txBody>
      </p:sp>
      <p:sp>
        <p:nvSpPr>
          <p:cNvPr id="63" name="Google Shape;63;p12"/>
          <p:cNvSpPr/>
          <p:nvPr/>
        </p:nvSpPr>
        <p:spPr>
          <a:xfrm>
            <a:off x="7599521" y="4378404"/>
            <a:ext cx="624470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1" i="0" lang="en-US" sz="1750" u="none" cap="none" strike="noStrike">
                <a:solidFill>
                  <a:srgbClr val="333F70"/>
                </a:solidFill>
                <a:latin typeface="Open Sans"/>
                <a:ea typeface="Open Sans"/>
                <a:cs typeface="Open Sans"/>
                <a:sym typeface="Open Sans"/>
              </a:rPr>
              <a:t>"photorealistic sunset over a mountain range"</a:t>
            </a:r>
            <a:r>
              <a:rPr b="0" i="0" lang="en-US" sz="1750" u="none" cap="none" strike="noStrike">
                <a:solidFill>
                  <a:srgbClr val="333F70"/>
                </a:solidFill>
                <a:latin typeface="Open Sans"/>
                <a:ea typeface="Open Sans"/>
                <a:cs typeface="Open Sans"/>
                <a:sym typeface="Open Sans"/>
              </a:rPr>
              <a:t> produces vivid, detailed images instantly.</a:t>
            </a:r>
            <a:endParaRPr b="0" i="0" sz="175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descr="preencoded.png" id="69" name="Google Shape;69;p13"/>
          <p:cNvPicPr preferRelativeResize="0"/>
          <p:nvPr/>
        </p:nvPicPr>
        <p:blipFill rotWithShape="1">
          <a:blip r:embed="rId3">
            <a:alphaModFix/>
          </a:blip>
          <a:srcRect b="0" l="0" r="0" t="0"/>
          <a:stretch/>
        </p:blipFill>
        <p:spPr>
          <a:xfrm>
            <a:off x="0" y="0"/>
            <a:ext cx="5486400" cy="8229600"/>
          </a:xfrm>
          <a:prstGeom prst="rect">
            <a:avLst/>
          </a:prstGeom>
          <a:noFill/>
          <a:ln>
            <a:noFill/>
          </a:ln>
        </p:spPr>
      </p:pic>
      <p:sp>
        <p:nvSpPr>
          <p:cNvPr id="70" name="Google Shape;70;p13"/>
          <p:cNvSpPr/>
          <p:nvPr/>
        </p:nvSpPr>
        <p:spPr>
          <a:xfrm>
            <a:off x="6280190" y="820579"/>
            <a:ext cx="7556421" cy="2126337"/>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Generative Fill: Reimagine Your Images</a:t>
            </a:r>
            <a:endParaRPr b="0" i="0" sz="4450" u="none" cap="none" strike="noStrike">
              <a:solidFill>
                <a:schemeClr val="dk1"/>
              </a:solidFill>
              <a:latin typeface="Calibri"/>
              <a:ea typeface="Calibri"/>
              <a:cs typeface="Calibri"/>
              <a:sym typeface="Calibri"/>
            </a:endParaRPr>
          </a:p>
        </p:txBody>
      </p:sp>
      <p:sp>
        <p:nvSpPr>
          <p:cNvPr id="71" name="Google Shape;71;p13"/>
          <p:cNvSpPr/>
          <p:nvPr/>
        </p:nvSpPr>
        <p:spPr>
          <a:xfrm>
            <a:off x="6280190" y="3287077"/>
            <a:ext cx="510302" cy="510302"/>
          </a:xfrm>
          <a:prstGeom prst="roundRect">
            <a:avLst>
              <a:gd fmla="val 18669"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7017306" y="3364944"/>
            <a:ext cx="2899410" cy="70866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Add or Remove Elements</a:t>
            </a:r>
            <a:endParaRPr b="0" i="0" sz="2200" u="none" cap="none" strike="noStrike">
              <a:solidFill>
                <a:schemeClr val="dk1"/>
              </a:solidFill>
              <a:latin typeface="Calibri"/>
              <a:ea typeface="Calibri"/>
              <a:cs typeface="Calibri"/>
              <a:sym typeface="Calibri"/>
            </a:endParaRPr>
          </a:p>
        </p:txBody>
      </p:sp>
      <p:sp>
        <p:nvSpPr>
          <p:cNvPr id="73" name="Google Shape;73;p13"/>
          <p:cNvSpPr/>
          <p:nvPr/>
        </p:nvSpPr>
        <p:spPr>
          <a:xfrm>
            <a:off x="7017306" y="4209693"/>
            <a:ext cx="2899410" cy="145161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Modify photos non-destructively by selecting areas and applying descriptive prompts.</a:t>
            </a:r>
            <a:endParaRPr b="0" i="0" sz="1750" u="none" cap="none" strike="noStrike">
              <a:solidFill>
                <a:schemeClr val="dk1"/>
              </a:solidFill>
              <a:latin typeface="Calibri"/>
              <a:ea typeface="Calibri"/>
              <a:cs typeface="Calibri"/>
              <a:sym typeface="Calibri"/>
            </a:endParaRPr>
          </a:p>
        </p:txBody>
      </p:sp>
      <p:sp>
        <p:nvSpPr>
          <p:cNvPr id="74" name="Google Shape;74;p13"/>
          <p:cNvSpPr/>
          <p:nvPr/>
        </p:nvSpPr>
        <p:spPr>
          <a:xfrm>
            <a:off x="10200203" y="3287077"/>
            <a:ext cx="510302" cy="510302"/>
          </a:xfrm>
          <a:prstGeom prst="roundRect">
            <a:avLst>
              <a:gd fmla="val 18669"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10937319" y="3364944"/>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Example</a:t>
            </a:r>
            <a:endParaRPr b="0" i="0" sz="2200" u="none" cap="none" strike="noStrike">
              <a:solidFill>
                <a:schemeClr val="dk1"/>
              </a:solidFill>
              <a:latin typeface="Calibri"/>
              <a:ea typeface="Calibri"/>
              <a:cs typeface="Calibri"/>
              <a:sym typeface="Calibri"/>
            </a:endParaRPr>
          </a:p>
        </p:txBody>
      </p:sp>
      <p:sp>
        <p:nvSpPr>
          <p:cNvPr id="76" name="Google Shape;76;p13"/>
          <p:cNvSpPr/>
          <p:nvPr/>
        </p:nvSpPr>
        <p:spPr>
          <a:xfrm>
            <a:off x="10937319" y="3855363"/>
            <a:ext cx="2899410" cy="145161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Select the sky and prompt "add aurora borealis" to enhance atmospheres creatively.</a:t>
            </a:r>
            <a:endParaRPr b="0" i="0" sz="1750" u="none" cap="none" strike="noStrike">
              <a:solidFill>
                <a:schemeClr val="dk1"/>
              </a:solidFill>
              <a:latin typeface="Calibri"/>
              <a:ea typeface="Calibri"/>
              <a:cs typeface="Calibri"/>
              <a:sym typeface="Calibri"/>
            </a:endParaRPr>
          </a:p>
        </p:txBody>
      </p:sp>
      <p:sp>
        <p:nvSpPr>
          <p:cNvPr id="77" name="Google Shape;77;p13"/>
          <p:cNvSpPr/>
          <p:nvPr/>
        </p:nvSpPr>
        <p:spPr>
          <a:xfrm>
            <a:off x="6280190" y="6114931"/>
            <a:ext cx="510302" cy="510302"/>
          </a:xfrm>
          <a:prstGeom prst="roundRect">
            <a:avLst>
              <a:gd fmla="val 18669"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7017306" y="6192798"/>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Refine Images</a:t>
            </a:r>
            <a:endParaRPr b="0" i="0" sz="2200" u="none" cap="none" strike="noStrike">
              <a:solidFill>
                <a:schemeClr val="dk1"/>
              </a:solidFill>
              <a:latin typeface="Calibri"/>
              <a:ea typeface="Calibri"/>
              <a:cs typeface="Calibri"/>
              <a:sym typeface="Calibri"/>
            </a:endParaRPr>
          </a:p>
        </p:txBody>
      </p:sp>
      <p:sp>
        <p:nvSpPr>
          <p:cNvPr id="79" name="Google Shape;79;p13"/>
          <p:cNvSpPr/>
          <p:nvPr/>
        </p:nvSpPr>
        <p:spPr>
          <a:xfrm>
            <a:off x="7017306" y="6683216"/>
            <a:ext cx="6819305"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Adjust warmth, lighting, and other elements seamlessly to perfect visuals.</a:t>
            </a:r>
            <a:endParaRPr b="0" i="0" sz="175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preencoded.png" id="85" name="Google Shape;85;p14"/>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86" name="Google Shape;86;p14"/>
          <p:cNvSpPr/>
          <p:nvPr/>
        </p:nvSpPr>
        <p:spPr>
          <a:xfrm>
            <a:off x="793790" y="1260277"/>
            <a:ext cx="7556421" cy="1417558"/>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Text Effects: Words That Pop</a:t>
            </a:r>
            <a:endParaRPr b="0" i="0" sz="4450" u="none" cap="none" strike="noStrike">
              <a:solidFill>
                <a:schemeClr val="dk1"/>
              </a:solidFill>
              <a:latin typeface="Calibri"/>
              <a:ea typeface="Calibri"/>
              <a:cs typeface="Calibri"/>
              <a:sym typeface="Calibri"/>
            </a:endParaRPr>
          </a:p>
        </p:txBody>
      </p:sp>
      <p:sp>
        <p:nvSpPr>
          <p:cNvPr id="87" name="Google Shape;87;p14"/>
          <p:cNvSpPr/>
          <p:nvPr/>
        </p:nvSpPr>
        <p:spPr>
          <a:xfrm>
            <a:off x="793790" y="3017996"/>
            <a:ext cx="3664863" cy="2402324"/>
          </a:xfrm>
          <a:prstGeom prst="roundRect">
            <a:avLst>
              <a:gd fmla="val 3966"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1028224" y="3252430"/>
            <a:ext cx="3195995" cy="70866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Dynamic Text Visuals</a:t>
            </a:r>
            <a:endParaRPr b="0" i="0" sz="2200" u="none" cap="none" strike="noStrike">
              <a:solidFill>
                <a:schemeClr val="dk1"/>
              </a:solidFill>
              <a:latin typeface="Calibri"/>
              <a:ea typeface="Calibri"/>
              <a:cs typeface="Calibri"/>
              <a:sym typeface="Calibri"/>
            </a:endParaRPr>
          </a:p>
        </p:txBody>
      </p:sp>
      <p:sp>
        <p:nvSpPr>
          <p:cNvPr id="89" name="Google Shape;89;p14"/>
          <p:cNvSpPr/>
          <p:nvPr/>
        </p:nvSpPr>
        <p:spPr>
          <a:xfrm>
            <a:off x="1028224" y="4097179"/>
            <a:ext cx="3195995"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Transform basic text into artistic effects with creative prompts.</a:t>
            </a:r>
            <a:endParaRPr b="0" i="0" sz="1750" u="none" cap="none" strike="noStrike">
              <a:solidFill>
                <a:schemeClr val="dk1"/>
              </a:solidFill>
              <a:latin typeface="Calibri"/>
              <a:ea typeface="Calibri"/>
              <a:cs typeface="Calibri"/>
              <a:sym typeface="Calibri"/>
            </a:endParaRPr>
          </a:p>
        </p:txBody>
      </p:sp>
      <p:sp>
        <p:nvSpPr>
          <p:cNvPr id="90" name="Google Shape;90;p14"/>
          <p:cNvSpPr/>
          <p:nvPr/>
        </p:nvSpPr>
        <p:spPr>
          <a:xfrm>
            <a:off x="4685467" y="3017996"/>
            <a:ext cx="3664863" cy="2402324"/>
          </a:xfrm>
          <a:prstGeom prst="roundRect">
            <a:avLst>
              <a:gd fmla="val 3966"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4919901" y="3252430"/>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Examples</a:t>
            </a:r>
            <a:endParaRPr b="0" i="0" sz="2200" u="none" cap="none" strike="noStrike">
              <a:solidFill>
                <a:schemeClr val="dk1"/>
              </a:solidFill>
              <a:latin typeface="Calibri"/>
              <a:ea typeface="Calibri"/>
              <a:cs typeface="Calibri"/>
              <a:sym typeface="Calibri"/>
            </a:endParaRPr>
          </a:p>
        </p:txBody>
      </p:sp>
      <p:sp>
        <p:nvSpPr>
          <p:cNvPr id="92" name="Google Shape;92;p14"/>
          <p:cNvSpPr/>
          <p:nvPr/>
        </p:nvSpPr>
        <p:spPr>
          <a:xfrm>
            <a:off x="4919901" y="3742849"/>
            <a:ext cx="3195995"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Apply textures like "gold foil balloon letters" for eye-catching impact.</a:t>
            </a:r>
            <a:endParaRPr b="0" i="0" sz="1750" u="none" cap="none" strike="noStrike">
              <a:solidFill>
                <a:schemeClr val="dk1"/>
              </a:solidFill>
              <a:latin typeface="Calibri"/>
              <a:ea typeface="Calibri"/>
              <a:cs typeface="Calibri"/>
              <a:sym typeface="Calibri"/>
            </a:endParaRPr>
          </a:p>
        </p:txBody>
      </p:sp>
      <p:sp>
        <p:nvSpPr>
          <p:cNvPr id="93" name="Google Shape;93;p14"/>
          <p:cNvSpPr/>
          <p:nvPr/>
        </p:nvSpPr>
        <p:spPr>
          <a:xfrm>
            <a:off x="793790" y="5647134"/>
            <a:ext cx="7556421" cy="1322189"/>
          </a:xfrm>
          <a:prstGeom prst="roundRect">
            <a:avLst>
              <a:gd fmla="val 7205"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1028224" y="5881568"/>
            <a:ext cx="2992398"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Experimentation</a:t>
            </a:r>
            <a:endParaRPr b="0" i="0" sz="2200" u="none" cap="none" strike="noStrike">
              <a:solidFill>
                <a:schemeClr val="dk1"/>
              </a:solidFill>
              <a:latin typeface="Calibri"/>
              <a:ea typeface="Calibri"/>
              <a:cs typeface="Calibri"/>
              <a:sym typeface="Calibri"/>
            </a:endParaRPr>
          </a:p>
        </p:txBody>
      </p:sp>
      <p:sp>
        <p:nvSpPr>
          <p:cNvPr id="95" name="Google Shape;95;p14"/>
          <p:cNvSpPr/>
          <p:nvPr/>
        </p:nvSpPr>
        <p:spPr>
          <a:xfrm>
            <a:off x="1028224" y="6371987"/>
            <a:ext cx="7087553"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Explore patterns, textures, and styles to make text visually striking.</a:t>
            </a:r>
            <a:endParaRPr b="0" i="0" sz="175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p:nvPr/>
        </p:nvSpPr>
        <p:spPr>
          <a:xfrm>
            <a:off x="793790" y="2203966"/>
            <a:ext cx="13042821" cy="1417558"/>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Generative Recolor: Explore Infinite Variations</a:t>
            </a:r>
            <a:endParaRPr b="0" i="0" sz="4450" u="none" cap="none" strike="noStrike">
              <a:solidFill>
                <a:schemeClr val="dk1"/>
              </a:solidFill>
              <a:latin typeface="Calibri"/>
              <a:ea typeface="Calibri"/>
              <a:cs typeface="Calibri"/>
              <a:sym typeface="Calibri"/>
            </a:endParaRPr>
          </a:p>
        </p:txBody>
      </p:sp>
      <p:sp>
        <p:nvSpPr>
          <p:cNvPr id="102" name="Google Shape;102;p15"/>
          <p:cNvSpPr/>
          <p:nvPr/>
        </p:nvSpPr>
        <p:spPr>
          <a:xfrm>
            <a:off x="793790" y="4165759"/>
            <a:ext cx="624470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Easily change color palettes of vectors and designs with AI assistance.</a:t>
            </a:r>
            <a:endParaRPr b="0" i="0" sz="1750" u="none" cap="none" strike="noStrike">
              <a:solidFill>
                <a:schemeClr val="dk1"/>
              </a:solidFill>
              <a:latin typeface="Calibri"/>
              <a:ea typeface="Calibri"/>
              <a:cs typeface="Calibri"/>
              <a:sym typeface="Calibri"/>
            </a:endParaRPr>
          </a:p>
        </p:txBody>
      </p:sp>
      <p:sp>
        <p:nvSpPr>
          <p:cNvPr id="103" name="Google Shape;103;p15"/>
          <p:cNvSpPr/>
          <p:nvPr/>
        </p:nvSpPr>
        <p:spPr>
          <a:xfrm>
            <a:off x="793790" y="5095637"/>
            <a:ext cx="624470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Apply themes and moods instantly to fit branding or marketing needs.</a:t>
            </a:r>
            <a:endParaRPr b="0" i="0" sz="1750" u="none" cap="none" strike="noStrike">
              <a:solidFill>
                <a:schemeClr val="dk1"/>
              </a:solidFill>
              <a:latin typeface="Calibri"/>
              <a:ea typeface="Calibri"/>
              <a:cs typeface="Calibri"/>
              <a:sym typeface="Calibri"/>
            </a:endParaRPr>
          </a:p>
        </p:txBody>
      </p:sp>
      <p:sp>
        <p:nvSpPr>
          <p:cNvPr id="104" name="Google Shape;104;p15"/>
          <p:cNvSpPr/>
          <p:nvPr/>
        </p:nvSpPr>
        <p:spPr>
          <a:xfrm>
            <a:off x="7599521" y="4165759"/>
            <a:ext cx="624470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Ideal for creative exploration and rapid color experimentation.</a:t>
            </a:r>
            <a:endParaRPr b="0" i="0" sz="1750" u="none" cap="none" strike="noStrike">
              <a:solidFill>
                <a:schemeClr val="dk1"/>
              </a:solidFill>
              <a:latin typeface="Calibri"/>
              <a:ea typeface="Calibri"/>
              <a:cs typeface="Calibri"/>
              <a:sym typeface="Calibri"/>
            </a:endParaRPr>
          </a:p>
        </p:txBody>
      </p:sp>
      <p:sp>
        <p:nvSpPr>
          <p:cNvPr id="105" name="Google Shape;105;p15"/>
          <p:cNvSpPr/>
          <p:nvPr/>
        </p:nvSpPr>
        <p:spPr>
          <a:xfrm>
            <a:off x="7599521" y="5095637"/>
            <a:ext cx="624470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Streamline branding materials with consistent, on-brand visuals.</a:t>
            </a:r>
            <a:endParaRPr b="0" i="0" sz="175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preencoded.png" id="111" name="Google Shape;111;p16"/>
          <p:cNvPicPr preferRelativeResize="0"/>
          <p:nvPr/>
        </p:nvPicPr>
        <p:blipFill rotWithShape="1">
          <a:blip r:embed="rId3">
            <a:alphaModFix/>
          </a:blip>
          <a:srcRect b="0" l="0" r="0" t="0"/>
          <a:stretch/>
        </p:blipFill>
        <p:spPr>
          <a:xfrm>
            <a:off x="0" y="0"/>
            <a:ext cx="5486400" cy="8229600"/>
          </a:xfrm>
          <a:prstGeom prst="rect">
            <a:avLst/>
          </a:prstGeom>
          <a:noFill/>
          <a:ln>
            <a:noFill/>
          </a:ln>
        </p:spPr>
      </p:pic>
      <p:sp>
        <p:nvSpPr>
          <p:cNvPr id="112" name="Google Shape;112;p16"/>
          <p:cNvSpPr/>
          <p:nvPr/>
        </p:nvSpPr>
        <p:spPr>
          <a:xfrm>
            <a:off x="6280190" y="1159312"/>
            <a:ext cx="7556421" cy="2126337"/>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Adobe Firefly Advantages: Power and Precision</a:t>
            </a:r>
            <a:endParaRPr b="0" i="0" sz="4450" u="none" cap="none" strike="noStrike">
              <a:solidFill>
                <a:schemeClr val="dk1"/>
              </a:solidFill>
              <a:latin typeface="Calibri"/>
              <a:ea typeface="Calibri"/>
              <a:cs typeface="Calibri"/>
              <a:sym typeface="Calibri"/>
            </a:endParaRPr>
          </a:p>
        </p:txBody>
      </p:sp>
      <p:pic>
        <p:nvPicPr>
          <p:cNvPr descr="preencoded.png" id="113" name="Google Shape;113;p16"/>
          <p:cNvPicPr preferRelativeResize="0"/>
          <p:nvPr/>
        </p:nvPicPr>
        <p:blipFill rotWithShape="1">
          <a:blip r:embed="rId4">
            <a:alphaModFix/>
          </a:blip>
          <a:srcRect b="0" l="0" r="0" t="0"/>
          <a:stretch/>
        </p:blipFill>
        <p:spPr>
          <a:xfrm>
            <a:off x="6280190" y="3625810"/>
            <a:ext cx="566976" cy="566976"/>
          </a:xfrm>
          <a:prstGeom prst="rect">
            <a:avLst/>
          </a:prstGeom>
          <a:noFill/>
          <a:ln>
            <a:noFill/>
          </a:ln>
        </p:spPr>
      </p:pic>
      <p:sp>
        <p:nvSpPr>
          <p:cNvPr id="114" name="Google Shape;114;p16"/>
          <p:cNvSpPr/>
          <p:nvPr/>
        </p:nvSpPr>
        <p:spPr>
          <a:xfrm>
            <a:off x="6280190" y="4419600"/>
            <a:ext cx="2329815" cy="106299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Creative Cloud Integration</a:t>
            </a:r>
            <a:endParaRPr b="0" i="0" sz="2200" u="none" cap="none" strike="noStrike">
              <a:solidFill>
                <a:schemeClr val="dk1"/>
              </a:solidFill>
              <a:latin typeface="Calibri"/>
              <a:ea typeface="Calibri"/>
              <a:cs typeface="Calibri"/>
              <a:sym typeface="Calibri"/>
            </a:endParaRPr>
          </a:p>
        </p:txBody>
      </p:sp>
      <p:sp>
        <p:nvSpPr>
          <p:cNvPr id="115" name="Google Shape;115;p16"/>
          <p:cNvSpPr/>
          <p:nvPr/>
        </p:nvSpPr>
        <p:spPr>
          <a:xfrm>
            <a:off x="6280190" y="5618678"/>
            <a:ext cx="2329815" cy="145161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Seamlessly work within familiar Adobe apps for smooth workflows.</a:t>
            </a:r>
            <a:endParaRPr b="0" i="0" sz="1750" u="none" cap="none" strike="noStrike">
              <a:solidFill>
                <a:schemeClr val="dk1"/>
              </a:solidFill>
              <a:latin typeface="Calibri"/>
              <a:ea typeface="Calibri"/>
              <a:cs typeface="Calibri"/>
              <a:sym typeface="Calibri"/>
            </a:endParaRPr>
          </a:p>
        </p:txBody>
      </p:sp>
      <p:pic>
        <p:nvPicPr>
          <p:cNvPr descr="preencoded.png" id="116" name="Google Shape;116;p16"/>
          <p:cNvPicPr preferRelativeResize="0"/>
          <p:nvPr/>
        </p:nvPicPr>
        <p:blipFill rotWithShape="1">
          <a:blip r:embed="rId5">
            <a:alphaModFix/>
          </a:blip>
          <a:srcRect b="0" l="0" r="0" t="0"/>
          <a:stretch/>
        </p:blipFill>
        <p:spPr>
          <a:xfrm>
            <a:off x="8893493" y="3625810"/>
            <a:ext cx="566976" cy="566976"/>
          </a:xfrm>
          <a:prstGeom prst="rect">
            <a:avLst/>
          </a:prstGeom>
          <a:noFill/>
          <a:ln>
            <a:noFill/>
          </a:ln>
        </p:spPr>
      </p:pic>
      <p:sp>
        <p:nvSpPr>
          <p:cNvPr id="117" name="Google Shape;117;p16"/>
          <p:cNvSpPr/>
          <p:nvPr/>
        </p:nvSpPr>
        <p:spPr>
          <a:xfrm>
            <a:off x="8893493" y="4419600"/>
            <a:ext cx="2329815" cy="106299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Non-destructive Editing</a:t>
            </a:r>
            <a:endParaRPr b="0" i="0" sz="2200" u="none" cap="none" strike="noStrike">
              <a:solidFill>
                <a:schemeClr val="dk1"/>
              </a:solidFill>
              <a:latin typeface="Calibri"/>
              <a:ea typeface="Calibri"/>
              <a:cs typeface="Calibri"/>
              <a:sym typeface="Calibri"/>
            </a:endParaRPr>
          </a:p>
        </p:txBody>
      </p:sp>
      <p:sp>
        <p:nvSpPr>
          <p:cNvPr id="118" name="Google Shape;118;p16"/>
          <p:cNvSpPr/>
          <p:nvPr/>
        </p:nvSpPr>
        <p:spPr>
          <a:xfrm>
            <a:off x="8893493" y="5618678"/>
            <a:ext cx="2329815"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Make flexible changes without altering original content.</a:t>
            </a:r>
            <a:endParaRPr b="0" i="0" sz="1750" u="none" cap="none" strike="noStrike">
              <a:solidFill>
                <a:schemeClr val="dk1"/>
              </a:solidFill>
              <a:latin typeface="Calibri"/>
              <a:ea typeface="Calibri"/>
              <a:cs typeface="Calibri"/>
              <a:sym typeface="Calibri"/>
            </a:endParaRPr>
          </a:p>
        </p:txBody>
      </p:sp>
      <p:pic>
        <p:nvPicPr>
          <p:cNvPr descr="preencoded.png" id="119" name="Google Shape;119;p16"/>
          <p:cNvPicPr preferRelativeResize="0"/>
          <p:nvPr/>
        </p:nvPicPr>
        <p:blipFill rotWithShape="1">
          <a:blip r:embed="rId6">
            <a:alphaModFix/>
          </a:blip>
          <a:srcRect b="0" l="0" r="0" t="0"/>
          <a:stretch/>
        </p:blipFill>
        <p:spPr>
          <a:xfrm>
            <a:off x="11506795" y="3625810"/>
            <a:ext cx="566976" cy="566976"/>
          </a:xfrm>
          <a:prstGeom prst="rect">
            <a:avLst/>
          </a:prstGeom>
          <a:noFill/>
          <a:ln>
            <a:noFill/>
          </a:ln>
        </p:spPr>
      </p:pic>
      <p:sp>
        <p:nvSpPr>
          <p:cNvPr id="120" name="Google Shape;120;p16"/>
          <p:cNvSpPr/>
          <p:nvPr/>
        </p:nvSpPr>
        <p:spPr>
          <a:xfrm>
            <a:off x="11506795" y="4419600"/>
            <a:ext cx="2329815" cy="70866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Content Credentials</a:t>
            </a:r>
            <a:endParaRPr b="0" i="0" sz="2200" u="none" cap="none" strike="noStrike">
              <a:solidFill>
                <a:schemeClr val="dk1"/>
              </a:solidFill>
              <a:latin typeface="Calibri"/>
              <a:ea typeface="Calibri"/>
              <a:cs typeface="Calibri"/>
              <a:sym typeface="Calibri"/>
            </a:endParaRPr>
          </a:p>
        </p:txBody>
      </p:sp>
      <p:sp>
        <p:nvSpPr>
          <p:cNvPr id="121" name="Google Shape;121;p16"/>
          <p:cNvSpPr/>
          <p:nvPr/>
        </p:nvSpPr>
        <p:spPr>
          <a:xfrm>
            <a:off x="11506795" y="5264348"/>
            <a:ext cx="2329815"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Ensure transparency and authenticity in AI-generated content.</a:t>
            </a:r>
            <a:endParaRPr b="0" i="0" sz="175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preencoded.png" id="127" name="Google Shape;127;p17"/>
          <p:cNvPicPr preferRelativeResize="0"/>
          <p:nvPr/>
        </p:nvPicPr>
        <p:blipFill rotWithShape="1">
          <a:blip r:embed="rId3">
            <a:alphaModFix/>
          </a:blip>
          <a:srcRect b="0" l="0" r="0" t="0"/>
          <a:stretch/>
        </p:blipFill>
        <p:spPr>
          <a:xfrm>
            <a:off x="0" y="0"/>
            <a:ext cx="14630400" cy="2734032"/>
          </a:xfrm>
          <a:prstGeom prst="rect">
            <a:avLst/>
          </a:prstGeom>
          <a:noFill/>
          <a:ln>
            <a:noFill/>
          </a:ln>
        </p:spPr>
      </p:pic>
      <p:sp>
        <p:nvSpPr>
          <p:cNvPr id="128" name="Google Shape;128;p17"/>
          <p:cNvSpPr/>
          <p:nvPr/>
        </p:nvSpPr>
        <p:spPr>
          <a:xfrm>
            <a:off x="765453" y="3337084"/>
            <a:ext cx="13099494" cy="1367076"/>
          </a:xfrm>
          <a:prstGeom prst="rect">
            <a:avLst/>
          </a:prstGeom>
          <a:noFill/>
          <a:ln>
            <a:noFill/>
          </a:ln>
        </p:spPr>
        <p:txBody>
          <a:bodyPr anchorCtr="0" anchor="t" bIns="0" lIns="0" spcFirstLastPara="1" rIns="0" wrap="square" tIns="0">
            <a:noAutofit/>
          </a:bodyPr>
          <a:lstStyle/>
          <a:p>
            <a:pPr indent="0" lvl="0" marL="0" marR="0" rtl="0" algn="l">
              <a:lnSpc>
                <a:spcPct val="124418"/>
              </a:lnSpc>
              <a:spcBef>
                <a:spcPts val="0"/>
              </a:spcBef>
              <a:spcAft>
                <a:spcPts val="0"/>
              </a:spcAft>
              <a:buClr>
                <a:srgbClr val="333F70"/>
              </a:buClr>
              <a:buSzPts val="4300"/>
              <a:buFont typeface="Unbounded"/>
              <a:buNone/>
            </a:pPr>
            <a:r>
              <a:rPr b="1" i="0" lang="en-US" sz="4300" u="none" cap="none" strike="noStrike">
                <a:solidFill>
                  <a:srgbClr val="333F70"/>
                </a:solidFill>
                <a:latin typeface="Unbounded"/>
                <a:ea typeface="Unbounded"/>
                <a:cs typeface="Unbounded"/>
                <a:sym typeface="Unbounded"/>
              </a:rPr>
              <a:t>Real-World Applications: From Concept to Creation</a:t>
            </a:r>
            <a:endParaRPr b="0" i="0" sz="4300" u="none" cap="none" strike="noStrike">
              <a:solidFill>
                <a:schemeClr val="dk1"/>
              </a:solidFill>
              <a:latin typeface="Calibri"/>
              <a:ea typeface="Calibri"/>
              <a:cs typeface="Calibri"/>
              <a:sym typeface="Calibri"/>
            </a:endParaRPr>
          </a:p>
        </p:txBody>
      </p:sp>
      <p:pic>
        <p:nvPicPr>
          <p:cNvPr descr="preencoded.png" id="129" name="Google Shape;129;p17"/>
          <p:cNvPicPr preferRelativeResize="0"/>
          <p:nvPr/>
        </p:nvPicPr>
        <p:blipFill rotWithShape="1">
          <a:blip r:embed="rId4">
            <a:alphaModFix/>
          </a:blip>
          <a:srcRect b="0" l="0" r="0" t="0"/>
          <a:stretch/>
        </p:blipFill>
        <p:spPr>
          <a:xfrm>
            <a:off x="765453" y="5032177"/>
            <a:ext cx="4366498" cy="874871"/>
          </a:xfrm>
          <a:prstGeom prst="rect">
            <a:avLst/>
          </a:prstGeom>
          <a:noFill/>
          <a:ln>
            <a:noFill/>
          </a:ln>
        </p:spPr>
      </p:pic>
      <p:sp>
        <p:nvSpPr>
          <p:cNvPr id="130" name="Google Shape;130;p17"/>
          <p:cNvSpPr/>
          <p:nvPr/>
        </p:nvSpPr>
        <p:spPr>
          <a:xfrm>
            <a:off x="984171" y="6235065"/>
            <a:ext cx="2734032" cy="341709"/>
          </a:xfrm>
          <a:prstGeom prst="rect">
            <a:avLst/>
          </a:prstGeom>
          <a:noFill/>
          <a:ln>
            <a:noFill/>
          </a:ln>
        </p:spPr>
        <p:txBody>
          <a:bodyPr anchorCtr="0" anchor="t" bIns="0" lIns="0" spcFirstLastPara="1" rIns="0" wrap="square" tIns="0">
            <a:noAutofit/>
          </a:bodyPr>
          <a:lstStyle/>
          <a:p>
            <a:pPr indent="0" lvl="0" marL="0" marR="0" rtl="0" algn="l">
              <a:lnSpc>
                <a:spcPct val="123255"/>
              </a:lnSpc>
              <a:spcBef>
                <a:spcPts val="0"/>
              </a:spcBef>
              <a:spcAft>
                <a:spcPts val="0"/>
              </a:spcAft>
              <a:buClr>
                <a:srgbClr val="333F70"/>
              </a:buClr>
              <a:buSzPts val="2150"/>
              <a:buFont typeface="Unbounded"/>
              <a:buNone/>
            </a:pPr>
            <a:r>
              <a:rPr b="1" i="0" lang="en-US" sz="2150" u="none" cap="none" strike="noStrike">
                <a:solidFill>
                  <a:srgbClr val="333F70"/>
                </a:solidFill>
                <a:latin typeface="Unbounded"/>
                <a:ea typeface="Unbounded"/>
                <a:cs typeface="Unbounded"/>
                <a:sym typeface="Unbounded"/>
              </a:rPr>
              <a:t>Marketing</a:t>
            </a:r>
            <a:endParaRPr b="0" i="0" sz="2150" u="none" cap="none" strike="noStrike">
              <a:solidFill>
                <a:schemeClr val="dk1"/>
              </a:solidFill>
              <a:latin typeface="Calibri"/>
              <a:ea typeface="Calibri"/>
              <a:cs typeface="Calibri"/>
              <a:sym typeface="Calibri"/>
            </a:endParaRPr>
          </a:p>
        </p:txBody>
      </p:sp>
      <p:sp>
        <p:nvSpPr>
          <p:cNvPr id="131" name="Google Shape;131;p17"/>
          <p:cNvSpPr/>
          <p:nvPr/>
        </p:nvSpPr>
        <p:spPr>
          <a:xfrm>
            <a:off x="984171" y="6707981"/>
            <a:ext cx="3929063" cy="699849"/>
          </a:xfrm>
          <a:prstGeom prst="rect">
            <a:avLst/>
          </a:prstGeom>
          <a:noFill/>
          <a:ln>
            <a:noFill/>
          </a:ln>
        </p:spPr>
        <p:txBody>
          <a:bodyPr anchorCtr="0" anchor="t" bIns="0" lIns="0" spcFirstLastPara="1" rIns="0" wrap="square" tIns="0">
            <a:noAutofit/>
          </a:bodyPr>
          <a:lstStyle/>
          <a:p>
            <a:pPr indent="0" lvl="0" marL="0" marR="0" rtl="0" algn="l">
              <a:lnSpc>
                <a:spcPct val="161764"/>
              </a:lnSpc>
              <a:spcBef>
                <a:spcPts val="0"/>
              </a:spcBef>
              <a:spcAft>
                <a:spcPts val="0"/>
              </a:spcAft>
              <a:buClr>
                <a:srgbClr val="333F70"/>
              </a:buClr>
              <a:buSzPts val="1700"/>
              <a:buFont typeface="Open Sans"/>
              <a:buNone/>
            </a:pPr>
            <a:r>
              <a:rPr b="0" i="0" lang="en-US" sz="1700" u="none" cap="none" strike="noStrike">
                <a:solidFill>
                  <a:srgbClr val="333F70"/>
                </a:solidFill>
                <a:latin typeface="Open Sans"/>
                <a:ea typeface="Open Sans"/>
                <a:cs typeface="Open Sans"/>
                <a:sym typeface="Open Sans"/>
              </a:rPr>
              <a:t>Generate fresh campaign visuals quickly and efficiently.</a:t>
            </a:r>
            <a:endParaRPr b="0" i="0" sz="1700" u="none" cap="none" strike="noStrike">
              <a:solidFill>
                <a:schemeClr val="dk1"/>
              </a:solidFill>
              <a:latin typeface="Calibri"/>
              <a:ea typeface="Calibri"/>
              <a:cs typeface="Calibri"/>
              <a:sym typeface="Calibri"/>
            </a:endParaRPr>
          </a:p>
        </p:txBody>
      </p:sp>
      <p:pic>
        <p:nvPicPr>
          <p:cNvPr descr="preencoded.png" id="132" name="Google Shape;132;p17"/>
          <p:cNvPicPr preferRelativeResize="0"/>
          <p:nvPr/>
        </p:nvPicPr>
        <p:blipFill rotWithShape="1">
          <a:blip r:embed="rId5">
            <a:alphaModFix/>
          </a:blip>
          <a:srcRect b="0" l="0" r="0" t="0"/>
          <a:stretch/>
        </p:blipFill>
        <p:spPr>
          <a:xfrm>
            <a:off x="5131951" y="5032177"/>
            <a:ext cx="4366498" cy="874871"/>
          </a:xfrm>
          <a:prstGeom prst="rect">
            <a:avLst/>
          </a:prstGeom>
          <a:noFill/>
          <a:ln>
            <a:noFill/>
          </a:ln>
        </p:spPr>
      </p:pic>
      <p:sp>
        <p:nvSpPr>
          <p:cNvPr id="133" name="Google Shape;133;p17"/>
          <p:cNvSpPr/>
          <p:nvPr/>
        </p:nvSpPr>
        <p:spPr>
          <a:xfrm>
            <a:off x="5350669" y="6235065"/>
            <a:ext cx="2734032" cy="341709"/>
          </a:xfrm>
          <a:prstGeom prst="rect">
            <a:avLst/>
          </a:prstGeom>
          <a:noFill/>
          <a:ln>
            <a:noFill/>
          </a:ln>
        </p:spPr>
        <p:txBody>
          <a:bodyPr anchorCtr="0" anchor="t" bIns="0" lIns="0" spcFirstLastPara="1" rIns="0" wrap="square" tIns="0">
            <a:noAutofit/>
          </a:bodyPr>
          <a:lstStyle/>
          <a:p>
            <a:pPr indent="0" lvl="0" marL="0" marR="0" rtl="0" algn="l">
              <a:lnSpc>
                <a:spcPct val="123255"/>
              </a:lnSpc>
              <a:spcBef>
                <a:spcPts val="0"/>
              </a:spcBef>
              <a:spcAft>
                <a:spcPts val="0"/>
              </a:spcAft>
              <a:buClr>
                <a:srgbClr val="333F70"/>
              </a:buClr>
              <a:buSzPts val="2150"/>
              <a:buFont typeface="Unbounded"/>
              <a:buNone/>
            </a:pPr>
            <a:r>
              <a:rPr b="1" i="0" lang="en-US" sz="2150" u="none" cap="none" strike="noStrike">
                <a:solidFill>
                  <a:srgbClr val="333F70"/>
                </a:solidFill>
                <a:latin typeface="Unbounded"/>
                <a:ea typeface="Unbounded"/>
                <a:cs typeface="Unbounded"/>
                <a:sym typeface="Unbounded"/>
              </a:rPr>
              <a:t>Design</a:t>
            </a:r>
            <a:endParaRPr b="0" i="0" sz="2150" u="none" cap="none" strike="noStrike">
              <a:solidFill>
                <a:schemeClr val="dk1"/>
              </a:solidFill>
              <a:latin typeface="Calibri"/>
              <a:ea typeface="Calibri"/>
              <a:cs typeface="Calibri"/>
              <a:sym typeface="Calibri"/>
            </a:endParaRPr>
          </a:p>
        </p:txBody>
      </p:sp>
      <p:sp>
        <p:nvSpPr>
          <p:cNvPr id="134" name="Google Shape;134;p17"/>
          <p:cNvSpPr/>
          <p:nvPr/>
        </p:nvSpPr>
        <p:spPr>
          <a:xfrm>
            <a:off x="5350669" y="6707981"/>
            <a:ext cx="3929063" cy="699849"/>
          </a:xfrm>
          <a:prstGeom prst="rect">
            <a:avLst/>
          </a:prstGeom>
          <a:noFill/>
          <a:ln>
            <a:noFill/>
          </a:ln>
        </p:spPr>
        <p:txBody>
          <a:bodyPr anchorCtr="0" anchor="t" bIns="0" lIns="0" spcFirstLastPara="1" rIns="0" wrap="square" tIns="0">
            <a:noAutofit/>
          </a:bodyPr>
          <a:lstStyle/>
          <a:p>
            <a:pPr indent="0" lvl="0" marL="0" marR="0" rtl="0" algn="l">
              <a:lnSpc>
                <a:spcPct val="161764"/>
              </a:lnSpc>
              <a:spcBef>
                <a:spcPts val="0"/>
              </a:spcBef>
              <a:spcAft>
                <a:spcPts val="0"/>
              </a:spcAft>
              <a:buClr>
                <a:srgbClr val="333F70"/>
              </a:buClr>
              <a:buSzPts val="1700"/>
              <a:buFont typeface="Open Sans"/>
              <a:buNone/>
            </a:pPr>
            <a:r>
              <a:rPr b="0" i="0" lang="en-US" sz="1700" u="none" cap="none" strike="noStrike">
                <a:solidFill>
                  <a:srgbClr val="333F70"/>
                </a:solidFill>
                <a:latin typeface="Open Sans"/>
                <a:ea typeface="Open Sans"/>
                <a:cs typeface="Open Sans"/>
                <a:sym typeface="Open Sans"/>
              </a:rPr>
              <a:t>Rapidly prototype concepts and experiment with variations.</a:t>
            </a:r>
            <a:endParaRPr b="0" i="0" sz="1700" u="none" cap="none" strike="noStrike">
              <a:solidFill>
                <a:schemeClr val="dk1"/>
              </a:solidFill>
              <a:latin typeface="Calibri"/>
              <a:ea typeface="Calibri"/>
              <a:cs typeface="Calibri"/>
              <a:sym typeface="Calibri"/>
            </a:endParaRPr>
          </a:p>
        </p:txBody>
      </p:sp>
      <p:pic>
        <p:nvPicPr>
          <p:cNvPr descr="preencoded.png" id="135" name="Google Shape;135;p17"/>
          <p:cNvPicPr preferRelativeResize="0"/>
          <p:nvPr/>
        </p:nvPicPr>
        <p:blipFill rotWithShape="1">
          <a:blip r:embed="rId6">
            <a:alphaModFix/>
          </a:blip>
          <a:srcRect b="0" l="0" r="0" t="0"/>
          <a:stretch/>
        </p:blipFill>
        <p:spPr>
          <a:xfrm>
            <a:off x="9498449" y="5032177"/>
            <a:ext cx="4366498" cy="874871"/>
          </a:xfrm>
          <a:prstGeom prst="rect">
            <a:avLst/>
          </a:prstGeom>
          <a:noFill/>
          <a:ln>
            <a:noFill/>
          </a:ln>
        </p:spPr>
      </p:pic>
      <p:sp>
        <p:nvSpPr>
          <p:cNvPr id="136" name="Google Shape;136;p17"/>
          <p:cNvSpPr/>
          <p:nvPr/>
        </p:nvSpPr>
        <p:spPr>
          <a:xfrm>
            <a:off x="9717167" y="6235065"/>
            <a:ext cx="2734032" cy="341709"/>
          </a:xfrm>
          <a:prstGeom prst="rect">
            <a:avLst/>
          </a:prstGeom>
          <a:noFill/>
          <a:ln>
            <a:noFill/>
          </a:ln>
        </p:spPr>
        <p:txBody>
          <a:bodyPr anchorCtr="0" anchor="t" bIns="0" lIns="0" spcFirstLastPara="1" rIns="0" wrap="square" tIns="0">
            <a:noAutofit/>
          </a:bodyPr>
          <a:lstStyle/>
          <a:p>
            <a:pPr indent="0" lvl="0" marL="0" marR="0" rtl="0" algn="l">
              <a:lnSpc>
                <a:spcPct val="123255"/>
              </a:lnSpc>
              <a:spcBef>
                <a:spcPts val="0"/>
              </a:spcBef>
              <a:spcAft>
                <a:spcPts val="0"/>
              </a:spcAft>
              <a:buClr>
                <a:srgbClr val="333F70"/>
              </a:buClr>
              <a:buSzPts val="2150"/>
              <a:buFont typeface="Unbounded"/>
              <a:buNone/>
            </a:pPr>
            <a:r>
              <a:rPr b="1" i="0" lang="en-US" sz="2150" u="none" cap="none" strike="noStrike">
                <a:solidFill>
                  <a:srgbClr val="333F70"/>
                </a:solidFill>
                <a:latin typeface="Unbounded"/>
                <a:ea typeface="Unbounded"/>
                <a:cs typeface="Unbounded"/>
                <a:sym typeface="Unbounded"/>
              </a:rPr>
              <a:t>Photography</a:t>
            </a:r>
            <a:endParaRPr b="0" i="0" sz="2150" u="none" cap="none" strike="noStrike">
              <a:solidFill>
                <a:schemeClr val="dk1"/>
              </a:solidFill>
              <a:latin typeface="Calibri"/>
              <a:ea typeface="Calibri"/>
              <a:cs typeface="Calibri"/>
              <a:sym typeface="Calibri"/>
            </a:endParaRPr>
          </a:p>
        </p:txBody>
      </p:sp>
      <p:sp>
        <p:nvSpPr>
          <p:cNvPr id="137" name="Google Shape;137;p17"/>
          <p:cNvSpPr/>
          <p:nvPr/>
        </p:nvSpPr>
        <p:spPr>
          <a:xfrm>
            <a:off x="9717167" y="6707981"/>
            <a:ext cx="3929063" cy="699849"/>
          </a:xfrm>
          <a:prstGeom prst="rect">
            <a:avLst/>
          </a:prstGeom>
          <a:noFill/>
          <a:ln>
            <a:noFill/>
          </a:ln>
        </p:spPr>
        <p:txBody>
          <a:bodyPr anchorCtr="0" anchor="t" bIns="0" lIns="0" spcFirstLastPara="1" rIns="0" wrap="square" tIns="0">
            <a:noAutofit/>
          </a:bodyPr>
          <a:lstStyle/>
          <a:p>
            <a:pPr indent="0" lvl="0" marL="0" marR="0" rtl="0" algn="l">
              <a:lnSpc>
                <a:spcPct val="161764"/>
              </a:lnSpc>
              <a:spcBef>
                <a:spcPts val="0"/>
              </a:spcBef>
              <a:spcAft>
                <a:spcPts val="0"/>
              </a:spcAft>
              <a:buClr>
                <a:srgbClr val="333F70"/>
              </a:buClr>
              <a:buSzPts val="1700"/>
              <a:buFont typeface="Open Sans"/>
              <a:buNone/>
            </a:pPr>
            <a:r>
              <a:rPr b="0" i="0" lang="en-US" sz="1700" u="none" cap="none" strike="noStrike">
                <a:solidFill>
                  <a:srgbClr val="333F70"/>
                </a:solidFill>
                <a:latin typeface="Open Sans"/>
                <a:ea typeface="Open Sans"/>
                <a:cs typeface="Open Sans"/>
                <a:sym typeface="Open Sans"/>
              </a:rPr>
              <a:t>Enhance and transform images creatively with AI tools.</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preencoded.png" id="143" name="Google Shape;143;p18"/>
          <p:cNvPicPr preferRelativeResize="0"/>
          <p:nvPr/>
        </p:nvPicPr>
        <p:blipFill rotWithShape="1">
          <a:blip r:embed="rId3">
            <a:alphaModFix/>
          </a:blip>
          <a:srcRect b="0" l="0" r="0" t="0"/>
          <a:stretch/>
        </p:blipFill>
        <p:spPr>
          <a:xfrm>
            <a:off x="0" y="0"/>
            <a:ext cx="5486400" cy="8229600"/>
          </a:xfrm>
          <a:prstGeom prst="rect">
            <a:avLst/>
          </a:prstGeom>
          <a:noFill/>
          <a:ln>
            <a:noFill/>
          </a:ln>
        </p:spPr>
      </p:pic>
      <p:sp>
        <p:nvSpPr>
          <p:cNvPr id="144" name="Google Shape;144;p18"/>
          <p:cNvSpPr/>
          <p:nvPr/>
        </p:nvSpPr>
        <p:spPr>
          <a:xfrm>
            <a:off x="6280190" y="1615678"/>
            <a:ext cx="7556421" cy="1417558"/>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The Future of Creativity is Here</a:t>
            </a:r>
            <a:endParaRPr b="0" i="0" sz="4450" u="none" cap="none" strike="noStrike">
              <a:solidFill>
                <a:schemeClr val="dk1"/>
              </a:solidFill>
              <a:latin typeface="Calibri"/>
              <a:ea typeface="Calibri"/>
              <a:cs typeface="Calibri"/>
              <a:sym typeface="Calibri"/>
            </a:endParaRPr>
          </a:p>
        </p:txBody>
      </p:sp>
      <p:sp>
        <p:nvSpPr>
          <p:cNvPr id="145" name="Google Shape;145;p18"/>
          <p:cNvSpPr/>
          <p:nvPr/>
        </p:nvSpPr>
        <p:spPr>
          <a:xfrm>
            <a:off x="6280190" y="3373398"/>
            <a:ext cx="170021" cy="853321"/>
          </a:xfrm>
          <a:prstGeom prst="roundRect">
            <a:avLst>
              <a:gd fmla="val 56033"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p:nvPr/>
        </p:nvSpPr>
        <p:spPr>
          <a:xfrm>
            <a:off x="6790373" y="3373398"/>
            <a:ext cx="4047173"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Continuous Innovation</a:t>
            </a:r>
            <a:endParaRPr b="0" i="0" sz="2200" u="none" cap="none" strike="noStrike">
              <a:solidFill>
                <a:schemeClr val="dk1"/>
              </a:solidFill>
              <a:latin typeface="Calibri"/>
              <a:ea typeface="Calibri"/>
              <a:cs typeface="Calibri"/>
              <a:sym typeface="Calibri"/>
            </a:endParaRPr>
          </a:p>
        </p:txBody>
      </p:sp>
      <p:sp>
        <p:nvSpPr>
          <p:cNvPr id="147" name="Google Shape;147;p18"/>
          <p:cNvSpPr/>
          <p:nvPr/>
        </p:nvSpPr>
        <p:spPr>
          <a:xfrm>
            <a:off x="6790373" y="3863816"/>
            <a:ext cx="7046238"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Ongoing development of new features and AI capabilities.</a:t>
            </a:r>
            <a:endParaRPr b="0" i="0" sz="1750" u="none" cap="none" strike="noStrike">
              <a:solidFill>
                <a:schemeClr val="dk1"/>
              </a:solidFill>
              <a:latin typeface="Calibri"/>
              <a:ea typeface="Calibri"/>
              <a:cs typeface="Calibri"/>
              <a:sym typeface="Calibri"/>
            </a:endParaRPr>
          </a:p>
        </p:txBody>
      </p:sp>
      <p:sp>
        <p:nvSpPr>
          <p:cNvPr id="148" name="Google Shape;148;p18"/>
          <p:cNvSpPr/>
          <p:nvPr/>
        </p:nvSpPr>
        <p:spPr>
          <a:xfrm>
            <a:off x="6620351" y="4453533"/>
            <a:ext cx="170021" cy="853321"/>
          </a:xfrm>
          <a:prstGeom prst="roundRect">
            <a:avLst>
              <a:gd fmla="val 56033"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7130534" y="4453533"/>
            <a:ext cx="4444127"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Community Engagement</a:t>
            </a:r>
            <a:endParaRPr b="0" i="0" sz="2200" u="none" cap="none" strike="noStrike">
              <a:solidFill>
                <a:schemeClr val="dk1"/>
              </a:solidFill>
              <a:latin typeface="Calibri"/>
              <a:ea typeface="Calibri"/>
              <a:cs typeface="Calibri"/>
              <a:sym typeface="Calibri"/>
            </a:endParaRPr>
          </a:p>
        </p:txBody>
      </p:sp>
      <p:sp>
        <p:nvSpPr>
          <p:cNvPr id="150" name="Google Shape;150;p18"/>
          <p:cNvSpPr/>
          <p:nvPr/>
        </p:nvSpPr>
        <p:spPr>
          <a:xfrm>
            <a:off x="7130534" y="4943951"/>
            <a:ext cx="6706076"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Join Firefly’s vibrant user base to share ideas and feedback.</a:t>
            </a:r>
            <a:endParaRPr b="0" i="0" sz="1750" u="none" cap="none" strike="noStrike">
              <a:solidFill>
                <a:schemeClr val="dk1"/>
              </a:solidFill>
              <a:latin typeface="Calibri"/>
              <a:ea typeface="Calibri"/>
              <a:cs typeface="Calibri"/>
              <a:sym typeface="Calibri"/>
            </a:endParaRPr>
          </a:p>
        </p:txBody>
      </p:sp>
      <p:sp>
        <p:nvSpPr>
          <p:cNvPr id="151" name="Google Shape;151;p18"/>
          <p:cNvSpPr/>
          <p:nvPr/>
        </p:nvSpPr>
        <p:spPr>
          <a:xfrm>
            <a:off x="6960632" y="5533668"/>
            <a:ext cx="170021" cy="853321"/>
          </a:xfrm>
          <a:prstGeom prst="roundRect">
            <a:avLst>
              <a:gd fmla="val 56033"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7470815" y="5533668"/>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Accessible AI</a:t>
            </a:r>
            <a:endParaRPr b="0" i="0" sz="2200" u="none" cap="none" strike="noStrike">
              <a:solidFill>
                <a:schemeClr val="dk1"/>
              </a:solidFill>
              <a:latin typeface="Calibri"/>
              <a:ea typeface="Calibri"/>
              <a:cs typeface="Calibri"/>
              <a:sym typeface="Calibri"/>
            </a:endParaRPr>
          </a:p>
        </p:txBody>
      </p:sp>
      <p:sp>
        <p:nvSpPr>
          <p:cNvPr id="153" name="Google Shape;153;p18"/>
          <p:cNvSpPr/>
          <p:nvPr/>
        </p:nvSpPr>
        <p:spPr>
          <a:xfrm>
            <a:off x="7470815" y="6024086"/>
            <a:ext cx="6365796"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Empowering creators with intuitive AI tools for all skill levels.</a:t>
            </a:r>
            <a:endParaRPr b="0" i="0" sz="175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