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7" r:id="rId3"/>
    <p:sldId id="262" r:id="rId4"/>
    <p:sldId id="266" r:id="rId5"/>
    <p:sldId id="270" r:id="rId6"/>
    <p:sldId id="263" r:id="rId7"/>
    <p:sldId id="256"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7AFA49-1851-4CFF-89FD-AD81CA34951C}" v="13" dt="2024-06-25T21:00:20.1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2" autoAdjust="0"/>
    <p:restoredTop sz="67487" autoAdjust="0"/>
  </p:normalViewPr>
  <p:slideViewPr>
    <p:cSldViewPr snapToGrid="0">
      <p:cViewPr varScale="1">
        <p:scale>
          <a:sx n="44" d="100"/>
          <a:sy n="44" d="100"/>
        </p:scale>
        <p:origin x="1410" y="39"/>
      </p:cViewPr>
      <p:guideLst/>
    </p:cSldViewPr>
  </p:slideViewPr>
  <p:notesTextViewPr>
    <p:cViewPr>
      <p:scale>
        <a:sx n="1" d="1"/>
        <a:sy n="1" d="1"/>
      </p:scale>
      <p:origin x="0" y="0"/>
    </p:cViewPr>
  </p:notesTextViewPr>
  <p:notesViewPr>
    <p:cSldViewPr snapToGrid="0">
      <p:cViewPr varScale="1">
        <p:scale>
          <a:sx n="60" d="100"/>
          <a:sy n="60" d="100"/>
        </p:scale>
        <p:origin x="1670"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2E547D-1406-4A6F-8F93-E441204CE6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667F8A-B889-49B3-AC77-5DDF11A08AF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B2889B-A0AC-4482-8592-5C96F2309420}" type="datetimeFigureOut">
              <a:rPr lang="en-US" smtClean="0"/>
              <a:t>7/15/2024</a:t>
            </a:fld>
            <a:endParaRPr lang="en-US"/>
          </a:p>
        </p:txBody>
      </p:sp>
      <p:sp>
        <p:nvSpPr>
          <p:cNvPr id="4" name="Footer Placeholder 3">
            <a:extLst>
              <a:ext uri="{FF2B5EF4-FFF2-40B4-BE49-F238E27FC236}">
                <a16:creationId xmlns:a16="http://schemas.microsoft.com/office/drawing/2014/main" id="{567AFD4F-C0E7-421C-AF77-6F9CC963C9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74AB9F-6726-4FB1-8769-82E23336CE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529299-61FF-4B93-ADA6-2FD5975D62F6}" type="slidenum">
              <a:rPr lang="en-US" smtClean="0"/>
              <a:t>‹#›</a:t>
            </a:fld>
            <a:endParaRPr lang="en-US"/>
          </a:p>
        </p:txBody>
      </p:sp>
    </p:spTree>
    <p:extLst>
      <p:ext uri="{BB962C8B-B14F-4D97-AF65-F5344CB8AC3E}">
        <p14:creationId xmlns:p14="http://schemas.microsoft.com/office/powerpoint/2010/main" val="14162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EB223-FFC0-462A-A3B8-EAA7CE0F8CBD}" type="datetimeFigureOut">
              <a:rPr lang="en-US" smtClean="0"/>
              <a:t>7/15/2024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49E9A-41F7-4779-A581-48A7C374A227}" type="slidenum">
              <a:rPr lang="en-US" smtClean="0"/>
              <a:t>‹#›</a:t>
            </a:fld>
            <a:endParaRPr lang="en-US" dirty="0"/>
          </a:p>
        </p:txBody>
      </p:sp>
    </p:spTree>
    <p:extLst>
      <p:ext uri="{BB962C8B-B14F-4D97-AF65-F5344CB8AC3E}">
        <p14:creationId xmlns:p14="http://schemas.microsoft.com/office/powerpoint/2010/main" val="115551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en.wikipedia.org/wiki/Open_educational_resources#cite_note-21" TargetMode="External"/><Relationship Id="rId3" Type="http://schemas.openxmlformats.org/officeDocument/2006/relationships/hyperlink" Target="https://en.wikipedia.org/wiki/Instructional_materials" TargetMode="External"/><Relationship Id="rId7" Type="http://schemas.openxmlformats.org/officeDocument/2006/relationships/hyperlink" Target="https://en.wikipedia.org/wiki/Reuse"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en.wikipedia.org/wiki/William_and_Flora_Hewlett_Foundation" TargetMode="External"/><Relationship Id="rId5" Type="http://schemas.openxmlformats.org/officeDocument/2006/relationships/hyperlink" Target="https://en.wikipedia.org/wiki/UNESCO" TargetMode="External"/><Relationship Id="rId4" Type="http://schemas.openxmlformats.org/officeDocument/2006/relationships/hyperlink" Target="https://en.wikipedia.org/wiki/Free_license"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Open_educational_resources#cite_note-researchguides.library.wisc.edu-65"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1</a:t>
            </a:fld>
            <a:endParaRPr lang="en-US" dirty="0"/>
          </a:p>
        </p:txBody>
      </p:sp>
    </p:spTree>
    <p:extLst>
      <p:ext uri="{BB962C8B-B14F-4D97-AF65-F5344CB8AC3E}">
        <p14:creationId xmlns:p14="http://schemas.microsoft.com/office/powerpoint/2010/main" val="64420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i="0" dirty="0">
                <a:solidFill>
                  <a:srgbClr val="202122"/>
                </a:solidFill>
                <a:effectLst/>
                <a:highlight>
                  <a:srgbClr val="FFFFFF"/>
                </a:highlight>
                <a:latin typeface="Arial" panose="020B0604020202020204" pitchFamily="34" charset="0"/>
              </a:rPr>
              <a:t>Open educational resources</a:t>
            </a:r>
            <a:r>
              <a:rPr lang="en-US" b="0" i="0" dirty="0">
                <a:solidFill>
                  <a:srgbClr val="202122"/>
                </a:solidFill>
                <a:effectLst/>
                <a:highlight>
                  <a:srgbClr val="FFFFFF"/>
                </a:highlight>
                <a:latin typeface="Arial" panose="020B0604020202020204" pitchFamily="34" charset="0"/>
              </a:rPr>
              <a:t> (</a:t>
            </a:r>
            <a:r>
              <a:rPr lang="en-US" b="1" i="0" dirty="0">
                <a:solidFill>
                  <a:srgbClr val="202122"/>
                </a:solidFill>
                <a:effectLst/>
                <a:highlight>
                  <a:srgbClr val="FFFFFF"/>
                </a:highlight>
                <a:latin typeface="Arial" panose="020B0604020202020204" pitchFamily="34" charset="0"/>
              </a:rPr>
              <a:t>OER</a:t>
            </a:r>
            <a:r>
              <a:rPr lang="en-US" b="0" i="0" dirty="0">
                <a:solidFill>
                  <a:srgbClr val="202122"/>
                </a:solidFill>
                <a:effectLst/>
                <a:highlight>
                  <a:srgbClr val="FFFFFF"/>
                </a:highlight>
                <a:latin typeface="Arial" panose="020B0604020202020204" pitchFamily="34" charset="0"/>
              </a:rPr>
              <a:t>) are </a:t>
            </a:r>
            <a:r>
              <a:rPr lang="en-US" b="0" i="0" u="none" strike="noStrike" dirty="0">
                <a:effectLst/>
                <a:highlight>
                  <a:srgbClr val="FFFFFF"/>
                </a:highlight>
                <a:latin typeface="Arial" panose="020B0604020202020204" pitchFamily="34" charset="0"/>
                <a:hlinkClick r:id="rId3" tooltip="Instructional materials"/>
              </a:rPr>
              <a:t>teaching</a:t>
            </a:r>
            <a:r>
              <a:rPr lang="en-US" b="0" i="0" dirty="0">
                <a:solidFill>
                  <a:srgbClr val="202122"/>
                </a:solidFill>
                <a:effectLst/>
                <a:highlight>
                  <a:srgbClr val="FFFFFF"/>
                </a:highlight>
                <a:latin typeface="Arial" panose="020B0604020202020204" pitchFamily="34" charset="0"/>
              </a:rPr>
              <a:t>, learning, and research materials intentionally created and </a:t>
            </a:r>
            <a:r>
              <a:rPr lang="en-US" b="0" i="0" u="none" strike="noStrike" dirty="0">
                <a:effectLst/>
                <a:highlight>
                  <a:srgbClr val="FFFFFF"/>
                </a:highlight>
                <a:latin typeface="Arial" panose="020B0604020202020204" pitchFamily="34" charset="0"/>
                <a:hlinkClick r:id="rId4" tooltip="Free license"/>
              </a:rPr>
              <a:t>licensed</a:t>
            </a:r>
            <a:r>
              <a:rPr lang="en-US" b="0" i="0" dirty="0">
                <a:solidFill>
                  <a:srgbClr val="202122"/>
                </a:solidFill>
                <a:effectLst/>
                <a:highlight>
                  <a:srgbClr val="FFFFFF"/>
                </a:highlight>
                <a:latin typeface="Arial" panose="020B0604020202020204" pitchFamily="34" charset="0"/>
              </a:rPr>
              <a:t> to be free for the end user to own, share, and in most cases, modify. The term "OER" describes publicly accessible materials and resources for any user to use, re-mix, improve, and redistribute under some licenses. These are designed to reduce accessibility barriers by implementing best practices in teaching and to be adapted for local unique contexts.</a:t>
            </a:r>
          </a:p>
          <a:p>
            <a:pPr marL="0" indent="0">
              <a:buFont typeface="Arial" panose="020B0604020202020204" pitchFamily="34" charset="0"/>
              <a:buNone/>
            </a:pPr>
            <a:endParaRPr lang="en-US" b="0" i="0" dirty="0">
              <a:solidFill>
                <a:srgbClr val="202122"/>
              </a:solidFill>
              <a:effectLst/>
              <a:highlight>
                <a:srgbClr val="FFFFFF"/>
              </a:highlight>
              <a:latin typeface="Arial" panose="020B0604020202020204" pitchFamily="34" charset="0"/>
            </a:endParaRPr>
          </a:p>
          <a:p>
            <a:pPr marL="171450" indent="-171450">
              <a:buFontTx/>
              <a:buChar char="-"/>
            </a:pPr>
            <a:r>
              <a:rPr lang="en-US" b="0" i="0" dirty="0">
                <a:solidFill>
                  <a:srgbClr val="202122"/>
                </a:solidFill>
                <a:effectLst/>
                <a:highlight>
                  <a:srgbClr val="FFFFFF"/>
                </a:highlight>
                <a:latin typeface="Arial" panose="020B0604020202020204" pitchFamily="34" charset="0"/>
              </a:rPr>
              <a:t>The 2019 </a:t>
            </a:r>
            <a:r>
              <a:rPr lang="en-US" b="0" i="0" u="none" strike="noStrike" dirty="0">
                <a:effectLst/>
                <a:highlight>
                  <a:srgbClr val="FFFFFF"/>
                </a:highlight>
                <a:latin typeface="Arial" panose="020B0604020202020204" pitchFamily="34" charset="0"/>
                <a:hlinkClick r:id="rId5" tooltip="UNESCO"/>
              </a:rPr>
              <a:t>UNESCO</a:t>
            </a:r>
            <a:r>
              <a:rPr lang="en-US" b="0" i="0" dirty="0">
                <a:solidFill>
                  <a:srgbClr val="202122"/>
                </a:solidFill>
                <a:effectLst/>
                <a:highlight>
                  <a:srgbClr val="FFFFFF"/>
                </a:highlight>
                <a:latin typeface="Arial" panose="020B0604020202020204" pitchFamily="34" charset="0"/>
              </a:rPr>
              <a:t> definition describes OER as "teaching, learning and research materials that make use of appropriate tools, such as open licensing, to permit their free reuse, continuous improvement and repurposing by others for educational purposes.“</a:t>
            </a:r>
          </a:p>
          <a:p>
            <a:pPr marL="171450" indent="-171450">
              <a:buFontTx/>
              <a:buChar char="-"/>
            </a:pPr>
            <a:r>
              <a:rPr lang="en-US" b="0" i="0" u="none" strike="noStrike" dirty="0">
                <a:effectLst/>
                <a:highlight>
                  <a:srgbClr val="FFFFFF"/>
                </a:highlight>
                <a:latin typeface="Arial" panose="020B0604020202020204" pitchFamily="34" charset="0"/>
                <a:hlinkClick r:id="rId6" tooltip="William and Flora Hewlett Foundation"/>
              </a:rPr>
              <a:t>William and Flora Hewlett Foundation</a:t>
            </a:r>
            <a:r>
              <a:rPr lang="en-US" b="0" i="0" dirty="0">
                <a:solidFill>
                  <a:srgbClr val="202122"/>
                </a:solidFill>
                <a:effectLst/>
                <a:highlight>
                  <a:srgbClr val="FFFFFF"/>
                </a:highlight>
                <a:latin typeface="Arial" panose="020B0604020202020204" pitchFamily="34" charset="0"/>
              </a:rPr>
              <a:t> defines OER as "teaching, learning, and research resources that reside in the public domain or have been released under an intellectual property license that permits their free use or re-purposing by others. Open educational resources include full courses, course materials, modules, textbooks, streaming videos, tests, software, and any other tools, materials, or techniques used to support access to knowledge.“</a:t>
            </a:r>
          </a:p>
          <a:p>
            <a:pPr marL="171450" indent="-171450">
              <a:buFontTx/>
              <a:buChar char="-"/>
            </a:pPr>
            <a:endParaRPr lang="en-US" b="0" i="0" dirty="0">
              <a:solidFill>
                <a:srgbClr val="202122"/>
              </a:solidFill>
              <a:effectLst/>
              <a:highlight>
                <a:srgbClr val="FFFFFF"/>
              </a:highlight>
              <a:latin typeface="Arial" panose="020B0604020202020204" pitchFamily="34" charset="0"/>
            </a:endParaRPr>
          </a:p>
          <a:p>
            <a:pPr marL="0" indent="0">
              <a:buFontTx/>
              <a:buNone/>
            </a:pPr>
            <a:r>
              <a:rPr lang="en-US" b="0" i="0" dirty="0">
                <a:solidFill>
                  <a:srgbClr val="202122"/>
                </a:solidFill>
                <a:effectLst/>
                <a:highlight>
                  <a:srgbClr val="FFFFFF"/>
                </a:highlight>
                <a:latin typeface="Arial" panose="020B0604020202020204" pitchFamily="34" charset="0"/>
              </a:rPr>
              <a:t>Open educational resources include full courses, course materials, modules, textbooks, streaming videos, tests, software, and any other tools, materials, or techniques used to support access to knowledge.</a:t>
            </a:r>
          </a:p>
          <a:p>
            <a:pPr marL="0" indent="0">
              <a:buFontTx/>
              <a:buNone/>
            </a:pPr>
            <a:endParaRPr lang="en-US" b="0" i="0" dirty="0">
              <a:solidFill>
                <a:srgbClr val="202122"/>
              </a:solidFill>
              <a:effectLst/>
              <a:highlight>
                <a:srgbClr val="FFFFFF"/>
              </a:highlight>
              <a:latin typeface="Arial" panose="020B0604020202020204" pitchFamily="34" charset="0"/>
            </a:endParaRPr>
          </a:p>
          <a:p>
            <a:pPr algn="l"/>
            <a:r>
              <a:rPr lang="en-US" b="0" i="0" dirty="0">
                <a:solidFill>
                  <a:srgbClr val="202122"/>
                </a:solidFill>
                <a:effectLst/>
                <a:highlight>
                  <a:srgbClr val="FFFFFF"/>
                </a:highlight>
                <a:latin typeface="Arial" panose="020B0604020202020204" pitchFamily="34" charset="0"/>
              </a:rPr>
              <a:t>The 5R activities/permissions mentioned in the definitions are:</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Retain</a:t>
            </a:r>
            <a:r>
              <a:rPr lang="en-US" b="0" i="0" dirty="0">
                <a:solidFill>
                  <a:srgbClr val="202122"/>
                </a:solidFill>
                <a:effectLst/>
                <a:highlight>
                  <a:srgbClr val="FFFFFF"/>
                </a:highlight>
                <a:latin typeface="Arial" panose="020B0604020202020204" pitchFamily="34" charset="0"/>
              </a:rPr>
              <a:t> – the right to make, own, and control copies of the content (e.g., download, duplicate, store, and manage)</a:t>
            </a:r>
          </a:p>
          <a:p>
            <a:pPr algn="l">
              <a:buFont typeface="Arial" panose="020B0604020202020204" pitchFamily="34" charset="0"/>
              <a:buChar char="•"/>
            </a:pPr>
            <a:r>
              <a:rPr lang="en-US" b="1" i="0" u="none" strike="noStrike" dirty="0">
                <a:solidFill>
                  <a:srgbClr val="202122"/>
                </a:solidFill>
                <a:effectLst/>
                <a:highlight>
                  <a:srgbClr val="FFFFFF"/>
                </a:highlight>
                <a:latin typeface="Arial" panose="020B0604020202020204" pitchFamily="34" charset="0"/>
                <a:hlinkClick r:id="rId7" tooltip="Reuse"/>
              </a:rPr>
              <a:t>Reuse</a:t>
            </a:r>
            <a:r>
              <a:rPr lang="en-US" b="0" i="0" dirty="0">
                <a:solidFill>
                  <a:srgbClr val="202122"/>
                </a:solidFill>
                <a:effectLst/>
                <a:highlight>
                  <a:srgbClr val="FFFFFF"/>
                </a:highlight>
                <a:latin typeface="Arial" panose="020B0604020202020204" pitchFamily="34" charset="0"/>
              </a:rPr>
              <a:t> – the right to use the content in a wide range of ways (e.g., in a class, in a study group, on a website, in a video)</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Revise</a:t>
            </a:r>
            <a:r>
              <a:rPr lang="en-US" b="0" i="0" dirty="0">
                <a:solidFill>
                  <a:srgbClr val="202122"/>
                </a:solidFill>
                <a:effectLst/>
                <a:highlight>
                  <a:srgbClr val="FFFFFF"/>
                </a:highlight>
                <a:latin typeface="Arial" panose="020B0604020202020204" pitchFamily="34" charset="0"/>
              </a:rPr>
              <a:t> – the right to adapt, adjust, modify, or alter the content itself (e.g., translate the content into another language)</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Remix</a:t>
            </a:r>
            <a:r>
              <a:rPr lang="en-US" b="0" i="0" dirty="0">
                <a:solidFill>
                  <a:srgbClr val="202122"/>
                </a:solidFill>
                <a:effectLst/>
                <a:highlight>
                  <a:srgbClr val="FFFFFF"/>
                </a:highlight>
                <a:latin typeface="Arial" panose="020B0604020202020204" pitchFamily="34" charset="0"/>
              </a:rPr>
              <a:t> – the right to combine the original or revised content with other material to create something new (e.g., incorporate the content into a mashup)</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Redistribute</a:t>
            </a:r>
            <a:r>
              <a:rPr lang="en-US" b="0" i="0" dirty="0">
                <a:solidFill>
                  <a:srgbClr val="202122"/>
                </a:solidFill>
                <a:effectLst/>
                <a:highlight>
                  <a:srgbClr val="FFFFFF"/>
                </a:highlight>
                <a:latin typeface="Arial" panose="020B0604020202020204" pitchFamily="34" charset="0"/>
              </a:rPr>
              <a:t> – the right to share copies of the original content, your revisions, or your remixes with others (e.g., give a copy of the content to a friend)</a:t>
            </a:r>
            <a:r>
              <a:rPr lang="en-US" b="0" i="0" u="none" strike="noStrike" baseline="30000" dirty="0">
                <a:solidFill>
                  <a:srgbClr val="202122"/>
                </a:solidFill>
                <a:effectLst/>
                <a:highlight>
                  <a:srgbClr val="FFFFFF"/>
                </a:highlight>
                <a:latin typeface="Arial" panose="020B0604020202020204" pitchFamily="34" charset="0"/>
                <a:hlinkClick r:id="rId8"/>
              </a:rPr>
              <a:t>[21]</a:t>
            </a:r>
            <a:endParaRPr lang="en-US" b="0" i="0" dirty="0">
              <a:solidFill>
                <a:srgbClr val="202122"/>
              </a:solidFill>
              <a:effectLst/>
              <a:highlight>
                <a:srgbClr val="FFFFFF"/>
              </a:highlight>
              <a:latin typeface="Arial" panose="020B0604020202020204" pitchFamily="34" charset="0"/>
            </a:endParaRPr>
          </a:p>
          <a:p>
            <a:pPr marL="0" indent="0">
              <a:buFontTx/>
              <a:buNone/>
            </a:pPr>
            <a:endParaRPr lang="en-US" dirty="0"/>
          </a:p>
        </p:txBody>
      </p:sp>
      <p:sp>
        <p:nvSpPr>
          <p:cNvPr id="4" name="Slide Number Placeholder 3"/>
          <p:cNvSpPr>
            <a:spLocks noGrp="1"/>
          </p:cNvSpPr>
          <p:nvPr>
            <p:ph type="sldNum" sz="quarter" idx="10"/>
          </p:nvPr>
        </p:nvSpPr>
        <p:spPr/>
        <p:txBody>
          <a:bodyPr/>
          <a:lstStyle/>
          <a:p>
            <a:fld id="{BC849E9A-41F7-4779-A581-48A7C374A227}" type="slidenum">
              <a:rPr lang="en-US" smtClean="0"/>
              <a:t>2</a:t>
            </a:fld>
            <a:endParaRPr lang="en-US" dirty="0"/>
          </a:p>
        </p:txBody>
      </p:sp>
    </p:spTree>
    <p:extLst>
      <p:ext uri="{BB962C8B-B14F-4D97-AF65-F5344CB8AC3E}">
        <p14:creationId xmlns:p14="http://schemas.microsoft.com/office/powerpoint/2010/main" val="4224310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07000"/>
              </a:lnSpc>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Broadening Access (</a:t>
            </a:r>
            <a:r>
              <a:rPr lang="en-US" sz="1100" dirty="0">
                <a:effectLst/>
                <a:latin typeface="Calibri" panose="020F0502020204030204" pitchFamily="34" charset="0"/>
                <a:ea typeface="Calibri" panose="020F0502020204030204" pitchFamily="34" charset="0"/>
                <a:cs typeface="Times New Roman" panose="02020603050405020304" pitchFamily="18" charset="0"/>
              </a:rPr>
              <a:t>Democratization of education?)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Democratizing the forms of educational activity</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Democratization of the content of education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Humanization of the functions of educational institutions and extracurricular student activities (refocusing of attention on learners, respecting their individuality and personal qualities, trust in them, taking seriously their ambitions, interests, and enquiries; and, creating the conditions for them to realise their potential and self-determination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Democratization of the interactions of education with the other spheres of social life</a:t>
            </a:r>
          </a:p>
          <a:p>
            <a:pPr marL="0" lvl="0" indent="0">
              <a:lnSpc>
                <a:spcPct val="107000"/>
              </a:lnSpc>
              <a:buFont typeface="+mj-lt"/>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Improving quality</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All open movements have brought about high quality</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Inspiration from the Open-Source Movement – Netscape Navigator was a popular brand of OSS in January 1998</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In February 1998, Bruce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Perens</a:t>
            </a:r>
            <a:r>
              <a:rPr lang="en-US" sz="1100" dirty="0">
                <a:effectLst/>
                <a:latin typeface="Calibri" panose="020F0502020204030204" pitchFamily="34" charset="0"/>
                <a:ea typeface="Calibri" panose="020F0502020204030204" pitchFamily="34" charset="0"/>
                <a:cs typeface="Times New Roman" panose="02020603050405020304" pitchFamily="18" charset="0"/>
              </a:rPr>
              <a:t> and Eric Raymond founded OSI as an educational, advocacy and stewardship organization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But, the evolution dates back to Richard Stallman to late 80s with the GNU (GNU’s not Unix) project, the free software movement that gave birth to free and open movements (FOSS and FLOSS)</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The onion shape – Core contributors who release series of codes at the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centre</a:t>
            </a:r>
            <a:r>
              <a:rPr lang="en-US" sz="1100" dirty="0">
                <a:effectLst/>
                <a:latin typeface="Calibri" panose="020F0502020204030204" pitchFamily="34" charset="0"/>
                <a:ea typeface="Calibri" panose="020F0502020204030204" pitchFamily="34" charset="0"/>
                <a:cs typeface="Times New Roman" panose="02020603050405020304" pitchFamily="18" charset="0"/>
              </a:rPr>
              <a:t>; Responders to bug reports and pull requests at the second layer; those who submit bug reports form the third layer; and, the farthest is the community that watch the repositories and the users</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Promotion of continual improvements, modifications and contributions to each other’s work.  By making it public, you allow other testers to remove bugs (noise), tailor content to other or own purposes, find problems (to improvise) and set a higher standard</a:t>
            </a:r>
          </a:p>
          <a:p>
            <a:pPr marL="0" lvl="0" indent="0">
              <a:lnSpc>
                <a:spcPct val="107000"/>
              </a:lnSpc>
              <a:buFontTx/>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Encouraging collaboration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No single actor can achieve results</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Knowledge society thrives on the idea of sharing but aggressive patenting put an end to knowledge sharing</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An alternative had to emerge from those who believed in openness</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Motivation being </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Altruism (not about charity, but selfless, unselfish or self-denial attitude)</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Community sharing and improvement (to ensure that quality is improved and offer space for others to contribute and strengthen)</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Recognition (more than individual recognition, it is the social reputation, public recognition of skills, career opportunities, exposure – Sun Microsystems and Netscape began the journey as social reputation organisations! </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Ego (there is no clear distinction between developer and user</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Creative expression (rediscovery of creativity lost in mass production – handcrafted!)</a:t>
            </a:r>
          </a:p>
          <a:p>
            <a:pPr marL="0" lvl="0" indent="0">
              <a:lnSpc>
                <a:spcPct val="107000"/>
              </a:lnSpc>
              <a:buFontTx/>
              <a:buNone/>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Autonomy and responsibility of learning (Calvert, 2006)</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Circumstantial audience</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Audience with a purpose</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Autonomy to innovate and revisiting creativity</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Curriculum, pedagogy and assessment</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Open vis-à-vis on directed and supervised</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Access to success is the mantra</a:t>
            </a:r>
          </a:p>
          <a:p>
            <a:pPr marL="171450" lvl="0" indent="-171450">
              <a:lnSpc>
                <a:spcPct val="107000"/>
              </a:lnSpc>
              <a:buFontTx/>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Innovation in assessment, grading, and certification</a:t>
            </a:r>
          </a:p>
        </p:txBody>
      </p:sp>
      <p:sp>
        <p:nvSpPr>
          <p:cNvPr id="4" name="Slide Number Placeholder 3"/>
          <p:cNvSpPr>
            <a:spLocks noGrp="1"/>
          </p:cNvSpPr>
          <p:nvPr>
            <p:ph type="sldNum" sz="quarter" idx="10"/>
          </p:nvPr>
        </p:nvSpPr>
        <p:spPr/>
        <p:txBody>
          <a:bodyPr/>
          <a:lstStyle/>
          <a:p>
            <a:fld id="{BC849E9A-41F7-4779-A581-48A7C374A227}" type="slidenum">
              <a:rPr lang="en-US" smtClean="0"/>
              <a:t>3</a:t>
            </a:fld>
            <a:endParaRPr lang="en-US" dirty="0"/>
          </a:p>
        </p:txBody>
      </p:sp>
    </p:spTree>
    <p:extLst>
      <p:ext uri="{BB962C8B-B14F-4D97-AF65-F5344CB8AC3E}">
        <p14:creationId xmlns:p14="http://schemas.microsoft.com/office/powerpoint/2010/main" val="1335805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Quality/reliability concerns </a:t>
            </a:r>
            <a:r>
              <a:rPr lang="en-US" b="0" i="0" dirty="0">
                <a:solidFill>
                  <a:srgbClr val="202122"/>
                </a:solidFill>
                <a:effectLst/>
                <a:highlight>
                  <a:srgbClr val="FFFFFF"/>
                </a:highlight>
                <a:latin typeface="Arial" panose="020B0604020202020204" pitchFamily="34" charset="0"/>
              </a:rPr>
              <a:t>– some online material can be edited by anyone at any time, which may result in irrelevant or inaccurate information</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Limitation of copyright property protection </a:t>
            </a:r>
            <a:r>
              <a:rPr lang="en-US" b="0" i="0" dirty="0">
                <a:solidFill>
                  <a:srgbClr val="202122"/>
                </a:solidFill>
                <a:effectLst/>
                <a:highlight>
                  <a:srgbClr val="FFFFFF"/>
                </a:highlight>
                <a:latin typeface="Arial" panose="020B0604020202020204" pitchFamily="34" charset="0"/>
              </a:rPr>
              <a:t>– OER licenses change "All rights reserved." into "Some rights reserved.", so that content creators must be intentional about what materials they make available</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Technology issues </a:t>
            </a:r>
            <a:r>
              <a:rPr lang="en-US" b="0" i="0" dirty="0">
                <a:solidFill>
                  <a:srgbClr val="202122"/>
                </a:solidFill>
                <a:effectLst/>
                <a:highlight>
                  <a:srgbClr val="FFFFFF"/>
                </a:highlight>
                <a:latin typeface="Arial" panose="020B0604020202020204" pitchFamily="34" charset="0"/>
              </a:rPr>
              <a:t>– some students may have difficulty accessing online resources because of slow internet connection, or may not have access to the software required to use the materials</a:t>
            </a:r>
            <a:r>
              <a:rPr lang="en-US" b="0" i="0" u="none" strike="noStrike" baseline="30000" dirty="0">
                <a:solidFill>
                  <a:srgbClr val="202122"/>
                </a:solidFill>
                <a:effectLst/>
                <a:highlight>
                  <a:srgbClr val="FFFFFF"/>
                </a:highlight>
                <a:latin typeface="Arial" panose="020B0604020202020204" pitchFamily="34" charset="0"/>
                <a:hlinkClick r:id="rId3"/>
              </a:rPr>
              <a:t>[65]</a:t>
            </a:r>
            <a:endParaRPr lang="en-US" b="0" i="0" dirty="0">
              <a:solidFill>
                <a:srgbClr val="202122"/>
              </a:solidFill>
              <a:effectLst/>
              <a:highlight>
                <a:srgbClr val="FFFFFF"/>
              </a:highlight>
              <a:latin typeface="Arial" panose="020B0604020202020204" pitchFamily="34" charset="0"/>
            </a:endParaRP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Languages in which OER are distributed </a:t>
            </a:r>
            <a:r>
              <a:rPr lang="en-US" b="0" i="0" dirty="0">
                <a:solidFill>
                  <a:srgbClr val="202122"/>
                </a:solidFill>
                <a:effectLst/>
                <a:highlight>
                  <a:srgbClr val="FFFFFF"/>
                </a:highlight>
                <a:latin typeface="Arial" panose="020B0604020202020204" pitchFamily="34" charset="0"/>
              </a:rPr>
              <a:t>– use of English as primary language of delivery may limit its use</a:t>
            </a:r>
            <a:endParaRPr lang="en-US" b="1" i="0" dirty="0">
              <a:solidFill>
                <a:srgbClr val="202122"/>
              </a:solidFill>
              <a:effectLst/>
              <a:highlight>
                <a:srgbClr val="FFFFFF"/>
              </a:highlight>
              <a:latin typeface="Arial" panose="020B0604020202020204" pitchFamily="34" charset="0"/>
            </a:endParaRP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Awareness within educational institutions</a:t>
            </a:r>
            <a:r>
              <a:rPr lang="en-US" b="0" i="0" dirty="0">
                <a:solidFill>
                  <a:srgbClr val="202122"/>
                </a:solidFill>
                <a:effectLst/>
                <a:highlight>
                  <a:srgbClr val="FFFFFF"/>
                </a:highlight>
                <a:latin typeface="Arial" panose="020B0604020202020204" pitchFamily="34" charset="0"/>
              </a:rPr>
              <a:t>– limits use of OER for research, teaching and learning</a:t>
            </a:r>
          </a:p>
        </p:txBody>
      </p:sp>
      <p:sp>
        <p:nvSpPr>
          <p:cNvPr id="4" name="Slide Number Placeholder 3"/>
          <p:cNvSpPr>
            <a:spLocks noGrp="1"/>
          </p:cNvSpPr>
          <p:nvPr>
            <p:ph type="sldNum" sz="quarter" idx="10"/>
          </p:nvPr>
        </p:nvSpPr>
        <p:spPr/>
        <p:txBody>
          <a:bodyPr/>
          <a:lstStyle/>
          <a:p>
            <a:fld id="{BC849E9A-41F7-4779-A581-48A7C374A227}" type="slidenum">
              <a:rPr lang="en-US" smtClean="0"/>
              <a:t>4</a:t>
            </a:fld>
            <a:endParaRPr lang="en-US" dirty="0"/>
          </a:p>
        </p:txBody>
      </p:sp>
    </p:spTree>
    <p:extLst>
      <p:ext uri="{BB962C8B-B14F-4D97-AF65-F5344CB8AC3E}">
        <p14:creationId xmlns:p14="http://schemas.microsoft.com/office/powerpoint/2010/main" val="2295961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5</a:t>
            </a:fld>
            <a:endParaRPr lang="en-US" dirty="0"/>
          </a:p>
        </p:txBody>
      </p:sp>
    </p:spTree>
    <p:extLst>
      <p:ext uri="{BB962C8B-B14F-4D97-AF65-F5344CB8AC3E}">
        <p14:creationId xmlns:p14="http://schemas.microsoft.com/office/powerpoint/2010/main" val="898123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6</a:t>
            </a:fld>
            <a:endParaRPr lang="en-US" dirty="0"/>
          </a:p>
        </p:txBody>
      </p:sp>
    </p:spTree>
    <p:extLst>
      <p:ext uri="{BB962C8B-B14F-4D97-AF65-F5344CB8AC3E}">
        <p14:creationId xmlns:p14="http://schemas.microsoft.com/office/powerpoint/2010/main" val="1825341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BC849E9A-41F7-4779-A581-48A7C374A227}" type="slidenum">
              <a:rPr lang="en-US" smtClean="0"/>
              <a:t>8</a:t>
            </a:fld>
            <a:endParaRPr lang="en-US" dirty="0"/>
          </a:p>
        </p:txBody>
      </p:sp>
    </p:spTree>
    <p:extLst>
      <p:ext uri="{BB962C8B-B14F-4D97-AF65-F5344CB8AC3E}">
        <p14:creationId xmlns:p14="http://schemas.microsoft.com/office/powerpoint/2010/main" val="3871720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8B7-7F68-4CC9-8291-332587FA3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81D6BB-0446-49E8-8677-EADF274E9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5AEE24-534A-40F1-99E4-00B7D5FD9124}"/>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CD594011-48FF-493D-8286-F62D345525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80EFCD-7E72-4882-86DC-2F371D7D9516}"/>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15281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7D73-EDDA-49A6-BA12-1CA980DA9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9B82E-4CA1-47A5-B133-FBD4D8A83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8A267F-D142-4D04-9F03-6CB099E6FA32}"/>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705127CA-154D-4E90-B776-A2EE71F78D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5F0BA5-F4EE-4282-B111-76B869BE267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06740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6E92A-52E0-4710-BDEF-0A15346854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A240E1-5EB0-47FD-AA37-BF945D136C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4243-F1E4-487A-ABEC-30516A01DF2B}"/>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AC358244-98FD-472D-AB8C-075F71C10B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998D5A-820D-4519-967F-33320971CBAB}"/>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4024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34F3-0709-471B-A734-C4B404F55B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95016-AF78-4708-9C5F-21110C197B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A2D1-B124-4454-AFDC-EA60A14BA121}"/>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B4F58000-F9D7-4A53-A6C5-E5E815422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D22AAD-0D08-4F47-8D5A-EFE29017E8D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21304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6159-1280-4EE9-96D3-A56BD5826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A27A78-1874-488A-B215-7D763D3381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4BB3D1-3138-4B69-BF5D-4B1A213451CA}"/>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0EFF90C5-31F4-4A22-AC00-3FB5ED291B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1F787E-B946-4091-ABC6-F9DB06BBEE3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272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CAA11-CC97-44E5-AE4D-808FD741A0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B6CB-9460-4BCA-86C5-5F26357AB8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FAB0F6-401D-4BAF-A300-65AD684DF9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561BBA-B185-4B45-B152-3D320E15F550}"/>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6" name="Footer Placeholder 5">
            <a:extLst>
              <a:ext uri="{FF2B5EF4-FFF2-40B4-BE49-F238E27FC236}">
                <a16:creationId xmlns:a16="http://schemas.microsoft.com/office/drawing/2014/main" id="{D61CD760-96AC-4821-A56B-0B805F2FAD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F750665-D5B5-4D0B-B2F0-CB6B027CDEC7}"/>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313806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47C3-C498-415A-A057-E19BCEB5F2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6677F-2712-4810-A3AA-56FA75386D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1B54A-6775-4978-8E19-32694C9B5E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BA1303-B245-476D-BD02-A4E4A359F6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E898F-5B79-46F1-89C1-F827997CC4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417A4D-2EC9-4294-BFF4-EAE22EE1099A}"/>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8" name="Footer Placeholder 7">
            <a:extLst>
              <a:ext uri="{FF2B5EF4-FFF2-40B4-BE49-F238E27FC236}">
                <a16:creationId xmlns:a16="http://schemas.microsoft.com/office/drawing/2014/main" id="{6150E317-3602-42A1-BB7F-0184072E8D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0CE2C97-E26C-4A8B-93A0-B01E2C7F4522}"/>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22586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68FC-5755-447A-8D7F-9ADED3E994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B50287-81AA-46CA-8CB3-53A7F8313741}"/>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4" name="Footer Placeholder 3">
            <a:extLst>
              <a:ext uri="{FF2B5EF4-FFF2-40B4-BE49-F238E27FC236}">
                <a16:creationId xmlns:a16="http://schemas.microsoft.com/office/drawing/2014/main" id="{2F1BA4AA-02C9-459E-9362-3DA60E3B597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B2A2C8F-DBB4-4235-A67E-FB4039D9AA24}"/>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406839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ACAA5-F8E7-46E9-8BA7-A510948B62CC}"/>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3" name="Footer Placeholder 2">
            <a:extLst>
              <a:ext uri="{FF2B5EF4-FFF2-40B4-BE49-F238E27FC236}">
                <a16:creationId xmlns:a16="http://schemas.microsoft.com/office/drawing/2014/main" id="{D1F2DEE8-5654-4DCA-A8D0-D883E52B6F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0B179A5-4329-4057-9DEB-5B6E3AD1183F}"/>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62179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DA80-336B-4DBB-91A1-6E3E4B3C20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0D456-F0A3-4789-A310-A23F01B2E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8A8B05-7071-44D4-80F7-3E8191C9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D8562E-E6F1-449B-909C-98426BA86B36}"/>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6" name="Footer Placeholder 5">
            <a:extLst>
              <a:ext uri="{FF2B5EF4-FFF2-40B4-BE49-F238E27FC236}">
                <a16:creationId xmlns:a16="http://schemas.microsoft.com/office/drawing/2014/main" id="{7EB47A9A-FB08-407B-A73A-0AC513F0FD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FF841F-796A-4FE6-B5E0-C8A4986793EE}"/>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089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474D-6779-4C23-BD3C-82F5DC3E3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21096C-E430-49C7-A801-21C0BD95D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024828F-334F-4A50-850D-10684F2452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3293F4-2B70-4BB5-A982-219E4133E251}"/>
              </a:ext>
            </a:extLst>
          </p:cNvPr>
          <p:cNvSpPr>
            <a:spLocks noGrp="1"/>
          </p:cNvSpPr>
          <p:nvPr>
            <p:ph type="dt" sz="half" idx="10"/>
          </p:nvPr>
        </p:nvSpPr>
        <p:spPr/>
        <p:txBody>
          <a:bodyPr/>
          <a:lstStyle/>
          <a:p>
            <a:fld id="{DECF21A4-E71B-4D3A-AF45-E989C23A7BB1}" type="datetimeFigureOut">
              <a:rPr lang="en-US" smtClean="0"/>
              <a:t>7/15/2024</a:t>
            </a:fld>
            <a:endParaRPr lang="en-US" dirty="0"/>
          </a:p>
        </p:txBody>
      </p:sp>
      <p:sp>
        <p:nvSpPr>
          <p:cNvPr id="6" name="Footer Placeholder 5">
            <a:extLst>
              <a:ext uri="{FF2B5EF4-FFF2-40B4-BE49-F238E27FC236}">
                <a16:creationId xmlns:a16="http://schemas.microsoft.com/office/drawing/2014/main" id="{C4F9A86F-B378-4759-B50E-2E0BFAE624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A95BDC-FC58-4638-AA59-A3DA9931FD3D}"/>
              </a:ext>
            </a:extLst>
          </p:cNvPr>
          <p:cNvSpPr>
            <a:spLocks noGrp="1"/>
          </p:cNvSpPr>
          <p:nvPr>
            <p:ph type="sldNum" sz="quarter" idx="12"/>
          </p:nvPr>
        </p:nvSpPr>
        <p:spPr/>
        <p:txBody>
          <a:bodyPr/>
          <a:lstStyle/>
          <a:p>
            <a:fld id="{A6AF1B4E-90EC-4A51-B6E5-B702C054ECB0}" type="slidenum">
              <a:rPr lang="en-US" smtClean="0"/>
              <a:t>‹#›</a:t>
            </a:fld>
            <a:endParaRPr lang="en-US" dirty="0"/>
          </a:p>
        </p:txBody>
      </p:sp>
    </p:spTree>
    <p:extLst>
      <p:ext uri="{BB962C8B-B14F-4D97-AF65-F5344CB8AC3E}">
        <p14:creationId xmlns:p14="http://schemas.microsoft.com/office/powerpoint/2010/main" val="1790833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0BC3B-525F-4038-9330-0729879F9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629186-93D7-46FA-AE02-36D942604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F1CEB-0530-4996-BAEF-2E6A04DAD6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21A4-E71B-4D3A-AF45-E989C23A7BB1}" type="datetimeFigureOut">
              <a:rPr lang="en-US" smtClean="0"/>
              <a:t>7/15/2024</a:t>
            </a:fld>
            <a:endParaRPr lang="en-US" dirty="0"/>
          </a:p>
        </p:txBody>
      </p:sp>
      <p:sp>
        <p:nvSpPr>
          <p:cNvPr id="5" name="Footer Placeholder 4">
            <a:extLst>
              <a:ext uri="{FF2B5EF4-FFF2-40B4-BE49-F238E27FC236}">
                <a16:creationId xmlns:a16="http://schemas.microsoft.com/office/drawing/2014/main" id="{C8DCFF3D-7353-4B4D-9E75-FA835E06E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82C8D6-8B0B-4982-9EE4-AA823C69C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F1B4E-90EC-4A51-B6E5-B702C054ECB0}" type="slidenum">
              <a:rPr lang="en-US" smtClean="0"/>
              <a:t>‹#›</a:t>
            </a:fld>
            <a:endParaRPr lang="en-US" dirty="0"/>
          </a:p>
        </p:txBody>
      </p:sp>
    </p:spTree>
    <p:extLst>
      <p:ext uri="{BB962C8B-B14F-4D97-AF65-F5344CB8AC3E}">
        <p14:creationId xmlns:p14="http://schemas.microsoft.com/office/powerpoint/2010/main" val="4010604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4.svg"/></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0.jpeg"/><Relationship Id="rId7" Type="http://schemas.openxmlformats.org/officeDocument/2006/relationships/image" Target="../media/image4.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575451" y="556464"/>
            <a:ext cx="3624471" cy="3806994"/>
          </a:xfrm>
        </p:spPr>
        <p:txBody>
          <a:bodyPr>
            <a:normAutofit/>
          </a:bodyPr>
          <a:lstStyle/>
          <a:p>
            <a:r>
              <a:rPr lang="en-US" sz="3800">
                <a:solidFill>
                  <a:schemeClr val="bg1"/>
                </a:solidFill>
                <a:latin typeface="Franklin Gothic Book" panose="020B0503020102020204" pitchFamily="34" charset="0"/>
                <a:cs typeface="Segoe UI" panose="020B0502040204020203" pitchFamily="34" charset="0"/>
              </a:rPr>
              <a:t>Open Educational Resources:</a:t>
            </a:r>
            <a:br>
              <a:rPr lang="en-US" sz="3800">
                <a:solidFill>
                  <a:schemeClr val="bg1"/>
                </a:solidFill>
                <a:latin typeface="Franklin Gothic Book" panose="020B0503020102020204" pitchFamily="34" charset="0"/>
                <a:cs typeface="Segoe UI" panose="020B0502040204020203" pitchFamily="34" charset="0"/>
              </a:rPr>
            </a:br>
            <a:r>
              <a:rPr lang="en-US" sz="3800">
                <a:solidFill>
                  <a:schemeClr val="bg1"/>
                </a:solidFill>
                <a:latin typeface="Franklin Gothic Book" panose="020B0503020102020204" pitchFamily="34" charset="0"/>
                <a:cs typeface="Segoe UI" panose="020B0502040204020203" pitchFamily="34" charset="0"/>
              </a:rPr>
              <a:t>Introduction, Regulations and Policy Advancements</a:t>
            </a:r>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575451" y="4455532"/>
            <a:ext cx="3624471" cy="1894031"/>
          </a:xfrm>
        </p:spPr>
        <p:txBody>
          <a:bodyPr>
            <a:normAutofit/>
          </a:bodyPr>
          <a:lstStyle/>
          <a:p>
            <a:r>
              <a:rPr lang="en-US" sz="2000" dirty="0">
                <a:solidFill>
                  <a:schemeClr val="bg1"/>
                </a:solidFill>
                <a:latin typeface="Segoe UI" panose="020B0502040204020203" pitchFamily="34" charset="0"/>
                <a:cs typeface="Segoe UI" panose="020B0502040204020203" pitchFamily="34" charset="0"/>
              </a:rPr>
              <a:t>Dr. B. Shadrach</a:t>
            </a:r>
          </a:p>
        </p:txBody>
      </p:sp>
      <p:sp>
        <p:nvSpPr>
          <p:cNvPr id="31" name="Oval 30">
            <a:extLst>
              <a:ext uri="{FF2B5EF4-FFF2-40B4-BE49-F238E27FC236}">
                <a16:creationId xmlns:a16="http://schemas.microsoft.com/office/drawing/2014/main" id="{D9DFE8A5-DCEC-4A43-B613-D62AC8C57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9355" y="172704"/>
            <a:ext cx="2754585" cy="2754585"/>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45E0BF71-78CD-4FD9-BB54-48CD14158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9355" y="172704"/>
            <a:ext cx="2754585" cy="2754585"/>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26B7664A-BE61-4A65-B937-A31E08B8B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9001" y="97414"/>
            <a:ext cx="2754585" cy="2754585"/>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0955" y="556463"/>
            <a:ext cx="1897377" cy="1897377"/>
          </a:xfrm>
          <a:prstGeom prst="rect">
            <a:avLst/>
          </a:prstGeom>
        </p:spPr>
      </p:pic>
      <p:sp>
        <p:nvSpPr>
          <p:cNvPr id="37" name="Freeform: Shape 36">
            <a:extLst>
              <a:ext uri="{FF2B5EF4-FFF2-40B4-BE49-F238E27FC236}">
                <a16:creationId xmlns:a16="http://schemas.microsoft.com/office/drawing/2014/main" id="{B5376B64-7D0F-4553-BC39-AD8889787C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94898" y="2169581"/>
            <a:ext cx="2504136" cy="2529364"/>
          </a:xfrm>
          <a:custGeom>
            <a:avLst/>
            <a:gdLst>
              <a:gd name="connsiteX0" fmla="*/ 1289342 w 2504136"/>
              <a:gd name="connsiteY0" fmla="*/ 0 h 2529364"/>
              <a:gd name="connsiteX1" fmla="*/ 2477361 w 2504136"/>
              <a:gd name="connsiteY1" fmla="*/ 772411 h 2529364"/>
              <a:gd name="connsiteX2" fmla="*/ 2504136 w 2504136"/>
              <a:gd name="connsiteY2" fmla="*/ 844166 h 2529364"/>
              <a:gd name="connsiteX3" fmla="*/ 2504136 w 2504136"/>
              <a:gd name="connsiteY3" fmla="*/ 1685198 h 2529364"/>
              <a:gd name="connsiteX4" fmla="*/ 2477361 w 2504136"/>
              <a:gd name="connsiteY4" fmla="*/ 1756954 h 2529364"/>
              <a:gd name="connsiteX5" fmla="*/ 1289342 w 2504136"/>
              <a:gd name="connsiteY5" fmla="*/ 2529364 h 2529364"/>
              <a:gd name="connsiteX6" fmla="*/ 0 w 2504136"/>
              <a:gd name="connsiteY6" fmla="*/ 1264682 h 2529364"/>
              <a:gd name="connsiteX7" fmla="*/ 1289342 w 2504136"/>
              <a:gd name="connsiteY7" fmla="*/ 0 h 252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4136" h="2529364">
                <a:moveTo>
                  <a:pt x="1289342" y="0"/>
                </a:moveTo>
                <a:cubicBezTo>
                  <a:pt x="1823405" y="0"/>
                  <a:pt x="2281628" y="318497"/>
                  <a:pt x="2477361" y="772411"/>
                </a:cubicBezTo>
                <a:lnTo>
                  <a:pt x="2504136" y="844166"/>
                </a:lnTo>
                <a:lnTo>
                  <a:pt x="2504136" y="1685198"/>
                </a:lnTo>
                <a:lnTo>
                  <a:pt x="2477361" y="1756954"/>
                </a:lnTo>
                <a:cubicBezTo>
                  <a:pt x="2281628" y="2210867"/>
                  <a:pt x="1823405" y="2529364"/>
                  <a:pt x="1289342" y="2529364"/>
                </a:cubicBezTo>
                <a:cubicBezTo>
                  <a:pt x="577258" y="2529364"/>
                  <a:pt x="0" y="1963147"/>
                  <a:pt x="0" y="1264682"/>
                </a:cubicBezTo>
                <a:cubicBezTo>
                  <a:pt x="0" y="566217"/>
                  <a:pt x="577258" y="0"/>
                  <a:pt x="1289342" y="0"/>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264CC68E-3C7E-41A2-9943-3BF895614B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94898" y="2169581"/>
            <a:ext cx="2504136" cy="2529364"/>
          </a:xfrm>
          <a:custGeom>
            <a:avLst/>
            <a:gdLst>
              <a:gd name="connsiteX0" fmla="*/ 1289342 w 2504136"/>
              <a:gd name="connsiteY0" fmla="*/ 0 h 2529364"/>
              <a:gd name="connsiteX1" fmla="*/ 2477361 w 2504136"/>
              <a:gd name="connsiteY1" fmla="*/ 772411 h 2529364"/>
              <a:gd name="connsiteX2" fmla="*/ 2504136 w 2504136"/>
              <a:gd name="connsiteY2" fmla="*/ 844166 h 2529364"/>
              <a:gd name="connsiteX3" fmla="*/ 2504136 w 2504136"/>
              <a:gd name="connsiteY3" fmla="*/ 1685198 h 2529364"/>
              <a:gd name="connsiteX4" fmla="*/ 2477361 w 2504136"/>
              <a:gd name="connsiteY4" fmla="*/ 1756954 h 2529364"/>
              <a:gd name="connsiteX5" fmla="*/ 1289342 w 2504136"/>
              <a:gd name="connsiteY5" fmla="*/ 2529364 h 2529364"/>
              <a:gd name="connsiteX6" fmla="*/ 0 w 2504136"/>
              <a:gd name="connsiteY6" fmla="*/ 1264682 h 2529364"/>
              <a:gd name="connsiteX7" fmla="*/ 1289342 w 2504136"/>
              <a:gd name="connsiteY7" fmla="*/ 0 h 252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4136" h="2529364">
                <a:moveTo>
                  <a:pt x="1289342" y="0"/>
                </a:moveTo>
                <a:cubicBezTo>
                  <a:pt x="1823405" y="0"/>
                  <a:pt x="2281628" y="318497"/>
                  <a:pt x="2477361" y="772411"/>
                </a:cubicBezTo>
                <a:lnTo>
                  <a:pt x="2504136" y="844166"/>
                </a:lnTo>
                <a:lnTo>
                  <a:pt x="2504136" y="1685198"/>
                </a:lnTo>
                <a:lnTo>
                  <a:pt x="2477361" y="1756954"/>
                </a:lnTo>
                <a:cubicBezTo>
                  <a:pt x="2281628" y="2210867"/>
                  <a:pt x="1823405" y="2529364"/>
                  <a:pt x="1289342" y="2529364"/>
                </a:cubicBezTo>
                <a:cubicBezTo>
                  <a:pt x="577258" y="2529364"/>
                  <a:pt x="0" y="1963147"/>
                  <a:pt x="0" y="1264682"/>
                </a:cubicBezTo>
                <a:cubicBezTo>
                  <a:pt x="0" y="566217"/>
                  <a:pt x="577258" y="0"/>
                  <a:pt x="1289342" y="0"/>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Oval 40">
            <a:extLst>
              <a:ext uri="{FF2B5EF4-FFF2-40B4-BE49-F238E27FC236}">
                <a16:creationId xmlns:a16="http://schemas.microsoft.com/office/drawing/2014/main" id="{DA8F4EF6-63F4-4276-92EC-A84D38D15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1905" y="2095246"/>
            <a:ext cx="2578683" cy="2529364"/>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A270DD9C-2075-4DC8-A1F6-37941B500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9127" y="-20472"/>
            <a:ext cx="2578684" cy="2431322"/>
          </a:xfrm>
          <a:custGeom>
            <a:avLst/>
            <a:gdLst>
              <a:gd name="connsiteX0" fmla="*/ 691905 w 2578684"/>
              <a:gd name="connsiteY0" fmla="*/ 0 h 2431322"/>
              <a:gd name="connsiteX1" fmla="*/ 1886779 w 2578684"/>
              <a:gd name="connsiteY1" fmla="*/ 0 h 2431322"/>
              <a:gd name="connsiteX2" fmla="*/ 1903919 w 2578684"/>
              <a:gd name="connsiteY2" fmla="*/ 8257 h 2431322"/>
              <a:gd name="connsiteX3" fmla="*/ 2578684 w 2578684"/>
              <a:gd name="connsiteY3" fmla="*/ 1141981 h 2431322"/>
              <a:gd name="connsiteX4" fmla="*/ 1289342 w 2578684"/>
              <a:gd name="connsiteY4" fmla="*/ 2431322 h 2431322"/>
              <a:gd name="connsiteX5" fmla="*/ 0 w 2578684"/>
              <a:gd name="connsiteY5" fmla="*/ 1141981 h 2431322"/>
              <a:gd name="connsiteX6" fmla="*/ 674765 w 2578684"/>
              <a:gd name="connsiteY6" fmla="*/ 8257 h 2431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8684" h="2431322">
                <a:moveTo>
                  <a:pt x="691905" y="0"/>
                </a:moveTo>
                <a:lnTo>
                  <a:pt x="1886779" y="0"/>
                </a:lnTo>
                <a:lnTo>
                  <a:pt x="1903919" y="8257"/>
                </a:lnTo>
                <a:cubicBezTo>
                  <a:pt x="2305839" y="226593"/>
                  <a:pt x="2578684" y="652424"/>
                  <a:pt x="2578684" y="1141981"/>
                </a:cubicBezTo>
                <a:cubicBezTo>
                  <a:pt x="2578684" y="1854064"/>
                  <a:pt x="2001426" y="2431322"/>
                  <a:pt x="1289342" y="2431322"/>
                </a:cubicBezTo>
                <a:cubicBezTo>
                  <a:pt x="577258" y="2431322"/>
                  <a:pt x="0" y="1854064"/>
                  <a:pt x="0" y="1141981"/>
                </a:cubicBezTo>
                <a:cubicBezTo>
                  <a:pt x="0" y="652424"/>
                  <a:pt x="272845" y="226593"/>
                  <a:pt x="674765" y="8257"/>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Freeform: Shape 44">
            <a:extLst>
              <a:ext uri="{FF2B5EF4-FFF2-40B4-BE49-F238E27FC236}">
                <a16:creationId xmlns:a16="http://schemas.microsoft.com/office/drawing/2014/main" id="{DB2E62A3-A22B-4216-BFFB-D0E6D410E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9127" y="-20472"/>
            <a:ext cx="2578684" cy="2431322"/>
          </a:xfrm>
          <a:custGeom>
            <a:avLst/>
            <a:gdLst>
              <a:gd name="connsiteX0" fmla="*/ 691905 w 2578684"/>
              <a:gd name="connsiteY0" fmla="*/ 0 h 2431322"/>
              <a:gd name="connsiteX1" fmla="*/ 1886779 w 2578684"/>
              <a:gd name="connsiteY1" fmla="*/ 0 h 2431322"/>
              <a:gd name="connsiteX2" fmla="*/ 1903919 w 2578684"/>
              <a:gd name="connsiteY2" fmla="*/ 8257 h 2431322"/>
              <a:gd name="connsiteX3" fmla="*/ 2578684 w 2578684"/>
              <a:gd name="connsiteY3" fmla="*/ 1141981 h 2431322"/>
              <a:gd name="connsiteX4" fmla="*/ 1289342 w 2578684"/>
              <a:gd name="connsiteY4" fmla="*/ 2431322 h 2431322"/>
              <a:gd name="connsiteX5" fmla="*/ 0 w 2578684"/>
              <a:gd name="connsiteY5" fmla="*/ 1141981 h 2431322"/>
              <a:gd name="connsiteX6" fmla="*/ 674765 w 2578684"/>
              <a:gd name="connsiteY6" fmla="*/ 8257 h 2431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8684" h="2431322">
                <a:moveTo>
                  <a:pt x="691905" y="0"/>
                </a:moveTo>
                <a:lnTo>
                  <a:pt x="1886779" y="0"/>
                </a:lnTo>
                <a:lnTo>
                  <a:pt x="1903919" y="8257"/>
                </a:lnTo>
                <a:cubicBezTo>
                  <a:pt x="2305839" y="226593"/>
                  <a:pt x="2578684" y="652424"/>
                  <a:pt x="2578684" y="1141981"/>
                </a:cubicBezTo>
                <a:cubicBezTo>
                  <a:pt x="2578684" y="1854064"/>
                  <a:pt x="2001426" y="2431322"/>
                  <a:pt x="1289342" y="2431322"/>
                </a:cubicBezTo>
                <a:cubicBezTo>
                  <a:pt x="577258" y="2431322"/>
                  <a:pt x="0" y="1854064"/>
                  <a:pt x="0" y="1141981"/>
                </a:cubicBezTo>
                <a:cubicBezTo>
                  <a:pt x="0" y="652424"/>
                  <a:pt x="272845" y="226593"/>
                  <a:pt x="674765" y="8257"/>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Shape 46">
            <a:extLst>
              <a:ext uri="{FF2B5EF4-FFF2-40B4-BE49-F238E27FC236}">
                <a16:creationId xmlns:a16="http://schemas.microsoft.com/office/drawing/2014/main" id="{384A8E03-BC91-4AA0-B5D3-915FDA212D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15162" y="-20471"/>
            <a:ext cx="2578684" cy="2355537"/>
          </a:xfrm>
          <a:custGeom>
            <a:avLst/>
            <a:gdLst>
              <a:gd name="connsiteX0" fmla="*/ 564520 w 2578684"/>
              <a:gd name="connsiteY0" fmla="*/ 0 h 2355537"/>
              <a:gd name="connsiteX1" fmla="*/ 2014165 w 2578684"/>
              <a:gd name="connsiteY1" fmla="*/ 0 h 2355537"/>
              <a:gd name="connsiteX2" fmla="*/ 2109483 w 2578684"/>
              <a:gd name="connsiteY2" fmla="*/ 71278 h 2355537"/>
              <a:gd name="connsiteX3" fmla="*/ 2578684 w 2578684"/>
              <a:gd name="connsiteY3" fmla="*/ 1066196 h 2355537"/>
              <a:gd name="connsiteX4" fmla="*/ 1289342 w 2578684"/>
              <a:gd name="connsiteY4" fmla="*/ 2355537 h 2355537"/>
              <a:gd name="connsiteX5" fmla="*/ 0 w 2578684"/>
              <a:gd name="connsiteY5" fmla="*/ 1066196 h 2355537"/>
              <a:gd name="connsiteX6" fmla="*/ 469201 w 2578684"/>
              <a:gd name="connsiteY6" fmla="*/ 71278 h 2355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78684" h="2355537">
                <a:moveTo>
                  <a:pt x="564520" y="0"/>
                </a:moveTo>
                <a:lnTo>
                  <a:pt x="2014165" y="0"/>
                </a:lnTo>
                <a:lnTo>
                  <a:pt x="2109483" y="71278"/>
                </a:lnTo>
                <a:cubicBezTo>
                  <a:pt x="2396036" y="307762"/>
                  <a:pt x="2578684" y="665649"/>
                  <a:pt x="2578684" y="1066196"/>
                </a:cubicBezTo>
                <a:cubicBezTo>
                  <a:pt x="2578684" y="1778279"/>
                  <a:pt x="2001426" y="2355537"/>
                  <a:pt x="1289342" y="2355537"/>
                </a:cubicBezTo>
                <a:cubicBezTo>
                  <a:pt x="577258" y="2355537"/>
                  <a:pt x="0" y="1778279"/>
                  <a:pt x="0" y="1066196"/>
                </a:cubicBezTo>
                <a:cubicBezTo>
                  <a:pt x="0" y="665649"/>
                  <a:pt x="182648" y="307762"/>
                  <a:pt x="469201" y="71278"/>
                </a:cubicBezTo>
                <a:close/>
              </a:path>
            </a:pathLst>
          </a:cu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66849" y="188339"/>
            <a:ext cx="1710200" cy="1710200"/>
          </a:xfrm>
          <a:prstGeom prst="rect">
            <a:avLst/>
          </a:prstGeom>
        </p:spPr>
      </p:pic>
      <p:grpSp>
        <p:nvGrpSpPr>
          <p:cNvPr id="49"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115147" y="2653385"/>
            <a:ext cx="1054466" cy="469689"/>
            <a:chOff x="9841624" y="4115729"/>
            <a:chExt cx="602169" cy="268223"/>
          </a:xfrm>
          <a:solidFill>
            <a:schemeClr val="bg1"/>
          </a:solidFill>
        </p:grpSpPr>
        <p:sp>
          <p:nvSpPr>
            <p:cNvPr id="50" name="Freeform: Shape 49">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6" name="Freeform: Shape 55">
            <a:extLst>
              <a:ext uri="{FF2B5EF4-FFF2-40B4-BE49-F238E27FC236}">
                <a16:creationId xmlns:a16="http://schemas.microsoft.com/office/drawing/2014/main" id="{007FAD6A-A22B-446D-939E-64E109872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4642" y="3599464"/>
            <a:ext cx="3854368" cy="3271789"/>
          </a:xfrm>
          <a:custGeom>
            <a:avLst/>
            <a:gdLst>
              <a:gd name="connsiteX0" fmla="*/ 1927184 w 3854368"/>
              <a:gd name="connsiteY0" fmla="*/ 0 h 3271789"/>
              <a:gd name="connsiteX1" fmla="*/ 3854368 w 3854368"/>
              <a:gd name="connsiteY1" fmla="*/ 1927184 h 3271789"/>
              <a:gd name="connsiteX2" fmla="*/ 3414293 w 3854368"/>
              <a:gd name="connsiteY2" fmla="*/ 3153052 h 3271789"/>
              <a:gd name="connsiteX3" fmla="*/ 3306377 w 3854368"/>
              <a:gd name="connsiteY3" fmla="*/ 3271789 h 3271789"/>
              <a:gd name="connsiteX4" fmla="*/ 547991 w 3854368"/>
              <a:gd name="connsiteY4" fmla="*/ 3271789 h 3271789"/>
              <a:gd name="connsiteX5" fmla="*/ 440076 w 3854368"/>
              <a:gd name="connsiteY5" fmla="*/ 3153052 h 3271789"/>
              <a:gd name="connsiteX6" fmla="*/ 0 w 3854368"/>
              <a:gd name="connsiteY6" fmla="*/ 1927184 h 3271789"/>
              <a:gd name="connsiteX7" fmla="*/ 1927184 w 3854368"/>
              <a:gd name="connsiteY7" fmla="*/ 0 h 3271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54368" h="3271789">
                <a:moveTo>
                  <a:pt x="1927184" y="0"/>
                </a:moveTo>
                <a:cubicBezTo>
                  <a:pt x="2991538" y="0"/>
                  <a:pt x="3854368" y="862830"/>
                  <a:pt x="3854368" y="1927184"/>
                </a:cubicBezTo>
                <a:cubicBezTo>
                  <a:pt x="3854368" y="2392839"/>
                  <a:pt x="3689217" y="2819921"/>
                  <a:pt x="3414293" y="3153052"/>
                </a:cubicBezTo>
                <a:lnTo>
                  <a:pt x="3306377" y="3271789"/>
                </a:lnTo>
                <a:lnTo>
                  <a:pt x="547991" y="3271789"/>
                </a:lnTo>
                <a:lnTo>
                  <a:pt x="440076" y="3153052"/>
                </a:lnTo>
                <a:cubicBezTo>
                  <a:pt x="165151" y="2819921"/>
                  <a:pt x="0" y="2392839"/>
                  <a:pt x="0" y="1927184"/>
                </a:cubicBezTo>
                <a:cubicBezTo>
                  <a:pt x="0" y="862830"/>
                  <a:pt x="862830" y="0"/>
                  <a:pt x="1927184"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Shape 57">
            <a:extLst>
              <a:ext uri="{FF2B5EF4-FFF2-40B4-BE49-F238E27FC236}">
                <a16:creationId xmlns:a16="http://schemas.microsoft.com/office/drawing/2014/main" id="{9A4BC4F8-D2ED-4E14-9676-1B9B12E03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4642" y="3599464"/>
            <a:ext cx="3854368" cy="3271789"/>
          </a:xfrm>
          <a:custGeom>
            <a:avLst/>
            <a:gdLst>
              <a:gd name="connsiteX0" fmla="*/ 1927184 w 3854368"/>
              <a:gd name="connsiteY0" fmla="*/ 0 h 3271789"/>
              <a:gd name="connsiteX1" fmla="*/ 3854368 w 3854368"/>
              <a:gd name="connsiteY1" fmla="*/ 1927184 h 3271789"/>
              <a:gd name="connsiteX2" fmla="*/ 3414293 w 3854368"/>
              <a:gd name="connsiteY2" fmla="*/ 3153052 h 3271789"/>
              <a:gd name="connsiteX3" fmla="*/ 3306377 w 3854368"/>
              <a:gd name="connsiteY3" fmla="*/ 3271789 h 3271789"/>
              <a:gd name="connsiteX4" fmla="*/ 547991 w 3854368"/>
              <a:gd name="connsiteY4" fmla="*/ 3271789 h 3271789"/>
              <a:gd name="connsiteX5" fmla="*/ 440076 w 3854368"/>
              <a:gd name="connsiteY5" fmla="*/ 3153052 h 3271789"/>
              <a:gd name="connsiteX6" fmla="*/ 0 w 3854368"/>
              <a:gd name="connsiteY6" fmla="*/ 1927184 h 3271789"/>
              <a:gd name="connsiteX7" fmla="*/ 1927184 w 3854368"/>
              <a:gd name="connsiteY7" fmla="*/ 0 h 3271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54368" h="3271789">
                <a:moveTo>
                  <a:pt x="1927184" y="0"/>
                </a:moveTo>
                <a:cubicBezTo>
                  <a:pt x="2991538" y="0"/>
                  <a:pt x="3854368" y="862830"/>
                  <a:pt x="3854368" y="1927184"/>
                </a:cubicBezTo>
                <a:cubicBezTo>
                  <a:pt x="3854368" y="2392839"/>
                  <a:pt x="3689217" y="2819921"/>
                  <a:pt x="3414293" y="3153052"/>
                </a:cubicBezTo>
                <a:lnTo>
                  <a:pt x="3306377" y="3271789"/>
                </a:lnTo>
                <a:lnTo>
                  <a:pt x="547991" y="3271789"/>
                </a:lnTo>
                <a:lnTo>
                  <a:pt x="440076" y="3153052"/>
                </a:lnTo>
                <a:cubicBezTo>
                  <a:pt x="165151" y="2819921"/>
                  <a:pt x="0" y="2392839"/>
                  <a:pt x="0" y="1927184"/>
                </a:cubicBezTo>
                <a:cubicBezTo>
                  <a:pt x="0" y="862830"/>
                  <a:pt x="862830" y="0"/>
                  <a:pt x="1927184" y="0"/>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Shape 59">
            <a:extLst>
              <a:ext uri="{FF2B5EF4-FFF2-40B4-BE49-F238E27FC236}">
                <a16:creationId xmlns:a16="http://schemas.microsoft.com/office/drawing/2014/main" id="{C125B5C3-09E0-448D-8B09-42E4EB8C53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79866" y="3467474"/>
            <a:ext cx="3854368" cy="3403779"/>
          </a:xfrm>
          <a:custGeom>
            <a:avLst/>
            <a:gdLst>
              <a:gd name="connsiteX0" fmla="*/ 1927184 w 3854368"/>
              <a:gd name="connsiteY0" fmla="*/ 0 h 3403779"/>
              <a:gd name="connsiteX1" fmla="*/ 3854368 w 3854368"/>
              <a:gd name="connsiteY1" fmla="*/ 1927184 h 3403779"/>
              <a:gd name="connsiteX2" fmla="*/ 3289909 w 3854368"/>
              <a:gd name="connsiteY2" fmla="*/ 3289909 h 3403779"/>
              <a:gd name="connsiteX3" fmla="*/ 3164620 w 3854368"/>
              <a:gd name="connsiteY3" fmla="*/ 3403779 h 3403779"/>
              <a:gd name="connsiteX4" fmla="*/ 689748 w 3854368"/>
              <a:gd name="connsiteY4" fmla="*/ 3403779 h 3403779"/>
              <a:gd name="connsiteX5" fmla="*/ 564460 w 3854368"/>
              <a:gd name="connsiteY5" fmla="*/ 3289909 h 3403779"/>
              <a:gd name="connsiteX6" fmla="*/ 0 w 3854368"/>
              <a:gd name="connsiteY6" fmla="*/ 1927184 h 3403779"/>
              <a:gd name="connsiteX7" fmla="*/ 1927184 w 3854368"/>
              <a:gd name="connsiteY7" fmla="*/ 0 h 3403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54368" h="3403779">
                <a:moveTo>
                  <a:pt x="1927184" y="0"/>
                </a:moveTo>
                <a:cubicBezTo>
                  <a:pt x="2991538" y="0"/>
                  <a:pt x="3854368" y="862830"/>
                  <a:pt x="3854368" y="1927184"/>
                </a:cubicBezTo>
                <a:cubicBezTo>
                  <a:pt x="3854368" y="2459361"/>
                  <a:pt x="3638661" y="2941157"/>
                  <a:pt x="3289909" y="3289909"/>
                </a:cubicBezTo>
                <a:lnTo>
                  <a:pt x="3164620" y="3403779"/>
                </a:lnTo>
                <a:lnTo>
                  <a:pt x="689748" y="3403779"/>
                </a:lnTo>
                <a:lnTo>
                  <a:pt x="564460" y="3289909"/>
                </a:lnTo>
                <a:cubicBezTo>
                  <a:pt x="215708" y="2941157"/>
                  <a:pt x="0" y="2459361"/>
                  <a:pt x="0" y="1927184"/>
                </a:cubicBezTo>
                <a:cubicBezTo>
                  <a:pt x="0" y="862830"/>
                  <a:pt x="862830" y="0"/>
                  <a:pt x="1927184" y="0"/>
                </a:cubicBezTo>
                <a:close/>
              </a:path>
            </a:pathLst>
          </a:cu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71147" y="4115125"/>
            <a:ext cx="2505859" cy="2505859"/>
          </a:xfrm>
          <a:prstGeom prst="rect">
            <a:avLst/>
          </a:prstGeom>
        </p:spPr>
      </p:pic>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994915" y="2500779"/>
            <a:ext cx="1710200" cy="1710200"/>
          </a:xfrm>
          <a:prstGeom prst="rect">
            <a:avLst/>
          </a:prstGeom>
        </p:spPr>
      </p:pic>
    </p:spTree>
    <p:extLst>
      <p:ext uri="{BB962C8B-B14F-4D97-AF65-F5344CB8AC3E}">
        <p14:creationId xmlns:p14="http://schemas.microsoft.com/office/powerpoint/2010/main" val="2372968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2D34CEF4-01D3-4AF7-9E84-F43030ACA972}"/>
              </a:ext>
            </a:extLst>
          </p:cNvPr>
          <p:cNvSpPr>
            <a:spLocks noGrp="1"/>
          </p:cNvSpPr>
          <p:nvPr>
            <p:ph type="title"/>
          </p:nvPr>
        </p:nvSpPr>
        <p:spPr>
          <a:xfrm>
            <a:off x="499533" y="669925"/>
            <a:ext cx="5596467" cy="1325563"/>
          </a:xfrm>
        </p:spPr>
        <p:txBody>
          <a:bodyPr anchor="b">
            <a:normAutofit fontScale="90000"/>
          </a:bodyPr>
          <a:lstStyle/>
          <a:p>
            <a:r>
              <a:rPr lang="en-US" sz="5400" b="1" dirty="0">
                <a:solidFill>
                  <a:schemeClr val="bg1"/>
                </a:solidFill>
                <a:latin typeface="Franklin Gothic Book" panose="020B0503020102020204" pitchFamily="34" charset="0"/>
                <a:cs typeface="Segoe UI" panose="020B0502040204020203" pitchFamily="34" charset="0"/>
              </a:rPr>
              <a:t>Introduction to OER</a:t>
            </a:r>
          </a:p>
        </p:txBody>
      </p:sp>
      <p:cxnSp>
        <p:nvCxnSpPr>
          <p:cNvPr id="1033" name="Straight Connector 1032">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 y="2026340"/>
            <a:ext cx="609599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EFD88C-EC41-4850-9D1D-676D6AEE0358}"/>
              </a:ext>
            </a:extLst>
          </p:cNvPr>
          <p:cNvSpPr>
            <a:spLocks noGrp="1"/>
          </p:cNvSpPr>
          <p:nvPr>
            <p:ph idx="1"/>
          </p:nvPr>
        </p:nvSpPr>
        <p:spPr>
          <a:xfrm>
            <a:off x="499533" y="2288833"/>
            <a:ext cx="5596467" cy="3711571"/>
          </a:xfrm>
        </p:spPr>
        <p:txBody>
          <a:bodyPr vert="horz" lIns="91440" tIns="45720" rIns="91440" bIns="45720" rtlCol="0">
            <a:normAutofit/>
          </a:bodyPr>
          <a:lstStyle/>
          <a:p>
            <a:r>
              <a:rPr lang="en-US" sz="3200" dirty="0">
                <a:solidFill>
                  <a:schemeClr val="accent1"/>
                </a:solidFill>
                <a:latin typeface="Segoe UI" panose="020B0502040204020203" pitchFamily="34" charset="0"/>
                <a:cs typeface="Segoe UI" panose="020B0502040204020203" pitchFamily="34" charset="0"/>
              </a:rPr>
              <a:t>Definition</a:t>
            </a:r>
          </a:p>
          <a:p>
            <a:pPr lvl="1"/>
            <a:r>
              <a:rPr lang="en-US" dirty="0">
                <a:solidFill>
                  <a:schemeClr val="bg1"/>
                </a:solidFill>
                <a:latin typeface="Segoe UI" panose="020B0502040204020203" pitchFamily="34" charset="0"/>
                <a:cs typeface="Segoe UI" panose="020B0502040204020203" pitchFamily="34" charset="0"/>
              </a:rPr>
              <a:t>Openly licensed; Freely available; and Modifiable</a:t>
            </a:r>
          </a:p>
          <a:p>
            <a:r>
              <a:rPr lang="en-US" sz="3200" dirty="0">
                <a:solidFill>
                  <a:schemeClr val="accent1"/>
                </a:solidFill>
                <a:latin typeface="Segoe UI" panose="020B0502040204020203" pitchFamily="34" charset="0"/>
                <a:cs typeface="Segoe UI" panose="020B0502040204020203" pitchFamily="34" charset="0"/>
              </a:rPr>
              <a:t>Scope</a:t>
            </a:r>
          </a:p>
          <a:p>
            <a:pPr lvl="1"/>
            <a:r>
              <a:rPr lang="en-US" dirty="0">
                <a:solidFill>
                  <a:schemeClr val="bg1"/>
                </a:solidFill>
                <a:latin typeface="Segoe UI" panose="020B0502040204020203" pitchFamily="34" charset="0"/>
                <a:cs typeface="Segoe UI" panose="020B0502040204020203" pitchFamily="34" charset="0"/>
              </a:rPr>
              <a:t>Digital and Non-digital</a:t>
            </a:r>
          </a:p>
          <a:p>
            <a:r>
              <a:rPr lang="en-US" sz="3200" dirty="0">
                <a:solidFill>
                  <a:schemeClr val="accent1"/>
                </a:solidFill>
                <a:latin typeface="Segoe UI" panose="020B0502040204020203" pitchFamily="34" charset="0"/>
                <a:cs typeface="Segoe UI" panose="020B0502040204020203" pitchFamily="34" charset="0"/>
              </a:rPr>
              <a:t>5R Activities</a:t>
            </a:r>
          </a:p>
          <a:p>
            <a:pPr lvl="1"/>
            <a:r>
              <a:rPr lang="en-US" dirty="0">
                <a:solidFill>
                  <a:schemeClr val="bg1"/>
                </a:solidFill>
                <a:latin typeface="Segoe UI" panose="020B0502040204020203" pitchFamily="34" charset="0"/>
                <a:cs typeface="Segoe UI" panose="020B0502040204020203" pitchFamily="34" charset="0"/>
              </a:rPr>
              <a:t>Retain; Reuse; Revise; Remix; and Redistribute</a:t>
            </a:r>
          </a:p>
        </p:txBody>
      </p:sp>
      <p:pic>
        <p:nvPicPr>
          <p:cNvPr id="4" name="Graphic 3" descr="Books on Shelf">
            <a:extLst>
              <a:ext uri="{FF2B5EF4-FFF2-40B4-BE49-F238E27FC236}">
                <a16:creationId xmlns:a16="http://schemas.microsoft.com/office/drawing/2014/main" id="{3DE94ADA-0031-43D4-A79A-B89B959930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47247" y="369913"/>
            <a:ext cx="2784532" cy="2784532"/>
          </a:xfrm>
          <a:prstGeom prst="rect">
            <a:avLst/>
          </a:prstGeom>
        </p:spPr>
      </p:pic>
      <p:sp>
        <p:nvSpPr>
          <p:cNvPr id="1035" name="Rectangle 1034">
            <a:extLst>
              <a:ext uri="{FF2B5EF4-FFF2-40B4-BE49-F238E27FC236}">
                <a16:creationId xmlns:a16="http://schemas.microsoft.com/office/drawing/2014/main" id="{C87417AF-190E-4D6E-AFA6-7D3E84B0B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1603" y="182859"/>
            <a:ext cx="3996261" cy="3177496"/>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A7EB9178-E8D8-6D26-BAEC-FBAF57067485}"/>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038661" y="3923601"/>
            <a:ext cx="3588640" cy="2397864"/>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80B30ED8-273E-4C07-8568-2FE5CC5C4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5071" y="3543213"/>
            <a:ext cx="3996261" cy="3177496"/>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072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2A638C7D-9088-41A9-88A0-7357157BC1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31180" y="1109243"/>
            <a:ext cx="4842710" cy="4842710"/>
            <a:chOff x="1881974" y="1174396"/>
            <a:chExt cx="5290997" cy="5290997"/>
          </a:xfrm>
        </p:grpSpPr>
        <p:sp>
          <p:nvSpPr>
            <p:cNvPr id="16" name="Oval 15">
              <a:extLst>
                <a:ext uri="{FF2B5EF4-FFF2-40B4-BE49-F238E27FC236}">
                  <a16:creationId xmlns:a16="http://schemas.microsoft.com/office/drawing/2014/main" id="{9714B173-1D32-4BBC-A685-1F5D257ABD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1974" y="1174396"/>
              <a:ext cx="5290997" cy="5290997"/>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EF82DD1-2343-4F41-B6A7-A6489A713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81974" y="1174396"/>
              <a:ext cx="5290997" cy="5290997"/>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Oval 18">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270" y="1095407"/>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8F6D58-1A39-41ED-99F7-0CE9F03BD344}"/>
              </a:ext>
            </a:extLst>
          </p:cNvPr>
          <p:cNvSpPr>
            <a:spLocks noGrp="1"/>
          </p:cNvSpPr>
          <p:nvPr>
            <p:ph type="title"/>
          </p:nvPr>
        </p:nvSpPr>
        <p:spPr>
          <a:xfrm>
            <a:off x="5644751" y="568517"/>
            <a:ext cx="6161004" cy="886379"/>
          </a:xfrm>
        </p:spPr>
        <p:txBody>
          <a:bodyPr>
            <a:normAutofit/>
          </a:bodyPr>
          <a:lstStyle/>
          <a:p>
            <a:r>
              <a:rPr lang="en-US" b="1">
                <a:solidFill>
                  <a:schemeClr val="bg1"/>
                </a:solidFill>
                <a:latin typeface="Franklin Gothic Book" panose="020B0503020102020204" pitchFamily="34" charset="0"/>
                <a:cs typeface="Segoe UI" panose="020B0502040204020203" pitchFamily="34" charset="0"/>
              </a:rPr>
              <a:t>Advantages of OER</a:t>
            </a:r>
          </a:p>
        </p:txBody>
      </p:sp>
      <p:grpSp>
        <p:nvGrpSpPr>
          <p:cNvPr id="21" name="Group 20">
            <a:extLst>
              <a:ext uri="{FF2B5EF4-FFF2-40B4-BE49-F238E27FC236}">
                <a16:creationId xmlns:a16="http://schemas.microsoft.com/office/drawing/2014/main" id="{3F219210-B16A-47B6-9AA8-207DAFF37E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22" name="Freeform: Shape 21">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23" name="Freeform: Shape 22">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pic>
        <p:nvPicPr>
          <p:cNvPr id="4" name="Graphic 3" descr="Chat">
            <a:extLst>
              <a:ext uri="{FF2B5EF4-FFF2-40B4-BE49-F238E27FC236}">
                <a16:creationId xmlns:a16="http://schemas.microsoft.com/office/drawing/2014/main" id="{AEE98CC8-0F49-4433-9FD0-35E20C04B5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9077" y="1864214"/>
            <a:ext cx="3217333" cy="3217333"/>
          </a:xfrm>
          <a:prstGeom prst="rect">
            <a:avLst/>
          </a:prstGeom>
        </p:spPr>
      </p:pic>
      <p:sp>
        <p:nvSpPr>
          <p:cNvPr id="3" name="Content Placeholder 2">
            <a:extLst>
              <a:ext uri="{FF2B5EF4-FFF2-40B4-BE49-F238E27FC236}">
                <a16:creationId xmlns:a16="http://schemas.microsoft.com/office/drawing/2014/main" id="{3BF933A4-33C5-4102-BBB0-9B15EFF2F292}"/>
              </a:ext>
            </a:extLst>
          </p:cNvPr>
          <p:cNvSpPr>
            <a:spLocks noGrp="1"/>
          </p:cNvSpPr>
          <p:nvPr>
            <p:ph idx="1"/>
          </p:nvPr>
        </p:nvSpPr>
        <p:spPr>
          <a:xfrm>
            <a:off x="6234868" y="1820369"/>
            <a:ext cx="5217173" cy="4351338"/>
          </a:xfrm>
        </p:spPr>
        <p:txBody>
          <a:bodyPr vert="horz" lIns="91440" tIns="45720" rIns="91440" bIns="45720" rtlCol="0">
            <a:normAutofit/>
          </a:bodyPr>
          <a:lstStyle/>
          <a:p>
            <a:pPr>
              <a:buFont typeface="Arial" panose="020B0604020202020204" pitchFamily="34" charset="0"/>
              <a:buChar char="•"/>
            </a:pPr>
            <a:r>
              <a:rPr lang="en-US" b="0" i="0" dirty="0">
                <a:solidFill>
                  <a:schemeClr val="accent2"/>
                </a:solidFill>
                <a:effectLst/>
                <a:highlight>
                  <a:srgbClr val="FFFFFF"/>
                </a:highlight>
                <a:latin typeface="Arial" panose="020B0604020202020204" pitchFamily="34" charset="0"/>
              </a:rPr>
              <a:t>Broadening and Widening Access</a:t>
            </a:r>
          </a:p>
          <a:p>
            <a:pPr>
              <a:buFont typeface="Arial" panose="020B0604020202020204" pitchFamily="34" charset="0"/>
              <a:buChar char="•"/>
            </a:pPr>
            <a:r>
              <a:rPr lang="en-US" dirty="0">
                <a:solidFill>
                  <a:schemeClr val="accent2"/>
                </a:solidFill>
                <a:highlight>
                  <a:srgbClr val="FFFFFF"/>
                </a:highlight>
                <a:latin typeface="Arial" panose="020B0604020202020204" pitchFamily="34" charset="0"/>
              </a:rPr>
              <a:t>Improving Quality</a:t>
            </a:r>
          </a:p>
          <a:p>
            <a:pPr>
              <a:buFont typeface="Arial" panose="020B0604020202020204" pitchFamily="34" charset="0"/>
              <a:buChar char="•"/>
            </a:pPr>
            <a:r>
              <a:rPr lang="en-US" b="0" i="0" dirty="0">
                <a:solidFill>
                  <a:schemeClr val="accent2"/>
                </a:solidFill>
                <a:effectLst/>
                <a:highlight>
                  <a:srgbClr val="FFFFFF"/>
                </a:highlight>
                <a:latin typeface="Arial" panose="020B0604020202020204" pitchFamily="34" charset="0"/>
              </a:rPr>
              <a:t>Encouraging Collaboration</a:t>
            </a:r>
          </a:p>
          <a:p>
            <a:pPr>
              <a:buFont typeface="Arial" panose="020B0604020202020204" pitchFamily="34" charset="0"/>
              <a:buChar char="•"/>
            </a:pPr>
            <a:r>
              <a:rPr lang="en-US" b="0" i="0" dirty="0">
                <a:solidFill>
                  <a:schemeClr val="accent2"/>
                </a:solidFill>
                <a:effectLst/>
                <a:highlight>
                  <a:srgbClr val="FFFFFF"/>
                </a:highlight>
                <a:latin typeface="Arial" panose="020B0604020202020204" pitchFamily="34" charset="0"/>
              </a:rPr>
              <a:t>Enhancing Autonomy</a:t>
            </a:r>
          </a:p>
          <a:p>
            <a:pPr>
              <a:buFont typeface="Arial" panose="020B0604020202020204" pitchFamily="34" charset="0"/>
              <a:buChar char="•"/>
            </a:pPr>
            <a:r>
              <a:rPr lang="en-US" dirty="0">
                <a:solidFill>
                  <a:schemeClr val="accent2"/>
                </a:solidFill>
                <a:highlight>
                  <a:srgbClr val="FFFFFF"/>
                </a:highlight>
                <a:latin typeface="Arial" panose="020B0604020202020204" pitchFamily="34" charset="0"/>
              </a:rPr>
              <a:t>Soliciting responsibility</a:t>
            </a:r>
            <a:endParaRPr lang="en-US" b="0" i="0" dirty="0">
              <a:solidFill>
                <a:schemeClr val="accent2"/>
              </a:solidFill>
              <a:effectLst/>
              <a:highlight>
                <a:srgbClr val="FFFFFF"/>
              </a:highlight>
              <a:latin typeface="Arial" panose="020B0604020202020204" pitchFamily="34" charset="0"/>
            </a:endParaRPr>
          </a:p>
          <a:p>
            <a:endParaRPr lang="en-US" dirty="0">
              <a:solidFill>
                <a:schemeClr val="bg1"/>
              </a:solidFill>
              <a:latin typeface="Segoe UI" panose="020B0502040204020203" pitchFamily="34" charset="0"/>
              <a:cs typeface="Segoe UI" panose="020B0502040204020203" pitchFamily="34" charset="0"/>
            </a:endParaRPr>
          </a:p>
          <a:p>
            <a:endParaRPr lang="en-US" dirty="0">
              <a:solidFill>
                <a:schemeClr val="bg1"/>
              </a:solidFill>
              <a:latin typeface="Franklin Gothic Book" panose="020B0503020102020204" pitchFamily="34" charset="0"/>
            </a:endParaRPr>
          </a:p>
        </p:txBody>
      </p:sp>
      <p:grpSp>
        <p:nvGrpSpPr>
          <p:cNvPr id="25"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26" name="Freeform: Shape 25">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88090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0D9B4E-C292-45AA-8116-562703040382}"/>
              </a:ext>
            </a:extLst>
          </p:cNvPr>
          <p:cNvSpPr>
            <a:spLocks noGrp="1"/>
          </p:cNvSpPr>
          <p:nvPr>
            <p:ph type="title"/>
          </p:nvPr>
        </p:nvSpPr>
        <p:spPr>
          <a:xfrm>
            <a:off x="5232400" y="1641752"/>
            <a:ext cx="6140449" cy="1323439"/>
          </a:xfrm>
        </p:spPr>
        <p:txBody>
          <a:bodyPr anchor="t">
            <a:normAutofit/>
          </a:bodyPr>
          <a:lstStyle/>
          <a:p>
            <a:r>
              <a:rPr lang="en-US" sz="4000" b="1">
                <a:solidFill>
                  <a:schemeClr val="bg1"/>
                </a:solidFill>
                <a:latin typeface="Franklin Gothic Book" panose="020B0503020102020204" pitchFamily="34" charset="0"/>
                <a:cs typeface="Segoe UI" panose="020B0502040204020203" pitchFamily="34" charset="0"/>
              </a:rPr>
              <a:t>Challenges of OER</a:t>
            </a:r>
          </a:p>
        </p:txBody>
      </p:sp>
      <p:grpSp>
        <p:nvGrpSpPr>
          <p:cNvPr id="16" name="Group 15">
            <a:extLst>
              <a:ext uri="{FF2B5EF4-FFF2-40B4-BE49-F238E27FC236}">
                <a16:creationId xmlns:a16="http://schemas.microsoft.com/office/drawing/2014/main" id="{36AB285A-81F9-42F0-A9FD-0058EB46EF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7" name="Group 16">
              <a:extLst>
                <a:ext uri="{FF2B5EF4-FFF2-40B4-BE49-F238E27FC236}">
                  <a16:creationId xmlns:a16="http://schemas.microsoft.com/office/drawing/2014/main" id="{A08FF3E0-ABFD-4639-B6D5-59DC3C50432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25" name="Freeform: Shape 24">
                <a:extLst>
                  <a:ext uri="{FF2B5EF4-FFF2-40B4-BE49-F238E27FC236}">
                    <a16:creationId xmlns:a16="http://schemas.microsoft.com/office/drawing/2014/main" id="{05F28668-2B20-456B-B40F-9496D0A01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345261A6-F525-4DE2-99D5-BD04602D3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8" name="Group 17">
              <a:extLst>
                <a:ext uri="{FF2B5EF4-FFF2-40B4-BE49-F238E27FC236}">
                  <a16:creationId xmlns:a16="http://schemas.microsoft.com/office/drawing/2014/main" id="{5726B9BC-5A36-4E2B-ACA8-E750DAF63CB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9" name="Group 18">
                <a:extLst>
                  <a:ext uri="{FF2B5EF4-FFF2-40B4-BE49-F238E27FC236}">
                    <a16:creationId xmlns:a16="http://schemas.microsoft.com/office/drawing/2014/main" id="{D3D8668E-61B9-48EF-9EBA-555647BA6D4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23" name="Freeform: Shape 22">
                  <a:extLst>
                    <a:ext uri="{FF2B5EF4-FFF2-40B4-BE49-F238E27FC236}">
                      <a16:creationId xmlns:a16="http://schemas.microsoft.com/office/drawing/2014/main" id="{3B5CB98A-8493-4791-B351-0BC590BB9A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4CA2FB47-60A5-434E-9BA4-1FF65518A1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0" name="Group 19">
                <a:extLst>
                  <a:ext uri="{FF2B5EF4-FFF2-40B4-BE49-F238E27FC236}">
                    <a16:creationId xmlns:a16="http://schemas.microsoft.com/office/drawing/2014/main" id="{406D9D90-1212-40FF-BAB0-8A661FC855E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21" name="Freeform: Shape 20">
                  <a:extLst>
                    <a:ext uri="{FF2B5EF4-FFF2-40B4-BE49-F238E27FC236}">
                      <a16:creationId xmlns:a16="http://schemas.microsoft.com/office/drawing/2014/main" id="{903898C6-CE98-4636-8CE5-5172BD2B9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F5326F39-37DB-4935-9AD9-746655D5DD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grpSp>
      <p:pic>
        <p:nvPicPr>
          <p:cNvPr id="5" name="Graphic 4" descr="Open Book">
            <a:extLst>
              <a:ext uri="{FF2B5EF4-FFF2-40B4-BE49-F238E27FC236}">
                <a16:creationId xmlns:a16="http://schemas.microsoft.com/office/drawing/2014/main" id="{DEFE964D-9F1C-4F69-ADD3-0E1AB324E19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5024" y="2387175"/>
            <a:ext cx="2663825" cy="2663825"/>
          </a:xfrm>
          <a:prstGeom prst="rect">
            <a:avLst/>
          </a:prstGeom>
        </p:spPr>
      </p:pic>
      <p:sp>
        <p:nvSpPr>
          <p:cNvPr id="3" name="Content Placeholder 2">
            <a:extLst>
              <a:ext uri="{FF2B5EF4-FFF2-40B4-BE49-F238E27FC236}">
                <a16:creationId xmlns:a16="http://schemas.microsoft.com/office/drawing/2014/main" id="{81072FAC-EEE9-4F26-A784-BC07EACCBE9F}"/>
              </a:ext>
            </a:extLst>
          </p:cNvPr>
          <p:cNvSpPr>
            <a:spLocks noGrp="1"/>
          </p:cNvSpPr>
          <p:nvPr>
            <p:ph idx="1"/>
          </p:nvPr>
        </p:nvSpPr>
        <p:spPr>
          <a:xfrm>
            <a:off x="5232401" y="2650067"/>
            <a:ext cx="6140449" cy="3505199"/>
          </a:xfrm>
        </p:spPr>
        <p:txBody>
          <a:bodyPr vert="horz" lIns="91440" tIns="45720" rIns="91440" bIns="45720" rtlCol="0">
            <a:normAutofit lnSpcReduction="10000"/>
          </a:bodyPr>
          <a:lstStyle/>
          <a:p>
            <a:pPr>
              <a:buFont typeface="Arial" panose="020B0604020202020204" pitchFamily="34" charset="0"/>
              <a:buChar char="•"/>
            </a:pPr>
            <a:r>
              <a:rPr lang="en-US" sz="3000" b="0" i="0" dirty="0">
                <a:solidFill>
                  <a:schemeClr val="accent6">
                    <a:alpha val="80000"/>
                  </a:schemeClr>
                </a:solidFill>
                <a:effectLst/>
                <a:highlight>
                  <a:srgbClr val="FFFFFF"/>
                </a:highlight>
                <a:latin typeface="Arial" panose="020B0604020202020204" pitchFamily="34" charset="0"/>
              </a:rPr>
              <a:t>Quality concerns</a:t>
            </a:r>
          </a:p>
          <a:p>
            <a:pPr>
              <a:buFont typeface="Arial" panose="020B0604020202020204" pitchFamily="34" charset="0"/>
              <a:buChar char="•"/>
            </a:pPr>
            <a:r>
              <a:rPr lang="en-US" sz="3000" dirty="0">
                <a:solidFill>
                  <a:schemeClr val="accent6">
                    <a:alpha val="80000"/>
                  </a:schemeClr>
                </a:solidFill>
                <a:highlight>
                  <a:srgbClr val="FFFFFF"/>
                </a:highlight>
                <a:latin typeface="Arial" panose="020B0604020202020204" pitchFamily="34" charset="0"/>
              </a:rPr>
              <a:t>Confusion about licenses</a:t>
            </a:r>
          </a:p>
          <a:p>
            <a:pPr>
              <a:buFont typeface="Arial" panose="020B0604020202020204" pitchFamily="34" charset="0"/>
              <a:buChar char="•"/>
            </a:pPr>
            <a:r>
              <a:rPr lang="en-US" sz="3000" b="0" i="0" dirty="0">
                <a:solidFill>
                  <a:schemeClr val="accent6">
                    <a:alpha val="80000"/>
                  </a:schemeClr>
                </a:solidFill>
                <a:effectLst/>
                <a:highlight>
                  <a:srgbClr val="FFFFFF"/>
                </a:highlight>
                <a:latin typeface="Arial" panose="020B0604020202020204" pitchFamily="34" charset="0"/>
              </a:rPr>
              <a:t>Access and accessibility issues</a:t>
            </a:r>
          </a:p>
          <a:p>
            <a:pPr>
              <a:buFont typeface="Arial" panose="020B0604020202020204" pitchFamily="34" charset="0"/>
              <a:buChar char="•"/>
            </a:pPr>
            <a:r>
              <a:rPr lang="en-US" sz="3000" dirty="0">
                <a:solidFill>
                  <a:schemeClr val="accent6">
                    <a:alpha val="80000"/>
                  </a:schemeClr>
                </a:solidFill>
                <a:highlight>
                  <a:srgbClr val="FFFFFF"/>
                </a:highlight>
                <a:latin typeface="Arial" panose="020B0604020202020204" pitchFamily="34" charset="0"/>
              </a:rPr>
              <a:t>Awareness among educators and learners</a:t>
            </a:r>
          </a:p>
          <a:p>
            <a:pPr>
              <a:buFont typeface="Arial" panose="020B0604020202020204" pitchFamily="34" charset="0"/>
              <a:buChar char="•"/>
            </a:pPr>
            <a:r>
              <a:rPr lang="en-US" sz="3000" b="0" i="0" dirty="0">
                <a:solidFill>
                  <a:schemeClr val="accent6">
                    <a:alpha val="80000"/>
                  </a:schemeClr>
                </a:solidFill>
                <a:effectLst/>
                <a:highlight>
                  <a:srgbClr val="FFFFFF"/>
                </a:highlight>
                <a:latin typeface="Arial" panose="020B0604020202020204" pitchFamily="34" charset="0"/>
              </a:rPr>
              <a:t>Misconception</a:t>
            </a:r>
            <a:r>
              <a:rPr lang="en-US" sz="3000" dirty="0">
                <a:solidFill>
                  <a:schemeClr val="accent6">
                    <a:alpha val="80000"/>
                  </a:schemeClr>
                </a:solidFill>
                <a:highlight>
                  <a:srgbClr val="FFFFFF"/>
                </a:highlight>
                <a:latin typeface="Arial" panose="020B0604020202020204" pitchFamily="34" charset="0"/>
              </a:rPr>
              <a:t>s</a:t>
            </a:r>
          </a:p>
          <a:p>
            <a:pPr>
              <a:buFont typeface="Arial" panose="020B0604020202020204" pitchFamily="34" charset="0"/>
              <a:buChar char="•"/>
            </a:pPr>
            <a:r>
              <a:rPr lang="en-US" sz="3000" b="0" i="0" dirty="0">
                <a:solidFill>
                  <a:schemeClr val="accent6">
                    <a:alpha val="80000"/>
                  </a:schemeClr>
                </a:solidFill>
                <a:effectLst/>
                <a:highlight>
                  <a:srgbClr val="FFFFFF"/>
                </a:highlight>
                <a:latin typeface="Arial" panose="020B0604020202020204" pitchFamily="34" charset="0"/>
              </a:rPr>
              <a:t>Language</a:t>
            </a:r>
          </a:p>
          <a:p>
            <a:pPr>
              <a:buFont typeface="Arial" panose="020B0604020202020204" pitchFamily="34" charset="0"/>
              <a:buChar char="•"/>
            </a:pPr>
            <a:endParaRPr lang="en-US" sz="2000" b="0" i="0" dirty="0">
              <a:solidFill>
                <a:schemeClr val="bg1">
                  <a:alpha val="80000"/>
                </a:schemeClr>
              </a:solidFill>
              <a:effectLst/>
              <a:highlight>
                <a:srgbClr val="FFFFFF"/>
              </a:highlight>
              <a:latin typeface="Arial" panose="020B0604020202020204" pitchFamily="34" charset="0"/>
            </a:endParaRPr>
          </a:p>
        </p:txBody>
      </p:sp>
    </p:spTree>
    <p:extLst>
      <p:ext uri="{BB962C8B-B14F-4D97-AF65-F5344CB8AC3E}">
        <p14:creationId xmlns:p14="http://schemas.microsoft.com/office/powerpoint/2010/main" val="381659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a:extLst>
              <a:ext uri="{FF2B5EF4-FFF2-40B4-BE49-F238E27FC236}">
                <a16:creationId xmlns:a16="http://schemas.microsoft.com/office/drawing/2014/main" id="{0FDE5079-B185-4DE0-AF2C-AE4B7709FBC3}"/>
              </a:ext>
            </a:extLst>
          </p:cNvPr>
          <p:cNvSpPr>
            <a:spLocks noGrp="1"/>
          </p:cNvSpPr>
          <p:nvPr>
            <p:ph type="title"/>
          </p:nvPr>
        </p:nvSpPr>
        <p:spPr>
          <a:xfrm>
            <a:off x="1014141" y="1450655"/>
            <a:ext cx="3932030" cy="3956690"/>
          </a:xfrm>
        </p:spPr>
        <p:txBody>
          <a:bodyPr anchor="ctr">
            <a:normAutofit/>
          </a:bodyPr>
          <a:lstStyle/>
          <a:p>
            <a:r>
              <a:rPr lang="en-US" sz="5600" b="1">
                <a:solidFill>
                  <a:schemeClr val="bg1"/>
                </a:solidFill>
                <a:latin typeface="Franklin Gothic Book" panose="020B0503020102020204" pitchFamily="34" charset="0"/>
                <a:cs typeface="Segoe UI" panose="020B0502040204020203" pitchFamily="34" charset="0"/>
              </a:rPr>
              <a:t>Regulations in OER</a:t>
            </a:r>
          </a:p>
        </p:txBody>
      </p:sp>
      <p:cxnSp>
        <p:nvCxnSpPr>
          <p:cNvPr id="15" name="Straight Connector 14">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1450655"/>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14141" y="5408571"/>
            <a:ext cx="393203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9B4E0E8-07C8-4A23-99E2-20D6DFD6FA7A}"/>
              </a:ext>
            </a:extLst>
          </p:cNvPr>
          <p:cNvSpPr>
            <a:spLocks noGrp="1"/>
          </p:cNvSpPr>
          <p:nvPr>
            <p:ph idx="1"/>
          </p:nvPr>
        </p:nvSpPr>
        <p:spPr>
          <a:xfrm>
            <a:off x="6096000" y="1108061"/>
            <a:ext cx="5008901" cy="4571972"/>
          </a:xfrm>
        </p:spPr>
        <p:txBody>
          <a:bodyPr vert="horz" lIns="91440" tIns="45720" rIns="91440" bIns="45720" rtlCol="0" anchor="ctr">
            <a:normAutofit/>
          </a:bodyPr>
          <a:lstStyle/>
          <a:p>
            <a:r>
              <a:rPr lang="en-US" dirty="0">
                <a:solidFill>
                  <a:schemeClr val="bg1"/>
                </a:solidFill>
                <a:latin typeface="Segoe UI" panose="020B0502040204020203" pitchFamily="34" charset="0"/>
                <a:cs typeface="Segoe UI" panose="020B0502040204020203" pitchFamily="34" charset="0"/>
              </a:rPr>
              <a:t>Creation and curation of content</a:t>
            </a:r>
          </a:p>
          <a:p>
            <a:r>
              <a:rPr lang="en-US" dirty="0">
                <a:solidFill>
                  <a:schemeClr val="bg1"/>
                </a:solidFill>
                <a:latin typeface="Segoe UI" panose="020B0502040204020203" pitchFamily="34" charset="0"/>
                <a:cs typeface="Segoe UI" panose="020B0502040204020203" pitchFamily="34" charset="0"/>
              </a:rPr>
              <a:t>Use of OER content</a:t>
            </a:r>
          </a:p>
          <a:p>
            <a:r>
              <a:rPr lang="en-US" dirty="0">
                <a:solidFill>
                  <a:schemeClr val="bg1"/>
                </a:solidFill>
                <a:latin typeface="Segoe UI" panose="020B0502040204020203" pitchFamily="34" charset="0"/>
                <a:cs typeface="Segoe UI" panose="020B0502040204020203" pitchFamily="34" charset="0"/>
              </a:rPr>
              <a:t>Adoption of OER licenses</a:t>
            </a:r>
          </a:p>
          <a:p>
            <a:r>
              <a:rPr lang="en-US" dirty="0">
                <a:solidFill>
                  <a:schemeClr val="bg1"/>
                </a:solidFill>
                <a:latin typeface="Segoe UI" panose="020B0502040204020203" pitchFamily="34" charset="0"/>
                <a:cs typeface="Segoe UI" panose="020B0502040204020203" pitchFamily="34" charset="0"/>
              </a:rPr>
              <a:t>Distribution and use </a:t>
            </a:r>
          </a:p>
          <a:p>
            <a:r>
              <a:rPr lang="en-US" dirty="0">
                <a:solidFill>
                  <a:schemeClr val="bg1"/>
                </a:solidFill>
                <a:latin typeface="Segoe UI" panose="020B0502040204020203" pitchFamily="34" charset="0"/>
                <a:cs typeface="Segoe UI" panose="020B0502040204020203" pitchFamily="34" charset="0"/>
              </a:rPr>
              <a:t>Teacher competencies </a:t>
            </a:r>
          </a:p>
          <a:p>
            <a:r>
              <a:rPr lang="en-US" dirty="0">
                <a:solidFill>
                  <a:schemeClr val="bg1"/>
                </a:solidFill>
                <a:latin typeface="Segoe UI" panose="020B0502040204020203" pitchFamily="34" charset="0"/>
                <a:cs typeface="Segoe UI" panose="020B0502040204020203" pitchFamily="34" charset="0"/>
              </a:rPr>
              <a:t>Quality parameters</a:t>
            </a:r>
          </a:p>
        </p:txBody>
      </p:sp>
      <p:pic>
        <p:nvPicPr>
          <p:cNvPr id="4" name="Content Placeholder 4" descr="Scales of Justice">
            <a:extLst>
              <a:ext uri="{FF2B5EF4-FFF2-40B4-BE49-F238E27FC236}">
                <a16:creationId xmlns:a16="http://schemas.microsoft.com/office/drawing/2014/main" id="{53025FED-9BCD-4BE9-B74C-707E5FD740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2667" y="267697"/>
            <a:ext cx="1097280" cy="1097280"/>
          </a:xfrm>
          <a:prstGeom prst="rect">
            <a:avLst/>
          </a:prstGeom>
        </p:spPr>
      </p:pic>
    </p:spTree>
    <p:extLst>
      <p:ext uri="{BB962C8B-B14F-4D97-AF65-F5344CB8AC3E}">
        <p14:creationId xmlns:p14="http://schemas.microsoft.com/office/powerpoint/2010/main" val="882630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6" name="Rectangle 395">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17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DD648CF1-C72A-4313-8FC7-BF6DD4642AFE}"/>
              </a:ext>
            </a:extLst>
          </p:cNvPr>
          <p:cNvSpPr>
            <a:spLocks noGrp="1"/>
          </p:cNvSpPr>
          <p:nvPr>
            <p:ph type="title"/>
          </p:nvPr>
        </p:nvSpPr>
        <p:spPr>
          <a:xfrm>
            <a:off x="8567529" y="633989"/>
            <a:ext cx="3624471" cy="3845891"/>
          </a:xfrm>
        </p:spPr>
        <p:txBody>
          <a:bodyPr vert="horz" lIns="91440" tIns="45720" rIns="91440" bIns="45720" rtlCol="0" anchor="b">
            <a:normAutofit/>
          </a:bodyPr>
          <a:lstStyle/>
          <a:p>
            <a:r>
              <a:rPr lang="en-US" sz="5400" b="1" kern="1200" dirty="0">
                <a:solidFill>
                  <a:schemeClr val="bg1"/>
                </a:solidFill>
                <a:latin typeface="+mj-lt"/>
                <a:ea typeface="+mj-ea"/>
                <a:cs typeface="+mj-cs"/>
              </a:rPr>
              <a:t>Policy instruments conducive to OER</a:t>
            </a:r>
          </a:p>
        </p:txBody>
      </p:sp>
      <p:sp>
        <p:nvSpPr>
          <p:cNvPr id="397" name="Graphic 212">
            <a:extLst>
              <a:ext uri="{FF2B5EF4-FFF2-40B4-BE49-F238E27FC236}">
                <a16:creationId xmlns:a16="http://schemas.microsoft.com/office/drawing/2014/main" id="{7FC918AD-C067-46DF-8F98-83352CB946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10600" y="481489"/>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98" name="Graphic 212">
            <a:extLst>
              <a:ext uri="{FF2B5EF4-FFF2-40B4-BE49-F238E27FC236}">
                <a16:creationId xmlns:a16="http://schemas.microsoft.com/office/drawing/2014/main" id="{3C1473DD-4042-44F9-A962-71F52BAE32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10600" y="481489"/>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399" name="Group 398">
            <a:extLst>
              <a:ext uri="{FF2B5EF4-FFF2-40B4-BE49-F238E27FC236}">
                <a16:creationId xmlns:a16="http://schemas.microsoft.com/office/drawing/2014/main" id="{EC86BE98-673F-469D-B15E-8B6305CE3A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62945" y="1898890"/>
            <a:ext cx="1598829" cy="531293"/>
            <a:chOff x="6491531" y="1420258"/>
            <a:chExt cx="1598829" cy="531293"/>
          </a:xfrm>
          <a:solidFill>
            <a:schemeClr val="bg1"/>
          </a:solidFill>
        </p:grpSpPr>
        <p:grpSp>
          <p:nvGrpSpPr>
            <p:cNvPr id="400" name="Graphic 190">
              <a:extLst>
                <a:ext uri="{FF2B5EF4-FFF2-40B4-BE49-F238E27FC236}">
                  <a16:creationId xmlns:a16="http://schemas.microsoft.com/office/drawing/2014/main" id="{D60FC4AA-5A68-4DF2-BD89-67DB1098696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52" name="Freeform: Shape 51">
                <a:extLst>
                  <a:ext uri="{FF2B5EF4-FFF2-40B4-BE49-F238E27FC236}">
                    <a16:creationId xmlns:a16="http://schemas.microsoft.com/office/drawing/2014/main" id="{ACC71B55-3529-463E-B5AB-1011B95EF0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401" name="Freeform: Shape 400">
                <a:extLst>
                  <a:ext uri="{FF2B5EF4-FFF2-40B4-BE49-F238E27FC236}">
                    <a16:creationId xmlns:a16="http://schemas.microsoft.com/office/drawing/2014/main" id="{C7C124C6-B221-427F-ACA6-DFAC5A1608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nvGrpSpPr>
            <p:cNvPr id="402" name="Graphic 190">
              <a:extLst>
                <a:ext uri="{FF2B5EF4-FFF2-40B4-BE49-F238E27FC236}">
                  <a16:creationId xmlns:a16="http://schemas.microsoft.com/office/drawing/2014/main" id="{93B7F476-C9DD-4DD5-94E6-FD75C541264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491531" y="1420258"/>
              <a:ext cx="1598829" cy="531293"/>
              <a:chOff x="2504802" y="1755501"/>
              <a:chExt cx="1598829" cy="531293"/>
            </a:xfrm>
            <a:grpFill/>
          </p:grpSpPr>
          <p:sp>
            <p:nvSpPr>
              <p:cNvPr id="50" name="Freeform: Shape 49">
                <a:extLst>
                  <a:ext uri="{FF2B5EF4-FFF2-40B4-BE49-F238E27FC236}">
                    <a16:creationId xmlns:a16="http://schemas.microsoft.com/office/drawing/2014/main" id="{CF04B155-0292-44AA-B2FB-2CD2612FAC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403" name="Freeform: Shape 402">
                <a:extLst>
                  <a:ext uri="{FF2B5EF4-FFF2-40B4-BE49-F238E27FC236}">
                    <a16:creationId xmlns:a16="http://schemas.microsoft.com/office/drawing/2014/main" id="{76E3AECF-0782-4578-957B-CDD69EDF6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grpSp>
      <p:grpSp>
        <p:nvGrpSpPr>
          <p:cNvPr id="404" name="Group 403">
            <a:extLst>
              <a:ext uri="{FF2B5EF4-FFF2-40B4-BE49-F238E27FC236}">
                <a16:creationId xmlns:a16="http://schemas.microsoft.com/office/drawing/2014/main" id="{F70AAE9F-D40D-4A06-A542-AB26D8AB98F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6676" y="4575280"/>
            <a:ext cx="1781105" cy="1781136"/>
            <a:chOff x="10154385" y="4452524"/>
            <a:chExt cx="1443404" cy="1443428"/>
          </a:xfrm>
          <a:solidFill>
            <a:schemeClr val="bg1"/>
          </a:solidFill>
        </p:grpSpPr>
        <p:grpSp>
          <p:nvGrpSpPr>
            <p:cNvPr id="56" name="Graphic 4">
              <a:extLst>
                <a:ext uri="{FF2B5EF4-FFF2-40B4-BE49-F238E27FC236}">
                  <a16:creationId xmlns:a16="http://schemas.microsoft.com/office/drawing/2014/main" id="{E2BD3D1E-8A78-4CA8-A862-614FD75BD94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227" name="Freeform: Shape 226">
                <a:extLst>
                  <a:ext uri="{FF2B5EF4-FFF2-40B4-BE49-F238E27FC236}">
                    <a16:creationId xmlns:a16="http://schemas.microsoft.com/office/drawing/2014/main" id="{27EF3C4D-D9EE-433E-A50B-6D1B1A4E1B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FC4F4B86-B0F5-45AB-974A-ED0CF8038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1ABCCAB6-2C8F-45DC-A8D3-12AE864BCF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B77B7A98-FF5E-4AE2-AA18-F9CD647D2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1BEEA99B-FA00-47DF-A8C6-42E565ACBA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9A3073AA-0C95-49D3-ABEB-360AC0DA7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ADDC6101-D1BA-45AD-975E-6D22FBBC8A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7F7FF84E-A790-449D-A30F-A2B32897B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BFAC3AB9-2115-4ABC-8F2B-669140D4BA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12209916-8238-47D3-8470-C3B6748DE3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342C4170-32C9-45C4-9A3E-3B9DFBDAB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252EA0E9-92FF-4BC7-B847-6782E38D96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9" name="Freeform: Shape 238">
                <a:extLst>
                  <a:ext uri="{FF2B5EF4-FFF2-40B4-BE49-F238E27FC236}">
                    <a16:creationId xmlns:a16="http://schemas.microsoft.com/office/drawing/2014/main" id="{CC5C774B-5471-455E-9173-6114DFF3ED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F8A27BFB-E943-4C45-BFA2-B1FB44802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E10E74B4-0649-4165-A42B-5188136CB2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285DD857-084E-445B-9D21-3DDF484AE3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858EAED4-7030-4F02-8735-86B2D41F00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FD206B85-4DBA-4A1C-BE5E-9AC09D3E8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A9828E4E-D18A-4EB3-AA0E-6A694BAA6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242BFF0C-9960-4037-8875-982CC6AB3B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FDC46289-4813-4C66-B74D-DA89EB5C7A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DD12BBDD-E5E4-4866-BA7D-575AA15AFA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CC7933B6-91C1-49F7-A1D2-E4C9264C71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80F77AE0-80D0-441D-8610-15A87072DB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369F67A5-04FD-4DC3-B5FE-E293F1D8FF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7D2FE5A5-00D9-4B46-B9C0-DF029A2137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77863FE7-D2C9-4943-8569-6BF49B87CC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A0020B1F-76BE-46B2-8D5F-A8BD90E97B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ABB9081A-5442-44FE-B224-BDBCB08C9B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F93E179E-A593-4559-96EE-A0B232C5E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34DF0844-A707-4E91-9663-D229B49F5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C2450B49-EEBA-44E1-A402-CDDFAA21BC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A588BB7B-0B7E-44B5-BFD9-EA98377B0B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69A29819-A120-4DE3-9885-6C9ABDEBF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5A47B4D1-A1E7-440C-9756-62F1319981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6E37264B-D746-4A84-A8D8-C8BB60C5F4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4A6A55C8-81FC-4BC1-8D9D-989098291E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25BEED62-890A-4F76-8976-0806912852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CEDB6363-D238-497C-9F62-70C3794378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E8AE52A3-EEF4-4363-8348-F0193090B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42E43346-6294-4571-8009-00559220AA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4C9FF21F-0A57-48BD-AFA2-812BDA4AE1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92CE44D1-4355-4EA0-85D9-46B2BD634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E05932D9-8C08-487C-BE8D-CE8D90DBE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1956F062-CFDF-41C0-BF81-910A593926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6EE30713-2557-4E2C-B23E-A4335296BD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713ADC1F-8ACA-4FC6-923D-A7D07F151E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9516A6B3-73B6-4736-BAD3-1BA9B19BBD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66C9B3A2-34F8-463A-8F26-2DB41BC486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D2681A1B-C5B4-4180-B839-F42F15609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09B73E73-CAF5-466C-B476-F442DA3F69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47DE2FFA-2AEC-4E3C-9BB5-0B4FA9B13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707A7E41-23E9-4C4C-8C40-86AC4A286A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E0EEF3BF-23B8-4558-9496-3FBC0D450F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F23B0DE3-79D7-4B51-AA85-1D78E1D125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66A6C48D-B42A-4213-967E-3F0F31F368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460D8262-916E-4A41-9DA7-0416B07C17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BDA74C8E-A290-4214-9CDC-7C81E2D30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06F0FC8C-B053-49A4-85D1-D02E6ACC0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EF6E20D1-B75B-4109-9863-CDF7D7B9C4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CD825563-95D0-4AF8-B76F-C3D9E5B85E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E4808768-DD68-41FD-B6C9-92A21F8568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5443C4E4-B94D-4A0F-91E2-EAEEE4333B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A7BE49C3-DF3E-40D7-AA79-31FF796D8E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296FD384-B102-4DC5-B7F8-C9CFCAFEF2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761B0F50-29B0-4715-89EA-3D67D66E99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02EE7645-22B2-4AE6-BE83-268CF9FA9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0FCB045A-2D48-4F00-9BBE-AE4801A71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64C1897B-BBF3-4B8D-9EFD-B58FB97AD6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8F33C9FF-51FD-4E01-A7D6-DA07904BC0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1038A907-28E4-4AC5-A3DF-03B30DDB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E3BE620C-6DA4-4783-88DF-F2554F8E70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215C33E5-3C0F-413D-955F-910161E8B1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D326348F-BB03-4656-B017-00439FE3EC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20055F29-A753-4AFE-AF14-DFDE3DE48E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657EA5FB-E669-4025-9D5B-6DF78AE48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CBD49CA9-1E94-44AC-B174-9A93372738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558FC163-7C80-4AC8-87B6-AD07A9631F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FB938ED2-0548-468C-AB68-669B0C157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4B558214-CC40-4472-A55E-779E4D2ADB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9FA37504-C92A-4150-9A6B-9B980E25C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F932921F-34B0-4977-B152-3334098832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CAA972F9-99BB-44A2-8161-84EC4C4E1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B070033F-E82A-4F69-8BE0-33B88CB6C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5B8CB3D3-5CC3-46BA-B938-EFE5283D5C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C4515117-6988-4803-B47E-D964DC19FE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0FFD108F-3434-4F6A-B5DF-B216E81021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A74122B8-F9B6-4E3A-81B2-48070B698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8CCA48B6-1BF9-443C-B83F-BA73DC92E7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BF6BF308-DD11-454B-9506-CB8767656D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FD69DFD3-74B3-4FFE-A6B0-2785452F6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70235D33-B714-484D-A828-A1C2B9DA2D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1B39A86E-3D93-4519-8339-AF2E16F4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A473D478-5749-4AB9-84D3-B6FD2F7E3E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CD8CFC12-D4F6-4413-A980-9555DB05F9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D22FB6AD-7251-460C-8F68-EC9A30FE14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196CEA23-5605-4C36-BCE1-43F7BC7E62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F1F2BD5B-1A74-4E54-8D22-8B01306D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2CB5096C-92D4-4D92-BE5E-DC9F8CE87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4E952EA9-6EEB-4188-8280-B5941B54B2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CAF3A5A9-96B1-4099-A611-0343087806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4690DDC6-840C-4039-A44E-2C9D11454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00445CEA-D59C-477B-84A8-7163839581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1D84F960-F314-41FE-8E0C-9B8DE8B5C3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F23074B2-0A5D-42D1-914E-A60316556F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6ACE5B8D-E475-4895-896B-97717639DC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D63AD73B-CAD9-48E0-89E1-1F531A9F72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8F67E191-9D6E-46DA-982D-34D686BF6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A3B9058F-A876-4D14-994D-2999554CF7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930DC04D-63F7-4A8B-8BA0-EBB37FBCE1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DCAA7B2F-CAA7-487C-B9C3-550DCBD496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A51E6295-56F4-4B47-9703-8B5C83305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FC66FAB9-F717-484C-9F47-ABFBC94A72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DA704F57-9070-4439-B6BB-136279857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66BD4C2A-A544-4628-B9B4-BC803609C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CE9A844C-1080-4183-A980-8E2982155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92348B29-40E9-4CE2-A23C-936014473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9BB11EDA-F6E1-45BA-B49F-7ABDD656E9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F441DFD2-327A-4071-9249-BCAEF800DA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304F0367-9F6D-4C5F-9818-3CC35C87A4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C967B7DB-7330-4692-AA81-CAFC5160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57F65263-2AFD-44AD-AD61-23EC3085CD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BD4C27B8-A29B-4575-9EC4-A1B7DC079A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69107FDD-0652-42DE-97A0-264223E6D9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13688F79-032F-4291-869C-3C26B5E9F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661A607F-AD34-4B38-87EF-D0AFBDDF3A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5694E08C-39BB-4792-B645-37D3E63B7D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0167048B-FB7B-4B7A-B679-D7974FF51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4926B316-063E-4D72-AC12-F0953B3204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9772A1FC-2C0F-47A6-83D6-9A4A7973D1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4DF32C85-4E56-4356-AE0F-2C8D278F01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80ACC557-85EF-41DC-B9EC-B0C63F452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13640E5B-764E-4718-975F-3E620288A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16A2EF26-7944-4D17-96AE-ABC43243A3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61" name="Freeform: Shape 360">
                <a:extLst>
                  <a:ext uri="{FF2B5EF4-FFF2-40B4-BE49-F238E27FC236}">
                    <a16:creationId xmlns:a16="http://schemas.microsoft.com/office/drawing/2014/main" id="{5A1A1B38-0AEF-44DE-B6A5-0B60A59FC4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62" name="Freeform: Shape 361">
                <a:extLst>
                  <a:ext uri="{FF2B5EF4-FFF2-40B4-BE49-F238E27FC236}">
                    <a16:creationId xmlns:a16="http://schemas.microsoft.com/office/drawing/2014/main" id="{B94D0D12-8DCC-41BF-9225-D72CF3DF5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63" name="Freeform: Shape 362">
                <a:extLst>
                  <a:ext uri="{FF2B5EF4-FFF2-40B4-BE49-F238E27FC236}">
                    <a16:creationId xmlns:a16="http://schemas.microsoft.com/office/drawing/2014/main" id="{B9E43D6F-7890-4F99-B7CE-C30DBDEA2D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64" name="Freeform: Shape 363">
                <a:extLst>
                  <a:ext uri="{FF2B5EF4-FFF2-40B4-BE49-F238E27FC236}">
                    <a16:creationId xmlns:a16="http://schemas.microsoft.com/office/drawing/2014/main" id="{82E7692B-A0A5-4B63-9E78-B255FCBAD1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65" name="Freeform: Shape 364">
                <a:extLst>
                  <a:ext uri="{FF2B5EF4-FFF2-40B4-BE49-F238E27FC236}">
                    <a16:creationId xmlns:a16="http://schemas.microsoft.com/office/drawing/2014/main" id="{D947BA6F-304B-47B9-913C-6EF6D22B1B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66" name="Freeform: Shape 365">
                <a:extLst>
                  <a:ext uri="{FF2B5EF4-FFF2-40B4-BE49-F238E27FC236}">
                    <a16:creationId xmlns:a16="http://schemas.microsoft.com/office/drawing/2014/main" id="{73AA783A-6086-4C47-8151-6085EADB0F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7" name="Freeform: Shape 366">
                <a:extLst>
                  <a:ext uri="{FF2B5EF4-FFF2-40B4-BE49-F238E27FC236}">
                    <a16:creationId xmlns:a16="http://schemas.microsoft.com/office/drawing/2014/main" id="{CCB3DC39-E9B5-49ED-B30E-2FB5651CE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68" name="Freeform: Shape 367">
                <a:extLst>
                  <a:ext uri="{FF2B5EF4-FFF2-40B4-BE49-F238E27FC236}">
                    <a16:creationId xmlns:a16="http://schemas.microsoft.com/office/drawing/2014/main" id="{F1AB56F4-B1CC-4680-ACEF-B87EAA7DDD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69" name="Freeform: Shape 368">
                <a:extLst>
                  <a:ext uri="{FF2B5EF4-FFF2-40B4-BE49-F238E27FC236}">
                    <a16:creationId xmlns:a16="http://schemas.microsoft.com/office/drawing/2014/main" id="{433FE7BD-2D20-45C5-A447-5F0E9337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0" name="Freeform: Shape 369">
                <a:extLst>
                  <a:ext uri="{FF2B5EF4-FFF2-40B4-BE49-F238E27FC236}">
                    <a16:creationId xmlns:a16="http://schemas.microsoft.com/office/drawing/2014/main" id="{59D9EB2A-0CB8-463E-8313-3470C29C4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71" name="Freeform: Shape 370">
                <a:extLst>
                  <a:ext uri="{FF2B5EF4-FFF2-40B4-BE49-F238E27FC236}">
                    <a16:creationId xmlns:a16="http://schemas.microsoft.com/office/drawing/2014/main" id="{6AE0C53E-D056-4795-A700-7EBC6C9AE3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72" name="Freeform: Shape 371">
                <a:extLst>
                  <a:ext uri="{FF2B5EF4-FFF2-40B4-BE49-F238E27FC236}">
                    <a16:creationId xmlns:a16="http://schemas.microsoft.com/office/drawing/2014/main" id="{A93FCCD7-1DE2-4D8D-9071-88B245ED5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3" name="Freeform: Shape 372">
                <a:extLst>
                  <a:ext uri="{FF2B5EF4-FFF2-40B4-BE49-F238E27FC236}">
                    <a16:creationId xmlns:a16="http://schemas.microsoft.com/office/drawing/2014/main" id="{8A140C86-8820-4678-B15E-7AECBF59A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4" name="Freeform: Shape 373">
                <a:extLst>
                  <a:ext uri="{FF2B5EF4-FFF2-40B4-BE49-F238E27FC236}">
                    <a16:creationId xmlns:a16="http://schemas.microsoft.com/office/drawing/2014/main" id="{0BC8E0EB-69E1-484B-AE06-E57C908595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75" name="Freeform: Shape 374">
                <a:extLst>
                  <a:ext uri="{FF2B5EF4-FFF2-40B4-BE49-F238E27FC236}">
                    <a16:creationId xmlns:a16="http://schemas.microsoft.com/office/drawing/2014/main" id="{FBC0FD0C-82A7-44BF-A997-0A9CA418AF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6" name="Freeform: Shape 375">
                <a:extLst>
                  <a:ext uri="{FF2B5EF4-FFF2-40B4-BE49-F238E27FC236}">
                    <a16:creationId xmlns:a16="http://schemas.microsoft.com/office/drawing/2014/main" id="{A7390762-8393-4F33-80E6-21BA751334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77" name="Freeform: Shape 376">
                <a:extLst>
                  <a:ext uri="{FF2B5EF4-FFF2-40B4-BE49-F238E27FC236}">
                    <a16:creationId xmlns:a16="http://schemas.microsoft.com/office/drawing/2014/main" id="{81B7B85A-833F-464A-939B-149F84E40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8" name="Freeform: Shape 377">
                <a:extLst>
                  <a:ext uri="{FF2B5EF4-FFF2-40B4-BE49-F238E27FC236}">
                    <a16:creationId xmlns:a16="http://schemas.microsoft.com/office/drawing/2014/main" id="{F485BF70-0F08-4E17-AFD1-6C5C7B258B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79" name="Freeform: Shape 378">
                <a:extLst>
                  <a:ext uri="{FF2B5EF4-FFF2-40B4-BE49-F238E27FC236}">
                    <a16:creationId xmlns:a16="http://schemas.microsoft.com/office/drawing/2014/main" id="{13C387DD-897C-4282-BEED-6E0BE32860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0" name="Freeform: Shape 379">
                <a:extLst>
                  <a:ext uri="{FF2B5EF4-FFF2-40B4-BE49-F238E27FC236}">
                    <a16:creationId xmlns:a16="http://schemas.microsoft.com/office/drawing/2014/main" id="{1C79F195-D52B-4E48-A9FF-F074256119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1" name="Freeform: Shape 380">
                <a:extLst>
                  <a:ext uri="{FF2B5EF4-FFF2-40B4-BE49-F238E27FC236}">
                    <a16:creationId xmlns:a16="http://schemas.microsoft.com/office/drawing/2014/main" id="{F445D0FA-966F-400A-AC8D-8CAAF02E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2" name="Freeform: Shape 381">
                <a:extLst>
                  <a:ext uri="{FF2B5EF4-FFF2-40B4-BE49-F238E27FC236}">
                    <a16:creationId xmlns:a16="http://schemas.microsoft.com/office/drawing/2014/main" id="{376ECD94-6896-441C-AA44-A4F57F0219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3" name="Freeform: Shape 382">
                <a:extLst>
                  <a:ext uri="{FF2B5EF4-FFF2-40B4-BE49-F238E27FC236}">
                    <a16:creationId xmlns:a16="http://schemas.microsoft.com/office/drawing/2014/main" id="{FC92C350-CAD6-4C2E-A65E-E94F58C372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4" name="Freeform: Shape 383">
                <a:extLst>
                  <a:ext uri="{FF2B5EF4-FFF2-40B4-BE49-F238E27FC236}">
                    <a16:creationId xmlns:a16="http://schemas.microsoft.com/office/drawing/2014/main" id="{E71598A5-7F8D-4836-B6FC-F1D1582785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5" name="Freeform: Shape 384">
                <a:extLst>
                  <a:ext uri="{FF2B5EF4-FFF2-40B4-BE49-F238E27FC236}">
                    <a16:creationId xmlns:a16="http://schemas.microsoft.com/office/drawing/2014/main" id="{BDCB0F85-A6C5-4E65-8F0A-52671EB3D5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6" name="Freeform: Shape 385">
                <a:extLst>
                  <a:ext uri="{FF2B5EF4-FFF2-40B4-BE49-F238E27FC236}">
                    <a16:creationId xmlns:a16="http://schemas.microsoft.com/office/drawing/2014/main" id="{87FFBD54-2EF4-448F-96C7-157A3C6AD3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87" name="Freeform: Shape 386">
                <a:extLst>
                  <a:ext uri="{FF2B5EF4-FFF2-40B4-BE49-F238E27FC236}">
                    <a16:creationId xmlns:a16="http://schemas.microsoft.com/office/drawing/2014/main" id="{CAEA2FD7-C9B8-45B4-BEFC-977053FBB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8" name="Freeform: Shape 387">
                <a:extLst>
                  <a:ext uri="{FF2B5EF4-FFF2-40B4-BE49-F238E27FC236}">
                    <a16:creationId xmlns:a16="http://schemas.microsoft.com/office/drawing/2014/main" id="{FF912821-388F-422F-B692-31B5E6DE7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89" name="Freeform: Shape 388">
                <a:extLst>
                  <a:ext uri="{FF2B5EF4-FFF2-40B4-BE49-F238E27FC236}">
                    <a16:creationId xmlns:a16="http://schemas.microsoft.com/office/drawing/2014/main" id="{F263D211-562D-46EA-AE01-7B1EDBF71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0" name="Freeform: Shape 389">
                <a:extLst>
                  <a:ext uri="{FF2B5EF4-FFF2-40B4-BE49-F238E27FC236}">
                    <a16:creationId xmlns:a16="http://schemas.microsoft.com/office/drawing/2014/main" id="{800610A8-10E1-40B1-ABDE-A9D3EEADD1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91" name="Freeform: Shape 390">
                <a:extLst>
                  <a:ext uri="{FF2B5EF4-FFF2-40B4-BE49-F238E27FC236}">
                    <a16:creationId xmlns:a16="http://schemas.microsoft.com/office/drawing/2014/main" id="{764A3047-3F92-4E69-A680-416CC114BC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92" name="Freeform: Shape 391">
                <a:extLst>
                  <a:ext uri="{FF2B5EF4-FFF2-40B4-BE49-F238E27FC236}">
                    <a16:creationId xmlns:a16="http://schemas.microsoft.com/office/drawing/2014/main" id="{7F1FA955-903A-430D-A1DA-7E6E303A1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93" name="Freeform: Shape 392">
                <a:extLst>
                  <a:ext uri="{FF2B5EF4-FFF2-40B4-BE49-F238E27FC236}">
                    <a16:creationId xmlns:a16="http://schemas.microsoft.com/office/drawing/2014/main" id="{6BC0288C-46CF-46BB-BF88-CFA8B1D85F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94" name="Freeform: Shape 393">
                <a:extLst>
                  <a:ext uri="{FF2B5EF4-FFF2-40B4-BE49-F238E27FC236}">
                    <a16:creationId xmlns:a16="http://schemas.microsoft.com/office/drawing/2014/main" id="{2867B317-CCCD-4EC7-8406-314DB7830C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95" name="Freeform: Shape 394">
                <a:extLst>
                  <a:ext uri="{FF2B5EF4-FFF2-40B4-BE49-F238E27FC236}">
                    <a16:creationId xmlns:a16="http://schemas.microsoft.com/office/drawing/2014/main" id="{3CEEC945-6738-47C2-88E6-DB29BE3EB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57" name="Graphic 4">
              <a:extLst>
                <a:ext uri="{FF2B5EF4-FFF2-40B4-BE49-F238E27FC236}">
                  <a16:creationId xmlns:a16="http://schemas.microsoft.com/office/drawing/2014/main" id="{620CB8D1-CE41-4A5C-8FD5-DACED65531E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0154385" y="4452524"/>
              <a:ext cx="1443404" cy="1443428"/>
              <a:chOff x="5734037" y="3067039"/>
              <a:chExt cx="724483" cy="724489"/>
            </a:xfrm>
            <a:grpFill/>
          </p:grpSpPr>
          <p:sp>
            <p:nvSpPr>
              <p:cNvPr id="58" name="Freeform: Shape 57">
                <a:extLst>
                  <a:ext uri="{FF2B5EF4-FFF2-40B4-BE49-F238E27FC236}">
                    <a16:creationId xmlns:a16="http://schemas.microsoft.com/office/drawing/2014/main" id="{EA5E2DDF-06EC-428F-9085-5AE5B2F33E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6579F314-5DE2-47CC-A508-6E15B3B87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C969A4AD-8589-4A96-8118-DE73000C4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20A98F31-9A68-46C2-A001-8011DF7C49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9B442335-3E37-40C9-9E08-8D7931CC99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E846DFE3-FEC9-4DBF-9290-F60816F8A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9BD31C12-2164-410B-9A3A-6C1BEEA5BD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DF87D878-021F-4966-9031-5203868AA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A1927FB0-8581-4B00-B542-1426415D58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F11076EE-3A40-4B54-B1F7-555E6831B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4315A147-8A55-4B74-8F80-58B50585E0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C918AFBC-933F-4220-A164-BA4B40B4D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53814E64-DB41-47BE-9E6E-F40AC4A82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6DC1BF4C-B973-4D6F-AF0E-EA5838A1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8F9E73A9-D8DE-4FB2-BCA9-D07DD7A2E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0B2FF232-F7ED-4A4E-A36D-94E7B24F37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E058CFC5-FAB0-40DD-9B58-D7A64EF01F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B7C79FDB-284E-41FB-A93C-3A6A4F9488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706A4151-1369-4294-824A-70C8F929FC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BB9396E5-7245-48DA-AA32-5AB0842B7E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066EB7EE-D151-4B68-B14C-1C54DF2B18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FF4EDA4A-9471-4A70-9A00-B1A66B5E1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04799963-01EB-401F-8BFD-6CDF641B5C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04CB3DF6-6D3D-40C5-B741-F2D83DD79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CA7B3897-3CBB-49E3-90EC-96E63DD9A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E37DB1E2-1825-47B1-9E89-634473EF50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D2052410-9234-4B80-B825-7F91A5D61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08E7CB48-0744-4DF2-86B6-3335F38E6A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CEB74DCF-332B-4BD3-B036-4A133327A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91B69718-3DD4-4F38-81E1-2342692A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D5CE2490-5C33-412B-B444-D335E3AE8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3328ABF3-0C84-459E-B986-7DCD455B6C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37381077-83CF-4050-A5F3-8C33C6E707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920C082F-B414-4A4B-82AB-CE86C925CA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0B3086F2-6938-4EB0-9EC8-B829D1E9F2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5E9F8385-761F-44AF-8AC6-CDBA79A52D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09AADCB5-90F3-4C5F-97B2-73CFF780AE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ABB6628B-E9D0-4651-8570-CF1E5DB02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34C9E771-C0D9-4027-96D7-651E8B7361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380B5730-FEEA-409B-9D23-066B99E31B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B4A9FBAD-235A-4A0F-8C54-15633CCAF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BF2F6746-8E16-406D-835E-5FCE6D4F07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4FADF2DF-4564-4627-AA45-85EFB7082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3D4185DD-65EF-442E-935F-90BDEB5E8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0B30569E-CF14-4DF4-AE71-046DC42001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ADC6272B-8E87-4AF5-A668-16EC7F3C4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95404AC5-86D6-4864-BE91-84B6F66D5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0283DF22-5559-4FAB-A06F-CDB1F9C996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F82E770A-E6CC-441E-A6A9-47A33BF503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32C89056-2DB3-4565-8418-63EE598E0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A81C1B01-00CC-4C39-A005-8544974B93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EC8F3F3D-5E7B-4168-BA7B-09B22C878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BB09AD41-8582-44F1-A4DB-8C4ECC1D6A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EEF98626-AA8E-4ABF-A29A-89C159D70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8A910E73-8115-449D-91BC-4BFD85100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2BA84EC5-ADB4-412B-9D7F-785CA2404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1EAEE025-D974-498D-B276-E887588BF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C0A6777F-C322-4CFA-B4FA-C98FF4CBF6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6C45B00F-D649-44DC-9CB3-04C5A6CB8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14D681DB-7395-46C8-A277-8D5478BA8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2FF0C982-758E-46DD-88BE-0B1087F20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3AC91889-4175-4937-A495-37094F3EEB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79B67AE9-E5D6-4FA2-AFB6-73EB86009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DA158CC5-EE56-492A-A095-77324472D8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2547278D-FC88-4AB6-8C3C-EEF9282F3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D0EC49A0-0827-49E5-89C4-F56299A5DF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9B2514B8-CBE5-40F8-85F8-8B9D514F53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89206225-1385-42CD-A435-03C6731B51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516C97D0-ECDA-4BE7-B7B0-104FBAC6E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79F18E51-9DC0-4458-85F4-8DB85B23C1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18150D47-30EF-4F80-A28C-F206A8E15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9146AF03-B828-49EB-A7CE-81D57EA9B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7CD96A2B-A3CD-4992-97C7-7F47A2A399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D0A0D10A-D5BB-4580-91C6-15338B079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2B73C84D-0C6C-4AF8-9DAB-89DF1E4F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DD66FFFF-5665-44A0-AA5E-7220E985A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477FB038-24D7-43B0-955A-DCC0332B5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BA17227F-E9D3-4A51-9DF0-DFD909AB3F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55E6B883-1C1C-40DF-A620-22CC48A9A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07EC08BD-662A-486F-BA39-0A9F368A6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31A6E4DA-A497-400B-ADFB-11B80E5E0D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CDD443E5-430F-4F57-A4ED-2BCF8E0C7C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F736045A-DB37-4982-96ED-70BEEEC7C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C1805AD9-942F-480F-A92D-B71F17B653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F35A6E50-B827-447C-A1E3-243CB09BB1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8A99C9B0-BE26-498B-BF80-39E5CC621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3699857B-7AC7-4686-91B1-0F634DB5A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EAD66306-06A7-4198-B997-F9B8B8AF8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173378AC-6515-495C-A818-4A41463E4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A9203926-2967-431A-9A3A-80ADDF9A2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C0F60567-9012-4A1A-81DF-87B661B62F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0C1BE4E4-B943-411F-A103-BCDC29AF0E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8F230BF9-4B8A-4479-B197-83AA90D84C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F64D3FA3-2702-4732-A545-29A65184DD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59DE7572-DB33-4A77-B082-96E36A619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A2B8418A-24D1-4998-949F-BAEBE54CA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596AFA95-4288-45C6-8385-D30F8C8221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061C74E7-2DA4-47FE-A604-4CAE7426A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49948CD9-6639-4D61-84AD-9888621969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E50D3989-13DF-4E94-9702-7CA27CE585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DBA4DD0C-2E69-4365-8750-37BF2BD8A2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38B2F783-8850-437D-AD52-62F4EFE868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6C32D6E8-869E-4CBF-9409-124D3FAD3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28C44847-ACE1-4D0D-B2B1-5E433166E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400A772C-C03A-42DC-B0A7-F0DFC7F83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BF55ACF2-1DAF-4BAD-98D9-7B7411406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B8457AE1-96AA-479D-B76B-E62113204B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1C4F22AD-9264-4746-9908-F88858B7FA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9B25671A-8A56-49F6-802A-1CBA58FF87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A8875C06-A53D-4C2E-AAB0-2FBC5A16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6F5F71D6-3D74-4013-8BD6-7E52F6DE50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B41736BF-619F-402B-B70E-089811060A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51A1F261-EEC0-4F95-B854-1454E3CF3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F7DE06E0-C362-485D-8F89-44FDBBAFF8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54822EF5-4772-42F0-A59B-04AB882D75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712CE3F4-4BC0-495F-9973-C58EC6CD6A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11274400-B083-4CEF-804B-9EBF7CCAAD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9945F450-B42E-4DA2-9C76-BA1F38AF3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A853A096-C1AB-4E3C-8B35-D682A008A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75F8D171-62A5-4073-97CB-4E5901569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DC99FCCD-BBB6-40F1-B331-659509ED7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60E3381B-598B-490B-8F81-584CB96089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5B8A6BEE-872E-41B4-AAF7-121594E05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BF66EF2A-00A9-46F3-9710-6ADBD3D544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A0432490-5DE8-4D81-B39C-B44CE1C47C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D48F6BC8-EABA-4287-8FCC-8BC7CD06DF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623E8D30-1C78-41D4-97C9-63646BD99E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C3167F67-0621-408A-A29A-A4536450C3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9A19AC3E-362D-4172-97EF-45598CB5F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5B76F033-FB8A-48DB-8951-F527972A6E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E832F524-84B7-44E4-9494-0969759A2D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05782180-F16A-4A8B-A276-5E38F741B7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34157406-E447-440D-9BCB-CA3D365A00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36D42F35-9B1B-469C-999F-7CEB42F4C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8A4EEFF2-05CF-4C27-B386-A0E5DCD63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ED3EEF5A-B20A-42C7-A575-5E2655BA88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A46A893E-1A0C-40BF-AB34-831A41DDCA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6157AAD3-7E95-41BF-8073-F6F78BA164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24E5F5D2-D8B5-4D70-B617-B5029CA64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E04ECE8A-8657-4D32-AD7E-B1058D0F7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57990A80-1E83-4C43-B61D-4CB71B2CD7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82226514-799A-43F7-A5A3-6753D7BE8C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092572FA-6D1F-42B1-BEE7-46DC341D2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F7870CB6-417E-416A-8307-E48C0A6A2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F1EFCC94-4633-4464-8D4C-2EF4454D93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37B2F8A5-8637-4CCA-B44D-8844E601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B0EA5452-15FD-43AB-8AC3-3C5C9BB2D5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0CFF3735-E718-4E54-A53D-B56B16207B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C6087547-39E2-4056-8173-171D1B1D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B5C5BAD6-F152-46DD-87A7-62F3BDB9D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3B07F977-B52E-43E1-8030-6B46F7E807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3120570F-B852-4D3C-8E2C-965B51443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019A7E82-47E0-4A90-BB03-E662E4F82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623437BB-CD62-411D-B155-CF1B830F0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3DC4DD6A-A1ED-41B9-99FB-4D75C409A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E6F33FC1-BFE0-4A5D-9675-2DAFE11277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C7BBB4D-B45F-4D85-ADB0-AE2D0E8441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BF25838A-853B-4F5F-A10F-CD54217F02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C471161E-04D5-495C-9104-22CF3ED824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DFDFEF08-9D16-47C5-B413-C7BA090E9F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254CA655-0F8E-46A3-AE85-F020BB071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A631A92A-3002-4BD3-B9AF-B0D7EF77E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FCB0D363-B41D-4BB8-8F85-D183BF85B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097B2CE1-2117-42A1-B721-1FD442E686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300878E3-A086-4922-AD6A-2D2A94CA2F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73F37BA0-1202-4528-973C-06E260C8B7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98FCD65C-13F5-4B2B-B39B-7153A0F64C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AED6E0B7-C4E5-47DB-B2F4-A6130DA93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F6A91E1B-7F17-409B-8020-6F9E259D1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pic>
        <p:nvPicPr>
          <p:cNvPr id="4" name="Graphic 3" descr="Blackboard">
            <a:extLst>
              <a:ext uri="{FF2B5EF4-FFF2-40B4-BE49-F238E27FC236}">
                <a16:creationId xmlns:a16="http://schemas.microsoft.com/office/drawing/2014/main" id="{A4298283-DDB8-4365-95A1-90935E16BE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400" y="267697"/>
            <a:ext cx="1097280" cy="1097280"/>
          </a:xfrm>
          <a:prstGeom prst="rect">
            <a:avLst/>
          </a:prstGeom>
        </p:spPr>
      </p:pic>
      <p:pic>
        <p:nvPicPr>
          <p:cNvPr id="33" name="Picture 32">
            <a:extLst>
              <a:ext uri="{FF2B5EF4-FFF2-40B4-BE49-F238E27FC236}">
                <a16:creationId xmlns:a16="http://schemas.microsoft.com/office/drawing/2014/main" id="{2027B0C1-36D0-8937-9FA5-67CDF980C806}"/>
              </a:ext>
            </a:extLst>
          </p:cNvPr>
          <p:cNvPicPr>
            <a:picLocks noChangeAspect="1"/>
          </p:cNvPicPr>
          <p:nvPr/>
        </p:nvPicPr>
        <p:blipFill>
          <a:blip r:embed="rId5"/>
          <a:stretch>
            <a:fillRect/>
          </a:stretch>
        </p:blipFill>
        <p:spPr>
          <a:xfrm>
            <a:off x="251324" y="1713282"/>
            <a:ext cx="8004080" cy="4317352"/>
          </a:xfrm>
          <a:prstGeom prst="rect">
            <a:avLst/>
          </a:prstGeom>
        </p:spPr>
      </p:pic>
    </p:spTree>
    <p:extLst>
      <p:ext uri="{BB962C8B-B14F-4D97-AF65-F5344CB8AC3E}">
        <p14:creationId xmlns:p14="http://schemas.microsoft.com/office/powerpoint/2010/main" val="3514892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4654295" y="4522156"/>
            <a:ext cx="5609222" cy="1363215"/>
          </a:xfrm>
        </p:spPr>
        <p:txBody>
          <a:bodyPr anchor="t">
            <a:normAutofit/>
          </a:bodyPr>
          <a:lstStyle/>
          <a:p>
            <a:pPr algn="l"/>
            <a:r>
              <a:rPr lang="en-US" sz="4400" dirty="0">
                <a:latin typeface="Franklin Gothic Book" panose="020B0503020102020204" pitchFamily="34" charset="0"/>
                <a:cs typeface="Segoe UI" panose="020B0502040204020203" pitchFamily="34" charset="0"/>
              </a:rPr>
              <a:t>Recap</a:t>
            </a:r>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4654296" y="3945418"/>
            <a:ext cx="5609219" cy="576738"/>
          </a:xfrm>
        </p:spPr>
        <p:txBody>
          <a:bodyPr anchor="b">
            <a:normAutofit/>
          </a:bodyPr>
          <a:lstStyle/>
          <a:p>
            <a:pPr algn="l"/>
            <a:r>
              <a:rPr lang="en-US" sz="2000" dirty="0">
                <a:latin typeface="Franklin Gothic Book" panose="020B0503020102020204" pitchFamily="34" charset="0"/>
              </a:rPr>
              <a:t>Introduction, regulations and policies of OER</a:t>
            </a:r>
          </a:p>
        </p:txBody>
      </p:sp>
      <p:sp>
        <p:nvSpPr>
          <p:cNvPr id="29" name="Freeform: Shape 28">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BA87361-6D30-46E4-834B-719CF5905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D89DB1C0-FEEC-4CB6-88B2-F9C5562E0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85250" y="164573"/>
            <a:ext cx="1636279" cy="1636279"/>
          </a:xfrm>
          <a:prstGeom prst="rect">
            <a:avLst/>
          </a:prstGeom>
        </p:spPr>
      </p:pic>
      <p:sp>
        <p:nvSpPr>
          <p:cNvPr id="37" name="Oval 36">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08163D1C-ED91-4D5F-A33B-CF1256B27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80302" y="1293093"/>
            <a:ext cx="1827742" cy="1827742"/>
          </a:xfrm>
          <a:prstGeom prst="rect">
            <a:avLst/>
          </a:prstGeom>
        </p:spPr>
      </p:pic>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0924" y="3621724"/>
            <a:ext cx="2594886" cy="2594886"/>
          </a:xfrm>
          <a:prstGeom prst="rect">
            <a:avLst/>
          </a:prstGeom>
        </p:spPr>
      </p:pic>
      <p:sp>
        <p:nvSpPr>
          <p:cNvPr id="41" name="Freeform: Shape 40">
            <a:extLst>
              <a:ext uri="{FF2B5EF4-FFF2-40B4-BE49-F238E27FC236}">
                <a16:creationId xmlns:a16="http://schemas.microsoft.com/office/drawing/2014/main" id="{31103AB2-C090-458F-B752-294F23AF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83D471F3-782A-4BA1-9CAB-FF5CDF0A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725024" y="327889"/>
            <a:ext cx="2260711" cy="2260711"/>
          </a:xfrm>
          <a:prstGeom prst="rect">
            <a:avLst/>
          </a:prstGeom>
        </p:spPr>
      </p:pic>
    </p:spTree>
    <p:extLst>
      <p:ext uri="{BB962C8B-B14F-4D97-AF65-F5344CB8AC3E}">
        <p14:creationId xmlns:p14="http://schemas.microsoft.com/office/powerpoint/2010/main" val="32239897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0A19250D-D569-4232-9020-BD415AE51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61AC0E-7195-4ACF-AA0A-5E2923A987F7}"/>
              </a:ext>
            </a:extLst>
          </p:cNvPr>
          <p:cNvSpPr>
            <a:spLocks noGrp="1"/>
          </p:cNvSpPr>
          <p:nvPr>
            <p:ph type="ctrTitle"/>
          </p:nvPr>
        </p:nvSpPr>
        <p:spPr>
          <a:xfrm>
            <a:off x="4354513" y="841375"/>
            <a:ext cx="3505200" cy="3114698"/>
          </a:xfrm>
        </p:spPr>
        <p:txBody>
          <a:bodyPr>
            <a:normAutofit/>
          </a:bodyPr>
          <a:lstStyle/>
          <a:p>
            <a:r>
              <a:rPr lang="en-US" sz="3500">
                <a:solidFill>
                  <a:schemeClr val="bg1"/>
                </a:solidFill>
                <a:latin typeface="Franklin Gothic Book" panose="020B0503020102020204" pitchFamily="34" charset="0"/>
                <a:cs typeface="Segoe UI" panose="020B0502040204020203" pitchFamily="34" charset="0"/>
              </a:rPr>
              <a:t>Open Educational Resources:</a:t>
            </a:r>
            <a:br>
              <a:rPr lang="en-US" sz="3500">
                <a:solidFill>
                  <a:schemeClr val="bg1"/>
                </a:solidFill>
                <a:latin typeface="Franklin Gothic Book" panose="020B0503020102020204" pitchFamily="34" charset="0"/>
                <a:cs typeface="Segoe UI" panose="020B0502040204020203" pitchFamily="34" charset="0"/>
              </a:rPr>
            </a:br>
            <a:r>
              <a:rPr lang="en-US" sz="3500">
                <a:solidFill>
                  <a:schemeClr val="bg1"/>
                </a:solidFill>
                <a:latin typeface="Franklin Gothic Book" panose="020B0503020102020204" pitchFamily="34" charset="0"/>
                <a:cs typeface="Segoe UI" panose="020B0502040204020203" pitchFamily="34" charset="0"/>
              </a:rPr>
              <a:t>Introduction, Regulations and Policy Advancements</a:t>
            </a:r>
          </a:p>
        </p:txBody>
      </p:sp>
      <p:sp>
        <p:nvSpPr>
          <p:cNvPr id="3" name="Subtitle 2">
            <a:extLst>
              <a:ext uri="{FF2B5EF4-FFF2-40B4-BE49-F238E27FC236}">
                <a16:creationId xmlns:a16="http://schemas.microsoft.com/office/drawing/2014/main" id="{814253EE-4FA2-4843-BE27-C7D5B08FFB81}"/>
              </a:ext>
            </a:extLst>
          </p:cNvPr>
          <p:cNvSpPr>
            <a:spLocks noGrp="1"/>
          </p:cNvSpPr>
          <p:nvPr>
            <p:ph type="subTitle" idx="1"/>
          </p:nvPr>
        </p:nvSpPr>
        <p:spPr>
          <a:xfrm>
            <a:off x="4354513" y="4337071"/>
            <a:ext cx="3506264" cy="2309261"/>
          </a:xfrm>
        </p:spPr>
        <p:txBody>
          <a:bodyPr>
            <a:normAutofit/>
          </a:bodyPr>
          <a:lstStyle/>
          <a:p>
            <a:r>
              <a:rPr lang="en-US" dirty="0">
                <a:solidFill>
                  <a:schemeClr val="bg1"/>
                </a:solidFill>
                <a:latin typeface="Segoe UI" panose="020B0502040204020203" pitchFamily="34" charset="0"/>
                <a:cs typeface="Segoe UI" panose="020B0502040204020203" pitchFamily="34" charset="0"/>
              </a:rPr>
              <a:t>Dr. B. Shadrach </a:t>
            </a:r>
            <a:r>
              <a:rPr lang="en-US" dirty="0">
                <a:solidFill>
                  <a:schemeClr val="accent2"/>
                </a:solidFill>
                <a:latin typeface="Segoe UI" panose="020B0502040204020203" pitchFamily="34" charset="0"/>
                <a:cs typeface="Segoe UI" panose="020B0502040204020203" pitchFamily="34" charset="0"/>
              </a:rPr>
              <a:t>(bshadrach@col.org)</a:t>
            </a:r>
          </a:p>
          <a:p>
            <a:endParaRPr lang="en-US" dirty="0">
              <a:solidFill>
                <a:schemeClr val="bg1"/>
              </a:solidFill>
              <a:latin typeface="Segoe UI" panose="020B0502040204020203" pitchFamily="34" charset="0"/>
              <a:cs typeface="Segoe UI" panose="020B0502040204020203" pitchFamily="34" charset="0"/>
            </a:endParaRPr>
          </a:p>
          <a:p>
            <a:r>
              <a:rPr lang="en-US" sz="3500" b="1" dirty="0">
                <a:solidFill>
                  <a:schemeClr val="bg1"/>
                </a:solidFill>
                <a:latin typeface="Segoe UI" panose="020B0502040204020203" pitchFamily="34" charset="0"/>
                <a:cs typeface="Segoe UI" panose="020B0502040204020203" pitchFamily="34" charset="0"/>
              </a:rPr>
              <a:t>Thank you!</a:t>
            </a:r>
          </a:p>
        </p:txBody>
      </p:sp>
      <p:grpSp>
        <p:nvGrpSpPr>
          <p:cNvPr id="18" name="Group 17">
            <a:extLst>
              <a:ext uri="{FF2B5EF4-FFF2-40B4-BE49-F238E27FC236}">
                <a16:creationId xmlns:a16="http://schemas.microsoft.com/office/drawing/2014/main" id="{B7BAEF06-AB74-442C-8C30-B88233FD83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4087640" cy="6858000"/>
            <a:chOff x="1" y="0"/>
            <a:chExt cx="4087640" cy="6858000"/>
          </a:xfrm>
          <a:effectLst>
            <a:outerShdw blurRad="381000" dist="152400" algn="ctr" rotWithShape="0">
              <a:srgbClr val="000000">
                <a:alpha val="10000"/>
              </a:srgbClr>
            </a:outerShdw>
          </a:effectLst>
        </p:grpSpPr>
        <p:grpSp>
          <p:nvGrpSpPr>
            <p:cNvPr id="19" name="Group 18">
              <a:extLst>
                <a:ext uri="{FF2B5EF4-FFF2-40B4-BE49-F238E27FC236}">
                  <a16:creationId xmlns:a16="http://schemas.microsoft.com/office/drawing/2014/main" id="{BDFD9AA5-A6A4-499F-BB09-5CD7F8145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 y="0"/>
              <a:ext cx="3986041" cy="6858000"/>
              <a:chOff x="1" y="0"/>
              <a:chExt cx="3986041" cy="6858000"/>
            </a:xfrm>
          </p:grpSpPr>
          <p:sp>
            <p:nvSpPr>
              <p:cNvPr id="23" name="Freeform: Shape 22">
                <a:extLst>
                  <a:ext uri="{FF2B5EF4-FFF2-40B4-BE49-F238E27FC236}">
                    <a16:creationId xmlns:a16="http://schemas.microsoft.com/office/drawing/2014/main" id="{5F499571-4EEA-4442-B71C-2972335B3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9FFC7284-7A71-4F33-AB06-E0D1EB1CAF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C27F758D-B23C-459E-AD21-6621782C726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748588" y="0"/>
              <a:ext cx="1339053" cy="6858000"/>
              <a:chOff x="2748588" y="0"/>
              <a:chExt cx="1339053" cy="6858000"/>
            </a:xfrm>
          </p:grpSpPr>
          <p:sp>
            <p:nvSpPr>
              <p:cNvPr id="21" name="Freeform: Shape 20">
                <a:extLst>
                  <a:ext uri="{FF2B5EF4-FFF2-40B4-BE49-F238E27FC236}">
                    <a16:creationId xmlns:a16="http://schemas.microsoft.com/office/drawing/2014/main" id="{08DD5D69-A882-48D7-ACFB-68E2DC6B04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A2432BD6-3DCC-4397-BD7F-3FE84F321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nvGrpSpPr>
          <p:cNvPr id="26" name="Group 25">
            <a:extLst>
              <a:ext uri="{FF2B5EF4-FFF2-40B4-BE49-F238E27FC236}">
                <a16:creationId xmlns:a16="http://schemas.microsoft.com/office/drawing/2014/main" id="{C9829185-6353-4E3C-B082-AA7F519391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60" y="0"/>
            <a:ext cx="4087640" cy="6858000"/>
            <a:chOff x="1" y="0"/>
            <a:chExt cx="4087640" cy="6858000"/>
          </a:xfrm>
          <a:effectLst>
            <a:outerShdw blurRad="381000" dist="152400" algn="ctr" rotWithShape="0">
              <a:srgbClr val="000000">
                <a:alpha val="10000"/>
              </a:srgbClr>
            </a:outerShdw>
          </a:effectLst>
        </p:grpSpPr>
        <p:grpSp>
          <p:nvGrpSpPr>
            <p:cNvPr id="27" name="Group 26">
              <a:extLst>
                <a:ext uri="{FF2B5EF4-FFF2-40B4-BE49-F238E27FC236}">
                  <a16:creationId xmlns:a16="http://schemas.microsoft.com/office/drawing/2014/main" id="{BB7BB359-8B77-484C-B9CD-6376139A3AB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 y="0"/>
              <a:ext cx="3986041" cy="6858000"/>
              <a:chOff x="1" y="0"/>
              <a:chExt cx="3986041" cy="6858000"/>
            </a:xfrm>
          </p:grpSpPr>
          <p:sp>
            <p:nvSpPr>
              <p:cNvPr id="13" name="Freeform: Shape 12">
                <a:extLst>
                  <a:ext uri="{FF2B5EF4-FFF2-40B4-BE49-F238E27FC236}">
                    <a16:creationId xmlns:a16="http://schemas.microsoft.com/office/drawing/2014/main" id="{AA96BE9D-5B3B-4CA9-8895-33FAA3804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7840E2BF-E954-4173-BF70-2DAE9E19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3F125B5A-DFAC-4B6D-B14F-287F8C436AA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748588" y="0"/>
              <a:ext cx="1339053" cy="6858000"/>
              <a:chOff x="2748588" y="0"/>
              <a:chExt cx="1339053" cy="6858000"/>
            </a:xfrm>
          </p:grpSpPr>
          <p:sp>
            <p:nvSpPr>
              <p:cNvPr id="14" name="Freeform: Shape 13">
                <a:extLst>
                  <a:ext uri="{FF2B5EF4-FFF2-40B4-BE49-F238E27FC236}">
                    <a16:creationId xmlns:a16="http://schemas.microsoft.com/office/drawing/2014/main" id="{6AF4804F-69E5-479A-9F45-C0E4631715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3CA5C733-38F9-4D36-A78D-0AB08CCBB5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pic>
        <p:nvPicPr>
          <p:cNvPr id="7" name="Graphic 6" descr="Blackboard">
            <a:extLst>
              <a:ext uri="{FF2B5EF4-FFF2-40B4-BE49-F238E27FC236}">
                <a16:creationId xmlns:a16="http://schemas.microsoft.com/office/drawing/2014/main" id="{2696A1A4-8E43-47F6-A6DC-A9ADAB053D8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2913" y="1524002"/>
            <a:ext cx="1859999" cy="1859999"/>
          </a:xfrm>
          <a:custGeom>
            <a:avLst/>
            <a:gdLst/>
            <a:ahLst/>
            <a:cxnLst/>
            <a:rect l="l" t="t" r="r" b="b"/>
            <a:pathLst>
              <a:path w="2598738" h="1860001">
                <a:moveTo>
                  <a:pt x="0" y="0"/>
                </a:moveTo>
                <a:lnTo>
                  <a:pt x="2598738" y="0"/>
                </a:lnTo>
                <a:lnTo>
                  <a:pt x="2598738" y="1860001"/>
                </a:lnTo>
                <a:lnTo>
                  <a:pt x="0" y="1860001"/>
                </a:lnTo>
                <a:close/>
              </a:path>
            </a:pathLst>
          </a:custGeom>
        </p:spPr>
      </p:pic>
      <p:pic>
        <p:nvPicPr>
          <p:cNvPr id="11" name="Graphic 10" descr="Books on Shelf">
            <a:extLst>
              <a:ext uri="{FF2B5EF4-FFF2-40B4-BE49-F238E27FC236}">
                <a16:creationId xmlns:a16="http://schemas.microsoft.com/office/drawing/2014/main" id="{18A239E6-97C0-4A74-8E7A-C9FD39A8C92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591950" y="1524001"/>
            <a:ext cx="1859999" cy="1859999"/>
          </a:xfrm>
          <a:custGeom>
            <a:avLst/>
            <a:gdLst/>
            <a:ahLst/>
            <a:cxnLst/>
            <a:rect l="l" t="t" r="r" b="b"/>
            <a:pathLst>
              <a:path w="2598738" h="1860001">
                <a:moveTo>
                  <a:pt x="0" y="0"/>
                </a:moveTo>
                <a:lnTo>
                  <a:pt x="2598738" y="0"/>
                </a:lnTo>
                <a:lnTo>
                  <a:pt x="2598738" y="1860001"/>
                </a:lnTo>
                <a:lnTo>
                  <a:pt x="0" y="1860001"/>
                </a:lnTo>
                <a:close/>
              </a:path>
            </a:pathLst>
          </a:custGeom>
        </p:spPr>
      </p:pic>
      <p:pic>
        <p:nvPicPr>
          <p:cNvPr id="9" name="Graphic 8" descr="Open Book">
            <a:extLst>
              <a:ext uri="{FF2B5EF4-FFF2-40B4-BE49-F238E27FC236}">
                <a16:creationId xmlns:a16="http://schemas.microsoft.com/office/drawing/2014/main" id="{93E427C7-0218-4592-82DA-2431E4BF875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82912" y="3474000"/>
            <a:ext cx="1860001" cy="1860001"/>
          </a:xfrm>
          <a:custGeom>
            <a:avLst/>
            <a:gdLst/>
            <a:ahLst/>
            <a:cxnLst/>
            <a:rect l="l" t="t" r="r" b="b"/>
            <a:pathLst>
              <a:path w="2598738" h="1859999">
                <a:moveTo>
                  <a:pt x="0" y="0"/>
                </a:moveTo>
                <a:lnTo>
                  <a:pt x="2598738" y="0"/>
                </a:lnTo>
                <a:lnTo>
                  <a:pt x="2598738" y="1859999"/>
                </a:lnTo>
                <a:lnTo>
                  <a:pt x="0" y="1859999"/>
                </a:lnTo>
                <a:close/>
              </a:path>
            </a:pathLst>
          </a:custGeom>
        </p:spPr>
      </p:pic>
      <p:pic>
        <p:nvPicPr>
          <p:cNvPr id="5" name="Graphic 4" descr="Chat">
            <a:extLst>
              <a:ext uri="{FF2B5EF4-FFF2-40B4-BE49-F238E27FC236}">
                <a16:creationId xmlns:a16="http://schemas.microsoft.com/office/drawing/2014/main" id="{EB71843F-0A0B-4317-B205-4B0A0B97C0F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591949" y="3474000"/>
            <a:ext cx="1860001" cy="1860001"/>
          </a:xfrm>
          <a:custGeom>
            <a:avLst/>
            <a:gdLst/>
            <a:ahLst/>
            <a:cxnLst/>
            <a:rect l="l" t="t" r="r" b="b"/>
            <a:pathLst>
              <a:path w="2598738" h="1859999">
                <a:moveTo>
                  <a:pt x="0" y="0"/>
                </a:moveTo>
                <a:lnTo>
                  <a:pt x="2598738" y="0"/>
                </a:lnTo>
                <a:lnTo>
                  <a:pt x="2598738" y="1859999"/>
                </a:lnTo>
                <a:lnTo>
                  <a:pt x="0" y="1859999"/>
                </a:lnTo>
                <a:close/>
              </a:path>
            </a:pathLst>
          </a:custGeom>
        </p:spPr>
      </p:pic>
    </p:spTree>
    <p:extLst>
      <p:ext uri="{BB962C8B-B14F-4D97-AF65-F5344CB8AC3E}">
        <p14:creationId xmlns:p14="http://schemas.microsoft.com/office/powerpoint/2010/main" val="4183801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44781794_win32_fixed.potx" id="{FFA6945E-0D2E-49A3-B8AE-0157B47B7617}" vid="{3D53E5D5-FE42-40E3-89B4-70F55FAC32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Research presentation</Template>
  <TotalTime>340</TotalTime>
  <Words>1132</Words>
  <Application>Microsoft Office PowerPoint</Application>
  <PresentationFormat>Widescreen</PresentationFormat>
  <Paragraphs>91</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Franklin Gothic Book</vt:lpstr>
      <vt:lpstr>Segoe UI</vt:lpstr>
      <vt:lpstr>Office Theme</vt:lpstr>
      <vt:lpstr>Open Educational Resources: Introduction, Regulations and Policy Advancements</vt:lpstr>
      <vt:lpstr>Introduction to OER</vt:lpstr>
      <vt:lpstr>Advantages of OER</vt:lpstr>
      <vt:lpstr>Challenges of OER</vt:lpstr>
      <vt:lpstr>Regulations in OER</vt:lpstr>
      <vt:lpstr>Policy instruments conducive to OER</vt:lpstr>
      <vt:lpstr>Recap</vt:lpstr>
      <vt:lpstr>Open Educational Resources: Introduction, Regulations and Policy Advancements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Educational Resources: Introduction, Regulations and Policy Advancements</dc:title>
  <dc:creator>B. Shadrach</dc:creator>
  <cp:lastModifiedBy>GURJEET SINGH</cp:lastModifiedBy>
  <cp:revision>2</cp:revision>
  <dcterms:created xsi:type="dcterms:W3CDTF">2024-06-25T16:29:54Z</dcterms:created>
  <dcterms:modified xsi:type="dcterms:W3CDTF">2024-07-15T11:09:29Z</dcterms:modified>
</cp:coreProperties>
</file>