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29" r:id="rId4"/>
    <p:sldId id="313" r:id="rId5"/>
    <p:sldId id="334" r:id="rId6"/>
    <p:sldId id="261" r:id="rId7"/>
    <p:sldId id="264" r:id="rId8"/>
    <p:sldId id="281" r:id="rId9"/>
    <p:sldId id="282" r:id="rId10"/>
    <p:sldId id="283" r:id="rId11"/>
    <p:sldId id="335" r:id="rId12"/>
    <p:sldId id="285" r:id="rId13"/>
    <p:sldId id="296" r:id="rId14"/>
    <p:sldId id="332" r:id="rId15"/>
    <p:sldId id="324" r:id="rId16"/>
    <p:sldId id="325" r:id="rId17"/>
    <p:sldId id="326" r:id="rId18"/>
    <p:sldId id="327" r:id="rId19"/>
    <p:sldId id="328" r:id="rId20"/>
    <p:sldId id="330" r:id="rId21"/>
    <p:sldId id="305" r:id="rId22"/>
    <p:sldId id="333" r:id="rId23"/>
    <p:sldId id="319" r:id="rId24"/>
    <p:sldId id="315" r:id="rId25"/>
    <p:sldId id="297" r:id="rId26"/>
    <p:sldId id="298" r:id="rId27"/>
    <p:sldId id="299" r:id="rId28"/>
    <p:sldId id="300" r:id="rId29"/>
    <p:sldId id="301" r:id="rId30"/>
    <p:sldId id="302" r:id="rId31"/>
    <p:sldId id="304" r:id="rId32"/>
    <p:sldId id="33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MCA Skills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93A4F-6C7F-4235-9646-EC634179696D}" v="906" dt="2024-07-07T12:02:18.080"/>
    <p1510:client id="{D372E86E-3667-409D-90EC-5F8047CA03E4}" v="677" dt="2024-07-08T10:00:53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908" autoAdjust="0"/>
  </p:normalViewPr>
  <p:slideViewPr>
    <p:cSldViewPr snapToGrid="0">
      <p:cViewPr varScale="1">
        <p:scale>
          <a:sx n="46" d="100"/>
          <a:sy n="46" d="100"/>
        </p:scale>
        <p:origin x="16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svg"/><Relationship Id="rId1" Type="http://schemas.openxmlformats.org/officeDocument/2006/relationships/image" Target="../media/image10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svg"/><Relationship Id="rId1" Type="http://schemas.openxmlformats.org/officeDocument/2006/relationships/image" Target="../media/image10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94CF69-DDC8-41A9-95A0-2C6F55FD557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867F77-E7A2-4C09-BF3F-C26BFDD0250C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Legal openness </a:t>
          </a:r>
          <a:endParaRPr lang="en-US"/>
        </a:p>
      </dgm:t>
    </dgm:pt>
    <dgm:pt modelId="{CAA1B1F8-4936-448C-A7B6-C0362BEA6C08}" type="parTrans" cxnId="{B941181A-41EE-4776-805B-3A94B525C370}">
      <dgm:prSet/>
      <dgm:spPr/>
      <dgm:t>
        <a:bodyPr/>
        <a:lstStyle/>
        <a:p>
          <a:endParaRPr lang="en-US"/>
        </a:p>
      </dgm:t>
    </dgm:pt>
    <dgm:pt modelId="{6BE03AE6-3854-4388-BCB5-6675465335E5}" type="sibTrans" cxnId="{B941181A-41EE-4776-805B-3A94B525C370}">
      <dgm:prSet/>
      <dgm:spPr/>
      <dgm:t>
        <a:bodyPr/>
        <a:lstStyle/>
        <a:p>
          <a:endParaRPr lang="en-US"/>
        </a:p>
      </dgm:t>
    </dgm:pt>
    <dgm:pt modelId="{A1C1E82F-E6E2-4C3D-A1C8-F3F3C5D76C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Permission to use content through an open license</a:t>
          </a:r>
        </a:p>
      </dgm:t>
    </dgm:pt>
    <dgm:pt modelId="{6981C4C8-FC9E-4C1D-ACFF-038456AF5E70}" type="parTrans" cxnId="{C9CDDB84-6F56-4356-9503-18CDBC810312}">
      <dgm:prSet/>
      <dgm:spPr/>
      <dgm:t>
        <a:bodyPr/>
        <a:lstStyle/>
        <a:p>
          <a:endParaRPr lang="en-US"/>
        </a:p>
      </dgm:t>
    </dgm:pt>
    <dgm:pt modelId="{36B11FE5-FB78-4F74-91C1-D7AD7CB7C7E0}" type="sibTrans" cxnId="{C9CDDB84-6F56-4356-9503-18CDBC810312}">
      <dgm:prSet/>
      <dgm:spPr/>
      <dgm:t>
        <a:bodyPr/>
        <a:lstStyle/>
        <a:p>
          <a:endParaRPr lang="en-US"/>
        </a:p>
      </dgm:t>
    </dgm:pt>
    <dgm:pt modelId="{53D3BE29-EB54-420B-B9A4-6B0CADB6D8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Open license grants perpetual permission to retain/ reuse/revise/remix/redistribute (5Rs) (David Wiley, 2013)</a:t>
          </a:r>
        </a:p>
      </dgm:t>
    </dgm:pt>
    <dgm:pt modelId="{080FCE6A-57B1-4BC1-8B4E-F466ECC72A26}" type="parTrans" cxnId="{DBCBEE8B-5F3E-4032-89E8-1F049295FC4B}">
      <dgm:prSet/>
      <dgm:spPr/>
      <dgm:t>
        <a:bodyPr/>
        <a:lstStyle/>
        <a:p>
          <a:endParaRPr lang="en-US"/>
        </a:p>
      </dgm:t>
    </dgm:pt>
    <dgm:pt modelId="{BE992A4D-28D2-4B53-AD64-BF42D9C3CD7D}" type="sibTrans" cxnId="{DBCBEE8B-5F3E-4032-89E8-1F049295FC4B}">
      <dgm:prSet/>
      <dgm:spPr/>
      <dgm:t>
        <a:bodyPr/>
        <a:lstStyle/>
        <a:p>
          <a:endParaRPr lang="en-US"/>
        </a:p>
      </dgm:t>
    </dgm:pt>
    <dgm:pt modelId="{F4DAF856-954E-4C8B-82CC-B6554D4F5ED5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Technological openness </a:t>
          </a:r>
          <a:endParaRPr lang="en-US"/>
        </a:p>
      </dgm:t>
    </dgm:pt>
    <dgm:pt modelId="{AAE5B50A-202C-460C-A520-BD9DF70EABC4}" type="parTrans" cxnId="{CD006E93-E50C-4A61-B781-B7B16B947C21}">
      <dgm:prSet/>
      <dgm:spPr/>
      <dgm:t>
        <a:bodyPr/>
        <a:lstStyle/>
        <a:p>
          <a:endParaRPr lang="en-US"/>
        </a:p>
      </dgm:t>
    </dgm:pt>
    <dgm:pt modelId="{D1013F40-0191-4EDB-BF68-095165B93C99}" type="sibTrans" cxnId="{CD006E93-E50C-4A61-B781-B7B16B947C21}">
      <dgm:prSet/>
      <dgm:spPr/>
      <dgm:t>
        <a:bodyPr/>
        <a:lstStyle/>
        <a:p>
          <a:endParaRPr lang="en-US"/>
        </a:p>
      </dgm:t>
    </dgm:pt>
    <dgm:pt modelId="{18702467-07CB-488F-9FA2-25FA52D242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Accessible with different kinds of devices &amp; software</a:t>
          </a:r>
        </a:p>
      </dgm:t>
    </dgm:pt>
    <dgm:pt modelId="{6710A69B-D632-45F2-B137-83DBF5D3466A}" type="parTrans" cxnId="{20F61EA9-6AF4-4B38-A5D8-6CA1ECD4E1F9}">
      <dgm:prSet/>
      <dgm:spPr/>
      <dgm:t>
        <a:bodyPr/>
        <a:lstStyle/>
        <a:p>
          <a:endParaRPr lang="en-US"/>
        </a:p>
      </dgm:t>
    </dgm:pt>
    <dgm:pt modelId="{27CE65A0-40E0-4A7A-B643-BC7BB7D7E670}" type="sibTrans" cxnId="{20F61EA9-6AF4-4B38-A5D8-6CA1ECD4E1F9}">
      <dgm:prSet/>
      <dgm:spPr/>
      <dgm:t>
        <a:bodyPr/>
        <a:lstStyle/>
        <a:p>
          <a:endParaRPr lang="en-US"/>
        </a:p>
      </dgm:t>
    </dgm:pt>
    <dgm:pt modelId="{20AB4449-1839-4EBF-93AF-D5A42B486B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Available in interoperable / reusable file formats</a:t>
          </a:r>
        </a:p>
      </dgm:t>
    </dgm:pt>
    <dgm:pt modelId="{DD73357A-B0D4-4C7C-B0E0-BE46C516978B}" type="parTrans" cxnId="{0DCA9EF2-AA99-4F31-8FF6-9EF147BD89A0}">
      <dgm:prSet/>
      <dgm:spPr/>
      <dgm:t>
        <a:bodyPr/>
        <a:lstStyle/>
        <a:p>
          <a:endParaRPr lang="en-US"/>
        </a:p>
      </dgm:t>
    </dgm:pt>
    <dgm:pt modelId="{ED530539-E552-4F29-8F3A-1BEF7B0F2E40}" type="sibTrans" cxnId="{0DCA9EF2-AA99-4F31-8FF6-9EF147BD89A0}">
      <dgm:prSet/>
      <dgm:spPr/>
      <dgm:t>
        <a:bodyPr/>
        <a:lstStyle/>
        <a:p>
          <a:endParaRPr lang="en-US"/>
        </a:p>
      </dgm:t>
    </dgm:pt>
    <dgm:pt modelId="{F56A4CCF-73A5-4AEF-8CAA-6888B6684A51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Pedagogical openness (Open Educational Practices)</a:t>
          </a:r>
          <a:endParaRPr lang="en-US"/>
        </a:p>
      </dgm:t>
    </dgm:pt>
    <dgm:pt modelId="{3D3D3D9D-BABF-4ED3-8A51-3F0AFBACCC60}" type="parTrans" cxnId="{0C9CA3C1-D54D-452D-9595-92EC21C1A655}">
      <dgm:prSet/>
      <dgm:spPr/>
      <dgm:t>
        <a:bodyPr/>
        <a:lstStyle/>
        <a:p>
          <a:endParaRPr lang="en-US"/>
        </a:p>
      </dgm:t>
    </dgm:pt>
    <dgm:pt modelId="{9DD4865F-1B9F-4E5F-B2BD-B7546F6B00BB}" type="sibTrans" cxnId="{0C9CA3C1-D54D-452D-9595-92EC21C1A655}">
      <dgm:prSet/>
      <dgm:spPr/>
      <dgm:t>
        <a:bodyPr/>
        <a:lstStyle/>
        <a:p>
          <a:endParaRPr lang="en-US"/>
        </a:p>
      </dgm:t>
    </dgm:pt>
    <dgm:pt modelId="{8CB29FA3-A455-469A-84B1-57380D94827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Adaptation freedom</a:t>
          </a:r>
        </a:p>
      </dgm:t>
    </dgm:pt>
    <dgm:pt modelId="{72E24CCC-9926-4CEB-96A9-1D5EA59D13FE}" type="parTrans" cxnId="{0E83C5D0-A240-4145-BF42-D88F26909A1F}">
      <dgm:prSet/>
      <dgm:spPr/>
      <dgm:t>
        <a:bodyPr/>
        <a:lstStyle/>
        <a:p>
          <a:endParaRPr lang="en-US"/>
        </a:p>
      </dgm:t>
    </dgm:pt>
    <dgm:pt modelId="{C8B2D467-3EC5-482D-B633-AED46E42EC74}" type="sibTrans" cxnId="{0E83C5D0-A240-4145-BF42-D88F26909A1F}">
      <dgm:prSet/>
      <dgm:spPr/>
      <dgm:t>
        <a:bodyPr/>
        <a:lstStyle/>
        <a:p>
          <a:endParaRPr lang="en-US"/>
        </a:p>
      </dgm:t>
    </dgm:pt>
    <dgm:pt modelId="{93D0EA3D-5691-4A8F-9874-FFD5B9A314E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Adaptable to different learning contexts</a:t>
          </a:r>
        </a:p>
      </dgm:t>
    </dgm:pt>
    <dgm:pt modelId="{D26648EE-E0EB-4682-83C7-E231D8F65F63}" type="parTrans" cxnId="{6BE05EF3-7EE5-4F63-B3BB-36D71B908418}">
      <dgm:prSet/>
      <dgm:spPr/>
      <dgm:t>
        <a:bodyPr/>
        <a:lstStyle/>
        <a:p>
          <a:endParaRPr lang="en-US"/>
        </a:p>
      </dgm:t>
    </dgm:pt>
    <dgm:pt modelId="{51644BF9-10C5-443E-A0B1-322FA328E7D7}" type="sibTrans" cxnId="{6BE05EF3-7EE5-4F63-B3BB-36D71B908418}">
      <dgm:prSet/>
      <dgm:spPr/>
      <dgm:t>
        <a:bodyPr/>
        <a:lstStyle/>
        <a:p>
          <a:endParaRPr lang="en-US"/>
        </a:p>
      </dgm:t>
    </dgm:pt>
    <dgm:pt modelId="{690F884D-10AE-4D68-A678-32675900CE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Convert into engaging activities and interactive content (using FOSS)</a:t>
          </a:r>
        </a:p>
      </dgm:t>
    </dgm:pt>
    <dgm:pt modelId="{0A0ECF33-BF4B-4FAA-8065-A5247A1BD121}" type="parTrans" cxnId="{8C4B3750-2422-4E62-AF09-AF712A61BD3F}">
      <dgm:prSet/>
      <dgm:spPr/>
      <dgm:t>
        <a:bodyPr/>
        <a:lstStyle/>
        <a:p>
          <a:endParaRPr lang="en-US"/>
        </a:p>
      </dgm:t>
    </dgm:pt>
    <dgm:pt modelId="{66EEAE00-87A5-49AD-8AB4-D38923063389}" type="sibTrans" cxnId="{8C4B3750-2422-4E62-AF09-AF712A61BD3F}">
      <dgm:prSet/>
      <dgm:spPr/>
      <dgm:t>
        <a:bodyPr/>
        <a:lstStyle/>
        <a:p>
          <a:endParaRPr lang="en-US"/>
        </a:p>
      </dgm:t>
    </dgm:pt>
    <dgm:pt modelId="{858F0FC9-43C9-4ACD-B51D-B704B3B4AF3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Co-creation with students (open pedagogy)</a:t>
          </a:r>
        </a:p>
      </dgm:t>
    </dgm:pt>
    <dgm:pt modelId="{ED11ED1E-9D59-42D8-9A13-A64E6DB969EE}" type="parTrans" cxnId="{A0EDCE91-6EE2-43CA-909D-A68BBAA00072}">
      <dgm:prSet/>
      <dgm:spPr/>
      <dgm:t>
        <a:bodyPr/>
        <a:lstStyle/>
        <a:p>
          <a:endParaRPr lang="en-US"/>
        </a:p>
      </dgm:t>
    </dgm:pt>
    <dgm:pt modelId="{CEA0CC6B-6A98-4B2E-863D-8F0EA87D6685}" type="sibTrans" cxnId="{A0EDCE91-6EE2-43CA-909D-A68BBAA00072}">
      <dgm:prSet/>
      <dgm:spPr/>
      <dgm:t>
        <a:bodyPr/>
        <a:lstStyle/>
        <a:p>
          <a:endParaRPr lang="en-US"/>
        </a:p>
      </dgm:t>
    </dgm:pt>
    <dgm:pt modelId="{5A2BD729-10DF-408F-A386-DB0EE9AD7A59}" type="pres">
      <dgm:prSet presAssocID="{3094CF69-DDC8-41A9-95A0-2C6F55FD557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F42830-C675-4B3E-B188-18882C80C53D}" type="pres">
      <dgm:prSet presAssocID="{4D867F77-E7A2-4C09-BF3F-C26BFDD0250C}" presName="compNode" presStyleCnt="0"/>
      <dgm:spPr/>
    </dgm:pt>
    <dgm:pt modelId="{F946D9FF-7289-4442-9084-21AF21B1941E}" type="pres">
      <dgm:prSet presAssocID="{4D867F77-E7A2-4C09-BF3F-C26BFDD0250C}" presName="bgRect" presStyleLbl="bgShp" presStyleIdx="0" presStyleCnt="3"/>
      <dgm:spPr/>
    </dgm:pt>
    <dgm:pt modelId="{CE418D24-4ACD-4C84-BFCC-2D8C644010C1}" type="pres">
      <dgm:prSet presAssocID="{4D867F77-E7A2-4C09-BF3F-C26BFDD0250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C53706EE-C40F-4BF3-8364-4B0ED617CB51}" type="pres">
      <dgm:prSet presAssocID="{4D867F77-E7A2-4C09-BF3F-C26BFDD0250C}" presName="spaceRect" presStyleCnt="0"/>
      <dgm:spPr/>
    </dgm:pt>
    <dgm:pt modelId="{CA498440-0858-4AFF-A48D-309FF1770080}" type="pres">
      <dgm:prSet presAssocID="{4D867F77-E7A2-4C09-BF3F-C26BFDD0250C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1E361BE-1767-4F2F-A8C4-594CF4791BB6}" type="pres">
      <dgm:prSet presAssocID="{4D867F77-E7A2-4C09-BF3F-C26BFDD0250C}" presName="desTx" presStyleLbl="revTx" presStyleIdx="1" presStyleCnt="6">
        <dgm:presLayoutVars/>
      </dgm:prSet>
      <dgm:spPr/>
      <dgm:t>
        <a:bodyPr/>
        <a:lstStyle/>
        <a:p>
          <a:endParaRPr lang="en-US"/>
        </a:p>
      </dgm:t>
    </dgm:pt>
    <dgm:pt modelId="{47149B33-C7C8-446C-8E9B-6676EBE2D25E}" type="pres">
      <dgm:prSet presAssocID="{6BE03AE6-3854-4388-BCB5-6675465335E5}" presName="sibTrans" presStyleCnt="0"/>
      <dgm:spPr/>
    </dgm:pt>
    <dgm:pt modelId="{114963C5-3DC8-4935-B845-7865047A66AA}" type="pres">
      <dgm:prSet presAssocID="{F4DAF856-954E-4C8B-82CC-B6554D4F5ED5}" presName="compNode" presStyleCnt="0"/>
      <dgm:spPr/>
    </dgm:pt>
    <dgm:pt modelId="{548B6A5B-E809-40A9-AA80-53FB90652722}" type="pres">
      <dgm:prSet presAssocID="{F4DAF856-954E-4C8B-82CC-B6554D4F5ED5}" presName="bgRect" presStyleLbl="bgShp" presStyleIdx="1" presStyleCnt="3"/>
      <dgm:spPr/>
    </dgm:pt>
    <dgm:pt modelId="{6502691D-3C47-4246-B15E-37A8F50077F8}" type="pres">
      <dgm:prSet presAssocID="{F4DAF856-954E-4C8B-82CC-B6554D4F5ED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isk"/>
        </a:ext>
      </dgm:extLst>
    </dgm:pt>
    <dgm:pt modelId="{CBE42307-4F2F-4004-AA4A-3F3C8D2EA6BE}" type="pres">
      <dgm:prSet presAssocID="{F4DAF856-954E-4C8B-82CC-B6554D4F5ED5}" presName="spaceRect" presStyleCnt="0"/>
      <dgm:spPr/>
    </dgm:pt>
    <dgm:pt modelId="{CBD4FFE8-F3B1-433A-BAE3-B25AA667600C}" type="pres">
      <dgm:prSet presAssocID="{F4DAF856-954E-4C8B-82CC-B6554D4F5ED5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5FFD7CF-565A-4943-A5F0-ABFA3F944455}" type="pres">
      <dgm:prSet presAssocID="{F4DAF856-954E-4C8B-82CC-B6554D4F5ED5}" presName="desTx" presStyleLbl="revTx" presStyleIdx="3" presStyleCnt="6">
        <dgm:presLayoutVars/>
      </dgm:prSet>
      <dgm:spPr/>
      <dgm:t>
        <a:bodyPr/>
        <a:lstStyle/>
        <a:p>
          <a:endParaRPr lang="en-US"/>
        </a:p>
      </dgm:t>
    </dgm:pt>
    <dgm:pt modelId="{4A6E319D-324A-4354-B196-67597D9AD2A9}" type="pres">
      <dgm:prSet presAssocID="{D1013F40-0191-4EDB-BF68-095165B93C99}" presName="sibTrans" presStyleCnt="0"/>
      <dgm:spPr/>
    </dgm:pt>
    <dgm:pt modelId="{8DFEC18E-5249-48BB-AA68-DB080E7CBC20}" type="pres">
      <dgm:prSet presAssocID="{F56A4CCF-73A5-4AEF-8CAA-6888B6684A51}" presName="compNode" presStyleCnt="0"/>
      <dgm:spPr/>
    </dgm:pt>
    <dgm:pt modelId="{C0771428-90D9-44ED-AB97-B542972EE57F}" type="pres">
      <dgm:prSet presAssocID="{F56A4CCF-73A5-4AEF-8CAA-6888B6684A51}" presName="bgRect" presStyleLbl="bgShp" presStyleIdx="2" presStyleCnt="3"/>
      <dgm:spPr/>
    </dgm:pt>
    <dgm:pt modelId="{33B54F00-0595-4325-8C81-DBE7858BDC69}" type="pres">
      <dgm:prSet presAssocID="{F56A4CCF-73A5-4AEF-8CAA-6888B6684A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46F4E945-0D80-47BB-BB1D-EB6264476F24}" type="pres">
      <dgm:prSet presAssocID="{F56A4CCF-73A5-4AEF-8CAA-6888B6684A51}" presName="spaceRect" presStyleCnt="0"/>
      <dgm:spPr/>
    </dgm:pt>
    <dgm:pt modelId="{D189EEC6-6B81-445E-9F26-D9073875FDA8}" type="pres">
      <dgm:prSet presAssocID="{F56A4CCF-73A5-4AEF-8CAA-6888B6684A51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5816145-662E-4421-A72C-02EA31356D2A}" type="pres">
      <dgm:prSet presAssocID="{F56A4CCF-73A5-4AEF-8CAA-6888B6684A51}" presName="desTx" presStyleLbl="revTx" presStyleIdx="5" presStyleCnt="6">
        <dgm:presLayoutVars/>
      </dgm:prSet>
      <dgm:spPr/>
      <dgm:t>
        <a:bodyPr/>
        <a:lstStyle/>
        <a:p>
          <a:endParaRPr lang="en-US"/>
        </a:p>
      </dgm:t>
    </dgm:pt>
  </dgm:ptLst>
  <dgm:cxnLst>
    <dgm:cxn modelId="{A0EDCE91-6EE2-43CA-909D-A68BBAA00072}" srcId="{F56A4CCF-73A5-4AEF-8CAA-6888B6684A51}" destId="{858F0FC9-43C9-4ACD-B51D-B704B3B4AF3C}" srcOrd="3" destOrd="0" parTransId="{ED11ED1E-9D59-42D8-9A13-A64E6DB969EE}" sibTransId="{CEA0CC6B-6A98-4B2E-863D-8F0EA87D6685}"/>
    <dgm:cxn modelId="{8C4B3750-2422-4E62-AF09-AF712A61BD3F}" srcId="{F56A4CCF-73A5-4AEF-8CAA-6888B6684A51}" destId="{690F884D-10AE-4D68-A678-32675900CE49}" srcOrd="2" destOrd="0" parTransId="{0A0ECF33-BF4B-4FAA-8065-A5247A1BD121}" sibTransId="{66EEAE00-87A5-49AD-8AB4-D38923063389}"/>
    <dgm:cxn modelId="{0E83C5D0-A240-4145-BF42-D88F26909A1F}" srcId="{F56A4CCF-73A5-4AEF-8CAA-6888B6684A51}" destId="{8CB29FA3-A455-469A-84B1-57380D948277}" srcOrd="0" destOrd="0" parTransId="{72E24CCC-9926-4CEB-96A9-1D5EA59D13FE}" sibTransId="{C8B2D467-3EC5-482D-B633-AED46E42EC74}"/>
    <dgm:cxn modelId="{B0BF02A5-0829-41CC-8AD3-3761EFF3E903}" type="presOf" srcId="{858F0FC9-43C9-4ACD-B51D-B704B3B4AF3C}" destId="{05816145-662E-4421-A72C-02EA31356D2A}" srcOrd="0" destOrd="3" presId="urn:microsoft.com/office/officeart/2018/2/layout/IconVerticalSolidList"/>
    <dgm:cxn modelId="{750383D6-243E-49DE-8B2F-34F357754947}" type="presOf" srcId="{690F884D-10AE-4D68-A678-32675900CE49}" destId="{05816145-662E-4421-A72C-02EA31356D2A}" srcOrd="0" destOrd="2" presId="urn:microsoft.com/office/officeart/2018/2/layout/IconVerticalSolidList"/>
    <dgm:cxn modelId="{4B31371C-D469-443D-A56B-C976D40C31D3}" type="presOf" srcId="{3094CF69-DDC8-41A9-95A0-2C6F55FD557F}" destId="{5A2BD729-10DF-408F-A386-DB0EE9AD7A59}" srcOrd="0" destOrd="0" presId="urn:microsoft.com/office/officeart/2018/2/layout/IconVerticalSolidList"/>
    <dgm:cxn modelId="{E6E18CFB-546E-445B-BECE-F7C20B45CC95}" type="presOf" srcId="{F4DAF856-954E-4C8B-82CC-B6554D4F5ED5}" destId="{CBD4FFE8-F3B1-433A-BAE3-B25AA667600C}" srcOrd="0" destOrd="0" presId="urn:microsoft.com/office/officeart/2018/2/layout/IconVerticalSolidList"/>
    <dgm:cxn modelId="{6BE05EF3-7EE5-4F63-B3BB-36D71B908418}" srcId="{F56A4CCF-73A5-4AEF-8CAA-6888B6684A51}" destId="{93D0EA3D-5691-4A8F-9874-FFD5B9A314EA}" srcOrd="1" destOrd="0" parTransId="{D26648EE-E0EB-4682-83C7-E231D8F65F63}" sibTransId="{51644BF9-10C5-443E-A0B1-322FA328E7D7}"/>
    <dgm:cxn modelId="{A0F63E32-2B35-44F0-9312-5AB6F998F6DE}" type="presOf" srcId="{20AB4449-1839-4EBF-93AF-D5A42B486B9B}" destId="{C5FFD7CF-565A-4943-A5F0-ABFA3F944455}" srcOrd="0" destOrd="1" presId="urn:microsoft.com/office/officeart/2018/2/layout/IconVerticalSolidList"/>
    <dgm:cxn modelId="{50B50788-7F61-471A-91ED-F18C64EB0C0A}" type="presOf" srcId="{4D867F77-E7A2-4C09-BF3F-C26BFDD0250C}" destId="{CA498440-0858-4AFF-A48D-309FF1770080}" srcOrd="0" destOrd="0" presId="urn:microsoft.com/office/officeart/2018/2/layout/IconVerticalSolidList"/>
    <dgm:cxn modelId="{B941181A-41EE-4776-805B-3A94B525C370}" srcId="{3094CF69-DDC8-41A9-95A0-2C6F55FD557F}" destId="{4D867F77-E7A2-4C09-BF3F-C26BFDD0250C}" srcOrd="0" destOrd="0" parTransId="{CAA1B1F8-4936-448C-A7B6-C0362BEA6C08}" sibTransId="{6BE03AE6-3854-4388-BCB5-6675465335E5}"/>
    <dgm:cxn modelId="{0C9CA3C1-D54D-452D-9595-92EC21C1A655}" srcId="{3094CF69-DDC8-41A9-95A0-2C6F55FD557F}" destId="{F56A4CCF-73A5-4AEF-8CAA-6888B6684A51}" srcOrd="2" destOrd="0" parTransId="{3D3D3D9D-BABF-4ED3-8A51-3F0AFBACCC60}" sibTransId="{9DD4865F-1B9F-4E5F-B2BD-B7546F6B00BB}"/>
    <dgm:cxn modelId="{15640B28-4411-4EF9-A370-9B755061B2EC}" type="presOf" srcId="{53D3BE29-EB54-420B-B9A4-6B0CADB6D827}" destId="{C1E361BE-1767-4F2F-A8C4-594CF4791BB6}" srcOrd="0" destOrd="1" presId="urn:microsoft.com/office/officeart/2018/2/layout/IconVerticalSolidList"/>
    <dgm:cxn modelId="{C9CDDB84-6F56-4356-9503-18CDBC810312}" srcId="{4D867F77-E7A2-4C09-BF3F-C26BFDD0250C}" destId="{A1C1E82F-E6E2-4C3D-A1C8-F3F3C5D76C74}" srcOrd="0" destOrd="0" parTransId="{6981C4C8-FC9E-4C1D-ACFF-038456AF5E70}" sibTransId="{36B11FE5-FB78-4F74-91C1-D7AD7CB7C7E0}"/>
    <dgm:cxn modelId="{0DFCEFDD-5A4E-477A-9E86-C650F411614F}" type="presOf" srcId="{93D0EA3D-5691-4A8F-9874-FFD5B9A314EA}" destId="{05816145-662E-4421-A72C-02EA31356D2A}" srcOrd="0" destOrd="1" presId="urn:microsoft.com/office/officeart/2018/2/layout/IconVerticalSolidList"/>
    <dgm:cxn modelId="{848CFBE8-0078-4403-B362-7969C77E1FCC}" type="presOf" srcId="{8CB29FA3-A455-469A-84B1-57380D948277}" destId="{05816145-662E-4421-A72C-02EA31356D2A}" srcOrd="0" destOrd="0" presId="urn:microsoft.com/office/officeart/2018/2/layout/IconVerticalSolidList"/>
    <dgm:cxn modelId="{2E983D7B-AF3D-4993-BB24-ABC896414DA2}" type="presOf" srcId="{18702467-07CB-488F-9FA2-25FA52D24242}" destId="{C5FFD7CF-565A-4943-A5F0-ABFA3F944455}" srcOrd="0" destOrd="0" presId="urn:microsoft.com/office/officeart/2018/2/layout/IconVerticalSolidList"/>
    <dgm:cxn modelId="{A7D28401-3A19-47F3-A03E-E1B1D4C7093B}" type="presOf" srcId="{F56A4CCF-73A5-4AEF-8CAA-6888B6684A51}" destId="{D189EEC6-6B81-445E-9F26-D9073875FDA8}" srcOrd="0" destOrd="0" presId="urn:microsoft.com/office/officeart/2018/2/layout/IconVerticalSolidList"/>
    <dgm:cxn modelId="{20F61EA9-6AF4-4B38-A5D8-6CA1ECD4E1F9}" srcId="{F4DAF856-954E-4C8B-82CC-B6554D4F5ED5}" destId="{18702467-07CB-488F-9FA2-25FA52D24242}" srcOrd="0" destOrd="0" parTransId="{6710A69B-D632-45F2-B137-83DBF5D3466A}" sibTransId="{27CE65A0-40E0-4A7A-B643-BC7BB7D7E670}"/>
    <dgm:cxn modelId="{DBCBEE8B-5F3E-4032-89E8-1F049295FC4B}" srcId="{4D867F77-E7A2-4C09-BF3F-C26BFDD0250C}" destId="{53D3BE29-EB54-420B-B9A4-6B0CADB6D827}" srcOrd="1" destOrd="0" parTransId="{080FCE6A-57B1-4BC1-8B4E-F466ECC72A26}" sibTransId="{BE992A4D-28D2-4B53-AD64-BF42D9C3CD7D}"/>
    <dgm:cxn modelId="{0DCA9EF2-AA99-4F31-8FF6-9EF147BD89A0}" srcId="{F4DAF856-954E-4C8B-82CC-B6554D4F5ED5}" destId="{20AB4449-1839-4EBF-93AF-D5A42B486B9B}" srcOrd="1" destOrd="0" parTransId="{DD73357A-B0D4-4C7C-B0E0-BE46C516978B}" sibTransId="{ED530539-E552-4F29-8F3A-1BEF7B0F2E40}"/>
    <dgm:cxn modelId="{D25A73F8-563A-4F86-B047-381123540FBC}" type="presOf" srcId="{A1C1E82F-E6E2-4C3D-A1C8-F3F3C5D76C74}" destId="{C1E361BE-1767-4F2F-A8C4-594CF4791BB6}" srcOrd="0" destOrd="0" presId="urn:microsoft.com/office/officeart/2018/2/layout/IconVerticalSolidList"/>
    <dgm:cxn modelId="{CD006E93-E50C-4A61-B781-B7B16B947C21}" srcId="{3094CF69-DDC8-41A9-95A0-2C6F55FD557F}" destId="{F4DAF856-954E-4C8B-82CC-B6554D4F5ED5}" srcOrd="1" destOrd="0" parTransId="{AAE5B50A-202C-460C-A520-BD9DF70EABC4}" sibTransId="{D1013F40-0191-4EDB-BF68-095165B93C99}"/>
    <dgm:cxn modelId="{08A85234-1B11-4BAC-B966-89DF03EF9554}" type="presParOf" srcId="{5A2BD729-10DF-408F-A386-DB0EE9AD7A59}" destId="{E7F42830-C675-4B3E-B188-18882C80C53D}" srcOrd="0" destOrd="0" presId="urn:microsoft.com/office/officeart/2018/2/layout/IconVerticalSolidList"/>
    <dgm:cxn modelId="{48056F5D-6E81-4D34-8949-22D1F72C3BF8}" type="presParOf" srcId="{E7F42830-C675-4B3E-B188-18882C80C53D}" destId="{F946D9FF-7289-4442-9084-21AF21B1941E}" srcOrd="0" destOrd="0" presId="urn:microsoft.com/office/officeart/2018/2/layout/IconVerticalSolidList"/>
    <dgm:cxn modelId="{92046E84-468E-4BBF-8C54-26201A6CD356}" type="presParOf" srcId="{E7F42830-C675-4B3E-B188-18882C80C53D}" destId="{CE418D24-4ACD-4C84-BFCC-2D8C644010C1}" srcOrd="1" destOrd="0" presId="urn:microsoft.com/office/officeart/2018/2/layout/IconVerticalSolidList"/>
    <dgm:cxn modelId="{6557F76C-D2CA-4553-B1F7-C9256B3803F1}" type="presParOf" srcId="{E7F42830-C675-4B3E-B188-18882C80C53D}" destId="{C53706EE-C40F-4BF3-8364-4B0ED617CB51}" srcOrd="2" destOrd="0" presId="urn:microsoft.com/office/officeart/2018/2/layout/IconVerticalSolidList"/>
    <dgm:cxn modelId="{BFE771C7-5004-4D87-B494-266D3A598EBE}" type="presParOf" srcId="{E7F42830-C675-4B3E-B188-18882C80C53D}" destId="{CA498440-0858-4AFF-A48D-309FF1770080}" srcOrd="3" destOrd="0" presId="urn:microsoft.com/office/officeart/2018/2/layout/IconVerticalSolidList"/>
    <dgm:cxn modelId="{58731414-C957-4A4F-AF64-63E314D53677}" type="presParOf" srcId="{E7F42830-C675-4B3E-B188-18882C80C53D}" destId="{C1E361BE-1767-4F2F-A8C4-594CF4791BB6}" srcOrd="4" destOrd="0" presId="urn:microsoft.com/office/officeart/2018/2/layout/IconVerticalSolidList"/>
    <dgm:cxn modelId="{BC0658C4-A461-4F51-82B4-6F2D9D28C91A}" type="presParOf" srcId="{5A2BD729-10DF-408F-A386-DB0EE9AD7A59}" destId="{47149B33-C7C8-446C-8E9B-6676EBE2D25E}" srcOrd="1" destOrd="0" presId="urn:microsoft.com/office/officeart/2018/2/layout/IconVerticalSolidList"/>
    <dgm:cxn modelId="{B7BB16E1-6794-4F2A-BCBB-9DA8802BDC60}" type="presParOf" srcId="{5A2BD729-10DF-408F-A386-DB0EE9AD7A59}" destId="{114963C5-3DC8-4935-B845-7865047A66AA}" srcOrd="2" destOrd="0" presId="urn:microsoft.com/office/officeart/2018/2/layout/IconVerticalSolidList"/>
    <dgm:cxn modelId="{F96EEB81-AE6D-4375-9199-EA6D8B1B15F3}" type="presParOf" srcId="{114963C5-3DC8-4935-B845-7865047A66AA}" destId="{548B6A5B-E809-40A9-AA80-53FB90652722}" srcOrd="0" destOrd="0" presId="urn:microsoft.com/office/officeart/2018/2/layout/IconVerticalSolidList"/>
    <dgm:cxn modelId="{1EA8CC2D-CD98-4828-9E10-2D5FC5511681}" type="presParOf" srcId="{114963C5-3DC8-4935-B845-7865047A66AA}" destId="{6502691D-3C47-4246-B15E-37A8F50077F8}" srcOrd="1" destOrd="0" presId="urn:microsoft.com/office/officeart/2018/2/layout/IconVerticalSolidList"/>
    <dgm:cxn modelId="{165247B3-4C7E-4DF6-A157-243F20A8F21C}" type="presParOf" srcId="{114963C5-3DC8-4935-B845-7865047A66AA}" destId="{CBE42307-4F2F-4004-AA4A-3F3C8D2EA6BE}" srcOrd="2" destOrd="0" presId="urn:microsoft.com/office/officeart/2018/2/layout/IconVerticalSolidList"/>
    <dgm:cxn modelId="{563129AC-A4D2-47AF-B1F8-E6C643799008}" type="presParOf" srcId="{114963C5-3DC8-4935-B845-7865047A66AA}" destId="{CBD4FFE8-F3B1-433A-BAE3-B25AA667600C}" srcOrd="3" destOrd="0" presId="urn:microsoft.com/office/officeart/2018/2/layout/IconVerticalSolidList"/>
    <dgm:cxn modelId="{5E230D20-DCF4-478C-A715-04E76F964D32}" type="presParOf" srcId="{114963C5-3DC8-4935-B845-7865047A66AA}" destId="{C5FFD7CF-565A-4943-A5F0-ABFA3F944455}" srcOrd="4" destOrd="0" presId="urn:microsoft.com/office/officeart/2018/2/layout/IconVerticalSolidList"/>
    <dgm:cxn modelId="{E194C368-3259-4592-BCD0-61386CD728AA}" type="presParOf" srcId="{5A2BD729-10DF-408F-A386-DB0EE9AD7A59}" destId="{4A6E319D-324A-4354-B196-67597D9AD2A9}" srcOrd="3" destOrd="0" presId="urn:microsoft.com/office/officeart/2018/2/layout/IconVerticalSolidList"/>
    <dgm:cxn modelId="{4FBD33AC-C737-4550-889A-25A028860949}" type="presParOf" srcId="{5A2BD729-10DF-408F-A386-DB0EE9AD7A59}" destId="{8DFEC18E-5249-48BB-AA68-DB080E7CBC20}" srcOrd="4" destOrd="0" presId="urn:microsoft.com/office/officeart/2018/2/layout/IconVerticalSolidList"/>
    <dgm:cxn modelId="{2719102D-B6C6-4359-BE69-CA2705792124}" type="presParOf" srcId="{8DFEC18E-5249-48BB-AA68-DB080E7CBC20}" destId="{C0771428-90D9-44ED-AB97-B542972EE57F}" srcOrd="0" destOrd="0" presId="urn:microsoft.com/office/officeart/2018/2/layout/IconVerticalSolidList"/>
    <dgm:cxn modelId="{E16CD662-0E54-41AC-B6F3-84FAB98D940B}" type="presParOf" srcId="{8DFEC18E-5249-48BB-AA68-DB080E7CBC20}" destId="{33B54F00-0595-4325-8C81-DBE7858BDC69}" srcOrd="1" destOrd="0" presId="urn:microsoft.com/office/officeart/2018/2/layout/IconVerticalSolidList"/>
    <dgm:cxn modelId="{6B1EF4A2-A043-4DFB-B64E-E3325ED7E7A3}" type="presParOf" srcId="{8DFEC18E-5249-48BB-AA68-DB080E7CBC20}" destId="{46F4E945-0D80-47BB-BB1D-EB6264476F24}" srcOrd="2" destOrd="0" presId="urn:microsoft.com/office/officeart/2018/2/layout/IconVerticalSolidList"/>
    <dgm:cxn modelId="{C74130B1-2C69-44E5-8B1C-14A74FE8F53D}" type="presParOf" srcId="{8DFEC18E-5249-48BB-AA68-DB080E7CBC20}" destId="{D189EEC6-6B81-445E-9F26-D9073875FDA8}" srcOrd="3" destOrd="0" presId="urn:microsoft.com/office/officeart/2018/2/layout/IconVerticalSolidList"/>
    <dgm:cxn modelId="{DE574280-0865-4AB9-8277-DB548E6FFE60}" type="presParOf" srcId="{8DFEC18E-5249-48BB-AA68-DB080E7CBC20}" destId="{05816145-662E-4421-A72C-02EA31356D2A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385D2C-036D-4ADA-8F73-E1ED61CB796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B4FBCF-7AF8-4E32-8A69-7F06069317B6}">
      <dgm:prSet/>
      <dgm:spPr/>
      <dgm:t>
        <a:bodyPr/>
        <a:lstStyle/>
        <a:p>
          <a:r>
            <a:rPr lang="en-IN" dirty="0"/>
            <a:t>OEP </a:t>
          </a:r>
          <a:r>
            <a:rPr lang="en-US" dirty="0"/>
            <a:t>is an umbrella </a:t>
          </a:r>
          <a:r>
            <a:rPr lang="en-US" dirty="0" smtClean="0"/>
            <a:t>term (</a:t>
          </a:r>
          <a:r>
            <a:rPr lang="en-US" dirty="0" smtClean="0">
              <a:ea typeface="Calibri"/>
              <a:cs typeface="Calibri"/>
            </a:rPr>
            <a:t>Cronin et al., 2022)</a:t>
          </a:r>
          <a:r>
            <a:rPr lang="en-US" dirty="0"/>
            <a:t> </a:t>
          </a:r>
        </a:p>
      </dgm:t>
    </dgm:pt>
    <dgm:pt modelId="{39153B53-D412-4966-B67F-83D6F47CF230}" type="parTrans" cxnId="{E791CB8C-05DC-4D0B-B504-81148E09DDF3}">
      <dgm:prSet/>
      <dgm:spPr/>
      <dgm:t>
        <a:bodyPr/>
        <a:lstStyle/>
        <a:p>
          <a:endParaRPr lang="en-US"/>
        </a:p>
      </dgm:t>
    </dgm:pt>
    <dgm:pt modelId="{51CD2C2F-D455-4A8C-B2F9-AEA319B07629}" type="sibTrans" cxnId="{E791CB8C-05DC-4D0B-B504-81148E09DDF3}">
      <dgm:prSet/>
      <dgm:spPr/>
      <dgm:t>
        <a:bodyPr/>
        <a:lstStyle/>
        <a:p>
          <a:endParaRPr lang="en-US"/>
        </a:p>
      </dgm:t>
    </dgm:pt>
    <dgm:pt modelId="{5895F29C-E4F7-4FBF-8946-6D2D7419C8C1}">
      <dgm:prSet/>
      <dgm:spPr/>
      <dgm:t>
        <a:bodyPr/>
        <a:lstStyle/>
        <a:p>
          <a:pPr rtl="0"/>
          <a:r>
            <a:rPr lang="en-US" dirty="0"/>
            <a:t>creation, use, and reuse of open educational resources (OER)</a:t>
          </a:r>
          <a:r>
            <a:rPr lang="en-US" dirty="0">
              <a:latin typeface="Calibri Light" panose="020F0302020204030204"/>
            </a:rPr>
            <a:t> </a:t>
          </a:r>
          <a:endParaRPr lang="en-US" dirty="0"/>
        </a:p>
      </dgm:t>
    </dgm:pt>
    <dgm:pt modelId="{8876A58D-8E41-49D7-AF76-1626540FE1C8}" type="parTrans" cxnId="{0494EE6B-9FF1-4E81-9E2B-47FFC26171B5}">
      <dgm:prSet/>
      <dgm:spPr/>
      <dgm:t>
        <a:bodyPr/>
        <a:lstStyle/>
        <a:p>
          <a:endParaRPr lang="en-US"/>
        </a:p>
      </dgm:t>
    </dgm:pt>
    <dgm:pt modelId="{45820BD0-5F5A-419A-B012-4E8975FDCC65}" type="sibTrans" cxnId="{0494EE6B-9FF1-4E81-9E2B-47FFC26171B5}">
      <dgm:prSet/>
      <dgm:spPr/>
      <dgm:t>
        <a:bodyPr/>
        <a:lstStyle/>
        <a:p>
          <a:endParaRPr lang="en-US"/>
        </a:p>
      </dgm:t>
    </dgm:pt>
    <dgm:pt modelId="{D89D5A97-A54D-4EC6-8B78-CAB2720D6457}">
      <dgm:prSet/>
      <dgm:spPr/>
      <dgm:t>
        <a:bodyPr/>
        <a:lstStyle/>
        <a:p>
          <a:pPr rtl="0"/>
          <a:r>
            <a:rPr lang="en-US" dirty="0"/>
            <a:t>pedagogical practices encouraging peer learning, collaborative knowledge creation, sharing, and empowerment of learners (open pedagogy)</a:t>
          </a:r>
          <a:r>
            <a:rPr lang="en-US" dirty="0">
              <a:latin typeface="Calibri Light" panose="020F0302020204030204"/>
            </a:rPr>
            <a:t> </a:t>
          </a:r>
          <a:endParaRPr lang="en-US" dirty="0"/>
        </a:p>
      </dgm:t>
    </dgm:pt>
    <dgm:pt modelId="{FBE7EFDB-6B62-463C-A0EF-3B3A7E429973}" type="parTrans" cxnId="{B12F17D1-F41D-42C4-A115-69206C7BBB29}">
      <dgm:prSet/>
      <dgm:spPr/>
      <dgm:t>
        <a:bodyPr/>
        <a:lstStyle/>
        <a:p>
          <a:endParaRPr lang="en-US"/>
        </a:p>
      </dgm:t>
    </dgm:pt>
    <dgm:pt modelId="{38595D02-AF6C-4007-B9F7-01BD51BD7F91}" type="sibTrans" cxnId="{B12F17D1-F41D-42C4-A115-69206C7BBB29}">
      <dgm:prSet/>
      <dgm:spPr/>
      <dgm:t>
        <a:bodyPr/>
        <a:lstStyle/>
        <a:p>
          <a:endParaRPr lang="en-US"/>
        </a:p>
      </dgm:t>
    </dgm:pt>
    <dgm:pt modelId="{AAF279F2-3A25-468C-BFA1-74E0E609FCB3}">
      <dgm:prSet/>
      <dgm:spPr/>
      <dgm:t>
        <a:bodyPr/>
        <a:lstStyle/>
        <a:p>
          <a:r>
            <a:rPr lang="en-US" dirty="0"/>
            <a:t>systemic and structural initiatives to support and embed openness</a:t>
          </a:r>
        </a:p>
      </dgm:t>
    </dgm:pt>
    <dgm:pt modelId="{C6802450-B095-4EFE-95F8-B8F5F1FC0F82}" type="parTrans" cxnId="{A318B5F3-9611-4A84-BEA7-032B9CA925BC}">
      <dgm:prSet/>
      <dgm:spPr/>
      <dgm:t>
        <a:bodyPr/>
        <a:lstStyle/>
        <a:p>
          <a:endParaRPr lang="en-US"/>
        </a:p>
      </dgm:t>
    </dgm:pt>
    <dgm:pt modelId="{AC44B275-33BE-488A-93C5-59BBBDEA2B32}" type="sibTrans" cxnId="{A318B5F3-9611-4A84-BEA7-032B9CA925BC}">
      <dgm:prSet/>
      <dgm:spPr/>
      <dgm:t>
        <a:bodyPr/>
        <a:lstStyle/>
        <a:p>
          <a:endParaRPr lang="en-US"/>
        </a:p>
      </dgm:t>
    </dgm:pt>
    <dgm:pt modelId="{B8A3E50B-60B5-4FC5-8101-66A2246DADE7}">
      <dgm:prSet/>
      <dgm:spPr/>
      <dgm:t>
        <a:bodyPr/>
        <a:lstStyle/>
        <a:p>
          <a:pPr rtl="0"/>
          <a:r>
            <a:rPr lang="en-US" dirty="0"/>
            <a:t>OEP practices - open pedagogy, open collaboration, and open assessment keep learners motivated and engaged</a:t>
          </a:r>
          <a:r>
            <a:rPr lang="en-US" dirty="0">
              <a:latin typeface="Calibri Light" panose="020F0302020204030204"/>
            </a:rPr>
            <a:t> </a:t>
          </a:r>
          <a:endParaRPr lang="en-US" dirty="0"/>
        </a:p>
      </dgm:t>
    </dgm:pt>
    <dgm:pt modelId="{35651482-BBF8-4347-BC44-B5381D6B1F76}" type="parTrans" cxnId="{0BA91E85-7B96-4F31-AC29-797F1A36AF57}">
      <dgm:prSet/>
      <dgm:spPr/>
      <dgm:t>
        <a:bodyPr/>
        <a:lstStyle/>
        <a:p>
          <a:endParaRPr lang="en-US"/>
        </a:p>
      </dgm:t>
    </dgm:pt>
    <dgm:pt modelId="{8ED66A6E-26FA-4104-83A8-799047E5F64F}" type="sibTrans" cxnId="{0BA91E85-7B96-4F31-AC29-797F1A36AF57}">
      <dgm:prSet/>
      <dgm:spPr/>
      <dgm:t>
        <a:bodyPr/>
        <a:lstStyle/>
        <a:p>
          <a:endParaRPr lang="en-US"/>
        </a:p>
      </dgm:t>
    </dgm:pt>
    <dgm:pt modelId="{8C63149B-6816-4ACB-A3B4-6AA4F3BEB10C}">
      <dgm:prSet/>
      <dgm:spPr/>
      <dgm:t>
        <a:bodyPr/>
        <a:lstStyle/>
        <a:p>
          <a:r>
            <a:rPr lang="en-US" dirty="0"/>
            <a:t>Shift from content-</a:t>
          </a:r>
          <a:r>
            <a:rPr lang="en-US" dirty="0" err="1"/>
            <a:t>centred</a:t>
          </a:r>
          <a:r>
            <a:rPr lang="en-US" dirty="0"/>
            <a:t> approach to practice-</a:t>
          </a:r>
          <a:r>
            <a:rPr lang="en-US" dirty="0" err="1"/>
            <a:t>centred</a:t>
          </a:r>
        </a:p>
      </dgm:t>
    </dgm:pt>
    <dgm:pt modelId="{32920AB8-0EED-4CDB-85D9-5C30DD862DE4}" type="parTrans" cxnId="{80CAAC8C-096F-490E-A477-3E6157ED2A96}">
      <dgm:prSet/>
      <dgm:spPr/>
      <dgm:t>
        <a:bodyPr/>
        <a:lstStyle/>
        <a:p>
          <a:endParaRPr lang="en-US"/>
        </a:p>
      </dgm:t>
    </dgm:pt>
    <dgm:pt modelId="{4E138D32-A064-44BD-983C-73073BD56B9F}" type="sibTrans" cxnId="{80CAAC8C-096F-490E-A477-3E6157ED2A96}">
      <dgm:prSet/>
      <dgm:spPr/>
      <dgm:t>
        <a:bodyPr/>
        <a:lstStyle/>
        <a:p>
          <a:endParaRPr lang="en-US"/>
        </a:p>
      </dgm:t>
    </dgm:pt>
    <dgm:pt modelId="{6C2DDE44-5FCA-45FD-9881-048C99C0A753}" type="pres">
      <dgm:prSet presAssocID="{E7385D2C-036D-4ADA-8F73-E1ED61CB79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608594-CE13-4154-B7B7-3329BF2917EF}" type="pres">
      <dgm:prSet presAssocID="{B2B4FBCF-7AF8-4E32-8A69-7F06069317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5E0F7F-6CF9-4912-B519-74E641167AA3}" type="pres">
      <dgm:prSet presAssocID="{B2B4FBCF-7AF8-4E32-8A69-7F06069317B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7ABA8B-7AD4-4388-AFF5-6716F622E99F}" type="pres">
      <dgm:prSet presAssocID="{B8A3E50B-60B5-4FC5-8101-66A2246DAD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E2A8D-FFDC-4CB7-ABDE-9405FBD52C6F}" type="pres">
      <dgm:prSet presAssocID="{8ED66A6E-26FA-4104-83A8-799047E5F64F}" presName="spacer" presStyleCnt="0"/>
      <dgm:spPr/>
    </dgm:pt>
    <dgm:pt modelId="{22A457D5-61F8-4998-9CAD-8680F59795C5}" type="pres">
      <dgm:prSet presAssocID="{8C63149B-6816-4ACB-A3B4-6AA4F3BEB10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94EE6B-9FF1-4E81-9E2B-47FFC26171B5}" srcId="{B2B4FBCF-7AF8-4E32-8A69-7F06069317B6}" destId="{5895F29C-E4F7-4FBF-8946-6D2D7419C8C1}" srcOrd="0" destOrd="0" parTransId="{8876A58D-8E41-49D7-AF76-1626540FE1C8}" sibTransId="{45820BD0-5F5A-419A-B012-4E8975FDCC65}"/>
    <dgm:cxn modelId="{34984917-6935-4292-8528-1CE7C9C29F07}" type="presOf" srcId="{AAF279F2-3A25-468C-BFA1-74E0E609FCB3}" destId="{025E0F7F-6CF9-4912-B519-74E641167AA3}" srcOrd="0" destOrd="2" presId="urn:microsoft.com/office/officeart/2005/8/layout/vList2"/>
    <dgm:cxn modelId="{E791CB8C-05DC-4D0B-B504-81148E09DDF3}" srcId="{E7385D2C-036D-4ADA-8F73-E1ED61CB796E}" destId="{B2B4FBCF-7AF8-4E32-8A69-7F06069317B6}" srcOrd="0" destOrd="0" parTransId="{39153B53-D412-4966-B67F-83D6F47CF230}" sibTransId="{51CD2C2F-D455-4A8C-B2F9-AEA319B07629}"/>
    <dgm:cxn modelId="{C5F0A89E-394C-4B10-A797-1359DFDFAD91}" type="presOf" srcId="{B8A3E50B-60B5-4FC5-8101-66A2246DADE7}" destId="{AB7ABA8B-7AD4-4388-AFF5-6716F622E99F}" srcOrd="0" destOrd="0" presId="urn:microsoft.com/office/officeart/2005/8/layout/vList2"/>
    <dgm:cxn modelId="{F27FCF10-E750-4057-A08A-5EDF97D240B2}" type="presOf" srcId="{D89D5A97-A54D-4EC6-8B78-CAB2720D6457}" destId="{025E0F7F-6CF9-4912-B519-74E641167AA3}" srcOrd="0" destOrd="1" presId="urn:microsoft.com/office/officeart/2005/8/layout/vList2"/>
    <dgm:cxn modelId="{A318B5F3-9611-4A84-BEA7-032B9CA925BC}" srcId="{B2B4FBCF-7AF8-4E32-8A69-7F06069317B6}" destId="{AAF279F2-3A25-468C-BFA1-74E0E609FCB3}" srcOrd="2" destOrd="0" parTransId="{C6802450-B095-4EFE-95F8-B8F5F1FC0F82}" sibTransId="{AC44B275-33BE-488A-93C5-59BBBDEA2B32}"/>
    <dgm:cxn modelId="{A1875F26-8D5D-459F-8BEB-50BFDD2A8F2C}" type="presOf" srcId="{5895F29C-E4F7-4FBF-8946-6D2D7419C8C1}" destId="{025E0F7F-6CF9-4912-B519-74E641167AA3}" srcOrd="0" destOrd="0" presId="urn:microsoft.com/office/officeart/2005/8/layout/vList2"/>
    <dgm:cxn modelId="{80CAAC8C-096F-490E-A477-3E6157ED2A96}" srcId="{E7385D2C-036D-4ADA-8F73-E1ED61CB796E}" destId="{8C63149B-6816-4ACB-A3B4-6AA4F3BEB10C}" srcOrd="2" destOrd="0" parTransId="{32920AB8-0EED-4CDB-85D9-5C30DD862DE4}" sibTransId="{4E138D32-A064-44BD-983C-73073BD56B9F}"/>
    <dgm:cxn modelId="{0BA91E85-7B96-4F31-AC29-797F1A36AF57}" srcId="{E7385D2C-036D-4ADA-8F73-E1ED61CB796E}" destId="{B8A3E50B-60B5-4FC5-8101-66A2246DADE7}" srcOrd="1" destOrd="0" parTransId="{35651482-BBF8-4347-BC44-B5381D6B1F76}" sibTransId="{8ED66A6E-26FA-4104-83A8-799047E5F64F}"/>
    <dgm:cxn modelId="{B19F63A5-197D-4548-9580-E68F86650C4F}" type="presOf" srcId="{8C63149B-6816-4ACB-A3B4-6AA4F3BEB10C}" destId="{22A457D5-61F8-4998-9CAD-8680F59795C5}" srcOrd="0" destOrd="0" presId="urn:microsoft.com/office/officeart/2005/8/layout/vList2"/>
    <dgm:cxn modelId="{B12F17D1-F41D-42C4-A115-69206C7BBB29}" srcId="{B2B4FBCF-7AF8-4E32-8A69-7F06069317B6}" destId="{D89D5A97-A54D-4EC6-8B78-CAB2720D6457}" srcOrd="1" destOrd="0" parTransId="{FBE7EFDB-6B62-463C-A0EF-3B3A7E429973}" sibTransId="{38595D02-AF6C-4007-B9F7-01BD51BD7F91}"/>
    <dgm:cxn modelId="{024AB693-2FE3-4C22-961E-CCE44E7824A5}" type="presOf" srcId="{E7385D2C-036D-4ADA-8F73-E1ED61CB796E}" destId="{6C2DDE44-5FCA-45FD-9881-048C99C0A753}" srcOrd="0" destOrd="0" presId="urn:microsoft.com/office/officeart/2005/8/layout/vList2"/>
    <dgm:cxn modelId="{FB40A7BA-2DEC-4409-A798-68C66022D6BB}" type="presOf" srcId="{B2B4FBCF-7AF8-4E32-8A69-7F06069317B6}" destId="{B0608594-CE13-4154-B7B7-3329BF2917EF}" srcOrd="0" destOrd="0" presId="urn:microsoft.com/office/officeart/2005/8/layout/vList2"/>
    <dgm:cxn modelId="{78F771B9-C8CC-4B88-A8AE-E0C5FCE6C77A}" type="presParOf" srcId="{6C2DDE44-5FCA-45FD-9881-048C99C0A753}" destId="{B0608594-CE13-4154-B7B7-3329BF2917EF}" srcOrd="0" destOrd="0" presId="urn:microsoft.com/office/officeart/2005/8/layout/vList2"/>
    <dgm:cxn modelId="{567D1B53-3D31-4656-A537-483C727A7F9C}" type="presParOf" srcId="{6C2DDE44-5FCA-45FD-9881-048C99C0A753}" destId="{025E0F7F-6CF9-4912-B519-74E641167AA3}" srcOrd="1" destOrd="0" presId="urn:microsoft.com/office/officeart/2005/8/layout/vList2"/>
    <dgm:cxn modelId="{09B5441A-8835-4661-BD88-4009B9A44E24}" type="presParOf" srcId="{6C2DDE44-5FCA-45FD-9881-048C99C0A753}" destId="{AB7ABA8B-7AD4-4388-AFF5-6716F622E99F}" srcOrd="2" destOrd="0" presId="urn:microsoft.com/office/officeart/2005/8/layout/vList2"/>
    <dgm:cxn modelId="{1554B606-AAC2-476E-A2DF-CF384897B679}" type="presParOf" srcId="{6C2DDE44-5FCA-45FD-9881-048C99C0A753}" destId="{F02E2A8D-FFDC-4CB7-ABDE-9405FBD52C6F}" srcOrd="3" destOrd="0" presId="urn:microsoft.com/office/officeart/2005/8/layout/vList2"/>
    <dgm:cxn modelId="{AD96FA92-ACAA-42FF-88D1-2844A6F6239F}" type="presParOf" srcId="{6C2DDE44-5FCA-45FD-9881-048C99C0A753}" destId="{22A457D5-61F8-4998-9CAD-8680F59795C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DBF85B-55C1-45EC-9913-F11E5EE4F0DD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F5553A-5B39-49A7-A766-E7F06D72555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Curation refers to process of identification, evaluation and selection of appropriate information meeting as per requirement (NCERT, n.d.)</a:t>
          </a:r>
        </a:p>
      </dgm:t>
    </dgm:pt>
    <dgm:pt modelId="{9EB94344-5273-4BE1-8FE2-9F763552CC00}" type="parTrans" cxnId="{78FA2683-E852-41BC-A087-889E19728D38}">
      <dgm:prSet/>
      <dgm:spPr/>
      <dgm:t>
        <a:bodyPr/>
        <a:lstStyle/>
        <a:p>
          <a:endParaRPr lang="en-US"/>
        </a:p>
      </dgm:t>
    </dgm:pt>
    <dgm:pt modelId="{3DDD832D-9FA6-4455-89BA-271C07E85160}" type="sibTrans" cxnId="{78FA2683-E852-41BC-A087-889E19728D38}">
      <dgm:prSet/>
      <dgm:spPr/>
      <dgm:t>
        <a:bodyPr/>
        <a:lstStyle/>
        <a:p>
          <a:endParaRPr lang="en-US"/>
        </a:p>
      </dgm:t>
    </dgm:pt>
    <dgm:pt modelId="{AF6CE3A9-3616-48E7-81D7-252B340A4C18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dirty="0"/>
            <a:t>Systematically selecting, annotating, adapting and integrating OER in the teaching and learning practice </a:t>
          </a:r>
          <a:r>
            <a:rPr lang="en-US" dirty="0">
              <a:latin typeface="Calibri Light" panose="020F0302020204030204"/>
            </a:rPr>
            <a:t>(</a:t>
          </a:r>
          <a:r>
            <a:rPr lang="en-US" dirty="0"/>
            <a:t>CETE, 2023)</a:t>
          </a:r>
        </a:p>
      </dgm:t>
    </dgm:pt>
    <dgm:pt modelId="{274C1364-4B5F-43B2-A461-A907165A84B8}" type="parTrans" cxnId="{23AF5693-0D9E-48B9-AC8C-D177BAA11541}">
      <dgm:prSet/>
      <dgm:spPr/>
      <dgm:t>
        <a:bodyPr/>
        <a:lstStyle/>
        <a:p>
          <a:endParaRPr lang="en-US"/>
        </a:p>
      </dgm:t>
    </dgm:pt>
    <dgm:pt modelId="{AFBBE615-59D8-4360-A210-835D6A7A71CE}" type="sibTrans" cxnId="{23AF5693-0D9E-48B9-AC8C-D177BAA11541}">
      <dgm:prSet/>
      <dgm:spPr/>
      <dgm:t>
        <a:bodyPr/>
        <a:lstStyle/>
        <a:p>
          <a:endParaRPr lang="en-US"/>
        </a:p>
      </dgm:t>
    </dgm:pt>
    <dgm:pt modelId="{A9BF77A7-B777-4849-AA0D-F00FE3C1C66A}" type="pres">
      <dgm:prSet presAssocID="{F7DBF85B-55C1-45EC-9913-F11E5EE4F0D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15BF72-87D7-4365-982C-52B9B4392CD7}" type="pres">
      <dgm:prSet presAssocID="{88F5553A-5B39-49A7-A766-E7F06D72555F}" presName="compNode" presStyleCnt="0"/>
      <dgm:spPr/>
    </dgm:pt>
    <dgm:pt modelId="{39BFC757-FF63-4CBB-A262-700A78CB6C0A}" type="pres">
      <dgm:prSet presAssocID="{88F5553A-5B39-49A7-A766-E7F06D72555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876A6156-C7BA-4F92-B8B8-0C192522F2AD}" type="pres">
      <dgm:prSet presAssocID="{88F5553A-5B39-49A7-A766-E7F06D72555F}" presName="spaceRect" presStyleCnt="0"/>
      <dgm:spPr/>
    </dgm:pt>
    <dgm:pt modelId="{98AADC92-5FF6-41E9-A4F9-041CF9D0F9B1}" type="pres">
      <dgm:prSet presAssocID="{88F5553A-5B39-49A7-A766-E7F06D72555F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A08EF9D1-9E66-436B-A92C-CCD5F3EBE8F6}" type="pres">
      <dgm:prSet presAssocID="{3DDD832D-9FA6-4455-89BA-271C07E85160}" presName="sibTrans" presStyleCnt="0"/>
      <dgm:spPr/>
    </dgm:pt>
    <dgm:pt modelId="{4345E7F1-AED3-4B82-A02E-6CE2739451CA}" type="pres">
      <dgm:prSet presAssocID="{AF6CE3A9-3616-48E7-81D7-252B340A4C18}" presName="compNode" presStyleCnt="0"/>
      <dgm:spPr/>
    </dgm:pt>
    <dgm:pt modelId="{7E69762C-5168-482C-A74B-2E23910EAD99}" type="pres">
      <dgm:prSet presAssocID="{AF6CE3A9-3616-48E7-81D7-252B340A4C1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71A9D27-BE68-4094-B950-95B7F7B28FD0}" type="pres">
      <dgm:prSet presAssocID="{AF6CE3A9-3616-48E7-81D7-252B340A4C18}" presName="spaceRect" presStyleCnt="0"/>
      <dgm:spPr/>
    </dgm:pt>
    <dgm:pt modelId="{30A98F2C-33A7-496F-BA12-FE8926637CD2}" type="pres">
      <dgm:prSet presAssocID="{AF6CE3A9-3616-48E7-81D7-252B340A4C18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FA2683-E852-41BC-A087-889E19728D38}" srcId="{F7DBF85B-55C1-45EC-9913-F11E5EE4F0DD}" destId="{88F5553A-5B39-49A7-A766-E7F06D72555F}" srcOrd="0" destOrd="0" parTransId="{9EB94344-5273-4BE1-8FE2-9F763552CC00}" sibTransId="{3DDD832D-9FA6-4455-89BA-271C07E85160}"/>
    <dgm:cxn modelId="{23AF5693-0D9E-48B9-AC8C-D177BAA11541}" srcId="{F7DBF85B-55C1-45EC-9913-F11E5EE4F0DD}" destId="{AF6CE3A9-3616-48E7-81D7-252B340A4C18}" srcOrd="1" destOrd="0" parTransId="{274C1364-4B5F-43B2-A461-A907165A84B8}" sibTransId="{AFBBE615-59D8-4360-A210-835D6A7A71CE}"/>
    <dgm:cxn modelId="{41FBAF65-D5A5-4916-A6AC-F2B6A4530496}" type="presOf" srcId="{AF6CE3A9-3616-48E7-81D7-252B340A4C18}" destId="{30A98F2C-33A7-496F-BA12-FE8926637CD2}" srcOrd="0" destOrd="0" presId="urn:microsoft.com/office/officeart/2018/2/layout/IconLabelList"/>
    <dgm:cxn modelId="{1F1E21EB-AB38-4724-9641-D97054060503}" type="presOf" srcId="{F7DBF85B-55C1-45EC-9913-F11E5EE4F0DD}" destId="{A9BF77A7-B777-4849-AA0D-F00FE3C1C66A}" srcOrd="0" destOrd="0" presId="urn:microsoft.com/office/officeart/2018/2/layout/IconLabelList"/>
    <dgm:cxn modelId="{AD55022C-0EED-43E3-873C-02B96C016135}" type="presOf" srcId="{88F5553A-5B39-49A7-A766-E7F06D72555F}" destId="{98AADC92-5FF6-41E9-A4F9-041CF9D0F9B1}" srcOrd="0" destOrd="0" presId="urn:microsoft.com/office/officeart/2018/2/layout/IconLabelList"/>
    <dgm:cxn modelId="{CDAE198B-4F84-4DFC-BA58-EA94BF367BB5}" type="presParOf" srcId="{A9BF77A7-B777-4849-AA0D-F00FE3C1C66A}" destId="{2715BF72-87D7-4365-982C-52B9B4392CD7}" srcOrd="0" destOrd="0" presId="urn:microsoft.com/office/officeart/2018/2/layout/IconLabelList"/>
    <dgm:cxn modelId="{B0CBC62F-2EE5-40A6-91F1-2E329463127E}" type="presParOf" srcId="{2715BF72-87D7-4365-982C-52B9B4392CD7}" destId="{39BFC757-FF63-4CBB-A262-700A78CB6C0A}" srcOrd="0" destOrd="0" presId="urn:microsoft.com/office/officeart/2018/2/layout/IconLabelList"/>
    <dgm:cxn modelId="{B64951C7-095C-4E5A-BEA1-6D3AC55FEC26}" type="presParOf" srcId="{2715BF72-87D7-4365-982C-52B9B4392CD7}" destId="{876A6156-C7BA-4F92-B8B8-0C192522F2AD}" srcOrd="1" destOrd="0" presId="urn:microsoft.com/office/officeart/2018/2/layout/IconLabelList"/>
    <dgm:cxn modelId="{6F1D9F65-4DBB-4D09-B31C-DE55ABC54B65}" type="presParOf" srcId="{2715BF72-87D7-4365-982C-52B9B4392CD7}" destId="{98AADC92-5FF6-41E9-A4F9-041CF9D0F9B1}" srcOrd="2" destOrd="0" presId="urn:microsoft.com/office/officeart/2018/2/layout/IconLabelList"/>
    <dgm:cxn modelId="{6914190C-43B9-4F23-814A-07E8DA643012}" type="presParOf" srcId="{A9BF77A7-B777-4849-AA0D-F00FE3C1C66A}" destId="{A08EF9D1-9E66-436B-A92C-CCD5F3EBE8F6}" srcOrd="1" destOrd="0" presId="urn:microsoft.com/office/officeart/2018/2/layout/IconLabelList"/>
    <dgm:cxn modelId="{FD96C9C6-A8A5-465F-B538-B3DD894B0378}" type="presParOf" srcId="{A9BF77A7-B777-4849-AA0D-F00FE3C1C66A}" destId="{4345E7F1-AED3-4B82-A02E-6CE2739451CA}" srcOrd="2" destOrd="0" presId="urn:microsoft.com/office/officeart/2018/2/layout/IconLabelList"/>
    <dgm:cxn modelId="{F9A33E80-556C-45A1-BA37-5D40960BEBD0}" type="presParOf" srcId="{4345E7F1-AED3-4B82-A02E-6CE2739451CA}" destId="{7E69762C-5168-482C-A74B-2E23910EAD99}" srcOrd="0" destOrd="0" presId="urn:microsoft.com/office/officeart/2018/2/layout/IconLabelList"/>
    <dgm:cxn modelId="{26C772F8-0A22-450B-A70A-FA18CD4BDA2C}" type="presParOf" srcId="{4345E7F1-AED3-4B82-A02E-6CE2739451CA}" destId="{571A9D27-BE68-4094-B950-95B7F7B28FD0}" srcOrd="1" destOrd="0" presId="urn:microsoft.com/office/officeart/2018/2/layout/IconLabelList"/>
    <dgm:cxn modelId="{5622B01B-9512-49E7-B1F7-ADB7334A67FB}" type="presParOf" srcId="{4345E7F1-AED3-4B82-A02E-6CE2739451CA}" destId="{30A98F2C-33A7-496F-BA12-FE8926637CD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CA4858-3C31-4191-9107-FB50F8ACD073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5CA94156-2DA4-4A7A-926D-A525E5933E25}">
      <dgm:prSet/>
      <dgm:spPr/>
      <dgm:t>
        <a:bodyPr/>
        <a:lstStyle/>
        <a:p>
          <a:r>
            <a:rPr lang="en-US" b="1"/>
            <a:t>Step 1. Plan: Identify OER, considering learning outcomes and classroom context</a:t>
          </a:r>
          <a:endParaRPr lang="en-IN" b="1"/>
        </a:p>
      </dgm:t>
    </dgm:pt>
    <dgm:pt modelId="{976D19C9-5C36-41F3-934E-D62F0E0C8202}" type="parTrans" cxnId="{1BFAEAEB-7414-4580-B23A-5E9BD0A48E60}">
      <dgm:prSet/>
      <dgm:spPr/>
      <dgm:t>
        <a:bodyPr/>
        <a:lstStyle/>
        <a:p>
          <a:endParaRPr lang="en-IN" b="1"/>
        </a:p>
      </dgm:t>
    </dgm:pt>
    <dgm:pt modelId="{5B97D02D-BD99-4AF7-8636-E4A4BF97243C}" type="sibTrans" cxnId="{1BFAEAEB-7414-4580-B23A-5E9BD0A48E60}">
      <dgm:prSet/>
      <dgm:spPr/>
      <dgm:t>
        <a:bodyPr/>
        <a:lstStyle/>
        <a:p>
          <a:endParaRPr lang="en-IN" b="1"/>
        </a:p>
      </dgm:t>
    </dgm:pt>
    <dgm:pt modelId="{EE17E1F5-CE70-40CF-8A57-4D91510972E3}">
      <dgm:prSet/>
      <dgm:spPr/>
      <dgm:t>
        <a:bodyPr/>
        <a:lstStyle/>
        <a:p>
          <a:r>
            <a:rPr lang="en-US" b="1"/>
            <a:t>Step 2. Search &amp; Select: Find &amp; select resources based on a rubric selected in the planning process</a:t>
          </a:r>
          <a:endParaRPr lang="en-IN" b="1"/>
        </a:p>
      </dgm:t>
    </dgm:pt>
    <dgm:pt modelId="{5903177D-184F-4F0C-96CD-8A442122A7B4}" type="parTrans" cxnId="{318C39CB-F19E-4B40-A869-1D0115456FE6}">
      <dgm:prSet/>
      <dgm:spPr/>
      <dgm:t>
        <a:bodyPr/>
        <a:lstStyle/>
        <a:p>
          <a:endParaRPr lang="en-IN" b="1"/>
        </a:p>
      </dgm:t>
    </dgm:pt>
    <dgm:pt modelId="{708C9C26-0DBC-4967-9EB3-9EE3E351F9A7}" type="sibTrans" cxnId="{318C39CB-F19E-4B40-A869-1D0115456FE6}">
      <dgm:prSet/>
      <dgm:spPr/>
      <dgm:t>
        <a:bodyPr/>
        <a:lstStyle/>
        <a:p>
          <a:endParaRPr lang="en-IN" b="1"/>
        </a:p>
      </dgm:t>
    </dgm:pt>
    <dgm:pt modelId="{AC5DE9B8-86D6-4733-A6C6-DEE5D5E892A9}">
      <dgm:prSet/>
      <dgm:spPr/>
      <dgm:t>
        <a:bodyPr/>
        <a:lstStyle/>
        <a:p>
          <a:r>
            <a:rPr lang="en-US" b="1"/>
            <a:t>Step 3. Adopt and Adapt: Contextualize, tweak and adopt the OER</a:t>
          </a:r>
          <a:endParaRPr lang="en-IN" b="1"/>
        </a:p>
      </dgm:t>
    </dgm:pt>
    <dgm:pt modelId="{BAAAB4C8-848A-431E-9EC5-519E3F0931B3}" type="parTrans" cxnId="{4CF466C0-1DAC-49C9-A5C3-430C21B75553}">
      <dgm:prSet/>
      <dgm:spPr/>
      <dgm:t>
        <a:bodyPr/>
        <a:lstStyle/>
        <a:p>
          <a:endParaRPr lang="en-IN" b="1"/>
        </a:p>
      </dgm:t>
    </dgm:pt>
    <dgm:pt modelId="{014FFE0E-EBCD-4C43-8C50-04ABD50C6247}" type="sibTrans" cxnId="{4CF466C0-1DAC-49C9-A5C3-430C21B75553}">
      <dgm:prSet/>
      <dgm:spPr/>
      <dgm:t>
        <a:bodyPr/>
        <a:lstStyle/>
        <a:p>
          <a:endParaRPr lang="en-IN" b="1"/>
        </a:p>
      </dgm:t>
    </dgm:pt>
    <dgm:pt modelId="{0667DE48-2460-4F06-80F8-35001C3B5036}">
      <dgm:prSet/>
      <dgm:spPr/>
      <dgm:t>
        <a:bodyPr/>
        <a:lstStyle/>
        <a:p>
          <a:r>
            <a:rPr lang="en-US" b="1"/>
            <a:t>Step 4. Integrate with teaching-learning: Use OER in schools and classrooms</a:t>
          </a:r>
          <a:endParaRPr lang="en-IN" b="1"/>
        </a:p>
      </dgm:t>
    </dgm:pt>
    <dgm:pt modelId="{63EF49D3-F32F-4E51-A21F-FC9B9D6BB29F}" type="parTrans" cxnId="{58BCB857-D424-49B7-9DEF-6AE3EA7585F1}">
      <dgm:prSet/>
      <dgm:spPr/>
      <dgm:t>
        <a:bodyPr/>
        <a:lstStyle/>
        <a:p>
          <a:endParaRPr lang="en-IN" b="1"/>
        </a:p>
      </dgm:t>
    </dgm:pt>
    <dgm:pt modelId="{F4C57A41-2855-42AD-A29F-7806636D8560}" type="sibTrans" cxnId="{58BCB857-D424-49B7-9DEF-6AE3EA7585F1}">
      <dgm:prSet/>
      <dgm:spPr/>
      <dgm:t>
        <a:bodyPr/>
        <a:lstStyle/>
        <a:p>
          <a:endParaRPr lang="en-IN" b="1"/>
        </a:p>
      </dgm:t>
    </dgm:pt>
    <dgm:pt modelId="{6EFC30FD-36F2-4845-9096-3C8D7225FB6E}" type="pres">
      <dgm:prSet presAssocID="{E2CA4858-3C31-4191-9107-FB50F8ACD07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4A23D1-12FE-4A2E-8D36-F1158FAFC390}" type="pres">
      <dgm:prSet presAssocID="{5CA94156-2DA4-4A7A-926D-A525E5933E2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2E8D3A-65D6-44B5-A53B-CE02F474560A}" type="pres">
      <dgm:prSet presAssocID="{5B97D02D-BD99-4AF7-8636-E4A4BF97243C}" presName="sibTrans" presStyleLbl="sibTrans1D1" presStyleIdx="0" presStyleCnt="3"/>
      <dgm:spPr/>
      <dgm:t>
        <a:bodyPr/>
        <a:lstStyle/>
        <a:p>
          <a:endParaRPr lang="en-US"/>
        </a:p>
      </dgm:t>
    </dgm:pt>
    <dgm:pt modelId="{24F8F1D9-9DC7-44BF-A4AD-B9F00ED81562}" type="pres">
      <dgm:prSet presAssocID="{5B97D02D-BD99-4AF7-8636-E4A4BF97243C}" presName="connectorText" presStyleLbl="sibTrans1D1" presStyleIdx="0" presStyleCnt="3"/>
      <dgm:spPr/>
      <dgm:t>
        <a:bodyPr/>
        <a:lstStyle/>
        <a:p>
          <a:endParaRPr lang="en-US"/>
        </a:p>
      </dgm:t>
    </dgm:pt>
    <dgm:pt modelId="{4B6EA318-19CA-4F57-BA3A-0E641D537B6C}" type="pres">
      <dgm:prSet presAssocID="{EE17E1F5-CE70-40CF-8A57-4D91510972E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C580C-43CA-47D3-B4DC-8ACBDDF67005}" type="pres">
      <dgm:prSet presAssocID="{708C9C26-0DBC-4967-9EB3-9EE3E351F9A7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E08044A-6746-4B22-BF2E-BD513ACE52E3}" type="pres">
      <dgm:prSet presAssocID="{708C9C26-0DBC-4967-9EB3-9EE3E351F9A7}" presName="connectorText" presStyleLbl="sibTrans1D1" presStyleIdx="1" presStyleCnt="3"/>
      <dgm:spPr/>
      <dgm:t>
        <a:bodyPr/>
        <a:lstStyle/>
        <a:p>
          <a:endParaRPr lang="en-US"/>
        </a:p>
      </dgm:t>
    </dgm:pt>
    <dgm:pt modelId="{5CC0BBA2-34D2-44DD-AC88-1989BD5DC873}" type="pres">
      <dgm:prSet presAssocID="{AC5DE9B8-86D6-4733-A6C6-DEE5D5E892A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622E3-2A40-4FC2-B9D2-A4FF106C52D3}" type="pres">
      <dgm:prSet presAssocID="{014FFE0E-EBCD-4C43-8C50-04ABD50C6247}" presName="sibTrans" presStyleLbl="sibTrans1D1" presStyleIdx="2" presStyleCnt="3"/>
      <dgm:spPr/>
      <dgm:t>
        <a:bodyPr/>
        <a:lstStyle/>
        <a:p>
          <a:endParaRPr lang="en-US"/>
        </a:p>
      </dgm:t>
    </dgm:pt>
    <dgm:pt modelId="{35099AF0-899F-49F7-817F-E22655E7D3DD}" type="pres">
      <dgm:prSet presAssocID="{014FFE0E-EBCD-4C43-8C50-04ABD50C6247}" presName="connectorText" presStyleLbl="sibTrans1D1" presStyleIdx="2" presStyleCnt="3"/>
      <dgm:spPr/>
      <dgm:t>
        <a:bodyPr/>
        <a:lstStyle/>
        <a:p>
          <a:endParaRPr lang="en-US"/>
        </a:p>
      </dgm:t>
    </dgm:pt>
    <dgm:pt modelId="{14B8BCA3-BB80-4F24-AEF1-BBBDDC397E75}" type="pres">
      <dgm:prSet presAssocID="{0667DE48-2460-4F06-80F8-35001C3B503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6F844E-8ECC-4DCC-B03E-442AC3E003AE}" type="presOf" srcId="{AC5DE9B8-86D6-4733-A6C6-DEE5D5E892A9}" destId="{5CC0BBA2-34D2-44DD-AC88-1989BD5DC873}" srcOrd="0" destOrd="0" presId="urn:microsoft.com/office/officeart/2016/7/layout/RepeatingBendingProcessNew"/>
    <dgm:cxn modelId="{70277FE4-504F-40A6-AFA0-C95E99ACC337}" type="presOf" srcId="{5B97D02D-BD99-4AF7-8636-E4A4BF97243C}" destId="{B02E8D3A-65D6-44B5-A53B-CE02F474560A}" srcOrd="0" destOrd="0" presId="urn:microsoft.com/office/officeart/2016/7/layout/RepeatingBendingProcessNew"/>
    <dgm:cxn modelId="{21653009-5EF8-4F95-8228-25ED8362CEAD}" type="presOf" srcId="{708C9C26-0DBC-4967-9EB3-9EE3E351F9A7}" destId="{B33C580C-43CA-47D3-B4DC-8ACBDDF67005}" srcOrd="0" destOrd="0" presId="urn:microsoft.com/office/officeart/2016/7/layout/RepeatingBendingProcessNew"/>
    <dgm:cxn modelId="{4CF466C0-1DAC-49C9-A5C3-430C21B75553}" srcId="{E2CA4858-3C31-4191-9107-FB50F8ACD073}" destId="{AC5DE9B8-86D6-4733-A6C6-DEE5D5E892A9}" srcOrd="2" destOrd="0" parTransId="{BAAAB4C8-848A-431E-9EC5-519E3F0931B3}" sibTransId="{014FFE0E-EBCD-4C43-8C50-04ABD50C6247}"/>
    <dgm:cxn modelId="{2FF622A1-7BC2-4AF3-BD76-1E69B906C700}" type="presOf" srcId="{708C9C26-0DBC-4967-9EB3-9EE3E351F9A7}" destId="{3E08044A-6746-4B22-BF2E-BD513ACE52E3}" srcOrd="1" destOrd="0" presId="urn:microsoft.com/office/officeart/2016/7/layout/RepeatingBendingProcessNew"/>
    <dgm:cxn modelId="{58BCB857-D424-49B7-9DEF-6AE3EA7585F1}" srcId="{E2CA4858-3C31-4191-9107-FB50F8ACD073}" destId="{0667DE48-2460-4F06-80F8-35001C3B5036}" srcOrd="3" destOrd="0" parTransId="{63EF49D3-F32F-4E51-A21F-FC9B9D6BB29F}" sibTransId="{F4C57A41-2855-42AD-A29F-7806636D8560}"/>
    <dgm:cxn modelId="{3F3ED717-C73B-49F1-8173-6BE8992F5AA6}" type="presOf" srcId="{5B97D02D-BD99-4AF7-8636-E4A4BF97243C}" destId="{24F8F1D9-9DC7-44BF-A4AD-B9F00ED81562}" srcOrd="1" destOrd="0" presId="urn:microsoft.com/office/officeart/2016/7/layout/RepeatingBendingProcessNew"/>
    <dgm:cxn modelId="{C07D8E37-8634-41B1-9D56-6692AC63F3E7}" type="presOf" srcId="{014FFE0E-EBCD-4C43-8C50-04ABD50C6247}" destId="{269622E3-2A40-4FC2-B9D2-A4FF106C52D3}" srcOrd="0" destOrd="0" presId="urn:microsoft.com/office/officeart/2016/7/layout/RepeatingBendingProcessNew"/>
    <dgm:cxn modelId="{7BC47EDC-21EF-4E51-9DCF-A118913C271F}" type="presOf" srcId="{EE17E1F5-CE70-40CF-8A57-4D91510972E3}" destId="{4B6EA318-19CA-4F57-BA3A-0E641D537B6C}" srcOrd="0" destOrd="0" presId="urn:microsoft.com/office/officeart/2016/7/layout/RepeatingBendingProcessNew"/>
    <dgm:cxn modelId="{7F02751A-BD09-4940-A6CA-6DCEE181C217}" type="presOf" srcId="{014FFE0E-EBCD-4C43-8C50-04ABD50C6247}" destId="{35099AF0-899F-49F7-817F-E22655E7D3DD}" srcOrd="1" destOrd="0" presId="urn:microsoft.com/office/officeart/2016/7/layout/RepeatingBendingProcessNew"/>
    <dgm:cxn modelId="{12715CA6-8406-4428-9F2B-21DB89954433}" type="presOf" srcId="{E2CA4858-3C31-4191-9107-FB50F8ACD073}" destId="{6EFC30FD-36F2-4845-9096-3C8D7225FB6E}" srcOrd="0" destOrd="0" presId="urn:microsoft.com/office/officeart/2016/7/layout/RepeatingBendingProcessNew"/>
    <dgm:cxn modelId="{7DEB379F-20C6-4E14-B74C-676B61089500}" type="presOf" srcId="{5CA94156-2DA4-4A7A-926D-A525E5933E25}" destId="{D64A23D1-12FE-4A2E-8D36-F1158FAFC390}" srcOrd="0" destOrd="0" presId="urn:microsoft.com/office/officeart/2016/7/layout/RepeatingBendingProcessNew"/>
    <dgm:cxn modelId="{1BFAEAEB-7414-4580-B23A-5E9BD0A48E60}" srcId="{E2CA4858-3C31-4191-9107-FB50F8ACD073}" destId="{5CA94156-2DA4-4A7A-926D-A525E5933E25}" srcOrd="0" destOrd="0" parTransId="{976D19C9-5C36-41F3-934E-D62F0E0C8202}" sibTransId="{5B97D02D-BD99-4AF7-8636-E4A4BF97243C}"/>
    <dgm:cxn modelId="{DB03F7FE-9FEE-452A-A8C3-8AFD766DB8F9}" type="presOf" srcId="{0667DE48-2460-4F06-80F8-35001C3B5036}" destId="{14B8BCA3-BB80-4F24-AEF1-BBBDDC397E75}" srcOrd="0" destOrd="0" presId="urn:microsoft.com/office/officeart/2016/7/layout/RepeatingBendingProcessNew"/>
    <dgm:cxn modelId="{318C39CB-F19E-4B40-A869-1D0115456FE6}" srcId="{E2CA4858-3C31-4191-9107-FB50F8ACD073}" destId="{EE17E1F5-CE70-40CF-8A57-4D91510972E3}" srcOrd="1" destOrd="0" parTransId="{5903177D-184F-4F0C-96CD-8A442122A7B4}" sibTransId="{708C9C26-0DBC-4967-9EB3-9EE3E351F9A7}"/>
    <dgm:cxn modelId="{33E37CC7-1A9A-4E3D-9710-06D0921C6CDC}" type="presParOf" srcId="{6EFC30FD-36F2-4845-9096-3C8D7225FB6E}" destId="{D64A23D1-12FE-4A2E-8D36-F1158FAFC390}" srcOrd="0" destOrd="0" presId="urn:microsoft.com/office/officeart/2016/7/layout/RepeatingBendingProcessNew"/>
    <dgm:cxn modelId="{98A637A1-B59E-45DE-A2CD-04738D86BC50}" type="presParOf" srcId="{6EFC30FD-36F2-4845-9096-3C8D7225FB6E}" destId="{B02E8D3A-65D6-44B5-A53B-CE02F474560A}" srcOrd="1" destOrd="0" presId="urn:microsoft.com/office/officeart/2016/7/layout/RepeatingBendingProcessNew"/>
    <dgm:cxn modelId="{B83C33D0-23F6-4F4D-B26B-280352DCB43A}" type="presParOf" srcId="{B02E8D3A-65D6-44B5-A53B-CE02F474560A}" destId="{24F8F1D9-9DC7-44BF-A4AD-B9F00ED81562}" srcOrd="0" destOrd="0" presId="urn:microsoft.com/office/officeart/2016/7/layout/RepeatingBendingProcessNew"/>
    <dgm:cxn modelId="{D973E04A-00EE-4814-AB65-015052E6998F}" type="presParOf" srcId="{6EFC30FD-36F2-4845-9096-3C8D7225FB6E}" destId="{4B6EA318-19CA-4F57-BA3A-0E641D537B6C}" srcOrd="2" destOrd="0" presId="urn:microsoft.com/office/officeart/2016/7/layout/RepeatingBendingProcessNew"/>
    <dgm:cxn modelId="{B7B1D1F7-0BAD-41F1-B1CF-9DC99331FAAE}" type="presParOf" srcId="{6EFC30FD-36F2-4845-9096-3C8D7225FB6E}" destId="{B33C580C-43CA-47D3-B4DC-8ACBDDF67005}" srcOrd="3" destOrd="0" presId="urn:microsoft.com/office/officeart/2016/7/layout/RepeatingBendingProcessNew"/>
    <dgm:cxn modelId="{7E8B8A48-F145-41B2-A261-BFE0C3C2B17D}" type="presParOf" srcId="{B33C580C-43CA-47D3-B4DC-8ACBDDF67005}" destId="{3E08044A-6746-4B22-BF2E-BD513ACE52E3}" srcOrd="0" destOrd="0" presId="urn:microsoft.com/office/officeart/2016/7/layout/RepeatingBendingProcessNew"/>
    <dgm:cxn modelId="{A8E1EB95-D9D0-4935-9C8B-92247066155A}" type="presParOf" srcId="{6EFC30FD-36F2-4845-9096-3C8D7225FB6E}" destId="{5CC0BBA2-34D2-44DD-AC88-1989BD5DC873}" srcOrd="4" destOrd="0" presId="urn:microsoft.com/office/officeart/2016/7/layout/RepeatingBendingProcessNew"/>
    <dgm:cxn modelId="{976FE13B-B81B-4B54-8F5E-33C39C3B7D0A}" type="presParOf" srcId="{6EFC30FD-36F2-4845-9096-3C8D7225FB6E}" destId="{269622E3-2A40-4FC2-B9D2-A4FF106C52D3}" srcOrd="5" destOrd="0" presId="urn:microsoft.com/office/officeart/2016/7/layout/RepeatingBendingProcessNew"/>
    <dgm:cxn modelId="{CB7FBD62-C503-4E88-A2F1-1CA8EDB2ECBC}" type="presParOf" srcId="{269622E3-2A40-4FC2-B9D2-A4FF106C52D3}" destId="{35099AF0-899F-49F7-817F-E22655E7D3DD}" srcOrd="0" destOrd="0" presId="urn:microsoft.com/office/officeart/2016/7/layout/RepeatingBendingProcessNew"/>
    <dgm:cxn modelId="{5DA6C169-3A49-4FE8-86A7-E41403F2ACEB}" type="presParOf" srcId="{6EFC30FD-36F2-4845-9096-3C8D7225FB6E}" destId="{14B8BCA3-BB80-4F24-AEF1-BBBDDC397E75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6D9FF-7289-4442-9084-21AF21B1941E}">
      <dsp:nvSpPr>
        <dsp:cNvPr id="0" name=""/>
        <dsp:cNvSpPr/>
      </dsp:nvSpPr>
      <dsp:spPr>
        <a:xfrm>
          <a:off x="0" y="3347"/>
          <a:ext cx="6993434" cy="1565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418D24-4ACD-4C84-BFCC-2D8C644010C1}">
      <dsp:nvSpPr>
        <dsp:cNvPr id="0" name=""/>
        <dsp:cNvSpPr/>
      </dsp:nvSpPr>
      <dsp:spPr>
        <a:xfrm>
          <a:off x="473472" y="355516"/>
          <a:ext cx="860859" cy="8608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98440-0858-4AFF-A48D-309FF1770080}">
      <dsp:nvSpPr>
        <dsp:cNvPr id="0" name=""/>
        <dsp:cNvSpPr/>
      </dsp:nvSpPr>
      <dsp:spPr>
        <a:xfrm>
          <a:off x="1807804" y="3347"/>
          <a:ext cx="3147045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/>
            <a:t>Legal openness </a:t>
          </a:r>
          <a:endParaRPr lang="en-US" sz="2400" kern="1200"/>
        </a:p>
      </dsp:txBody>
      <dsp:txXfrm>
        <a:off x="1807804" y="3347"/>
        <a:ext cx="3147045" cy="1565198"/>
      </dsp:txXfrm>
    </dsp:sp>
    <dsp:sp modelId="{C1E361BE-1767-4F2F-A8C4-594CF4791BB6}">
      <dsp:nvSpPr>
        <dsp:cNvPr id="0" name=""/>
        <dsp:cNvSpPr/>
      </dsp:nvSpPr>
      <dsp:spPr>
        <a:xfrm>
          <a:off x="4954849" y="3347"/>
          <a:ext cx="2036816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Permission to use content through an open license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Open license grants perpetual permission to retain/ reuse/revise/remix/redistribute (5Rs) (David Wiley, 2013)</a:t>
          </a:r>
        </a:p>
      </dsp:txBody>
      <dsp:txXfrm>
        <a:off x="4954849" y="3347"/>
        <a:ext cx="2036816" cy="1565198"/>
      </dsp:txXfrm>
    </dsp:sp>
    <dsp:sp modelId="{548B6A5B-E809-40A9-AA80-53FB90652722}">
      <dsp:nvSpPr>
        <dsp:cNvPr id="0" name=""/>
        <dsp:cNvSpPr/>
      </dsp:nvSpPr>
      <dsp:spPr>
        <a:xfrm>
          <a:off x="0" y="1959845"/>
          <a:ext cx="6993434" cy="1565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02691D-3C47-4246-B15E-37A8F50077F8}">
      <dsp:nvSpPr>
        <dsp:cNvPr id="0" name=""/>
        <dsp:cNvSpPr/>
      </dsp:nvSpPr>
      <dsp:spPr>
        <a:xfrm>
          <a:off x="473472" y="2312015"/>
          <a:ext cx="860859" cy="8608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4FFE8-F3B1-433A-BAE3-B25AA667600C}">
      <dsp:nvSpPr>
        <dsp:cNvPr id="0" name=""/>
        <dsp:cNvSpPr/>
      </dsp:nvSpPr>
      <dsp:spPr>
        <a:xfrm>
          <a:off x="1807804" y="1959845"/>
          <a:ext cx="3147045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/>
            <a:t>Technological openness </a:t>
          </a:r>
          <a:endParaRPr lang="en-US" sz="2400" kern="1200"/>
        </a:p>
      </dsp:txBody>
      <dsp:txXfrm>
        <a:off x="1807804" y="1959845"/>
        <a:ext cx="3147045" cy="1565198"/>
      </dsp:txXfrm>
    </dsp:sp>
    <dsp:sp modelId="{C5FFD7CF-565A-4943-A5F0-ABFA3F944455}">
      <dsp:nvSpPr>
        <dsp:cNvPr id="0" name=""/>
        <dsp:cNvSpPr/>
      </dsp:nvSpPr>
      <dsp:spPr>
        <a:xfrm>
          <a:off x="4954849" y="1959845"/>
          <a:ext cx="2036816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Accessible with different kinds of devices &amp; software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Available in interoperable / reusable file formats</a:t>
          </a:r>
        </a:p>
      </dsp:txBody>
      <dsp:txXfrm>
        <a:off x="4954849" y="1959845"/>
        <a:ext cx="2036816" cy="1565198"/>
      </dsp:txXfrm>
    </dsp:sp>
    <dsp:sp modelId="{C0771428-90D9-44ED-AB97-B542972EE57F}">
      <dsp:nvSpPr>
        <dsp:cNvPr id="0" name=""/>
        <dsp:cNvSpPr/>
      </dsp:nvSpPr>
      <dsp:spPr>
        <a:xfrm>
          <a:off x="0" y="3916344"/>
          <a:ext cx="6993434" cy="1565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54F00-0595-4325-8C81-DBE7858BDC69}">
      <dsp:nvSpPr>
        <dsp:cNvPr id="0" name=""/>
        <dsp:cNvSpPr/>
      </dsp:nvSpPr>
      <dsp:spPr>
        <a:xfrm>
          <a:off x="473472" y="4268513"/>
          <a:ext cx="860859" cy="8608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9EEC6-6B81-445E-9F26-D9073875FDA8}">
      <dsp:nvSpPr>
        <dsp:cNvPr id="0" name=""/>
        <dsp:cNvSpPr/>
      </dsp:nvSpPr>
      <dsp:spPr>
        <a:xfrm>
          <a:off x="1807804" y="3916344"/>
          <a:ext cx="3147045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/>
            <a:t>Pedagogical openness (Open Educational Practices)</a:t>
          </a:r>
          <a:endParaRPr lang="en-US" sz="2400" kern="1200"/>
        </a:p>
      </dsp:txBody>
      <dsp:txXfrm>
        <a:off x="1807804" y="3916344"/>
        <a:ext cx="3147045" cy="1565198"/>
      </dsp:txXfrm>
    </dsp:sp>
    <dsp:sp modelId="{05816145-662E-4421-A72C-02EA31356D2A}">
      <dsp:nvSpPr>
        <dsp:cNvPr id="0" name=""/>
        <dsp:cNvSpPr/>
      </dsp:nvSpPr>
      <dsp:spPr>
        <a:xfrm>
          <a:off x="4954849" y="3916344"/>
          <a:ext cx="2036816" cy="156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650" tIns="165650" rIns="165650" bIns="165650" numCol="1" spcCol="1270" anchor="ctr" anchorCtr="0">
          <a:noAutofit/>
        </a:bodyPr>
        <a:lstStyle/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Adaptation freedom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Adaptable to different learning contexts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Convert into engaging activities and interactive content (using FOSS)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Co-creation with students (open pedagogy)</a:t>
          </a:r>
        </a:p>
      </dsp:txBody>
      <dsp:txXfrm>
        <a:off x="4954849" y="3916344"/>
        <a:ext cx="2036816" cy="1565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608594-CE13-4154-B7B7-3329BF2917EF}">
      <dsp:nvSpPr>
        <dsp:cNvPr id="0" name=""/>
        <dsp:cNvSpPr/>
      </dsp:nvSpPr>
      <dsp:spPr>
        <a:xfrm>
          <a:off x="0" y="53392"/>
          <a:ext cx="5181600" cy="998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/>
            <a:t>OEP </a:t>
          </a:r>
          <a:r>
            <a:rPr lang="en-US" sz="1800" kern="1200" dirty="0"/>
            <a:t>is an umbrella </a:t>
          </a:r>
          <a:r>
            <a:rPr lang="en-US" sz="1800" kern="1200" dirty="0" smtClean="0"/>
            <a:t>term (</a:t>
          </a:r>
          <a:r>
            <a:rPr lang="en-US" sz="1800" kern="1200" dirty="0" smtClean="0">
              <a:ea typeface="Calibri"/>
              <a:cs typeface="Calibri"/>
            </a:rPr>
            <a:t>Cronin et al., 2022)</a:t>
          </a:r>
          <a:r>
            <a:rPr lang="en-US" sz="1800" kern="1200" dirty="0"/>
            <a:t> </a:t>
          </a:r>
        </a:p>
      </dsp:txBody>
      <dsp:txXfrm>
        <a:off x="48737" y="102129"/>
        <a:ext cx="5084126" cy="900901"/>
      </dsp:txXfrm>
    </dsp:sp>
    <dsp:sp modelId="{025E0F7F-6CF9-4912-B519-74E641167AA3}">
      <dsp:nvSpPr>
        <dsp:cNvPr id="0" name=""/>
        <dsp:cNvSpPr/>
      </dsp:nvSpPr>
      <dsp:spPr>
        <a:xfrm>
          <a:off x="0" y="1051767"/>
          <a:ext cx="5181600" cy="1341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/>
            <a:t>creation, use, and reuse of open educational resources (OER)</a:t>
          </a:r>
          <a:r>
            <a:rPr lang="en-US" sz="1400" kern="1200" dirty="0">
              <a:latin typeface="Calibri Light" panose="020F0302020204030204"/>
            </a:rPr>
            <a:t> 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/>
            <a:t>pedagogical practices encouraging peer learning, collaborative knowledge creation, sharing, and empowerment of learners (open pedagogy)</a:t>
          </a:r>
          <a:r>
            <a:rPr lang="en-US" sz="1400" kern="1200" dirty="0">
              <a:latin typeface="Calibri Light" panose="020F0302020204030204"/>
            </a:rPr>
            <a:t> 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/>
            <a:t>systemic and structural initiatives to support and embed openness</a:t>
          </a:r>
        </a:p>
      </dsp:txBody>
      <dsp:txXfrm>
        <a:off x="0" y="1051767"/>
        <a:ext cx="5181600" cy="1341360"/>
      </dsp:txXfrm>
    </dsp:sp>
    <dsp:sp modelId="{AB7ABA8B-7AD4-4388-AFF5-6716F622E99F}">
      <dsp:nvSpPr>
        <dsp:cNvPr id="0" name=""/>
        <dsp:cNvSpPr/>
      </dsp:nvSpPr>
      <dsp:spPr>
        <a:xfrm>
          <a:off x="0" y="2393127"/>
          <a:ext cx="5181600" cy="998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OEP practices - open pedagogy, open collaboration, and open assessment keep learners motivated and engaged</a:t>
          </a:r>
          <a:r>
            <a:rPr lang="en-US" sz="1800" kern="1200" dirty="0">
              <a:latin typeface="Calibri Light" panose="020F0302020204030204"/>
            </a:rPr>
            <a:t> </a:t>
          </a:r>
          <a:endParaRPr lang="en-US" sz="1800" kern="1200" dirty="0"/>
        </a:p>
      </dsp:txBody>
      <dsp:txXfrm>
        <a:off x="48737" y="2441864"/>
        <a:ext cx="5084126" cy="900901"/>
      </dsp:txXfrm>
    </dsp:sp>
    <dsp:sp modelId="{22A457D5-61F8-4998-9CAD-8680F59795C5}">
      <dsp:nvSpPr>
        <dsp:cNvPr id="0" name=""/>
        <dsp:cNvSpPr/>
      </dsp:nvSpPr>
      <dsp:spPr>
        <a:xfrm>
          <a:off x="0" y="3443343"/>
          <a:ext cx="5181600" cy="998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Shift from content-</a:t>
          </a:r>
          <a:r>
            <a:rPr lang="en-US" sz="1800" kern="1200" dirty="0" err="1"/>
            <a:t>centred</a:t>
          </a:r>
          <a:r>
            <a:rPr lang="en-US" sz="1800" kern="1200" dirty="0"/>
            <a:t> approach to practice-</a:t>
          </a:r>
          <a:r>
            <a:rPr lang="en-US" sz="1800" kern="1200" dirty="0" err="1"/>
            <a:t>centred</a:t>
          </a:r>
        </a:p>
      </dsp:txBody>
      <dsp:txXfrm>
        <a:off x="48737" y="3492080"/>
        <a:ext cx="5084126" cy="900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FC757-FF63-4CBB-A262-700A78CB6C0A}">
      <dsp:nvSpPr>
        <dsp:cNvPr id="0" name=""/>
        <dsp:cNvSpPr/>
      </dsp:nvSpPr>
      <dsp:spPr>
        <a:xfrm>
          <a:off x="1747800" y="687581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ADC92-5FF6-41E9-A4F9-041CF9D0F9B1}">
      <dsp:nvSpPr>
        <dsp:cNvPr id="0" name=""/>
        <dsp:cNvSpPr/>
      </dsp:nvSpPr>
      <dsp:spPr>
        <a:xfrm>
          <a:off x="559800" y="310190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Curation refers to process of identification, evaluation and selection of appropriate information meeting as per requirement (NCERT, n.d.)</a:t>
          </a:r>
        </a:p>
      </dsp:txBody>
      <dsp:txXfrm>
        <a:off x="559800" y="3101906"/>
        <a:ext cx="4320000" cy="720000"/>
      </dsp:txXfrm>
    </dsp:sp>
    <dsp:sp modelId="{7E69762C-5168-482C-A74B-2E23910EAD99}">
      <dsp:nvSpPr>
        <dsp:cNvPr id="0" name=""/>
        <dsp:cNvSpPr/>
      </dsp:nvSpPr>
      <dsp:spPr>
        <a:xfrm>
          <a:off x="6823800" y="687581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98F2C-33A7-496F-BA12-FE8926637CD2}">
      <dsp:nvSpPr>
        <dsp:cNvPr id="0" name=""/>
        <dsp:cNvSpPr/>
      </dsp:nvSpPr>
      <dsp:spPr>
        <a:xfrm>
          <a:off x="5635800" y="310190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Systematically selecting, annotating, adapting and integrating OER in the teaching and learning practice </a:t>
          </a:r>
          <a:r>
            <a:rPr lang="en-US" sz="1500" kern="1200" dirty="0">
              <a:latin typeface="Calibri Light" panose="020F0302020204030204"/>
            </a:rPr>
            <a:t>(</a:t>
          </a:r>
          <a:r>
            <a:rPr lang="en-US" sz="1500" kern="1200" dirty="0"/>
            <a:t>CETE, 2023)</a:t>
          </a:r>
        </a:p>
      </dsp:txBody>
      <dsp:txXfrm>
        <a:off x="5635800" y="3101906"/>
        <a:ext cx="432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E8D3A-65D6-44B5-A53B-CE02F474560A}">
      <dsp:nvSpPr>
        <dsp:cNvPr id="0" name=""/>
        <dsp:cNvSpPr/>
      </dsp:nvSpPr>
      <dsp:spPr>
        <a:xfrm>
          <a:off x="4842964" y="997398"/>
          <a:ext cx="7667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66717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500" b="1" kern="1200"/>
        </a:p>
      </dsp:txBody>
      <dsp:txXfrm>
        <a:off x="5206390" y="1039131"/>
        <a:ext cx="39865" cy="7973"/>
      </dsp:txXfrm>
    </dsp:sp>
    <dsp:sp modelId="{D64A23D1-12FE-4A2E-8D36-F1158FAFC390}">
      <dsp:nvSpPr>
        <dsp:cNvPr id="0" name=""/>
        <dsp:cNvSpPr/>
      </dsp:nvSpPr>
      <dsp:spPr>
        <a:xfrm>
          <a:off x="1378165" y="3138"/>
          <a:ext cx="3466598" cy="207995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9866" tIns="178305" rIns="169866" bIns="178305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/>
            <a:t>Step 1. Plan: Identify OER, considering learning outcomes and classroom context</a:t>
          </a:r>
          <a:endParaRPr lang="en-IN" sz="2400" b="1" kern="1200"/>
        </a:p>
      </dsp:txBody>
      <dsp:txXfrm>
        <a:off x="1378165" y="3138"/>
        <a:ext cx="3466598" cy="2079959"/>
      </dsp:txXfrm>
    </dsp:sp>
    <dsp:sp modelId="{B33C580C-43CA-47D3-B4DC-8ACBDDF67005}">
      <dsp:nvSpPr>
        <dsp:cNvPr id="0" name=""/>
        <dsp:cNvSpPr/>
      </dsp:nvSpPr>
      <dsp:spPr>
        <a:xfrm>
          <a:off x="3111464" y="2081298"/>
          <a:ext cx="4263916" cy="766717"/>
        </a:xfrm>
        <a:custGeom>
          <a:avLst/>
          <a:gdLst/>
          <a:ahLst/>
          <a:cxnLst/>
          <a:rect l="0" t="0" r="0" b="0"/>
          <a:pathLst>
            <a:path>
              <a:moveTo>
                <a:pt x="4263916" y="0"/>
              </a:moveTo>
              <a:lnTo>
                <a:pt x="4263916" y="400458"/>
              </a:lnTo>
              <a:lnTo>
                <a:pt x="0" y="400458"/>
              </a:lnTo>
              <a:lnTo>
                <a:pt x="0" y="766717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500" b="1" kern="1200"/>
        </a:p>
      </dsp:txBody>
      <dsp:txXfrm>
        <a:off x="5134977" y="2460670"/>
        <a:ext cx="216891" cy="7973"/>
      </dsp:txXfrm>
    </dsp:sp>
    <dsp:sp modelId="{4B6EA318-19CA-4F57-BA3A-0E641D537B6C}">
      <dsp:nvSpPr>
        <dsp:cNvPr id="0" name=""/>
        <dsp:cNvSpPr/>
      </dsp:nvSpPr>
      <dsp:spPr>
        <a:xfrm>
          <a:off x="5642081" y="3138"/>
          <a:ext cx="3466598" cy="2079959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9866" tIns="178305" rIns="169866" bIns="178305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/>
            <a:t>Step 2. Search &amp; Select: Find &amp; select resources based on a rubric selected in the planning process</a:t>
          </a:r>
          <a:endParaRPr lang="en-IN" sz="2400" b="1" kern="1200"/>
        </a:p>
      </dsp:txBody>
      <dsp:txXfrm>
        <a:off x="5642081" y="3138"/>
        <a:ext cx="3466598" cy="2079959"/>
      </dsp:txXfrm>
    </dsp:sp>
    <dsp:sp modelId="{269622E3-2A40-4FC2-B9D2-A4FF106C52D3}">
      <dsp:nvSpPr>
        <dsp:cNvPr id="0" name=""/>
        <dsp:cNvSpPr/>
      </dsp:nvSpPr>
      <dsp:spPr>
        <a:xfrm>
          <a:off x="4842964" y="3874675"/>
          <a:ext cx="7667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66717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500" b="1" kern="1200"/>
        </a:p>
      </dsp:txBody>
      <dsp:txXfrm>
        <a:off x="5206390" y="3916408"/>
        <a:ext cx="39865" cy="7973"/>
      </dsp:txXfrm>
    </dsp:sp>
    <dsp:sp modelId="{5CC0BBA2-34D2-44DD-AC88-1989BD5DC873}">
      <dsp:nvSpPr>
        <dsp:cNvPr id="0" name=""/>
        <dsp:cNvSpPr/>
      </dsp:nvSpPr>
      <dsp:spPr>
        <a:xfrm>
          <a:off x="1378165" y="2880415"/>
          <a:ext cx="3466598" cy="2079959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9866" tIns="178305" rIns="169866" bIns="178305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/>
            <a:t>Step 3. Adopt and Adapt: Contextualize, tweak and adopt the OER</a:t>
          </a:r>
          <a:endParaRPr lang="en-IN" sz="2400" b="1" kern="1200"/>
        </a:p>
      </dsp:txBody>
      <dsp:txXfrm>
        <a:off x="1378165" y="2880415"/>
        <a:ext cx="3466598" cy="2079959"/>
      </dsp:txXfrm>
    </dsp:sp>
    <dsp:sp modelId="{14B8BCA3-BB80-4F24-AEF1-BBBDDC397E75}">
      <dsp:nvSpPr>
        <dsp:cNvPr id="0" name=""/>
        <dsp:cNvSpPr/>
      </dsp:nvSpPr>
      <dsp:spPr>
        <a:xfrm>
          <a:off x="5642081" y="2880415"/>
          <a:ext cx="3466598" cy="2079959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9866" tIns="178305" rIns="169866" bIns="178305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/>
            <a:t>Step 4. Integrate with teaching-learning: Use OER in schools and classrooms</a:t>
          </a:r>
          <a:endParaRPr lang="en-IN" sz="2400" b="1" kern="1200"/>
        </a:p>
      </dsp:txBody>
      <dsp:txXfrm>
        <a:off x="5642081" y="2880415"/>
        <a:ext cx="3466598" cy="2079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84B23-3740-441C-BB64-BFA36CC43D19}" type="datetimeFigureOut">
              <a:rPr lang="en-IN" smtClean="0"/>
              <a:t>08-07-2024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19DD0-7519-44A9-BC3F-1F9A1FA24D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430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techbooks.org/encyclopedia/oep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reativecommons.org/licenses/by/4.0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6671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1" name="Google Shape;651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1634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NCERT Guidelines for Development of eContent for School Education </a:t>
            </a:r>
          </a:p>
          <a:p>
            <a:r>
              <a:rPr lang="en-US" dirty="0">
                <a:cs typeface="Calibri"/>
              </a:rPr>
              <a:t>CETE - Centre of Excellence in Teacher </a:t>
            </a:r>
            <a:r>
              <a:rPr lang="en-US" dirty="0" err="1">
                <a:cs typeface="Calibri"/>
              </a:rPr>
              <a:t>Educagtion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1959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82522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7035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2" name="Google Shape;822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47636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224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31632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55512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6" name="Google Shape;766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767" name="Google Shape;767;p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6" name="Google Shape;816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32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0568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Successful implementation of OER-enabled teaching-learning-assessment requires understanding different the types of openness and overcoming the obstacles, if any.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shift from an emphasis on resources (i.e., OER) to pedagogical practice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educational practices (OEP) – including open pedagogy, open collaboration, and open assessment – should be implemented to keep the learners motivated and engaged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605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"https://edtechbooks.org/encyclopedia/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oep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 by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Cronin et al.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licensed under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CC BY 4.0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19DD0-7519-44A9-BC3F-1F9A1FA24DA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5400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1" name="Google Shape;1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4" name="Google Shape;2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616" name="Google Shape;61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C8EA9-A0B4-92C1-603A-19A4F2D04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C7251-2BB5-987C-630F-23FA0EA81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154C9-522F-0A65-60A7-B15EEA1E1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35313-BAA1-17CA-24E1-FFE4E8B3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E5133-5D14-0BE4-1F51-3CB4AE89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676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D3620-7168-6561-68B8-76132F4A5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CD5D2-6D91-3CEA-4B38-71BDDB4CC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DD7A6-81EE-8357-D916-2104BC0E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09F5-68A4-EF4F-CB9D-77B42EC5D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0C22D-562A-5C80-C946-3F8A32FD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18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CE83AB-C8A5-3F52-EE19-2A0917DB63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8F659-52E0-FFB6-604C-FBD12EBE6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FD61C-9670-4777-1E66-45E73EC40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66A6D-2165-ECD0-1C77-274E95BD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D5D03-F1CD-EAFC-86DA-A2C07D856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52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1251677" y="382385"/>
            <a:ext cx="10523379" cy="7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Bodoni"/>
              <a:buNone/>
              <a:defRPr sz="36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1251677" y="1381125"/>
            <a:ext cx="10523379" cy="4498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  <a:defRPr sz="2800">
                <a:solidFill>
                  <a:schemeClr val="dk1"/>
                </a:solidFill>
              </a:defRPr>
            </a:lvl3pPr>
            <a:lvl4pPr marL="1828800" lvl="3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4pPr>
            <a:lvl5pPr marL="2286000" lvl="4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  <a:defRPr sz="2800"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18/07/2024</a:t>
            </a: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31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1AE2-DD78-DBD2-6427-62DB498D9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CDA23-B08C-2A42-C10F-2A523525D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7E8DA-2C3B-868B-042C-B61AEDCF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E4B10-B786-159B-8162-BEBC0C317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60492-ACF9-23C3-0A51-046F0161C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989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13BFD-90C5-132A-ADA7-C47EED97C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C170C-983B-08D7-B2D5-658E448CB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FBDF0-B08B-C242-EA43-A74DC5A44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52679-CB05-C90E-B6D3-0EBA7300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4EA3A-D053-8371-B179-45DF82B6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675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7F52B-361C-FA34-568B-F0C7E9C68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3509F-C3DE-DEE4-FBCD-35970021A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3F1F0-665C-C747-38A7-6D5BF5F5E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3F3B6-5D25-95D2-5205-4F6995B17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07F9A-2CD3-0A6F-0A7D-D3A98D8BB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4D52C-F91D-7D57-5943-62678B0D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432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1138-6FA0-C3E4-73EE-33F0249B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ED7FF-2F5B-4F38-740F-B4CF4DBD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168A2-63EF-84D5-E772-193DB9456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9AA44A-0610-73BD-F00C-EA219C776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2DBEE-864C-7125-DE71-BB5598C47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6797-30C9-8D0D-22D1-77C9A0B11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5CBEA1-E594-D611-FF23-34AD41CB7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9C2053-9AAA-87FA-0DF2-7EBC4F5E0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218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EB76A-87BF-5B85-3A9D-639206E90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0FA96A-F29B-74CC-FEF2-A5AD0BB5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5B6B6-3A2A-6AC3-4EC1-8BE0665E4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34FF3-30D9-8976-C418-DD250CEB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683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3BD4C-57F6-0789-38E8-DDB74A16F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C45FB0-A672-E0EA-7D26-4A919641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B76A1-2339-DF82-7E27-862AB4CC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551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B0C3E-E792-F196-CDFB-5AA471382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312AF-B613-892B-A821-92AECF70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23BCF-B812-8560-AB06-4085BDCEA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7EF9A-1ED1-2DF1-D00A-2840A084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DD0FC-02D6-A427-C93C-D79D29027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7703E-AA97-2E42-D981-DC9BD6219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5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9EBB-3776-BF12-916F-31063D22B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FAA5D-CF4F-0589-45C1-826516DBE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51A4C-AA5F-C492-6DED-506FC0976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B7534-B81B-68B9-3BBB-50DFFA71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18/07/2024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22F77-97F5-5D48-6D07-1EAB7B58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2E236-3BA2-5FF1-E7ED-7501C290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946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6B568-9511-B79A-AEC3-754A3B164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5AFC8-6067-5930-2015-B11EE96C9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CC5C8-A459-13FF-BD77-94E611C57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18/07/2024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F63BF-6A66-8D21-CB73-618855199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97C09-C5F0-0648-7EC8-59DB98CE1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B5557-7951-4AEF-AC74-3B3F256B23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3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courses.lumenlearning.com/wm-organizationalbehavior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bccampus.ca/files/2014/07/Faculty-Guide-22-Apr-15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/4.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bccampus.ca/files/2014/07/Faculty-Guide-22-Apr-15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/4.0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tiss.edu/view/6/mumbai-campus/centre-of-excellence-in-teacher-education/publications-blogs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sa/4.0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wa.org/attrib-builder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sbctc/" TargetMode="External"/><Relationship Id="rId3" Type="http://schemas.openxmlformats.org/officeDocument/2006/relationships/hyperlink" Target="https://wiki.creativecommons.org/wiki/Best_practices_for_attribution" TargetMode="External"/><Relationship Id="rId7" Type="http://schemas.openxmlformats.org/officeDocument/2006/relationships/hyperlink" Target="http://openwa.org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openwa.org/open-attrib-builder/" TargetMode="External"/><Relationship Id="rId5" Type="http://schemas.openxmlformats.org/officeDocument/2006/relationships/hyperlink" Target="http://creativecommons.org/licenses/by/4.0" TargetMode="External"/><Relationship Id="rId4" Type="http://schemas.openxmlformats.org/officeDocument/2006/relationships/hyperlink" Target="https://creativecommons.org/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creativecommons.org/licenses/by/4.0" TargetMode="External"/><Relationship Id="rId3" Type="http://schemas.openxmlformats.org/officeDocument/2006/relationships/hyperlink" Target="https://flic.kr/p/29Kkshj" TargetMode="External"/><Relationship Id="rId7" Type="http://schemas.openxmlformats.org/officeDocument/2006/relationships/hyperlink" Target="http://sbctc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openwa.org/" TargetMode="External"/><Relationship Id="rId5" Type="http://schemas.openxmlformats.org/officeDocument/2006/relationships/hyperlink" Target="http://www.openwa.org/open-attrib-builder/" TargetMode="External"/><Relationship Id="rId4" Type="http://schemas.openxmlformats.org/officeDocument/2006/relationships/hyperlink" Target="http://creativecommons.org/licenses/by/2.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://creativecommons.org/licenses/by/4.0" TargetMode="External"/><Relationship Id="rId3" Type="http://schemas.openxmlformats.org/officeDocument/2006/relationships/hyperlink" Target="https://youtu.be/lIh4jJlvF44" TargetMode="External"/><Relationship Id="rId7" Type="http://schemas.openxmlformats.org/officeDocument/2006/relationships/hyperlink" Target="http://sbctc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openwa.org/" TargetMode="External"/><Relationship Id="rId5" Type="http://schemas.openxmlformats.org/officeDocument/2006/relationships/hyperlink" Target="http://www.openwa.org/open-attrib-builder/" TargetMode="External"/><Relationship Id="rId4" Type="http://schemas.openxmlformats.org/officeDocument/2006/relationships/hyperlink" Target="http://creativecommons.org/licenses/by/3.0" TargetMode="Externa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pen.edu/openlearncreate/course/view.php?id=2221" TargetMode="External"/><Relationship Id="rId3" Type="http://schemas.openxmlformats.org/officeDocument/2006/relationships/hyperlink" Target="https://www.cccoer.org/attributing-oer/" TargetMode="External"/><Relationship Id="rId7" Type="http://schemas.openxmlformats.org/officeDocument/2006/relationships/hyperlink" Target="https://creativecommons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iki.creativecommons.org/wiki/Best_practices_for_attribution" TargetMode="External"/><Relationship Id="rId5" Type="http://schemas.openxmlformats.org/officeDocument/2006/relationships/hyperlink" Target="http://creativecommons.org/licenses/by/4.0" TargetMode="External"/><Relationship Id="rId10" Type="http://schemas.openxmlformats.org/officeDocument/2006/relationships/hyperlink" Target="http://creativecommons.org/licenses/by-nc-sa/4.0" TargetMode="External"/><Relationship Id="rId4" Type="http://schemas.openxmlformats.org/officeDocument/2006/relationships/hyperlink" Target="https://www.cccoer.org/" TargetMode="External"/><Relationship Id="rId9" Type="http://schemas.openxmlformats.org/officeDocument/2006/relationships/hyperlink" Target="http://www.open.ac.uk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hyperlink" Target="http://creativecommons.org/licenses/by-sa/4.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0AB764-60F3-1F68-2989-5A617A02CA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78320"/>
            <a:ext cx="9144000" cy="258447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400" dirty="0"/>
              <a:t>CEMCA-CIET Webinar</a:t>
            </a:r>
            <a:br>
              <a:rPr lang="en-US" sz="4400" dirty="0"/>
            </a:br>
            <a:r>
              <a:rPr lang="en-US" sz="4400" dirty="0"/>
              <a:t>on </a:t>
            </a:r>
            <a:br>
              <a:rPr lang="en-US" sz="4400" dirty="0"/>
            </a:br>
            <a:r>
              <a:rPr lang="en-US" sz="4400" dirty="0"/>
              <a:t>Curating OER for Teaching, Learning and Assessment</a:t>
            </a:r>
            <a:endParaRPr lang="en-IN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F6217A-902E-8978-DA12-E08DF0CFF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3828"/>
            <a:ext cx="9144000" cy="105447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buSzPts val="2800"/>
            </a:pPr>
            <a:endParaRPr lang="en-US" sz="1900" dirty="0">
              <a:latin typeface="Bodoni"/>
              <a:ea typeface="Bodoni"/>
              <a:cs typeface="Bodoni"/>
              <a:sym typeface="Bodoni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>
                <a:latin typeface="Bodoni"/>
                <a:ea typeface="Bodoni"/>
                <a:cs typeface="Bodoni"/>
                <a:sym typeface="Bodoni"/>
              </a:rPr>
              <a:t>Dr. Indira Koneru</a:t>
            </a:r>
            <a:endParaRPr lang="en-US">
              <a:cs typeface="Calibri"/>
            </a:endParaRPr>
          </a:p>
          <a:p>
            <a:pPr marL="0" lvl="0" indent="0" rtl="0">
              <a:spcBef>
                <a:spcPts val="200"/>
              </a:spcBef>
              <a:spcAft>
                <a:spcPts val="0"/>
              </a:spcAft>
              <a:buSzPts val="2800"/>
              <a:buNone/>
            </a:pPr>
            <a:r>
              <a:rPr lang="en-US" dirty="0">
                <a:latin typeface="Bodoni"/>
                <a:ea typeface="Bodoni"/>
                <a:cs typeface="Bodoni"/>
                <a:sym typeface="Bodoni"/>
              </a:rPr>
              <a:t>International eLearning Consultant</a:t>
            </a:r>
            <a:endParaRPr lang="en-US">
              <a:cs typeface="Calibri"/>
            </a:endParaRPr>
          </a:p>
          <a:p>
            <a:endParaRPr lang="en-IN" sz="19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4BEBFA6-2C27-07AC-DC3F-44C6454147C9}"/>
              </a:ext>
            </a:extLst>
          </p:cNvPr>
          <p:cNvSpPr txBox="1"/>
          <p:nvPr/>
        </p:nvSpPr>
        <p:spPr>
          <a:xfrm>
            <a:off x="612475" y="5975230"/>
            <a:ext cx="100612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Open Sans"/>
                <a:ea typeface="Open Sans"/>
                <a:cs typeface="Open Sans"/>
              </a:rPr>
              <a:t>Curating OER for Teaching, Learning and Assessment​</a:t>
            </a:r>
            <a:r>
              <a:rPr lang="en-US" sz="1600" dirty="0">
                <a:latin typeface="Open Sans"/>
                <a:ea typeface="Open Sans"/>
                <a:cs typeface="Open Sans"/>
              </a:rPr>
              <a:t> by </a:t>
            </a:r>
            <a:r>
              <a:rPr lang="en-US" sz="1600" dirty="0">
                <a:solidFill>
                  <a:srgbClr val="0000FF"/>
                </a:solidFill>
                <a:latin typeface="Open Sans"/>
                <a:ea typeface="Open Sans"/>
                <a:cs typeface="Open Sans"/>
              </a:rPr>
              <a:t>Indira Koneru</a:t>
            </a:r>
            <a:r>
              <a:rPr lang="en-US" sz="1600" dirty="0">
                <a:latin typeface="Open Sans"/>
                <a:ea typeface="Open Sans"/>
                <a:cs typeface="Open Sans"/>
              </a:rPr>
              <a:t> is licensed under </a:t>
            </a:r>
            <a:r>
              <a:rPr lang="en-US" sz="1600" dirty="0">
                <a:solidFill>
                  <a:srgbClr val="0000FF"/>
                </a:solidFill>
                <a:latin typeface="Open Sans"/>
                <a:ea typeface="Open Sans"/>
                <a:cs typeface="Open Sans"/>
                <a:hlinkClick r:id="rId3"/>
              </a:rPr>
              <a:t>CC BY 4.0</a:t>
            </a:r>
            <a:endParaRPr lang="en-US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54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4"/>
          <p:cNvSpPr txBox="1">
            <a:spLocks noGrp="1"/>
          </p:cNvSpPr>
          <p:nvPr>
            <p:ph type="title"/>
          </p:nvPr>
        </p:nvSpPr>
        <p:spPr>
          <a:xfrm>
            <a:off x="859734" y="400104"/>
            <a:ext cx="11057946" cy="100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Font typeface="Bodoni"/>
              <a:buNone/>
            </a:pPr>
            <a:r>
              <a:rPr lang="en-US"/>
              <a:t>Integrating OER in Teaching-Learning-Assessment</a:t>
            </a:r>
            <a:endParaRPr/>
          </a:p>
        </p:txBody>
      </p:sp>
      <p:sp>
        <p:nvSpPr>
          <p:cNvPr id="619" name="Google Shape;619;p4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grpSp>
        <p:nvGrpSpPr>
          <p:cNvPr id="620" name="Google Shape;620;p44"/>
          <p:cNvGrpSpPr/>
          <p:nvPr/>
        </p:nvGrpSpPr>
        <p:grpSpPr>
          <a:xfrm>
            <a:off x="1533832" y="1408367"/>
            <a:ext cx="8323973" cy="5029916"/>
            <a:chOff x="1039268" y="194"/>
            <a:chExt cx="7958453" cy="4738223"/>
          </a:xfrm>
        </p:grpSpPr>
        <p:sp>
          <p:nvSpPr>
            <p:cNvPr id="621" name="Google Shape;621;p44"/>
            <p:cNvSpPr/>
            <p:nvPr/>
          </p:nvSpPr>
          <p:spPr>
            <a:xfrm>
              <a:off x="3951967" y="2605361"/>
              <a:ext cx="2133056" cy="2133056"/>
            </a:xfrm>
            <a:prstGeom prst="ellipse">
              <a:avLst/>
            </a:prstGeom>
            <a:gradFill>
              <a:gsLst>
                <a:gs pos="0">
                  <a:srgbClr val="E7674C"/>
                </a:gs>
                <a:gs pos="50000">
                  <a:srgbClr val="EB4B15"/>
                </a:gs>
                <a:gs pos="100000">
                  <a:srgbClr val="DA3C07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22" name="Google Shape;622;p44"/>
            <p:cNvSpPr txBox="1"/>
            <p:nvPr/>
          </p:nvSpPr>
          <p:spPr>
            <a:xfrm>
              <a:off x="4264346" y="2917740"/>
              <a:ext cx="1508298" cy="15082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00" b="1" dirty="0">
                  <a:solidFill>
                    <a:schemeClr val="lt1"/>
                  </a:solidFill>
                  <a:latin typeface="Avenir"/>
                  <a:sym typeface="Avenir"/>
                </a:rPr>
                <a:t>OEP</a:t>
              </a:r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623" name="Google Shape;623;p44"/>
            <p:cNvSpPr/>
            <p:nvPr/>
          </p:nvSpPr>
          <p:spPr>
            <a:xfrm rot="10800000">
              <a:off x="1785838" y="3367929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4A4C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24" name="Google Shape;624;p44"/>
            <p:cNvSpPr/>
            <p:nvPr/>
          </p:nvSpPr>
          <p:spPr>
            <a:xfrm>
              <a:off x="1039268" y="3074634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6365E9"/>
                </a:gs>
                <a:gs pos="50000">
                  <a:srgbClr val="4143ED"/>
                </a:gs>
                <a:gs pos="100000">
                  <a:srgbClr val="3132D9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25" name="Google Shape;625;p44"/>
            <p:cNvSpPr txBox="1"/>
            <p:nvPr/>
          </p:nvSpPr>
          <p:spPr>
            <a:xfrm>
              <a:off x="1074254" y="3109620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Enhance an existing course by integrating OER</a:t>
              </a:r>
              <a:endParaRPr sz="13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6" name="Google Shape;626;p44"/>
            <p:cNvSpPr/>
            <p:nvPr/>
          </p:nvSpPr>
          <p:spPr>
            <a:xfrm rot="-8640000">
              <a:off x="2207750" y="2069417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454B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27" name="Google Shape;627;p44"/>
            <p:cNvSpPr/>
            <p:nvPr/>
          </p:nvSpPr>
          <p:spPr>
            <a:xfrm>
              <a:off x="1656651" y="1174526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9194AD"/>
                </a:gs>
                <a:gs pos="13000">
                  <a:srgbClr val="2B336B"/>
                </a:gs>
                <a:gs pos="94000">
                  <a:srgbClr val="969696"/>
                </a:gs>
                <a:gs pos="100000">
                  <a:srgbClr val="3D468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28" name="Google Shape;628;p44"/>
            <p:cNvSpPr txBox="1"/>
            <p:nvPr/>
          </p:nvSpPr>
          <p:spPr>
            <a:xfrm>
              <a:off x="1691637" y="1209512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Improve existing material / replace expensive textbooks with Open Textbooks</a:t>
              </a:r>
              <a:endParaRPr sz="13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9" name="Google Shape;629;p44"/>
            <p:cNvSpPr/>
            <p:nvPr/>
          </p:nvSpPr>
          <p:spPr>
            <a:xfrm rot="-6480000">
              <a:off x="3312331" y="1266892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0" name="Google Shape;630;p44"/>
            <p:cNvSpPr/>
            <p:nvPr/>
          </p:nvSpPr>
          <p:spPr>
            <a:xfrm>
              <a:off x="3272979" y="194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ADADC7"/>
                </a:gs>
                <a:gs pos="50000">
                  <a:srgbClr val="A0A0C2"/>
                </a:gs>
                <a:gs pos="100000">
                  <a:srgbClr val="8B8BAD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1" name="Google Shape;631;p44"/>
            <p:cNvSpPr txBox="1"/>
            <p:nvPr/>
          </p:nvSpPr>
          <p:spPr>
            <a:xfrm>
              <a:off x="3307965" y="35180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Create new part of course materials by using or re-purposing OER</a:t>
              </a:r>
              <a:endParaRPr sz="13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2" name="Google Shape;632;p44"/>
            <p:cNvSpPr/>
            <p:nvPr/>
          </p:nvSpPr>
          <p:spPr>
            <a:xfrm rot="-4320000">
              <a:off x="4677668" y="1266892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706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3" name="Google Shape;633;p44"/>
            <p:cNvSpPr/>
            <p:nvPr/>
          </p:nvSpPr>
          <p:spPr>
            <a:xfrm>
              <a:off x="5270871" y="194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8274FF"/>
                </a:gs>
                <a:gs pos="50000">
                  <a:srgbClr val="6957FF"/>
                </a:gs>
                <a:gs pos="100000">
                  <a:srgbClr val="5443E3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4" name="Google Shape;634;p44"/>
            <p:cNvSpPr txBox="1"/>
            <p:nvPr/>
          </p:nvSpPr>
          <p:spPr>
            <a:xfrm>
              <a:off x="5305857" y="35180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Create new courses by using, reusing and repurposing OER</a:t>
              </a:r>
              <a:endParaRPr sz="13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5" name="Google Shape;635;p44"/>
            <p:cNvSpPr/>
            <p:nvPr/>
          </p:nvSpPr>
          <p:spPr>
            <a:xfrm rot="-2160000">
              <a:off x="5782248" y="2069417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BBE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6" name="Google Shape;636;p44"/>
            <p:cNvSpPr/>
            <p:nvPr/>
          </p:nvSpPr>
          <p:spPr>
            <a:xfrm>
              <a:off x="6887200" y="1174526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4AC7A5"/>
                </a:gs>
                <a:gs pos="50000">
                  <a:srgbClr val="11C69D"/>
                </a:gs>
                <a:gs pos="100000">
                  <a:srgbClr val="08B68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7" name="Google Shape;637;p44"/>
            <p:cNvSpPr txBox="1"/>
            <p:nvPr/>
          </p:nvSpPr>
          <p:spPr>
            <a:xfrm>
              <a:off x="6922186" y="1209512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300" b="1" dirty="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Assign OER-based learning activities to students (open pedagogy)</a:t>
              </a:r>
              <a:endParaRPr sz="1300" b="1" dirty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8" name="Google Shape;638;p44"/>
            <p:cNvSpPr/>
            <p:nvPr/>
          </p:nvSpPr>
          <p:spPr>
            <a:xfrm>
              <a:off x="6204160" y="3367929"/>
              <a:ext cx="2046991" cy="607921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4A4C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39" name="Google Shape;639;p44"/>
            <p:cNvSpPr/>
            <p:nvPr/>
          </p:nvSpPr>
          <p:spPr>
            <a:xfrm>
              <a:off x="7504582" y="3074634"/>
              <a:ext cx="1493139" cy="119451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6365E9"/>
                </a:gs>
                <a:gs pos="50000">
                  <a:srgbClr val="4143ED"/>
                </a:gs>
                <a:gs pos="100000">
                  <a:srgbClr val="3132D9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40" name="Google Shape;640;p44"/>
            <p:cNvSpPr txBox="1"/>
            <p:nvPr/>
          </p:nvSpPr>
          <p:spPr>
            <a:xfrm>
              <a:off x="7539568" y="3109620"/>
              <a:ext cx="1423167" cy="11245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50" tIns="24750" rIns="2475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Develop OER-enabled online courses &amp; MOOCs using an LMS (Moodle)</a:t>
              </a:r>
              <a:endParaRPr sz="180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D0917-1537-2C4C-1070-6BAB78DDB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OER Forms and Formats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F48B0-4682-1EAA-6BFE-1F86A77BA88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5800BA91-C879-3D3E-D502-3E8157215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157" y="1129252"/>
            <a:ext cx="6619875" cy="47720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890DE7-944E-13A5-AB92-A8D044BA263B}"/>
              </a:ext>
            </a:extLst>
          </p:cNvPr>
          <p:cNvSpPr txBox="1"/>
          <p:nvPr/>
        </p:nvSpPr>
        <p:spPr>
          <a:xfrm>
            <a:off x="1992702" y="5932098"/>
            <a:ext cx="787591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CETE. (2023). Curating and Creating OER to Enable Active Learning and Professional Development in Teacher Education Institutions ...</a:t>
            </a:r>
          </a:p>
        </p:txBody>
      </p:sp>
    </p:spTree>
    <p:extLst>
      <p:ext uri="{BB962C8B-B14F-4D97-AF65-F5344CB8AC3E}">
        <p14:creationId xmlns:p14="http://schemas.microsoft.com/office/powerpoint/2010/main" val="406374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46"/>
          <p:cNvSpPr txBox="1">
            <a:spLocks noGrp="1"/>
          </p:cNvSpPr>
          <p:nvPr>
            <p:ph type="title"/>
          </p:nvPr>
        </p:nvSpPr>
        <p:spPr>
          <a:xfrm>
            <a:off x="1402076" y="336699"/>
            <a:ext cx="10512863" cy="872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Bodoni"/>
              <a:buNone/>
            </a:pPr>
            <a:r>
              <a:rPr lang="en-US" sz="3600" dirty="0"/>
              <a:t>Ancillary Material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655" name="Google Shape;655;p4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pic>
        <p:nvPicPr>
          <p:cNvPr id="656" name="Google Shape;656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0783" y="1661916"/>
            <a:ext cx="1891735" cy="183365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</p:pic>
      <p:sp>
        <p:nvSpPr>
          <p:cNvPr id="657" name="Google Shape;657;p46"/>
          <p:cNvSpPr/>
          <p:nvPr/>
        </p:nvSpPr>
        <p:spPr>
          <a:xfrm>
            <a:off x="3212518" y="5386741"/>
            <a:ext cx="7939061" cy="369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Lumen Learning. </a:t>
            </a:r>
            <a:r>
              <a:rPr lang="en-US" sz="1799" i="1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Organizational Behavior / Human Relations</a:t>
            </a:r>
            <a:r>
              <a:rPr lang="en-US" sz="179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79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8" name="Google Shape;658;p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25199" y="3651505"/>
            <a:ext cx="5627793" cy="161098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</p:pic>
      <p:sp>
        <p:nvSpPr>
          <p:cNvPr id="659" name="Google Shape;659;p46"/>
          <p:cNvSpPr/>
          <p:nvPr/>
        </p:nvSpPr>
        <p:spPr>
          <a:xfrm>
            <a:off x="4594547" y="4058773"/>
            <a:ext cx="4562649" cy="646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9" b="1">
                <a:solidFill>
                  <a:srgbClr val="373D3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 question banks with a total of 374 multiple choice questions</a:t>
            </a:r>
            <a:endParaRPr sz="1799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60" name="Google Shape;660;p4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279621" y="1635167"/>
            <a:ext cx="5473981" cy="176198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4" name="Rectangle 75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Google Shape;749;p57"/>
          <p:cNvSpPr txBox="1"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algn="ctr">
              <a:spcAft>
                <a:spcPts val="0"/>
              </a:spcAft>
              <a:buClr>
                <a:schemeClr val="lt2"/>
              </a:buClr>
              <a:buSzPts val="4000"/>
            </a:pPr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Curating OER  </a:t>
            </a:r>
          </a:p>
        </p:txBody>
      </p:sp>
      <p:cxnSp>
        <p:nvCxnSpPr>
          <p:cNvPr id="760" name="Straight Connector 75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668D62-032D-8804-7F43-FA540BD4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9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7CF58-158C-ED34-9317-7EB03A73D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Curation</a:t>
            </a:r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8C8F178-9370-9E94-A91A-D0B968BE64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67475"/>
          <a:ext cx="10515600" cy="4509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2E16A-2175-70ED-7551-F4AE5FF3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290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977EF-5EFB-4920-B9C8-C098EA89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848"/>
            <a:ext cx="10515600" cy="969094"/>
          </a:xfrm>
        </p:spPr>
        <p:txBody>
          <a:bodyPr/>
          <a:lstStyle/>
          <a:p>
            <a:r>
              <a:rPr lang="en-US" dirty="0"/>
              <a:t>OER Curation Process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8EB8F-8D59-47BF-920E-FE1AD521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15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CC592-CCBA-4115-860C-D4665D2683D2}"/>
              </a:ext>
            </a:extLst>
          </p:cNvPr>
          <p:cNvSpPr/>
          <p:nvPr/>
        </p:nvSpPr>
        <p:spPr>
          <a:xfrm>
            <a:off x="2305499" y="6245527"/>
            <a:ext cx="78255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CETE (2023) Policy &amp; Practice Paper Series: Curating OERs &amp; Teacher Education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21E0C8F-C9B2-4B24-BAE1-8A24A6E46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09168"/>
              </p:ext>
            </p:extLst>
          </p:nvPr>
        </p:nvGraphicFramePr>
        <p:xfrm>
          <a:off x="866954" y="1242204"/>
          <a:ext cx="10486846" cy="4963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757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3A1EC3-E541-E8D9-809E-47E20367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Step 1 | Plan 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F0CF-29A6-3C31-BD9A-6A646C371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655" y="1891970"/>
            <a:ext cx="10186895" cy="456346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cs typeface="Calibri"/>
              </a:rPr>
              <a:t>Identify OER, considering learning outcomes and classroom context</a:t>
            </a:r>
            <a:endParaRPr lang="en-US" sz="36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dirty="0">
                <a:ea typeface="+mn-lt"/>
                <a:cs typeface="+mn-lt"/>
              </a:rPr>
              <a:t>Create or identify a rubric to guide the curation process</a:t>
            </a:r>
            <a:endParaRPr lang="en-US" sz="32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dirty="0">
                <a:ea typeface="+mn-lt"/>
                <a:cs typeface="+mn-lt"/>
              </a:rPr>
              <a:t>List out the key topics and concepts that students commonly find difficult to understand </a:t>
            </a:r>
            <a:endParaRPr lang="en-US" sz="32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dirty="0">
                <a:ea typeface="+mn-lt"/>
                <a:cs typeface="+mn-lt"/>
              </a:rPr>
              <a:t>Map the topics to the textbook chapters and learning outcomes</a:t>
            </a:r>
            <a:endParaRPr lang="en-US" sz="3200" dirty="0">
              <a:ea typeface="Calibri"/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BF85B0-B42D-1780-1042-97FD4B6C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IN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IN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00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12A68F-4413-8222-FC59-DF9509710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Step 2 | Search &amp; Select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0BA1B-B987-C95E-D53D-37FD37A35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618" y="1766456"/>
            <a:ext cx="10768935" cy="468897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ea typeface="+mn-lt"/>
                <a:cs typeface="+mn-lt"/>
              </a:rPr>
              <a:t>Find &amp; select resources based on a rubric selected in the planning process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Search for OERs that match the learning outcomes identified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Evaluate OER content and validate accuracy, and authenticity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Select OERs that broadly fulfill the rubric criteria promoting the following learning experiences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800" dirty="0">
                <a:ea typeface="+mn-lt"/>
                <a:cs typeface="+mn-lt"/>
              </a:rPr>
              <a:t>interactivity - between teacher and students and among students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800" dirty="0">
                <a:ea typeface="+mn-lt"/>
                <a:cs typeface="+mn-lt"/>
              </a:rPr>
              <a:t>develop higher-order thinking among students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800" dirty="0">
                <a:ea typeface="+mn-lt"/>
                <a:cs typeface="+mn-lt"/>
              </a:rPr>
              <a:t>inclusivity - addressing diverse learning needs of a classroom</a:t>
            </a:r>
          </a:p>
          <a:p>
            <a:endParaRPr lang="en-US" sz="2400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BF976-6EEA-63E6-1776-D092950E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IN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IN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784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2A245-E738-79DD-E11A-C6E50033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Step 3 | </a:t>
            </a:r>
            <a:r>
              <a:rPr lang="en-US" sz="4000" dirty="0">
                <a:solidFill>
                  <a:srgbClr val="FFFFFF"/>
                </a:solidFill>
                <a:ea typeface="+mj-lt"/>
                <a:cs typeface="+mj-lt"/>
              </a:rPr>
              <a:t>Adopt and Adapt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257D-2DF0-9771-C9E7-C52ABEF5A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1885280"/>
            <a:ext cx="10997535" cy="45701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ea typeface="+mn-lt"/>
                <a:cs typeface="+mn-lt"/>
              </a:rPr>
              <a:t>Adopt and Adapt: Adopt or contextualize and adapt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Ensure the OER license allows adaptation</a:t>
            </a:r>
            <a:endParaRPr lang="en-US" sz="28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Consider the language, culture and classroom context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Determine the changes required to meet learning outcomes identified in the planning phase</a:t>
            </a:r>
            <a:endParaRPr lang="en-US" sz="28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Make changes to the OER to fulfil your requirements</a:t>
            </a:r>
            <a:endParaRPr lang="en-US" sz="28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Give appropriate attribution (TADL attribution)</a:t>
            </a:r>
            <a:endParaRPr lang="en-US" sz="28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Provide appropriate metadata and a CC license to </a:t>
            </a:r>
            <a:r>
              <a:rPr lang="en-US" sz="2800" dirty="0" err="1">
                <a:ea typeface="+mn-lt"/>
                <a:cs typeface="+mn-lt"/>
              </a:rPr>
              <a:t>organise</a:t>
            </a:r>
            <a:r>
              <a:rPr lang="en-US" sz="2800" dirty="0">
                <a:ea typeface="+mn-lt"/>
                <a:cs typeface="+mn-lt"/>
              </a:rPr>
              <a:t> OERs on the curation platform </a:t>
            </a:r>
            <a:endParaRPr lang="en-US" sz="2800" dirty="0">
              <a:ea typeface="Calibri"/>
              <a:cs typeface="Calibri"/>
            </a:endParaRPr>
          </a:p>
          <a:p>
            <a:endParaRPr lang="en-US" sz="2400" dirty="0"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00C59-6170-C9A0-B994-1A44BC0B2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IN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IN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13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D8BA02-58F0-CA44-529D-6DA0BBA7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Step 4 | </a:t>
            </a:r>
            <a:r>
              <a:rPr lang="en-US" sz="4000">
                <a:solidFill>
                  <a:srgbClr val="FFFFFF"/>
                </a:solidFill>
                <a:ea typeface="+mj-lt"/>
                <a:cs typeface="+mj-lt"/>
              </a:rPr>
              <a:t>Integrate with teaching-learning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7CF4C-D53A-03AC-7D46-509C748B1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58123"/>
            <a:ext cx="9882181" cy="4143432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Use OER in schools and classrooms</a:t>
            </a:r>
            <a:endParaRPr lang="en-US" sz="32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Engage teachers in developing OER-enabled activities to improve students' understanding and higher-order thinking</a:t>
            </a:r>
            <a:endParaRPr lang="en-US" sz="2800" dirty="0">
              <a:ea typeface="Calibri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Suggest formative assessment strategies for teachers to assess students’ understanding</a:t>
            </a:r>
            <a:endParaRPr lang="en-US" sz="2800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ea typeface="+mn-lt"/>
                <a:cs typeface="+mn-lt"/>
              </a:rPr>
              <a:t>Create relevant teacher facilitation notes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 dirty="0">
                <a:ea typeface="+mn-lt"/>
                <a:cs typeface="+mn-lt"/>
              </a:rPr>
              <a:t>Suggestive notes rather than prescriptive to allow teachers to </a:t>
            </a:r>
            <a:r>
              <a:rPr lang="en-US" sz="2400" dirty="0" err="1">
                <a:ea typeface="+mn-lt"/>
                <a:cs typeface="+mn-lt"/>
              </a:rPr>
              <a:t>contextualise</a:t>
            </a:r>
            <a:r>
              <a:rPr lang="en-US" sz="2400" dirty="0">
                <a:ea typeface="+mn-lt"/>
                <a:cs typeface="+mn-lt"/>
              </a:rPr>
              <a:t> further based on specific classroom contexts</a:t>
            </a:r>
            <a:endParaRPr lang="en-US" sz="2400" dirty="0">
              <a:ea typeface="Calibri"/>
              <a:cs typeface="Calibri"/>
            </a:endParaRPr>
          </a:p>
          <a:p>
            <a:endParaRPr lang="en-US" sz="2000" dirty="0">
              <a:cs typeface="Calibri"/>
            </a:endParaRPr>
          </a:p>
          <a:p>
            <a:endParaRPr lang="en-US" sz="2000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70B27-54D5-4251-7F12-3B0C42FC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IN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IN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91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ight bulb on yellow background with sketched light beams and cord">
            <a:extLst>
              <a:ext uri="{FF2B5EF4-FFF2-40B4-BE49-F238E27FC236}">
                <a16:creationId xmlns:a16="http://schemas.microsoft.com/office/drawing/2014/main" id="{EAB6EE3E-B616-5A7F-7D4F-29C37EBCA2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896" r="4571" b="3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3CDB53-ED27-E242-ABAA-A605F58D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IN" sz="400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91954-E525-B29E-92CC-3EEE67FE1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0940" y="2743200"/>
            <a:ext cx="5822433" cy="359751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228600" lvl="0" indent="-228600" rtl="0">
              <a:spcBef>
                <a:spcPts val="0"/>
              </a:spcBef>
              <a:spcAft>
                <a:spcPts val="600"/>
              </a:spcAft>
              <a:buSzPts val="2800"/>
              <a:buChar char="•"/>
            </a:pPr>
            <a:r>
              <a:rPr lang="en-US" sz="3200" dirty="0"/>
              <a:t>Understanding </a:t>
            </a:r>
            <a:r>
              <a:rPr lang="en-US" sz="3200" i="1" dirty="0"/>
              <a:t>openness</a:t>
            </a:r>
            <a:r>
              <a:rPr lang="en-US" sz="3200" dirty="0"/>
              <a:t> in OER</a:t>
            </a:r>
            <a:endParaRPr lang="en-US" sz="3200" dirty="0">
              <a:ea typeface="Calibri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ts val="2800"/>
            </a:pPr>
            <a:r>
              <a:rPr lang="en-US" sz="3200" dirty="0">
                <a:ea typeface="Calibri"/>
                <a:cs typeface="Calibri"/>
              </a:rPr>
              <a:t>Integrating OER with teaching-learning-assessment</a:t>
            </a:r>
          </a:p>
          <a:p>
            <a:pPr>
              <a:spcBef>
                <a:spcPts val="0"/>
              </a:spcBef>
              <a:spcAft>
                <a:spcPts val="600"/>
              </a:spcAft>
              <a:buSzPts val="2800"/>
              <a:buFont typeface="Arial,Sans-Serif" panose="020B0604020202020204" pitchFamily="34" charset="0"/>
            </a:pPr>
            <a:r>
              <a:rPr lang="en-US" sz="3200" dirty="0">
                <a:ea typeface="Calibri"/>
                <a:cs typeface="Calibri"/>
              </a:rPr>
              <a:t>Finding OER (Demo)</a:t>
            </a:r>
          </a:p>
          <a:p>
            <a:pPr>
              <a:spcBef>
                <a:spcPts val="0"/>
              </a:spcBef>
              <a:spcAft>
                <a:spcPts val="600"/>
              </a:spcAft>
              <a:buSzPts val="2800"/>
              <a:buFont typeface="Arial,Sans-Serif" panose="020B0604020202020204" pitchFamily="34" charset="0"/>
            </a:pPr>
            <a:r>
              <a:rPr lang="en-US" sz="3200" dirty="0">
                <a:ea typeface="Calibri"/>
                <a:cs typeface="Calibri"/>
              </a:rPr>
              <a:t>Evaluating OER</a:t>
            </a:r>
            <a:endParaRPr lang="en-IN" sz="3200">
              <a:ea typeface="Calibri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ts val="2800"/>
            </a:pPr>
            <a:r>
              <a:rPr lang="en-US" sz="3200" dirty="0">
                <a:cs typeface="Calibri"/>
              </a:rPr>
              <a:t>Curating OER (Demo)</a:t>
            </a:r>
            <a:endParaRPr lang="en-US" sz="3200" dirty="0">
              <a:ea typeface="Calibri"/>
              <a:cs typeface="Calibri"/>
            </a:endParaRPr>
          </a:p>
          <a:p>
            <a:pPr marL="228600" lvl="0" indent="-228600" rtl="0">
              <a:spcBef>
                <a:spcPts val="0"/>
              </a:spcBef>
              <a:spcAft>
                <a:spcPts val="600"/>
              </a:spcAft>
              <a:buSzPts val="2800"/>
              <a:buChar char="•"/>
            </a:pPr>
            <a:endParaRPr lang="en-US" sz="2000">
              <a:ea typeface="Calibri"/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A67B5-3F42-CC5B-CFFF-EC053DF1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IN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4" name="Rectangle 75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Google Shape;749;p57"/>
          <p:cNvSpPr txBox="1"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buClr>
                <a:schemeClr val="lt2"/>
              </a:buClr>
              <a:buSzPts val="4000"/>
            </a:pPr>
            <a:r>
              <a:rPr lang="en-US" sz="7200" dirty="0"/>
              <a:t>Evaluating </a:t>
            </a:r>
            <a:r>
              <a:rPr lang="en-US" sz="7200" kern="1200" dirty="0">
                <a:latin typeface="+mj-lt"/>
                <a:ea typeface="+mj-ea"/>
                <a:cs typeface="+mj-cs"/>
              </a:rPr>
              <a:t>OER</a:t>
            </a:r>
            <a:r>
              <a:rPr lang="en-US" sz="7200" dirty="0"/>
              <a:t>  </a:t>
            </a:r>
            <a:endParaRPr lang="en-US" sz="7200" kern="1200" dirty="0">
              <a:latin typeface="+mj-lt"/>
              <a:ea typeface="+mj-ea"/>
              <a:cs typeface="+mj-cs"/>
            </a:endParaRPr>
          </a:p>
        </p:txBody>
      </p:sp>
      <p:cxnSp>
        <p:nvCxnSpPr>
          <p:cNvPr id="760" name="Straight Connector 75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668D62-032D-8804-7F43-FA540BD4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08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5100"/>
            </a:pPr>
            <a:r>
              <a:rPr lang="en-US" dirty="0"/>
              <a:t>Evaluating OER Checklist</a:t>
            </a:r>
            <a:endParaRPr dirty="0"/>
          </a:p>
        </p:txBody>
      </p:sp>
      <p:sp>
        <p:nvSpPr>
          <p:cNvPr id="825" name="Google Shape;825;p66"/>
          <p:cNvSpPr txBox="1">
            <a:spLocks noGrp="1"/>
          </p:cNvSpPr>
          <p:nvPr>
            <p:ph idx="1"/>
          </p:nvPr>
        </p:nvSpPr>
        <p:spPr>
          <a:xfrm>
            <a:off x="838200" y="1226127"/>
            <a:ext cx="10515600" cy="4620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 b="0" i="0" u="none" strike="noStrike" dirty="0"/>
              <a:t>Relevance</a:t>
            </a:r>
            <a:endParaRPr lang="en-US" sz="3200"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Does the information directly address one or more of the learning outcomes?</a:t>
            </a:r>
            <a:endParaRPr dirty="0">
              <a:ea typeface="Calibri"/>
              <a:cs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•"/>
            </a:pPr>
            <a:r>
              <a:rPr lang="en-US" sz="3200" dirty="0"/>
              <a:t>Accuracy</a:t>
            </a:r>
            <a:endParaRPr sz="3200" dirty="0">
              <a:ea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00"/>
              </a:spcBef>
              <a:buSzPct val="100000"/>
              <a:buChar char="–"/>
            </a:pPr>
            <a:r>
              <a:rPr lang="en-US" b="0" i="0" u="none" strike="noStrike" dirty="0"/>
              <a:t>Is the information accurate and aligned with the learning outcomes?</a:t>
            </a:r>
            <a:r>
              <a:rPr lang="en-US" dirty="0"/>
              <a:t> 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Are there major content or spelling errors or omissions?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Has the material been peer reviewed?</a:t>
            </a:r>
            <a:endParaRPr dirty="0"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SzPct val="100000"/>
            </a:pPr>
            <a:r>
              <a:rPr lang="en-US" sz="3200" dirty="0"/>
              <a:t>Production Quality</a:t>
            </a:r>
            <a:endParaRPr sz="3200"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Is the layout and interface easy to navigate?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Do the design features enhance learning?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  <a:buChar char="–"/>
            </a:pPr>
            <a:r>
              <a:rPr lang="en-US" b="0" i="0" u="none" strike="noStrike" dirty="0"/>
              <a:t>For multimedia resources, are the audio/video quality high?</a:t>
            </a:r>
            <a:endParaRPr dirty="0">
              <a:ea typeface="Calibri"/>
              <a:cs typeface="Calibri"/>
            </a:endParaRPr>
          </a:p>
          <a:p>
            <a:pPr lv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ct val="100000"/>
            </a:pPr>
            <a:endParaRPr sz="2000" dirty="0">
              <a:cs typeface="Calibri" panose="020F0502020204030204"/>
            </a:endParaRPr>
          </a:p>
        </p:txBody>
      </p:sp>
      <p:sp>
        <p:nvSpPr>
          <p:cNvPr id="827" name="Google Shape;827;p66"/>
          <p:cNvSpPr txBox="1"/>
          <p:nvPr/>
        </p:nvSpPr>
        <p:spPr>
          <a:xfrm>
            <a:off x="1705840" y="5677008"/>
            <a:ext cx="878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Faculty Guide for Evaluating Open Education Resources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by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BCcampus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licensed under </a:t>
            </a:r>
            <a:r>
              <a:rPr lang="en-US" sz="16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 4.0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5100"/>
            </a:pPr>
            <a:r>
              <a:rPr lang="en-US" dirty="0"/>
              <a:t>Evaluating OER Checklist</a:t>
            </a:r>
            <a:endParaRPr dirty="0"/>
          </a:p>
        </p:txBody>
      </p:sp>
      <p:sp>
        <p:nvSpPr>
          <p:cNvPr id="826" name="Google Shape;826;p66"/>
          <p:cNvSpPr txBox="1">
            <a:spLocks noGrp="1"/>
          </p:cNvSpPr>
          <p:nvPr>
            <p:ph sz="half" idx="4294967295"/>
          </p:nvPr>
        </p:nvSpPr>
        <p:spPr>
          <a:xfrm>
            <a:off x="831761" y="1022888"/>
            <a:ext cx="11043937" cy="5294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  <a:buSzPts val="1800"/>
            </a:pPr>
            <a:r>
              <a:rPr lang="en-US" dirty="0">
                <a:cs typeface="Calibri"/>
              </a:rPr>
              <a:t>Accessibility</a:t>
            </a:r>
            <a:endParaRPr lang="en-US" dirty="0">
              <a:ea typeface="Calibri"/>
              <a:cs typeface="Calibri"/>
            </a:endParaRPr>
          </a:p>
          <a:p>
            <a:pPr lvl="1">
              <a:lnSpc>
                <a:spcPct val="110000"/>
              </a:lnSpc>
              <a:spcBef>
                <a:spcPts val="200"/>
              </a:spcBef>
              <a:buSzPts val="1800"/>
              <a:buFont typeface="Arial,Sans-Serif" panose="020B0604020202020204" pitchFamily="34" charset="0"/>
              <a:buChar char="–"/>
            </a:pPr>
            <a:r>
              <a:rPr lang="en-US" dirty="0">
                <a:cs typeface="Calibri"/>
              </a:rPr>
              <a:t>Is the resource available in alternative formats (e.g. .doc or .</a:t>
            </a:r>
            <a:r>
              <a:rPr lang="en-US" dirty="0" err="1">
                <a:cs typeface="Calibri"/>
              </a:rPr>
              <a:t>odf</a:t>
            </a:r>
            <a:r>
              <a:rPr lang="en-US" dirty="0">
                <a:cs typeface="Calibri"/>
              </a:rPr>
              <a:t>)?</a:t>
            </a:r>
            <a:endParaRPr lang="en-US" dirty="0">
              <a:ea typeface="Calibri"/>
              <a:cs typeface="Calibri"/>
            </a:endParaRPr>
          </a:p>
          <a:p>
            <a:pPr lvl="1">
              <a:lnSpc>
                <a:spcPct val="110000"/>
              </a:lnSpc>
              <a:spcBef>
                <a:spcPts val="200"/>
              </a:spcBef>
              <a:buSzPts val="1800"/>
              <a:buFont typeface="Arial,Sans-Serif" panose="020B0604020202020204" pitchFamily="34" charset="0"/>
              <a:buChar char="–"/>
            </a:pPr>
            <a:r>
              <a:rPr lang="en-US" dirty="0">
                <a:cs typeface="Calibri"/>
              </a:rPr>
              <a:t>For audio or video resources, is there a transcript or subtitles?</a:t>
            </a:r>
            <a:endParaRPr lang="en-US" dirty="0">
              <a:ea typeface="Calibri"/>
              <a:cs typeface="Calibri"/>
            </a:endParaRPr>
          </a:p>
          <a:p>
            <a:pPr marL="2286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Interactivity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800"/>
              <a:buChar char="–"/>
            </a:pPr>
            <a:r>
              <a:rPr lang="en-US" b="0" i="0" u="none" strike="noStrike" dirty="0"/>
              <a:t>Does the resource encourage active learning and class participation? If not, are you able to add that to the resource?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800"/>
              <a:buChar char="–"/>
            </a:pPr>
            <a:r>
              <a:rPr lang="en-US" b="0" i="0" u="none" strike="noStrike" dirty="0"/>
              <a:t>Are there opportunities for students to test their understanding of the material (e.g. a video with embedded questions)?</a:t>
            </a:r>
            <a:endParaRPr b="0" i="0" u="none" strike="noStrike" dirty="0">
              <a:ea typeface="Calibri"/>
              <a:cs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Licensing</a:t>
            </a:r>
            <a:endParaRPr dirty="0">
              <a:ea typeface="Calibri"/>
              <a:cs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800"/>
              <a:buChar char="–"/>
            </a:pPr>
            <a:r>
              <a:rPr lang="en-US" b="0" i="0" u="none" strike="noStrike" dirty="0"/>
              <a:t>Does the license allow for educational reuse of the materials?</a:t>
            </a:r>
            <a:endParaRPr dirty="0">
              <a:ea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00"/>
              </a:spcBef>
              <a:buSzPts val="1800"/>
              <a:buChar char="–"/>
            </a:pPr>
            <a:r>
              <a:rPr lang="en-US" b="0" i="0" u="none" strike="noStrike" dirty="0"/>
              <a:t>Does the license allow modifications or adaptations of the materials?</a:t>
            </a:r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827" name="Google Shape;827;p66"/>
          <p:cNvSpPr txBox="1"/>
          <p:nvPr/>
        </p:nvSpPr>
        <p:spPr>
          <a:xfrm>
            <a:off x="1702083" y="5706751"/>
            <a:ext cx="878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Faculty Guide for Evaluating Open Education Resources</a:t>
            </a: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by BCcampus is licensed under </a:t>
            </a:r>
            <a:r>
              <a:rPr lang="en-US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 4.0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7072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9819D-231A-0EDF-4324-B6540891C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720"/>
            <a:ext cx="10515600" cy="670146"/>
          </a:xfrm>
        </p:spPr>
        <p:txBody>
          <a:bodyPr>
            <a:normAutofit fontScale="90000"/>
          </a:bodyPr>
          <a:lstStyle/>
          <a:p>
            <a:r>
              <a:rPr lang="en-IN" dirty="0"/>
              <a:t>RAP-OER-IFP Curation Rubric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64C80-F9F3-F83E-A939-203F6FB60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80" y="965330"/>
            <a:ext cx="11155680" cy="47573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R</a:t>
            </a:r>
            <a:r>
              <a:rPr lang="en-US" dirty="0"/>
              <a:t>elevance, </a:t>
            </a:r>
            <a:r>
              <a:rPr lang="en-US" b="1" dirty="0"/>
              <a:t>A</a:t>
            </a:r>
            <a:r>
              <a:rPr lang="en-US" dirty="0"/>
              <a:t>ffordance and </a:t>
            </a:r>
            <a:r>
              <a:rPr lang="en-US" b="1" dirty="0"/>
              <a:t>P</a:t>
            </a:r>
            <a:r>
              <a:rPr lang="en-US" dirty="0"/>
              <a:t>edagogical Practice (RAP) Curation Rubric</a:t>
            </a:r>
            <a:endParaRPr lang="en-IN" dirty="0"/>
          </a:p>
          <a:p>
            <a:r>
              <a:rPr lang="en-IN" dirty="0"/>
              <a:t>3 parameters and 15 indicators</a:t>
            </a:r>
          </a:p>
          <a:p>
            <a:r>
              <a:rPr lang="en-US" dirty="0"/>
              <a:t>A comprehensive framework to assess the pedagogical potential of OER for use on the Interactive Flat Panel (IFP) devices in schools</a:t>
            </a:r>
          </a:p>
          <a:p>
            <a:r>
              <a:rPr lang="en-US" dirty="0"/>
              <a:t>Review OER with a view to select, curate and use meaningfully on IFP devices in order to </a:t>
            </a:r>
          </a:p>
          <a:p>
            <a:pPr lvl="1"/>
            <a:r>
              <a:rPr lang="en-US" dirty="0"/>
              <a:t>involve students actively</a:t>
            </a:r>
          </a:p>
          <a:p>
            <a:pPr lvl="1"/>
            <a:r>
              <a:rPr lang="en-US" dirty="0"/>
              <a:t>provide them with opportunities to engage in the learning process 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interact with each other and the teacher</a:t>
            </a:r>
          </a:p>
          <a:p>
            <a:pPr lvl="1"/>
            <a:r>
              <a:rPr lang="en-US" dirty="0"/>
              <a:t>enhance overall pedagogy to promote higher order thinking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A91EFF-1BFC-2F4C-4E08-9BAA6C81ED3D}"/>
              </a:ext>
            </a:extLst>
          </p:cNvPr>
          <p:cNvSpPr txBox="1"/>
          <p:nvPr/>
        </p:nvSpPr>
        <p:spPr>
          <a:xfrm>
            <a:off x="838200" y="5471360"/>
            <a:ext cx="1051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0" i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hlinkClick r:id="rId3"/>
              </a:rPr>
              <a:t>RAP Curation Rubric to Assess the Pedagogical Potential of Open Educational Resources (OER) for use on Interactive Flat Panel (IFP) Devices in Schools Version 1</a:t>
            </a:r>
            <a:r>
              <a:rPr lang="en-US" sz="16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 by </a:t>
            </a:r>
            <a:r>
              <a:rPr lang="en-US" sz="1600" b="0" i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CETE, Tata Institute of Social Sciences</a:t>
            </a:r>
            <a:r>
              <a:rPr lang="en-US" sz="16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 is licensed under </a:t>
            </a:r>
            <a:r>
              <a:rPr lang="en-US" sz="1600" b="0" i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  <a:hlinkClick r:id="rId4"/>
              </a:rPr>
              <a:t>CC BY-SA 4.0</a:t>
            </a:r>
            <a:endParaRPr lang="en-IN" sz="16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EA800-2B75-8180-CDB1-ED8BA62A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dirty="0" smtClean="0"/>
              <a:t>23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98059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4" name="Rectangle 75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Google Shape;749;p57"/>
          <p:cNvSpPr txBox="1"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algn="ctr">
              <a:spcAft>
                <a:spcPts val="0"/>
              </a:spcAft>
              <a:buClr>
                <a:schemeClr val="lt2"/>
              </a:buClr>
              <a:buSzPts val="4000"/>
            </a:pPr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Finding OER  </a:t>
            </a:r>
          </a:p>
        </p:txBody>
      </p:sp>
      <p:cxnSp>
        <p:nvCxnSpPr>
          <p:cNvPr id="760" name="Straight Connector 75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81E7AE-A297-E0EF-5E13-BA9447E6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US" smtClean="0"/>
              <a:pPr>
                <a:spcAft>
                  <a:spcPts val="600"/>
                </a:spcAft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76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en-US" dirty="0"/>
              <a:t>Finding &amp; Curating OER |Demo</a:t>
            </a:r>
            <a:endParaRPr dirty="0"/>
          </a:p>
        </p:txBody>
      </p:sp>
      <p:sp>
        <p:nvSpPr>
          <p:cNvPr id="756" name="Google Shape;756;p58"/>
          <p:cNvSpPr txBox="1">
            <a:spLocks noGrp="1"/>
          </p:cNvSpPr>
          <p:nvPr>
            <p:ph type="body" idx="1"/>
          </p:nvPr>
        </p:nvSpPr>
        <p:spPr>
          <a:xfrm>
            <a:off x="1251677" y="1165465"/>
            <a:ext cx="10523379" cy="4714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Use Finding Outcomes-aligned OER template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Finding OER – text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Finding OER – open textbooks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Finding OER – images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Finding OER – videos</a:t>
            </a:r>
          </a:p>
          <a:p>
            <a:pPr marL="228600" indent="-228600"/>
            <a:r>
              <a:rPr lang="en-US" dirty="0"/>
              <a:t>Finding OER – interactive content 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Build attribution using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Open Attribution Builder</a:t>
            </a:r>
          </a:p>
          <a:p>
            <a:pPr marL="228600" indent="-228600"/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Curating OER</a:t>
            </a:r>
            <a:endParaRPr lang="en-US" u="sng" dirty="0">
              <a:solidFill>
                <a:schemeClr val="hlink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u="sng" dirty="0">
              <a:solidFill>
                <a:schemeClr val="hlink"/>
              </a:solidFill>
              <a:ea typeface="Calibri"/>
              <a:cs typeface="Calibri"/>
            </a:endParaRPr>
          </a:p>
        </p:txBody>
      </p:sp>
      <p:sp>
        <p:nvSpPr>
          <p:cNvPr id="757" name="Google Shape;757;p5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59"/>
          <p:cNvSpPr txBox="1">
            <a:spLocks noGrp="1"/>
          </p:cNvSpPr>
          <p:nvPr>
            <p:ph type="title"/>
          </p:nvPr>
        </p:nvSpPr>
        <p:spPr>
          <a:xfrm>
            <a:off x="696178" y="340821"/>
            <a:ext cx="10523379" cy="7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Bodoni"/>
              <a:buNone/>
            </a:pPr>
            <a:r>
              <a:rPr lang="en-US" dirty="0"/>
              <a:t>Finding Outcomes-aligned OER | Template</a:t>
            </a:r>
            <a:endParaRPr dirty="0"/>
          </a:p>
        </p:txBody>
      </p:sp>
      <p:graphicFrame>
        <p:nvGraphicFramePr>
          <p:cNvPr id="763" name="Google Shape;763;p59"/>
          <p:cNvGraphicFramePr/>
          <p:nvPr>
            <p:extLst>
              <p:ext uri="{D42A27DB-BD31-4B8C-83A1-F6EECF244321}">
                <p14:modId xmlns:p14="http://schemas.microsoft.com/office/powerpoint/2010/main" val="1496276138"/>
              </p:ext>
            </p:extLst>
          </p:nvPr>
        </p:nvGraphicFramePr>
        <p:xfrm>
          <a:off x="748146" y="1139536"/>
          <a:ext cx="10629886" cy="528554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5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89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9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9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62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3798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+mn-lt"/>
                        </a:rPr>
                        <a:t>Chapter # &amp; title and</a:t>
                      </a:r>
                      <a:endParaRPr lang="en-US" sz="1600" b="1" dirty="0">
                        <a:latin typeface="+mn-lt"/>
                        <a:cs typeface="Arial"/>
                      </a:endParaRPr>
                    </a:p>
                    <a:p>
                      <a:pPr marL="0" marR="0" lvl="0" indent="0" algn="ctr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+mn-lt"/>
                        </a:rPr>
                        <a:t>Learning Outcomes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+mn-lt"/>
                        </a:rPr>
                        <a:t>Content Format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T</a:t>
                      </a:r>
                      <a:r>
                        <a:rPr lang="en-US" sz="1600" b="1" dirty="0">
                          <a:latin typeface="+mn-lt"/>
                        </a:rPr>
                        <a:t>itle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A</a:t>
                      </a:r>
                      <a:r>
                        <a:rPr lang="en-US" sz="1600" b="1" dirty="0">
                          <a:latin typeface="+mn-lt"/>
                        </a:rPr>
                        <a:t>uthor / creator / institution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S</a:t>
                      </a:r>
                      <a:r>
                        <a:rPr lang="en-US" sz="1600" b="1" dirty="0">
                          <a:latin typeface="+mn-lt"/>
                        </a:rPr>
                        <a:t>ource / URL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L</a:t>
                      </a:r>
                      <a:r>
                        <a:rPr lang="en-US" sz="1600" b="1" dirty="0">
                          <a:latin typeface="+mn-lt"/>
                        </a:rPr>
                        <a:t>icense (CC License)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+mn-lt"/>
                        </a:rPr>
                        <a:t>CC Attribution (TASL)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+mn-lt"/>
                        </a:rPr>
                        <a:t>Content Curation Purpose (how will use and deliver OER)</a:t>
                      </a:r>
                      <a:endParaRPr sz="1600" b="1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906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+mn-lt"/>
                        </a:rPr>
                        <a:t>Text / open textbook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Char char="●"/>
                      </a:pPr>
                      <a:r>
                        <a:rPr lang="en-US" sz="1600" u="none" strike="noStrike" dirty="0">
                          <a:latin typeface="+mn-lt"/>
                        </a:rPr>
                        <a:t>Use Chapter # content</a:t>
                      </a:r>
                      <a:endParaRPr sz="1600" dirty="0">
                        <a:latin typeface="+mn-lt"/>
                      </a:endParaRPr>
                    </a:p>
                    <a:p>
                      <a:pPr marL="342900" marR="0" lvl="0" indent="-3429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Char char="●"/>
                      </a:pPr>
                      <a:r>
                        <a:rPr lang="en-US" sz="1600" u="none" strike="noStrike" dirty="0">
                          <a:latin typeface="+mn-lt"/>
                        </a:rPr>
                        <a:t>Use first 3 paragraphs</a:t>
                      </a:r>
                      <a:endParaRPr sz="1600" dirty="0">
                        <a:latin typeface="+mn-lt"/>
                      </a:endParaRPr>
                    </a:p>
                    <a:p>
                      <a:pPr marL="342900" marR="0" lvl="0" indent="-3429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Char char="●"/>
                      </a:pPr>
                      <a:r>
                        <a:rPr lang="en-US" sz="1600" u="none" strike="noStrike" dirty="0">
                          <a:latin typeface="+mn-lt"/>
                        </a:rPr>
                        <a:t>Use H5P activities</a:t>
                      </a:r>
                      <a:endParaRPr sz="1600" dirty="0">
                        <a:latin typeface="+mn-lt"/>
                      </a:endParaRPr>
                    </a:p>
                    <a:p>
                      <a:pPr marL="342900" marR="0" lvl="0" indent="-3429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Char char="●"/>
                      </a:pPr>
                      <a:r>
                        <a:rPr lang="en-US" sz="1600" u="none" strike="noStrike" dirty="0">
                          <a:latin typeface="+mn-lt"/>
                        </a:rPr>
                        <a:t>Create quiz questions</a:t>
                      </a:r>
                      <a:endParaRPr sz="1600" dirty="0">
                        <a:latin typeface="+mn-lt"/>
                      </a:endParaRPr>
                    </a:p>
                    <a:p>
                      <a:pPr marL="342900" marR="0" lvl="0" indent="-3429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Char char="●"/>
                      </a:pPr>
                      <a:r>
                        <a:rPr lang="en-US" sz="1600" u="none" strike="noStrike" dirty="0">
                          <a:latin typeface="+mn-lt"/>
                        </a:rPr>
                        <a:t>Create forum questions</a:t>
                      </a:r>
                      <a:r>
                        <a:rPr lang="en-US" sz="1600" dirty="0">
                          <a:latin typeface="+mn-lt"/>
                        </a:rPr>
                        <a:t> 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657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+mn-lt"/>
                        </a:rPr>
                        <a:t>Video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+mn-lt"/>
                        </a:rPr>
                        <a:t>Convert into interactive video and create H5P activity on Moodle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+mn-lt"/>
                        </a:rPr>
                        <a:t>Image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+mn-lt"/>
                        </a:rPr>
                        <a:t>Create H5P image hotspots</a:t>
                      </a:r>
                      <a:endParaRPr sz="160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1800" marR="41800" marT="41800" marB="418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720CED-E552-167B-9260-2997F4C218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60"/>
          <p:cNvSpPr txBox="1">
            <a:spLocks noGrp="1"/>
          </p:cNvSpPr>
          <p:nvPr>
            <p:ph type="title"/>
          </p:nvPr>
        </p:nvSpPr>
        <p:spPr>
          <a:xfrm>
            <a:off x="1559499" y="365926"/>
            <a:ext cx="9792935" cy="798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40"/>
              <a:buFont typeface="Bodoni"/>
              <a:buNone/>
            </a:pPr>
            <a:r>
              <a:rPr lang="en-US"/>
              <a:t>How to attribute a CC Licensed Work!</a:t>
            </a:r>
            <a:endParaRPr/>
          </a:p>
        </p:txBody>
      </p:sp>
      <p:sp>
        <p:nvSpPr>
          <p:cNvPr id="770" name="Google Shape;770;p6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grpSp>
        <p:nvGrpSpPr>
          <p:cNvPr id="771" name="Google Shape;771;p60"/>
          <p:cNvGrpSpPr/>
          <p:nvPr/>
        </p:nvGrpSpPr>
        <p:grpSpPr>
          <a:xfrm>
            <a:off x="1226128" y="1378633"/>
            <a:ext cx="10203872" cy="4752003"/>
            <a:chOff x="1674" y="1915"/>
            <a:chExt cx="10077617" cy="4650949"/>
          </a:xfrm>
        </p:grpSpPr>
        <p:sp>
          <p:nvSpPr>
            <p:cNvPr id="772" name="Google Shape;772;p60"/>
            <p:cNvSpPr/>
            <p:nvPr/>
          </p:nvSpPr>
          <p:spPr>
            <a:xfrm>
              <a:off x="1674" y="53265"/>
              <a:ext cx="4548248" cy="4548248"/>
            </a:xfrm>
            <a:prstGeom prst="ellipse">
              <a:avLst/>
            </a:prstGeom>
            <a:solidFill>
              <a:srgbClr val="4A4CE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73" name="Google Shape;773;p60"/>
            <p:cNvSpPr txBox="1"/>
            <p:nvPr/>
          </p:nvSpPr>
          <p:spPr>
            <a:xfrm>
              <a:off x="667749" y="719340"/>
              <a:ext cx="3216098" cy="32160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lt1"/>
                  </a:solidFill>
                  <a:ea typeface="Avenir"/>
                  <a:cs typeface="Avenir"/>
                  <a:sym typeface="Avenir"/>
                </a:rPr>
                <a:t>TASL</a:t>
              </a:r>
              <a:endParaRPr sz="2400">
                <a:solidFill>
                  <a:schemeClr val="lt1"/>
                </a:solidFill>
                <a:ea typeface="Avenir"/>
                <a:cs typeface="Avenir"/>
                <a:sym typeface="Avenir"/>
              </a:endParaRPr>
            </a:p>
          </p:txBody>
        </p:sp>
        <p:sp>
          <p:nvSpPr>
            <p:cNvPr id="774" name="Google Shape;774;p60"/>
            <p:cNvSpPr/>
            <p:nvPr/>
          </p:nvSpPr>
          <p:spPr>
            <a:xfrm rot="-3291034">
              <a:off x="4282265" y="1359411"/>
              <a:ext cx="1898425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cxnSp>
          <p:nvCxnSpPr>
            <p:cNvPr id="775" name="Google Shape;775;p60"/>
            <p:cNvCxnSpPr/>
            <p:nvPr/>
          </p:nvCxnSpPr>
          <p:spPr>
            <a:xfrm>
              <a:off x="5777950" y="583284"/>
              <a:ext cx="531626" cy="0"/>
            </a:xfrm>
            <a:prstGeom prst="straightConnector1">
              <a:avLst/>
            </a:pr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76" name="Google Shape;776;p60"/>
            <p:cNvSpPr/>
            <p:nvPr/>
          </p:nvSpPr>
          <p:spPr>
            <a:xfrm>
              <a:off x="6309576" y="1915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77" name="Google Shape;777;p60"/>
            <p:cNvSpPr txBox="1"/>
            <p:nvPr/>
          </p:nvSpPr>
          <p:spPr>
            <a:xfrm>
              <a:off x="6309576" y="1915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T</a:t>
              </a:r>
              <a:r>
                <a:rPr lang="en-US" sz="240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itle – Copy the title of the work to be adopted</a:t>
              </a:r>
              <a:endParaRPr sz="2400">
                <a:solidFill>
                  <a:schemeClr val="dk1"/>
                </a:solidFill>
                <a:ea typeface="Avenir"/>
                <a:cs typeface="Avenir"/>
                <a:sym typeface="Avenir"/>
              </a:endParaRPr>
            </a:p>
          </p:txBody>
        </p:sp>
        <p:sp>
          <p:nvSpPr>
            <p:cNvPr id="778" name="Google Shape;778;p60"/>
            <p:cNvSpPr/>
            <p:nvPr/>
          </p:nvSpPr>
          <p:spPr>
            <a:xfrm rot="-1520019">
              <a:off x="4626860" y="2004730"/>
              <a:ext cx="1209234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cxnSp>
          <p:nvCxnSpPr>
            <p:cNvPr id="779" name="Google Shape;779;p60"/>
            <p:cNvCxnSpPr/>
            <p:nvPr/>
          </p:nvCxnSpPr>
          <p:spPr>
            <a:xfrm>
              <a:off x="5777950" y="1746021"/>
              <a:ext cx="531626" cy="0"/>
            </a:xfrm>
            <a:prstGeom prst="straightConnector1">
              <a:avLst/>
            </a:pr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80" name="Google Shape;780;p60"/>
            <p:cNvSpPr/>
            <p:nvPr/>
          </p:nvSpPr>
          <p:spPr>
            <a:xfrm>
              <a:off x="6309576" y="1164652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81" name="Google Shape;781;p60"/>
            <p:cNvSpPr txBox="1"/>
            <p:nvPr/>
          </p:nvSpPr>
          <p:spPr>
            <a:xfrm>
              <a:off x="6309576" y="1164652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A</a:t>
              </a:r>
              <a:r>
                <a:rPr lang="en-US" sz="240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uthor – Copy author’s name and web page </a:t>
              </a:r>
              <a:r>
                <a:rPr lang="en-US" sz="2400" i="1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link</a:t>
              </a:r>
              <a:r>
                <a:rPr lang="en-US" sz="240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, if available</a:t>
              </a:r>
              <a:endParaRPr sz="2400">
                <a:solidFill>
                  <a:schemeClr val="dk1"/>
                </a:solidFill>
                <a:ea typeface="Avenir"/>
                <a:cs typeface="Avenir"/>
                <a:sym typeface="Avenir"/>
              </a:endParaRPr>
            </a:p>
          </p:txBody>
        </p:sp>
        <p:sp>
          <p:nvSpPr>
            <p:cNvPr id="782" name="Google Shape;782;p60"/>
            <p:cNvSpPr/>
            <p:nvPr/>
          </p:nvSpPr>
          <p:spPr>
            <a:xfrm rot="1520019">
              <a:off x="4626860" y="2650049"/>
              <a:ext cx="1209234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cxnSp>
          <p:nvCxnSpPr>
            <p:cNvPr id="783" name="Google Shape;783;p60"/>
            <p:cNvCxnSpPr/>
            <p:nvPr/>
          </p:nvCxnSpPr>
          <p:spPr>
            <a:xfrm>
              <a:off x="5777950" y="2908758"/>
              <a:ext cx="531626" cy="0"/>
            </a:xfrm>
            <a:prstGeom prst="straightConnector1">
              <a:avLst/>
            </a:pr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84" name="Google Shape;784;p60"/>
            <p:cNvSpPr/>
            <p:nvPr/>
          </p:nvSpPr>
          <p:spPr>
            <a:xfrm>
              <a:off x="6309576" y="2327390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85" name="Google Shape;785;p60"/>
            <p:cNvSpPr txBox="1"/>
            <p:nvPr/>
          </p:nvSpPr>
          <p:spPr>
            <a:xfrm>
              <a:off x="6309576" y="2327390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S</a:t>
              </a:r>
              <a:r>
                <a:rPr lang="en-US" sz="2400" dirty="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ource</a:t>
              </a:r>
              <a:r>
                <a:rPr lang="en-US" sz="2400" b="1" i="1" dirty="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 - </a:t>
              </a:r>
              <a:r>
                <a:rPr lang="en-US" sz="2400" i="1" dirty="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Hyperlink</a:t>
              </a:r>
              <a:r>
                <a:rPr lang="en-US" sz="2400" dirty="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 the title to the original source</a:t>
              </a:r>
              <a:endParaRPr sz="2400" dirty="0">
                <a:solidFill>
                  <a:schemeClr val="dk1"/>
                </a:solidFill>
                <a:ea typeface="Avenir"/>
                <a:cs typeface="Avenir"/>
                <a:sym typeface="Avenir"/>
              </a:endParaRPr>
            </a:p>
          </p:txBody>
        </p:sp>
        <p:sp>
          <p:nvSpPr>
            <p:cNvPr id="786" name="Google Shape;786;p60"/>
            <p:cNvSpPr/>
            <p:nvPr/>
          </p:nvSpPr>
          <p:spPr>
            <a:xfrm rot="3291034">
              <a:off x="4282265" y="3295368"/>
              <a:ext cx="1898425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cxnSp>
          <p:nvCxnSpPr>
            <p:cNvPr id="787" name="Google Shape;787;p60"/>
            <p:cNvCxnSpPr/>
            <p:nvPr/>
          </p:nvCxnSpPr>
          <p:spPr>
            <a:xfrm>
              <a:off x="5777950" y="4071495"/>
              <a:ext cx="531626" cy="0"/>
            </a:xfrm>
            <a:prstGeom prst="straightConnector1">
              <a:avLst/>
            </a:prstGeom>
            <a:noFill/>
            <a:ln w="12700" cap="flat" cmpd="sng">
              <a:solidFill>
                <a:srgbClr val="E3501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88" name="Google Shape;788;p60"/>
            <p:cNvSpPr/>
            <p:nvPr/>
          </p:nvSpPr>
          <p:spPr>
            <a:xfrm>
              <a:off x="6309576" y="3490127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89" name="Google Shape;789;p60"/>
            <p:cNvSpPr txBox="1"/>
            <p:nvPr/>
          </p:nvSpPr>
          <p:spPr>
            <a:xfrm>
              <a:off x="6309576" y="3490127"/>
              <a:ext cx="3769715" cy="11627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L</a:t>
              </a:r>
              <a:r>
                <a:rPr lang="en-US" sz="240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icense – Copy the CC license name and </a:t>
              </a:r>
              <a:r>
                <a:rPr lang="en-US" sz="2400" i="1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hyperlink</a:t>
              </a:r>
              <a:r>
                <a:rPr lang="en-US" sz="2400">
                  <a:solidFill>
                    <a:schemeClr val="dk1"/>
                  </a:solidFill>
                  <a:ea typeface="Avenir"/>
                  <a:cs typeface="Avenir"/>
                  <a:sym typeface="Avenir"/>
                </a:rPr>
                <a:t> to the CC license deed page</a:t>
              </a:r>
              <a:endParaRPr sz="2400">
                <a:solidFill>
                  <a:schemeClr val="dk1"/>
                </a:solidFill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61"/>
          <p:cNvSpPr txBox="1">
            <a:spLocks noGrp="1"/>
          </p:cNvSpPr>
          <p:nvPr>
            <p:ph type="title"/>
          </p:nvPr>
        </p:nvSpPr>
        <p:spPr>
          <a:xfrm>
            <a:off x="906621" y="416243"/>
            <a:ext cx="10523379" cy="7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Bodoni"/>
              <a:buNone/>
            </a:pPr>
            <a:r>
              <a:rPr lang="en-US" dirty="0" smtClean="0">
                <a:solidFill>
                  <a:schemeClr val="dk1"/>
                </a:solidFill>
              </a:rPr>
              <a:t>Attribution </a:t>
            </a:r>
            <a:r>
              <a:rPr lang="en-US" dirty="0">
                <a:solidFill>
                  <a:schemeClr val="dk1"/>
                </a:solidFill>
              </a:rPr>
              <a:t>Example – Web Resource​</a:t>
            </a:r>
            <a:br>
              <a:rPr lang="en-US" dirty="0">
                <a:solidFill>
                  <a:schemeClr val="dk1"/>
                </a:solidFill>
              </a:rPr>
            </a:br>
            <a:endParaRPr dirty="0">
              <a:solidFill>
                <a:schemeClr val="dk1"/>
              </a:solidFill>
            </a:endParaRPr>
          </a:p>
        </p:txBody>
      </p:sp>
      <p:sp>
        <p:nvSpPr>
          <p:cNvPr id="795" name="Google Shape;795;p61"/>
          <p:cNvSpPr txBox="1">
            <a:spLocks noGrp="1"/>
          </p:cNvSpPr>
          <p:nvPr>
            <p:ph type="body" idx="1"/>
          </p:nvPr>
        </p:nvSpPr>
        <p:spPr>
          <a:xfrm>
            <a:off x="906622" y="1214958"/>
            <a:ext cx="10294778" cy="5160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 algn="l" rtl="0">
              <a:lnSpc>
                <a:spcPct val="110000"/>
              </a:lnSpc>
              <a:spcAft>
                <a:spcPts val="0"/>
              </a:spcAft>
              <a:buSzPct val="100000"/>
            </a:pPr>
            <a:r>
              <a:rPr lang="en-US" sz="2400" dirty="0">
                <a:solidFill>
                  <a:schemeClr val="dk1"/>
                </a:solidFill>
              </a:rPr>
              <a:t>Title: Best practices for attribution</a:t>
            </a:r>
            <a:endParaRPr lang="en-US"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dirty="0"/>
              <a:t>Author: Creative Commons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dirty="0"/>
              <a:t>Source: </a:t>
            </a:r>
            <a:r>
              <a:rPr lang="en-US" sz="2400" u="sng" dirty="0">
                <a:solidFill>
                  <a:schemeClr val="hlink"/>
                </a:solidFill>
                <a:hlinkClick r:id="rId3"/>
              </a:rPr>
              <a:t>https://wiki.creativecommons.org/wiki/Best_practices_for_attribution</a:t>
            </a:r>
            <a:r>
              <a:rPr lang="en-US" sz="2400" dirty="0"/>
              <a:t> (hyperlink this to the title)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dirty="0"/>
              <a:t>License: CC BY 4.0 (hyperlink license deed URL)</a:t>
            </a:r>
            <a:endParaRPr sz="2400" dirty="0">
              <a:ea typeface="Calibri" panose="020F0502020204030204"/>
              <a:cs typeface="Calibri" panose="020F0502020204030204"/>
            </a:endParaRPr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dirty="0"/>
              <a:t>License deed URL: https://creativecommons.org/licenses/by/4.0/  (hyperlink it to the license)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u="sng" dirty="0">
                <a:solidFill>
                  <a:schemeClr val="hlink"/>
                </a:solidFill>
                <a:hlinkClick r:id="rId3"/>
              </a:rPr>
              <a:t>Best practices for attribution</a:t>
            </a:r>
            <a:r>
              <a:rPr lang="en-US" sz="2400" dirty="0"/>
              <a:t> by </a:t>
            </a:r>
            <a:r>
              <a:rPr lang="en-US" sz="2400" u="sng" dirty="0">
                <a:solidFill>
                  <a:schemeClr val="hlink"/>
                </a:solidFill>
                <a:hlinkClick r:id="rId4"/>
              </a:rPr>
              <a:t>Creative Commons</a:t>
            </a:r>
            <a:r>
              <a:rPr lang="en-US" sz="2400" dirty="0"/>
              <a:t> is licensed under </a:t>
            </a:r>
            <a:r>
              <a:rPr lang="en-US" sz="2400" u="sng" dirty="0">
                <a:solidFill>
                  <a:schemeClr val="hlink"/>
                </a:solidFill>
                <a:hlinkClick r:id="rId5"/>
              </a:rPr>
              <a:t>CC BY 4.0</a:t>
            </a:r>
            <a:endParaRPr sz="2400" dirty="0">
              <a:solidFill>
                <a:schemeClr val="hlink"/>
              </a:solidFill>
              <a:ea typeface="Calibri" panose="020F0502020204030204"/>
              <a:cs typeface="Calibri" panose="020F0502020204030204"/>
              <a:hlinkClick r:id="rId5"/>
            </a:endParaRPr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</a:pPr>
            <a:r>
              <a:rPr lang="en-US" sz="2400" dirty="0"/>
              <a:t>Attribution generated using  </a:t>
            </a:r>
            <a:r>
              <a:rPr lang="en-US" sz="2400" u="sng" dirty="0">
                <a:solidFill>
                  <a:schemeClr val="hlink"/>
                </a:solidFill>
                <a:hlinkClick r:id="rId6"/>
              </a:rPr>
              <a:t>Open Attribution Builder</a:t>
            </a:r>
            <a:r>
              <a:rPr lang="en-US" sz="2400" dirty="0"/>
              <a:t> by </a:t>
            </a:r>
            <a:r>
              <a:rPr lang="en-US" sz="2400" u="sng" dirty="0">
                <a:solidFill>
                  <a:schemeClr val="hlink"/>
                </a:solidFill>
                <a:hlinkClick r:id="rId7"/>
              </a:rPr>
              <a:t>Open Washington</a:t>
            </a:r>
            <a:r>
              <a:rPr lang="en-US" sz="2400" dirty="0"/>
              <a:t>, </a:t>
            </a:r>
            <a:r>
              <a:rPr lang="en-US" sz="2400" u="sng" dirty="0">
                <a:solidFill>
                  <a:schemeClr val="hlink"/>
                </a:solidFill>
                <a:hlinkClick r:id="rId8"/>
              </a:rPr>
              <a:t>SBCTC</a:t>
            </a:r>
            <a:r>
              <a:rPr lang="en-US" sz="2400" dirty="0"/>
              <a:t>  is licensed under </a:t>
            </a:r>
            <a:r>
              <a:rPr lang="en-US" sz="2400" u="sng" dirty="0">
                <a:solidFill>
                  <a:schemeClr val="hlink"/>
                </a:solidFill>
                <a:hlinkClick r:id="rId5"/>
              </a:rPr>
              <a:t>CC BY 4.0</a:t>
            </a:r>
            <a:endParaRPr sz="2200" dirty="0">
              <a:solidFill>
                <a:schemeClr val="hlink"/>
              </a:solidFill>
              <a:ea typeface="Calibri" panose="020F0502020204030204"/>
              <a:cs typeface="Calibri" panose="020F0502020204030204"/>
              <a:hlinkClick r:id="rId5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77A8AE-D5E3-2EA4-3B67-F35F56F352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Bodoni"/>
              <a:buNone/>
            </a:pPr>
            <a:r>
              <a:rPr lang="en-US" dirty="0">
                <a:solidFill>
                  <a:schemeClr val="dk1"/>
                </a:solidFill>
              </a:rPr>
              <a:t>Attribution Example – Image</a:t>
            </a:r>
            <a:r>
              <a:rPr lang="en-US" dirty="0"/>
              <a:t>​</a:t>
            </a:r>
            <a:br>
              <a:rPr lang="en-US" dirty="0"/>
            </a:br>
            <a:r>
              <a:rPr lang="en-US" dirty="0"/>
              <a:t>​</a:t>
            </a:r>
            <a:br>
              <a:rPr lang="en-US" dirty="0"/>
            </a:br>
            <a:endParaRPr dirty="0"/>
          </a:p>
        </p:txBody>
      </p:sp>
      <p:sp>
        <p:nvSpPr>
          <p:cNvPr id="801" name="Google Shape;801;p62"/>
          <p:cNvSpPr txBox="1">
            <a:spLocks noGrp="1"/>
          </p:cNvSpPr>
          <p:nvPr>
            <p:ph type="body" idx="1"/>
          </p:nvPr>
        </p:nvSpPr>
        <p:spPr>
          <a:xfrm>
            <a:off x="1018309" y="1381125"/>
            <a:ext cx="10756747" cy="4994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US" dirty="0"/>
              <a:t>Title: Social Media Icons in Powder Tins</a:t>
            </a:r>
            <a:endParaRPr lang="en-US"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Author: Mike Corbett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Source: https://flic.kr/p/29Kkshj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License: CC BY 2.0 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lvl="1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License deed URL: http://creativecommons.org/licenses/by/2.0 </a:t>
            </a:r>
            <a:endParaRPr sz="3200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u="sng" dirty="0">
                <a:solidFill>
                  <a:schemeClr val="hlink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Social Media Icons in Powder Tins</a:t>
            </a:r>
            <a:r>
              <a:rPr lang="en-US" dirty="0"/>
              <a:t> by Mike Corbett is licensed under </a:t>
            </a:r>
            <a:r>
              <a:rPr lang="en-US" u="sng" dirty="0">
                <a:solidFill>
                  <a:schemeClr val="hlink"/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 2.0</a:t>
            </a:r>
            <a:endParaRPr sz="3200" dirty="0">
              <a:solidFill>
                <a:schemeClr val="hlink"/>
              </a:solidFill>
              <a:ea typeface="Calibri" panose="020F0502020204030204"/>
              <a:cs typeface="Calibri" panose="020F0502020204030204"/>
            </a:endParaRPr>
          </a:p>
          <a:p>
            <a:pPr lvl="1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Attribution generated using  </a:t>
            </a:r>
            <a:r>
              <a:rPr lang="en-US" u="sng" dirty="0">
                <a:solidFill>
                  <a:schemeClr val="hlink"/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Open Attribution Builder</a:t>
            </a:r>
            <a:r>
              <a:rPr lang="en-US" dirty="0"/>
              <a:t> by </a:t>
            </a:r>
            <a:r>
              <a:rPr lang="en-US" u="sng" dirty="0">
                <a:solidFill>
                  <a:schemeClr val="hlink"/>
                </a:solidFill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Open Washington</a:t>
            </a:r>
            <a:r>
              <a:rPr lang="en-US" dirty="0"/>
              <a:t>, </a:t>
            </a:r>
            <a:r>
              <a:rPr lang="en-US" u="sng" dirty="0">
                <a:solidFill>
                  <a:schemeClr val="hlink"/>
                </a:solidFill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SBCTC</a:t>
            </a:r>
            <a:r>
              <a:rPr lang="en-US" dirty="0"/>
              <a:t>  is licensed under </a:t>
            </a:r>
            <a:r>
              <a:rPr lang="en-US" u="sng" dirty="0">
                <a:solidFill>
                  <a:schemeClr val="hlink"/>
                </a:solidFill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 BY 4.0</a:t>
            </a:r>
            <a:endParaRPr dirty="0">
              <a:solidFill>
                <a:schemeClr val="hlink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37B877-7799-253E-64FA-87A5AF64A2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4" name="Rectangle 75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Google Shape;749;p57"/>
          <p:cNvSpPr txBox="1"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buClr>
                <a:schemeClr val="lt2"/>
              </a:buClr>
              <a:buSzPts val="4000"/>
            </a:pPr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Openness in OER  </a:t>
            </a:r>
          </a:p>
        </p:txBody>
      </p:sp>
      <p:cxnSp>
        <p:nvCxnSpPr>
          <p:cNvPr id="760" name="Straight Connector 75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668D62-032D-8804-7F43-FA540BD4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7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Bodoni"/>
              <a:buNone/>
            </a:pPr>
            <a:r>
              <a:rPr lang="en-US" dirty="0">
                <a:solidFill>
                  <a:schemeClr val="dk1"/>
                </a:solidFill>
              </a:rPr>
              <a:t>Attribution Example – Video​</a:t>
            </a:r>
            <a:br>
              <a:rPr lang="en-US" dirty="0">
                <a:solidFill>
                  <a:schemeClr val="dk1"/>
                </a:solidFill>
              </a:rPr>
            </a:br>
            <a:endParaRPr dirty="0">
              <a:solidFill>
                <a:schemeClr val="dk1"/>
              </a:solidFill>
            </a:endParaRPr>
          </a:p>
        </p:txBody>
      </p:sp>
      <p:sp>
        <p:nvSpPr>
          <p:cNvPr id="807" name="Google Shape;807;p6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US" dirty="0"/>
              <a:t>Title: What is Blended Learning ?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Author: Frederic Skrzypek</a:t>
            </a:r>
            <a:endParaRPr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Source: https://youtu.be/lIh4jJlvF44</a:t>
            </a:r>
            <a:endParaRPr dirty="0">
              <a:ea typeface="Calibri" panose="020F0502020204030204"/>
              <a:cs typeface="Calibri" panose="020F0502020204030204"/>
            </a:endParaRPr>
          </a:p>
          <a:p>
            <a:pPr marL="228600" indent="-228600">
              <a:buSzPts val="2400"/>
            </a:pPr>
            <a:r>
              <a:rPr lang="en-US" dirty="0"/>
              <a:t>License: CC BY 3.0 </a:t>
            </a:r>
            <a:endParaRPr dirty="0">
              <a:solidFill>
                <a:schemeClr val="dk1"/>
              </a:solidFill>
              <a:ea typeface="Calibri" panose="020F0502020204030204"/>
              <a:cs typeface="Calibri" panose="020F0502020204030204"/>
            </a:endParaRPr>
          </a:p>
          <a:p>
            <a:pPr lvl="1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License deed URL: http://creativecommons.org/licenses/by/3.0</a:t>
            </a:r>
            <a:endParaRPr dirty="0">
              <a:ea typeface="Calibri" panose="020F0502020204030204"/>
              <a:cs typeface="Calibri" panose="020F0502020204030204"/>
            </a:endParaRPr>
          </a:p>
          <a:p>
            <a:pPr marL="22860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u="sng" dirty="0">
                <a:solidFill>
                  <a:schemeClr val="hlink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What is Blended Learning ?</a:t>
            </a:r>
            <a:r>
              <a:rPr lang="en-US" dirty="0"/>
              <a:t> by Frederic Skrzypek is licensed under </a:t>
            </a:r>
            <a:r>
              <a:rPr lang="en-US" u="sng" dirty="0">
                <a:solidFill>
                  <a:schemeClr val="hlink"/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 3.0</a:t>
            </a:r>
            <a:endParaRPr dirty="0">
              <a:solidFill>
                <a:schemeClr val="hlink"/>
              </a:solidFill>
              <a:ea typeface="Calibri" panose="020F0502020204030204"/>
              <a:cs typeface="Calibri" panose="020F0502020204030204"/>
            </a:endParaRPr>
          </a:p>
          <a:p>
            <a:pPr lvl="1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</a:pPr>
            <a:r>
              <a:rPr lang="en-US" dirty="0"/>
              <a:t>Attribution generated using  </a:t>
            </a:r>
            <a:r>
              <a:rPr lang="en-US" u="sng" dirty="0">
                <a:solidFill>
                  <a:schemeClr val="hlink"/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Open Attribution Builder</a:t>
            </a:r>
            <a:r>
              <a:rPr lang="en-US" dirty="0"/>
              <a:t> by </a:t>
            </a:r>
            <a:r>
              <a:rPr lang="en-US" u="sng" dirty="0">
                <a:solidFill>
                  <a:schemeClr val="hlink"/>
                </a:solidFill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Open Washington</a:t>
            </a:r>
            <a:r>
              <a:rPr lang="en-US" dirty="0"/>
              <a:t>, </a:t>
            </a:r>
            <a:r>
              <a:rPr lang="en-US" u="sng" dirty="0">
                <a:solidFill>
                  <a:schemeClr val="hlink"/>
                </a:solidFill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SBCTC</a:t>
            </a:r>
            <a:r>
              <a:rPr lang="en-US" dirty="0"/>
              <a:t>  is licensed under </a:t>
            </a:r>
            <a:r>
              <a:rPr lang="en-US" u="sng" dirty="0">
                <a:solidFill>
                  <a:schemeClr val="hlink"/>
                </a:solidFill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 BY 4.0</a:t>
            </a:r>
            <a:endParaRPr dirty="0">
              <a:solidFill>
                <a:schemeClr val="hlink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BAD6DC-5F28-5357-D990-960F602EE1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65"/>
          <p:cNvSpPr txBox="1">
            <a:spLocks noGrp="1"/>
          </p:cNvSpPr>
          <p:nvPr>
            <p:ph type="title"/>
          </p:nvPr>
        </p:nvSpPr>
        <p:spPr>
          <a:xfrm>
            <a:off x="989046" y="339634"/>
            <a:ext cx="9875520" cy="696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Bodoni"/>
              <a:buNone/>
            </a:pPr>
            <a:r>
              <a:rPr lang="en-US" dirty="0">
                <a:solidFill>
                  <a:schemeClr val="dk1"/>
                </a:solidFill>
              </a:rPr>
              <a:t>Attribution for Adaptations / Remix ​</a:t>
            </a:r>
            <a:br>
              <a:rPr lang="en-US" dirty="0">
                <a:solidFill>
                  <a:schemeClr val="dk1"/>
                </a:solidFill>
              </a:rPr>
            </a:br>
            <a:endParaRPr dirty="0">
              <a:solidFill>
                <a:schemeClr val="dk1"/>
              </a:solidFill>
            </a:endParaRPr>
          </a:p>
        </p:txBody>
      </p:sp>
      <p:sp>
        <p:nvSpPr>
          <p:cNvPr id="819" name="Google Shape;819;p65"/>
          <p:cNvSpPr txBox="1">
            <a:spLocks noGrp="1"/>
          </p:cNvSpPr>
          <p:nvPr>
            <p:ph type="body" idx="1"/>
          </p:nvPr>
        </p:nvSpPr>
        <p:spPr>
          <a:xfrm>
            <a:off x="989046" y="1036320"/>
            <a:ext cx="10394302" cy="536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chemeClr val="dk1"/>
                </a:solidFill>
              </a:rPr>
              <a:t>Use the phrase “Adapted from" for attributing one OER 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–"/>
            </a:pPr>
            <a:r>
              <a:rPr lang="en-US" sz="2400" b="1" dirty="0">
                <a:solidFill>
                  <a:schemeClr val="dk1"/>
                </a:solidFill>
              </a:rPr>
              <a:t>Example: </a:t>
            </a:r>
            <a:r>
              <a:rPr lang="en-US" sz="2400" dirty="0">
                <a:solidFill>
                  <a:schemeClr val="dk1"/>
                </a:solidFill>
              </a:rPr>
              <a:t>Adapted from</a:t>
            </a:r>
            <a:r>
              <a:rPr lang="en-US" sz="2400" dirty="0"/>
              <a:t> </a:t>
            </a:r>
            <a:r>
              <a:rPr lang="en-US" sz="2400" u="sng" dirty="0">
                <a:solidFill>
                  <a:schemeClr val="hlink"/>
                </a:solidFill>
                <a:hlinkClick r:id="rId3"/>
              </a:rPr>
              <a:t>Attributing OER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dk1"/>
                </a:solidFill>
              </a:rPr>
              <a:t>by</a:t>
            </a:r>
            <a:r>
              <a:rPr lang="en-US" sz="2400" dirty="0"/>
              <a:t> </a:t>
            </a:r>
            <a:r>
              <a:rPr lang="en-US" sz="2400" u="sng" dirty="0">
                <a:solidFill>
                  <a:schemeClr val="hlink"/>
                </a:solidFill>
                <a:hlinkClick r:id="rId4"/>
              </a:rPr>
              <a:t>Community College Consortium for Open Educational Resources (CCCOER) </a:t>
            </a:r>
            <a:r>
              <a:rPr lang="en-US" sz="2400" dirty="0">
                <a:solidFill>
                  <a:schemeClr val="dk1"/>
                </a:solidFill>
              </a:rPr>
              <a:t>is licensed under </a:t>
            </a:r>
            <a:r>
              <a:rPr lang="en-US" sz="2400" u="sng" dirty="0">
                <a:solidFill>
                  <a:schemeClr val="hlink"/>
                </a:solidFill>
                <a:hlinkClick r:id="rId5"/>
              </a:rPr>
              <a:t>CC BY 4.0</a:t>
            </a:r>
            <a:r>
              <a:rPr lang="en-US" sz="2400" dirty="0"/>
              <a:t> 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chemeClr val="dk1"/>
                </a:solidFill>
              </a:rPr>
              <a:t>Use the phrase “Adapted from the following sources”  for listing multiple OERs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–"/>
            </a:pPr>
            <a:r>
              <a:rPr lang="en-US" sz="2400" b="1" dirty="0">
                <a:solidFill>
                  <a:schemeClr val="dk1"/>
                </a:solidFill>
              </a:rPr>
              <a:t>Example</a:t>
            </a:r>
            <a:r>
              <a:rPr lang="en-US" sz="2400" dirty="0">
                <a:solidFill>
                  <a:schemeClr val="dk1"/>
                </a:solidFill>
              </a:rPr>
              <a:t>:  The content of this course is adapted from the following sources"</a:t>
            </a:r>
            <a:endParaRPr dirty="0"/>
          </a:p>
          <a:p>
            <a:pPr marL="1143000" lvl="2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 u="sng" dirty="0">
                <a:solidFill>
                  <a:schemeClr val="hlink"/>
                </a:solidFill>
                <a:hlinkClick r:id="rId6"/>
              </a:rPr>
              <a:t>Best practices for attribution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dk1"/>
                </a:solidFill>
              </a:rPr>
              <a:t>by</a:t>
            </a:r>
            <a:r>
              <a:rPr lang="en-US" sz="2400" dirty="0"/>
              <a:t> </a:t>
            </a:r>
            <a:r>
              <a:rPr lang="en-US" sz="2400" u="sng" dirty="0">
                <a:solidFill>
                  <a:schemeClr val="hlink"/>
                </a:solidFill>
                <a:hlinkClick r:id="rId7"/>
              </a:rPr>
              <a:t>Creative Commons</a:t>
            </a:r>
            <a:r>
              <a:rPr lang="en-US" sz="2400" dirty="0"/>
              <a:t> </a:t>
            </a:r>
            <a:r>
              <a:rPr lang="en-US" sz="2400" dirty="0">
                <a:solidFill>
                  <a:schemeClr val="dk1"/>
                </a:solidFill>
              </a:rPr>
              <a:t>is licensed under</a:t>
            </a:r>
            <a:r>
              <a:rPr lang="en-US" sz="2400" dirty="0"/>
              <a:t> </a:t>
            </a:r>
            <a:r>
              <a:rPr lang="en-US" sz="2400" u="sng" dirty="0">
                <a:solidFill>
                  <a:schemeClr val="hlink"/>
                </a:solidFill>
                <a:hlinkClick r:id="rId5"/>
              </a:rPr>
              <a:t>CC BY 4.0</a:t>
            </a:r>
            <a:endParaRPr sz="2400" dirty="0"/>
          </a:p>
          <a:p>
            <a:pPr marL="1143000" lvl="2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 u="sng" dirty="0">
                <a:solidFill>
                  <a:schemeClr val="hlink"/>
                </a:solidFill>
                <a:hlinkClick r:id="rId3"/>
              </a:rPr>
              <a:t>Attributing OER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dk1"/>
                </a:solidFill>
              </a:rPr>
              <a:t>by</a:t>
            </a:r>
            <a:r>
              <a:rPr lang="en-US" sz="2400" dirty="0"/>
              <a:t> </a:t>
            </a:r>
            <a:r>
              <a:rPr lang="en-US" sz="2400" u="sng" dirty="0">
                <a:solidFill>
                  <a:schemeClr val="hlink"/>
                </a:solidFill>
                <a:hlinkClick r:id="rId4"/>
              </a:rPr>
              <a:t>Community College Consortium for Open Educational Resources (CCCOER) </a:t>
            </a:r>
            <a:r>
              <a:rPr lang="en-US" sz="2400" dirty="0">
                <a:solidFill>
                  <a:schemeClr val="dk1"/>
                </a:solidFill>
              </a:rPr>
              <a:t>is licensed under </a:t>
            </a:r>
            <a:r>
              <a:rPr lang="en-US" sz="2400" u="sng" dirty="0">
                <a:solidFill>
                  <a:schemeClr val="hlink"/>
                </a:solidFill>
                <a:hlinkClick r:id="rId5"/>
              </a:rPr>
              <a:t>CC BY 4.0</a:t>
            </a:r>
            <a:endParaRPr sz="2400" dirty="0"/>
          </a:p>
          <a:p>
            <a:pPr marL="1143000" lvl="2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 u="sng" dirty="0">
                <a:solidFill>
                  <a:schemeClr val="hlink"/>
                </a:solidFill>
                <a:hlinkClick r:id="rId8"/>
              </a:rPr>
              <a:t>How to make an open online course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dk1"/>
                </a:solidFill>
              </a:rPr>
              <a:t>by</a:t>
            </a:r>
            <a:r>
              <a:rPr lang="en-US" sz="2400" dirty="0"/>
              <a:t> </a:t>
            </a:r>
            <a:r>
              <a:rPr lang="en-US" sz="2400" u="sng" dirty="0">
                <a:solidFill>
                  <a:schemeClr val="hlink"/>
                </a:solidFill>
                <a:hlinkClick r:id="rId9"/>
              </a:rPr>
              <a:t>Open University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dk1"/>
                </a:solidFill>
              </a:rPr>
              <a:t>is licensed under </a:t>
            </a:r>
            <a:r>
              <a:rPr lang="en-US" sz="2400" u="sng" dirty="0">
                <a:solidFill>
                  <a:schemeClr val="hlink"/>
                </a:solidFill>
                <a:hlinkClick r:id="rId10"/>
              </a:rPr>
              <a:t>CC BY-NC-SA 4.0</a:t>
            </a:r>
            <a:endParaRPr sz="2400" dirty="0"/>
          </a:p>
          <a:p>
            <a:pPr marL="228600" lvl="0" indent="-76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None/>
            </a:pPr>
            <a:endParaRPr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DB8FF5-0DB1-973D-7583-9EFFE1907F8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71561A2-877D-C4AD-7292-E09D1064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2452252"/>
            <a:ext cx="5925989" cy="195331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9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Queries</a:t>
            </a:r>
          </a:p>
        </p:txBody>
      </p:sp>
      <p:pic>
        <p:nvPicPr>
          <p:cNvPr id="10" name="Picture 9" descr="Question mark">
            <a:extLst>
              <a:ext uri="{FF2B5EF4-FFF2-40B4-BE49-F238E27FC236}">
                <a16:creationId xmlns:a16="http://schemas.microsoft.com/office/drawing/2014/main" id="{EF22A1D2-B381-9159-BD1C-DD0F6681E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49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8FD43-2C98-4841-180C-2C55AA55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723" y="233681"/>
            <a:ext cx="10765077" cy="853439"/>
          </a:xfrm>
        </p:spPr>
        <p:txBody>
          <a:bodyPr/>
          <a:lstStyle/>
          <a:p>
            <a:r>
              <a:rPr lang="en-IN" dirty="0"/>
              <a:t>Openness in OER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DA95BD5C-4FC0-33A3-6999-F543FC950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026833"/>
              </p:ext>
            </p:extLst>
          </p:nvPr>
        </p:nvGraphicFramePr>
        <p:xfrm>
          <a:off x="403046" y="1058365"/>
          <a:ext cx="6993434" cy="5484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llout: Left Arrow 4">
            <a:extLst>
              <a:ext uri="{FF2B5EF4-FFF2-40B4-BE49-F238E27FC236}">
                <a16:creationId xmlns:a16="http://schemas.microsoft.com/office/drawing/2014/main" id="{00F8B387-7A86-C879-6D61-9BA671CBCE1E}"/>
              </a:ext>
            </a:extLst>
          </p:cNvPr>
          <p:cNvSpPr/>
          <p:nvPr/>
        </p:nvSpPr>
        <p:spPr>
          <a:xfrm>
            <a:off x="7396480" y="1087120"/>
            <a:ext cx="4175760" cy="4612640"/>
          </a:xfrm>
          <a:prstGeom prst="left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Open Educational Resources (OER) are teaching, learning, and research materials that are either (a) in the public domain or (b) </a:t>
            </a:r>
            <a:r>
              <a:rPr lang="en-US" sz="2000" dirty="0">
                <a:hlinkClick r:id="rId8"/>
              </a:rPr>
              <a:t>licensed</a:t>
            </a:r>
            <a:r>
              <a:rPr lang="en-US" sz="2000" dirty="0"/>
              <a:t> in a manner that provides everyone with free and perpetual permission to engage in the 5R activities (Creative Commons)</a:t>
            </a:r>
            <a:endParaRPr lang="en-IN" sz="2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37F6D5-6C09-C1CD-91D3-D0EFC386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95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Open Educational Practices (OEP)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C50054B7-8613-882F-7AE5-3D6470B187E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72807277"/>
              </p:ext>
            </p:extLst>
          </p:nvPr>
        </p:nvGraphicFramePr>
        <p:xfrm>
          <a:off x="838200" y="1681852"/>
          <a:ext cx="5181600" cy="4495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5557-7951-4AEF-AC74-3B3F256B23E5}" type="slidenum">
              <a:rPr lang="en-IN" smtClean="0"/>
              <a:t>5</a:t>
            </a:fld>
            <a:endParaRPr lang="en-I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4819" y="2272148"/>
            <a:ext cx="5701145" cy="203839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6134819" y="4310546"/>
            <a:ext cx="57365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Guidance </a:t>
            </a:r>
            <a:r>
              <a:rPr lang="en-US" sz="1600" dirty="0"/>
              <a:t>on Open Educational Practices during School </a:t>
            </a:r>
            <a:r>
              <a:rPr lang="en-US" sz="1600" dirty="0" smtClean="0"/>
              <a:t>Closures</a:t>
            </a:r>
            <a:r>
              <a:rPr lang="en-US" sz="1600" dirty="0"/>
              <a:t> by Smart Learning Institute of Beijing Normal University is licensed under </a:t>
            </a:r>
            <a:r>
              <a:rPr lang="en-US" sz="1600" dirty="0">
                <a:hlinkClick r:id="rId9"/>
              </a:rPr>
              <a:t>CC BY-SA 4.0</a:t>
            </a:r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20709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 txBox="1">
            <a:spLocks noGrp="1"/>
          </p:cNvSpPr>
          <p:nvPr>
            <p:ph type="title"/>
          </p:nvPr>
        </p:nvSpPr>
        <p:spPr>
          <a:xfrm>
            <a:off x="1059873" y="258763"/>
            <a:ext cx="102192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doni"/>
              <a:buNone/>
            </a:pPr>
            <a:r>
              <a:rPr lang="en-US" sz="4600" dirty="0"/>
              <a:t>OER Adoption in India</a:t>
            </a:r>
            <a:endParaRPr sz="4600" dirty="0"/>
          </a:p>
        </p:txBody>
      </p:sp>
      <p:sp>
        <p:nvSpPr>
          <p:cNvPr id="174" name="Google Shape;174;p22"/>
          <p:cNvSpPr txBox="1">
            <a:spLocks noGrp="1"/>
          </p:cNvSpPr>
          <p:nvPr>
            <p:ph type="body" idx="1"/>
          </p:nvPr>
        </p:nvSpPr>
        <p:spPr>
          <a:xfrm>
            <a:off x="912846" y="1323216"/>
            <a:ext cx="10442511" cy="46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189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605"/>
              <a:buChar char="•"/>
            </a:pPr>
            <a:r>
              <a:rPr lang="en-US"/>
              <a:t>OER adoption in India is relatively low due to lack of (Mishra &amp; Singh, 2017)</a:t>
            </a:r>
            <a:endParaRPr/>
          </a:p>
          <a:p>
            <a:pPr marL="914377" lvl="1" indent="-291744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605"/>
              <a:buNone/>
            </a:pPr>
            <a:endParaRPr/>
          </a:p>
          <a:p>
            <a:pPr marL="228600" lvl="0" indent="-508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endParaRPr b="0" i="0"/>
          </a:p>
          <a:p>
            <a:pPr marL="228600" lvl="0" indent="-508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228600" lvl="0" indent="-508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75" name="Google Shape;175;p2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grpSp>
        <p:nvGrpSpPr>
          <p:cNvPr id="176" name="Google Shape;176;p22"/>
          <p:cNvGrpSpPr/>
          <p:nvPr/>
        </p:nvGrpSpPr>
        <p:grpSpPr>
          <a:xfrm>
            <a:off x="-2620247" y="1765760"/>
            <a:ext cx="13301581" cy="5037480"/>
            <a:chOff x="-4227869" y="-648695"/>
            <a:chExt cx="13301581" cy="5037480"/>
          </a:xfrm>
        </p:grpSpPr>
        <p:sp>
          <p:nvSpPr>
            <p:cNvPr id="177" name="Google Shape;177;p22"/>
            <p:cNvSpPr/>
            <p:nvPr/>
          </p:nvSpPr>
          <p:spPr>
            <a:xfrm>
              <a:off x="-4227869" y="-648695"/>
              <a:ext cx="5037480" cy="5037480"/>
            </a:xfrm>
            <a:prstGeom prst="blockArc">
              <a:avLst>
                <a:gd name="adj1" fmla="val 18900000"/>
                <a:gd name="adj2" fmla="val 2700000"/>
                <a:gd name="adj3" fmla="val 429"/>
              </a:avLst>
            </a:prstGeom>
            <a:noFill/>
            <a:ln w="12700" cap="flat" cmpd="sng">
              <a:solidFill>
                <a:srgbClr val="2114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2"/>
            <p:cNvSpPr/>
            <p:nvPr/>
          </p:nvSpPr>
          <p:spPr>
            <a:xfrm>
              <a:off x="424172" y="287538"/>
              <a:ext cx="8649540" cy="575375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2"/>
            <p:cNvSpPr txBox="1"/>
            <p:nvPr/>
          </p:nvSpPr>
          <p:spPr>
            <a:xfrm>
              <a:off x="424172" y="287538"/>
              <a:ext cx="8649540" cy="575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6700" tIns="71100" rIns="71100" bIns="71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Times New Roman"/>
                <a:buNone/>
              </a:pPr>
              <a:r>
                <a:rPr lang="en-US" sz="28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Understanding of copyright and open licensing</a:t>
              </a:r>
              <a:endParaRPr/>
            </a:p>
          </p:txBody>
        </p:sp>
        <p:sp>
          <p:nvSpPr>
            <p:cNvPr id="180" name="Google Shape;180;p22"/>
            <p:cNvSpPr/>
            <p:nvPr/>
          </p:nvSpPr>
          <p:spPr>
            <a:xfrm>
              <a:off x="64563" y="215616"/>
              <a:ext cx="719219" cy="71921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2"/>
            <p:cNvSpPr/>
            <p:nvPr/>
          </p:nvSpPr>
          <p:spPr>
            <a:xfrm>
              <a:off x="754048" y="1150750"/>
              <a:ext cx="8319664" cy="575375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2"/>
            <p:cNvSpPr txBox="1"/>
            <p:nvPr/>
          </p:nvSpPr>
          <p:spPr>
            <a:xfrm>
              <a:off x="754048" y="1150750"/>
              <a:ext cx="8319664" cy="575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6700" tIns="71100" rIns="71100" bIns="71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Times New Roman"/>
                <a:buNone/>
              </a:pPr>
              <a:r>
                <a:rPr lang="en-US" sz="28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Advocacy and capacity building initiatives </a:t>
              </a:r>
              <a:endParaRPr/>
            </a:p>
          </p:txBody>
        </p:sp>
        <p:sp>
          <p:nvSpPr>
            <p:cNvPr id="183" name="Google Shape;183;p22"/>
            <p:cNvSpPr/>
            <p:nvPr/>
          </p:nvSpPr>
          <p:spPr>
            <a:xfrm>
              <a:off x="394438" y="1078828"/>
              <a:ext cx="719219" cy="71921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2"/>
            <p:cNvSpPr/>
            <p:nvPr/>
          </p:nvSpPr>
          <p:spPr>
            <a:xfrm>
              <a:off x="754048" y="2013963"/>
              <a:ext cx="8319664" cy="575375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2"/>
            <p:cNvSpPr txBox="1"/>
            <p:nvPr/>
          </p:nvSpPr>
          <p:spPr>
            <a:xfrm>
              <a:off x="754048" y="2013963"/>
              <a:ext cx="8319664" cy="575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6700" tIns="71100" rIns="71100" bIns="71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Times New Roman"/>
                <a:buNone/>
              </a:pPr>
              <a:r>
                <a:rPr lang="en-US" sz="28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 and funding</a:t>
              </a:r>
              <a:endParaRPr/>
            </a:p>
          </p:txBody>
        </p:sp>
        <p:sp>
          <p:nvSpPr>
            <p:cNvPr id="186" name="Google Shape;186;p22"/>
            <p:cNvSpPr/>
            <p:nvPr/>
          </p:nvSpPr>
          <p:spPr>
            <a:xfrm>
              <a:off x="394438" y="1942041"/>
              <a:ext cx="719219" cy="71921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2"/>
            <p:cNvSpPr/>
            <p:nvPr/>
          </p:nvSpPr>
          <p:spPr>
            <a:xfrm>
              <a:off x="424172" y="2877176"/>
              <a:ext cx="8649540" cy="575375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2"/>
            <p:cNvSpPr txBox="1"/>
            <p:nvPr/>
          </p:nvSpPr>
          <p:spPr>
            <a:xfrm>
              <a:off x="424172" y="2877176"/>
              <a:ext cx="8649540" cy="575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6700" tIns="71100" rIns="71100" bIns="71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Times New Roman"/>
                <a:buNone/>
              </a:pPr>
              <a:r>
                <a:rPr lang="en-US" sz="28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Institutional incentives and support</a:t>
              </a:r>
              <a:endParaRPr/>
            </a:p>
          </p:txBody>
        </p:sp>
        <p:sp>
          <p:nvSpPr>
            <p:cNvPr id="189" name="Google Shape;189;p22"/>
            <p:cNvSpPr/>
            <p:nvPr/>
          </p:nvSpPr>
          <p:spPr>
            <a:xfrm>
              <a:off x="64563" y="2805254"/>
              <a:ext cx="719219" cy="71921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5"/>
          <p:cNvSpPr txBox="1">
            <a:spLocks noGrp="1"/>
          </p:cNvSpPr>
          <p:nvPr>
            <p:ph type="title"/>
          </p:nvPr>
        </p:nvSpPr>
        <p:spPr>
          <a:xfrm>
            <a:off x="912845" y="258761"/>
            <a:ext cx="10366310" cy="901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 dirty="0"/>
              <a:t>OER Competency Framework for Teachers</a:t>
            </a:r>
            <a:endParaRPr dirty="0"/>
          </a:p>
        </p:txBody>
      </p:sp>
      <p:sp>
        <p:nvSpPr>
          <p:cNvPr id="247" name="Google Shape;247;p25"/>
          <p:cNvSpPr txBox="1">
            <a:spLocks noGrp="1"/>
          </p:cNvSpPr>
          <p:nvPr>
            <p:ph type="body" idx="1"/>
          </p:nvPr>
        </p:nvSpPr>
        <p:spPr>
          <a:xfrm>
            <a:off x="912845" y="1436448"/>
            <a:ext cx="10246991" cy="901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OER Competency Framework (IOF, UNESCO et al., 2016) 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58 competencies grouped into five clusters  </a:t>
            </a:r>
            <a:endParaRPr dirty="0"/>
          </a:p>
          <a:p>
            <a:pPr marL="228600" lvl="0" indent="-64135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endParaRPr b="0" i="0"/>
          </a:p>
          <a:p>
            <a:pPr marL="228600" lvl="0" indent="-64135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64135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grpSp>
        <p:nvGrpSpPr>
          <p:cNvPr id="248" name="Google Shape;248;p25"/>
          <p:cNvGrpSpPr/>
          <p:nvPr/>
        </p:nvGrpSpPr>
        <p:grpSpPr>
          <a:xfrm>
            <a:off x="3176558" y="2585617"/>
            <a:ext cx="5739873" cy="3138098"/>
            <a:chOff x="59122" y="164720"/>
            <a:chExt cx="5799231" cy="3186462"/>
          </a:xfrm>
        </p:grpSpPr>
        <p:sp>
          <p:nvSpPr>
            <p:cNvPr id="250" name="Google Shape;250;p25"/>
            <p:cNvSpPr/>
            <p:nvPr/>
          </p:nvSpPr>
          <p:spPr>
            <a:xfrm>
              <a:off x="333890" y="219673"/>
              <a:ext cx="5524463" cy="439628"/>
            </a:xfrm>
            <a:prstGeom prst="rect">
              <a:avLst/>
            </a:prstGeom>
            <a:solidFill>
              <a:srgbClr val="4130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5"/>
            <p:cNvSpPr txBox="1"/>
            <p:nvPr/>
          </p:nvSpPr>
          <p:spPr>
            <a:xfrm>
              <a:off x="333890" y="219673"/>
              <a:ext cx="5524463" cy="4396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8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Becoming familiar with OER </a:t>
              </a:r>
              <a:endParaRPr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2" name="Google Shape;252;p25"/>
            <p:cNvSpPr/>
            <p:nvPr/>
          </p:nvSpPr>
          <p:spPr>
            <a:xfrm>
              <a:off x="59122" y="164720"/>
              <a:ext cx="549535" cy="549535"/>
            </a:xfrm>
            <a:prstGeom prst="ellipse">
              <a:avLst/>
            </a:prstGeom>
            <a:solidFill>
              <a:schemeClr val="lt1"/>
            </a:solidFill>
            <a:ln w="9525" cap="flat" cmpd="sng">
              <a:solidFill>
                <a:srgbClr val="646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5"/>
            <p:cNvSpPr/>
            <p:nvPr/>
          </p:nvSpPr>
          <p:spPr>
            <a:xfrm>
              <a:off x="648915" y="878905"/>
              <a:ext cx="5209438" cy="439628"/>
            </a:xfrm>
            <a:prstGeom prst="rect">
              <a:avLst/>
            </a:prstGeom>
            <a:solidFill>
              <a:srgbClr val="4459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5"/>
            <p:cNvSpPr txBox="1"/>
            <p:nvPr/>
          </p:nvSpPr>
          <p:spPr>
            <a:xfrm>
              <a:off x="648915" y="878905"/>
              <a:ext cx="5209438" cy="4396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8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Finding OER</a:t>
              </a:r>
              <a:endParaRPr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374147" y="823951"/>
              <a:ext cx="549535" cy="549535"/>
            </a:xfrm>
            <a:prstGeom prst="ellipse">
              <a:avLst/>
            </a:prstGeom>
            <a:solidFill>
              <a:schemeClr val="lt1"/>
            </a:solidFill>
            <a:ln w="9525" cap="flat" cmpd="sng">
              <a:solidFill>
                <a:srgbClr val="45B1B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745602" y="1538137"/>
              <a:ext cx="5112751" cy="439628"/>
            </a:xfrm>
            <a:prstGeom prst="rect">
              <a:avLst/>
            </a:prstGeom>
            <a:solidFill>
              <a:srgbClr val="CD8D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5"/>
            <p:cNvSpPr txBox="1"/>
            <p:nvPr/>
          </p:nvSpPr>
          <p:spPr>
            <a:xfrm>
              <a:off x="745602" y="1538137"/>
              <a:ext cx="5112751" cy="4396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8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Using OER</a:t>
              </a:r>
              <a:endParaRPr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8" name="Google Shape;258;p25"/>
            <p:cNvSpPr/>
            <p:nvPr/>
          </p:nvSpPr>
          <p:spPr>
            <a:xfrm>
              <a:off x="470835" y="1483183"/>
              <a:ext cx="549535" cy="549535"/>
            </a:xfrm>
            <a:prstGeom prst="ellipse">
              <a:avLst/>
            </a:prstGeom>
            <a:solidFill>
              <a:schemeClr val="lt1"/>
            </a:solidFill>
            <a:ln w="9525" cap="flat" cmpd="sng">
              <a:solidFill>
                <a:srgbClr val="8CAA7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5"/>
            <p:cNvSpPr/>
            <p:nvPr/>
          </p:nvSpPr>
          <p:spPr>
            <a:xfrm>
              <a:off x="648915" y="2197369"/>
              <a:ext cx="5209438" cy="43962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5"/>
            <p:cNvSpPr txBox="1"/>
            <p:nvPr/>
          </p:nvSpPr>
          <p:spPr>
            <a:xfrm>
              <a:off x="648915" y="2197369"/>
              <a:ext cx="5209438" cy="4396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8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Creating OER </a:t>
              </a:r>
              <a:endParaRPr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1" name="Google Shape;261;p25"/>
            <p:cNvSpPr/>
            <p:nvPr/>
          </p:nvSpPr>
          <p:spPr>
            <a:xfrm>
              <a:off x="374147" y="2142415"/>
              <a:ext cx="549535" cy="549535"/>
            </a:xfrm>
            <a:prstGeom prst="ellipse">
              <a:avLst/>
            </a:prstGeom>
            <a:solidFill>
              <a:schemeClr val="lt1"/>
            </a:solidFill>
            <a:ln w="9525" cap="flat" cmpd="sng">
              <a:solidFill>
                <a:srgbClr val="D26D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333890" y="2856600"/>
              <a:ext cx="5524463" cy="439628"/>
            </a:xfrm>
            <a:prstGeom prst="rect">
              <a:avLst/>
            </a:prstGeom>
            <a:solidFill>
              <a:srgbClr val="6685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5"/>
            <p:cNvSpPr txBox="1"/>
            <p:nvPr/>
          </p:nvSpPr>
          <p:spPr>
            <a:xfrm>
              <a:off x="333890" y="2856600"/>
              <a:ext cx="5524463" cy="4396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8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Sharing OER</a:t>
              </a:r>
              <a:endParaRPr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4" name="Google Shape;264;p25"/>
            <p:cNvSpPr/>
            <p:nvPr/>
          </p:nvSpPr>
          <p:spPr>
            <a:xfrm>
              <a:off x="59122" y="2801647"/>
              <a:ext cx="549535" cy="549535"/>
            </a:xfrm>
            <a:prstGeom prst="ellipse">
              <a:avLst/>
            </a:prstGeom>
            <a:solidFill>
              <a:schemeClr val="lt1"/>
            </a:solidFill>
            <a:ln w="9525" cap="flat" cmpd="sng">
              <a:solidFill>
                <a:srgbClr val="82607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14CB0E-1376-4206-372F-FEDE021EC7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1" name="Rectangle 610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Rectangle 612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" name="Rectangle 614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Google Shape;606;p42"/>
          <p:cNvSpPr txBox="1"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algn="ctr">
              <a:spcAft>
                <a:spcPts val="0"/>
              </a:spcAft>
              <a:buClr>
                <a:schemeClr val="lt2"/>
              </a:buClr>
              <a:buSzPts val="4000"/>
            </a:pPr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OER-enabled Teaching, Learning &amp; Assessment</a:t>
            </a:r>
          </a:p>
        </p:txBody>
      </p:sp>
      <p:cxnSp>
        <p:nvCxnSpPr>
          <p:cNvPr id="617" name="Straight Connector 616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8311D3-D659-5CDE-8C17-11CF6C4AB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EAB5557-7951-4AEF-AC74-3B3F256B23E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3"/>
          <p:cNvSpPr txBox="1">
            <a:spLocks noGrp="1"/>
          </p:cNvSpPr>
          <p:nvPr>
            <p:ph type="title"/>
          </p:nvPr>
        </p:nvSpPr>
        <p:spPr>
          <a:xfrm>
            <a:off x="834310" y="392545"/>
            <a:ext cx="10523379" cy="7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Bodoni"/>
              <a:buNone/>
            </a:pPr>
            <a:r>
              <a:rPr lang="en-US" sz="4600" dirty="0"/>
              <a:t>Mainstreaming OER</a:t>
            </a:r>
            <a:endParaRPr sz="4600" dirty="0"/>
          </a:p>
        </p:txBody>
      </p:sp>
      <p:sp>
        <p:nvSpPr>
          <p:cNvPr id="613" name="Google Shape;613;p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Adopt OER – reuse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Adapt OER - revise, modify, alter, customize OER to fit (y)our course curriculum</a:t>
            </a:r>
            <a:endParaRPr sz="320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Author / create OER </a:t>
            </a:r>
            <a:endParaRPr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7F590D-793D-8B9A-4150-057CCA96D2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2028</Words>
  <Application>Microsoft Office PowerPoint</Application>
  <PresentationFormat>Widescreen</PresentationFormat>
  <Paragraphs>252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Arial,Sans-Serif</vt:lpstr>
      <vt:lpstr>Avenir</vt:lpstr>
      <vt:lpstr>Bodoni</vt:lpstr>
      <vt:lpstr>Calibri</vt:lpstr>
      <vt:lpstr>Calibri Light</vt:lpstr>
      <vt:lpstr>Courier New</vt:lpstr>
      <vt:lpstr>Open Sans</vt:lpstr>
      <vt:lpstr>Times New Roman</vt:lpstr>
      <vt:lpstr>Wingdings</vt:lpstr>
      <vt:lpstr>Office Theme</vt:lpstr>
      <vt:lpstr>CEMCA-CIET Webinar on  Curating OER for Teaching, Learning and Assessment</vt:lpstr>
      <vt:lpstr>Agenda</vt:lpstr>
      <vt:lpstr>Openness in OER  </vt:lpstr>
      <vt:lpstr>Openness in OER</vt:lpstr>
      <vt:lpstr>Open Educational Practices (OEP)</vt:lpstr>
      <vt:lpstr>OER Adoption in India</vt:lpstr>
      <vt:lpstr>OER Competency Framework for Teachers</vt:lpstr>
      <vt:lpstr>OER-enabled Teaching, Learning &amp; Assessment</vt:lpstr>
      <vt:lpstr>Mainstreaming OER</vt:lpstr>
      <vt:lpstr>Integrating OER in Teaching-Learning-Assessment</vt:lpstr>
      <vt:lpstr>OER Forms and Formats</vt:lpstr>
      <vt:lpstr>Ancillary Material </vt:lpstr>
      <vt:lpstr>Curating OER  </vt:lpstr>
      <vt:lpstr>Curation</vt:lpstr>
      <vt:lpstr>OER Curation Process</vt:lpstr>
      <vt:lpstr>Step 1 | Plan </vt:lpstr>
      <vt:lpstr>Step 2 | Search &amp; Select</vt:lpstr>
      <vt:lpstr>Step 3 | Adopt and Adapt</vt:lpstr>
      <vt:lpstr>Step 4 | Integrate with teaching-learning</vt:lpstr>
      <vt:lpstr>Evaluating OER  </vt:lpstr>
      <vt:lpstr>Evaluating OER Checklist</vt:lpstr>
      <vt:lpstr>Evaluating OER Checklist</vt:lpstr>
      <vt:lpstr>RAP-OER-IFP Curation Rubric</vt:lpstr>
      <vt:lpstr>Finding OER  </vt:lpstr>
      <vt:lpstr>Finding &amp; Curating OER |Demo</vt:lpstr>
      <vt:lpstr>Finding Outcomes-aligned OER | Template</vt:lpstr>
      <vt:lpstr>How to attribute a CC Licensed Work!</vt:lpstr>
      <vt:lpstr>Attribution Example – Web Resource​ </vt:lpstr>
      <vt:lpstr>Attribution Example – Image​ ​ </vt:lpstr>
      <vt:lpstr>Attribution Example – Video​ </vt:lpstr>
      <vt:lpstr>Attribution for Adaptations / Remix ​ </vt:lpstr>
      <vt:lpstr>Queries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Curating OER for Teaching, Learning and Assessment</dc:title>
  <dc:creator>Dr. Indira Koneru</dc:creator>
  <cp:lastModifiedBy>easytest1234@outlook.com</cp:lastModifiedBy>
  <cp:revision>606</cp:revision>
  <dcterms:created xsi:type="dcterms:W3CDTF">2024-07-04T10:10:47Z</dcterms:created>
  <dcterms:modified xsi:type="dcterms:W3CDTF">2024-07-08T10:39:24Z</dcterms:modified>
</cp:coreProperties>
</file>