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Oswald" panose="00000500000000000000" pitchFamily="2" charset="0"/>
      <p:regular r:id="rId32"/>
      <p:bold r:id="rId33"/>
    </p:embeddedFont>
    <p:embeddedFont>
      <p:font typeface="Times" panose="02020603050405020304" pitchFamily="18" charset="0"/>
      <p:regular r:id="rId34"/>
      <p:bold r:id="rId35"/>
      <p:italic r:id="rId36"/>
      <p:boldItalic r:id="rId37"/>
    </p:embeddedFont>
  </p:embeddedFontLst>
  <p:defaultTextStyle>
    <a:defPPr>
      <a:defRPr lang="hi"/>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MCA Skills"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58"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02T04:32:32.071" idx="4">
    <p:pos x="6000" y="0"/>
    <p:text>remove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7-02T04:32:11.953" idx="5">
    <p:pos x="6000" y="0"/>
    <p:text>remove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Google Shape;3;n"/>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301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1981393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81;p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4035" name="Google Shape;82;p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77;p1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3251" name="Google Shape;278;p1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298;p1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4275" name="Google Shape;299;p1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319;p1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5299" name="Google Shape;320;p1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339;p1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6323" name="Google Shape;340;p1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361;p17: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7347" name="Google Shape;362;p17: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382;p1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8371" name="Google Shape;383;p1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402;p1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9395" name="Google Shape;403;p1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422;p2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0419" name="Google Shape;423;p2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443;p2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1443" name="Google Shape;444;p2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464;p2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2467" name="Google Shape;465;p2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106;p2: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5059" name="Google Shape;107;p2: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484;p2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3491" name="Google Shape;485;p2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506;p3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4515" name="Google Shape;507;p3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527;p3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5539" name="Google Shape;528;p3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547;p3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6563" name="Google Shape;548;p3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567;p36: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7587" name="Google Shape;568;p36: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587;p37: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8611" name="Google Shape;588;p37: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606;p3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69635" name="Google Shape;607;p3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618;p3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0659" name="Google Shape;619;p3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638;p4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1683" name="Google Shape;639;p4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58;p4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72707" name="Google Shape;659;p4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28;p3: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6083" name="Google Shape;129;p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50;p4: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7107" name="Google Shape;151;p4: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74;p5: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8131" name="Google Shape;175;p5: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98;p8: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49155" name="Google Shape;199;p8: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19;p9: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0179" name="Google Shape;220;p9: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38;p10: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1203" name="Google Shape;239;p10: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57;p11:notes"/>
          <p:cNvSpPr txBox="1">
            <a:spLocks noGrp="1"/>
          </p:cNvSpPr>
          <p:nvPr>
            <p:ph type="body" idx="1"/>
          </p:nvPr>
        </p:nvSpPr>
        <p:spPr/>
        <p:txBody>
          <a:bodyPr/>
          <a:lstStyle>
            <a:lvl1pPr>
              <a:defRPr sz="1400">
                <a:solidFill>
                  <a:srgbClr val="000000"/>
                </a:solidFill>
                <a:latin typeface="Arial" charset="0"/>
                <a:cs typeface="Arial" charset="0"/>
                <a:sym typeface="Arial" charset="0"/>
              </a:defRPr>
            </a:lvl1pPr>
            <a:lvl2pPr>
              <a:defRPr sz="1400">
                <a:solidFill>
                  <a:srgbClr val="000000"/>
                </a:solidFill>
                <a:latin typeface="Arial" charset="0"/>
                <a:cs typeface="Arial" charset="0"/>
                <a:sym typeface="Arial" charset="0"/>
              </a:defRPr>
            </a:lvl2pPr>
            <a:lvl3pPr>
              <a:defRPr sz="1400">
                <a:solidFill>
                  <a:srgbClr val="000000"/>
                </a:solidFill>
                <a:latin typeface="Arial" charset="0"/>
                <a:cs typeface="Arial" charset="0"/>
                <a:sym typeface="Arial" charset="0"/>
              </a:defRPr>
            </a:lvl3pPr>
            <a:lvl4pPr>
              <a:defRPr sz="1400">
                <a:solidFill>
                  <a:srgbClr val="000000"/>
                </a:solidFill>
                <a:latin typeface="Arial" charset="0"/>
                <a:cs typeface="Arial" charset="0"/>
                <a:sym typeface="Arial" charset="0"/>
              </a:defRPr>
            </a:lvl4pPr>
            <a:lvl5pPr>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cs typeface="Arial" charset="0"/>
                <a:sym typeface="Arial" charset="0"/>
              </a:defRPr>
            </a:lvl9pPr>
          </a:lstStyle>
          <a:p>
            <a:pPr marL="0" indent="0" eaLnBrk="1" hangingPunct="1">
              <a:buSzPts val="1100"/>
            </a:pPr>
            <a:endParaRPr lang="en-US" sz="1100"/>
          </a:p>
        </p:txBody>
      </p:sp>
      <p:sp>
        <p:nvSpPr>
          <p:cNvPr id="52227" name="Google Shape;258;p11: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2" name="Google Shape;12;p2"/>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3" name="Google Shape;13;p2"/>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4" name="Google Shape;14;p2"/>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3E9D0B58-5426-4891-92FD-077FA0EC7065}" type="slidenum">
              <a:rPr lang="en-US"/>
              <a:pPr>
                <a:defRPr/>
              </a:pPr>
              <a:t>‹#›</a:t>
            </a:fld>
            <a:endParaRPr lang="en-US"/>
          </a:p>
        </p:txBody>
      </p:sp>
    </p:spTree>
    <p:extLst>
      <p:ext uri="{BB962C8B-B14F-4D97-AF65-F5344CB8AC3E}">
        <p14:creationId xmlns:p14="http://schemas.microsoft.com/office/powerpoint/2010/main" val="259968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457200" y="1600200"/>
            <a:ext cx="8229600" cy="4525962"/>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71;p11"/>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72;p11"/>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73;p11"/>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702CD12D-97A4-4EF1-9E9D-4101B630F337}" type="slidenum">
              <a:rPr lang="en-US"/>
              <a:pPr>
                <a:defRPr/>
              </a:pPr>
              <a:t>‹#›</a:t>
            </a:fld>
            <a:endParaRPr lang="en-US"/>
          </a:p>
        </p:txBody>
      </p:sp>
    </p:spTree>
    <p:extLst>
      <p:ext uri="{BB962C8B-B14F-4D97-AF65-F5344CB8AC3E}">
        <p14:creationId xmlns:p14="http://schemas.microsoft.com/office/powerpoint/2010/main" val="388890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2130425"/>
            <a:ext cx="7772400" cy="1470025"/>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3886200"/>
            <a:ext cx="6400800" cy="1752600"/>
          </a:xfrm>
          <a:prstGeom prst="rect">
            <a:avLst/>
          </a:prstGeom>
          <a:noFill/>
          <a:ln>
            <a:noFill/>
          </a:ln>
        </p:spPr>
        <p:txBody>
          <a:bodyPr spcFirstLastPara="1">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 name="Google Shape;77;p12"/>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78;p12"/>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79;p12"/>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F4356F74-95D9-4C17-B4BE-BBCE26AAA8FA}" type="slidenum">
              <a:rPr lang="en-US"/>
              <a:pPr>
                <a:defRPr/>
              </a:pPr>
              <a:t>‹#›</a:t>
            </a:fld>
            <a:endParaRPr lang="en-US"/>
          </a:p>
        </p:txBody>
      </p:sp>
    </p:spTree>
    <p:extLst>
      <p:ext uri="{BB962C8B-B14F-4D97-AF65-F5344CB8AC3E}">
        <p14:creationId xmlns:p14="http://schemas.microsoft.com/office/powerpoint/2010/main" val="393984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rot="5400000">
            <a:off x="4732338" y="2171701"/>
            <a:ext cx="5851525" cy="20574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rot="5400000">
            <a:off x="541338" y="190500"/>
            <a:ext cx="5851525" cy="60198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18;p3"/>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19;p3"/>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20;p3"/>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9BED5193-AF5C-48C9-9F1A-AFB1EB91226A}" type="slidenum">
              <a:rPr lang="en-US"/>
              <a:pPr>
                <a:defRPr/>
              </a:pPr>
              <a:t>‹#›</a:t>
            </a:fld>
            <a:endParaRPr lang="en-US"/>
          </a:p>
        </p:txBody>
      </p:sp>
    </p:spTree>
    <p:extLst>
      <p:ext uri="{BB962C8B-B14F-4D97-AF65-F5344CB8AC3E}">
        <p14:creationId xmlns:p14="http://schemas.microsoft.com/office/powerpoint/2010/main" val="217892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24;p4"/>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25;p4"/>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26;p4"/>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D81348F2-D393-48FA-9835-EE167B2FCB57}" type="slidenum">
              <a:rPr lang="en-US"/>
              <a:pPr>
                <a:defRPr/>
              </a:pPr>
              <a:t>‹#›</a:t>
            </a:fld>
            <a:endParaRPr lang="en-US"/>
          </a:p>
        </p:txBody>
      </p:sp>
    </p:spTree>
    <p:extLst>
      <p:ext uri="{BB962C8B-B14F-4D97-AF65-F5344CB8AC3E}">
        <p14:creationId xmlns:p14="http://schemas.microsoft.com/office/powerpoint/2010/main" val="3898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792288" y="4800600"/>
            <a:ext cx="5486400" cy="566738"/>
          </a:xfrm>
          <a:prstGeom prst="rect">
            <a:avLst/>
          </a:prstGeom>
          <a:noFill/>
          <a:ln>
            <a:noFill/>
          </a:ln>
        </p:spPr>
        <p:txBody>
          <a:bodyPr spcFirstLastPara="1" anchor="b">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a:spLocks noGrp="1"/>
          </p:cNvSpPr>
          <p:nvPr>
            <p:ph type="pic" idx="2"/>
          </p:nvPr>
        </p:nvSpPr>
        <p:spPr>
          <a:xfrm>
            <a:off x="1792288" y="612775"/>
            <a:ext cx="5486400" cy="4114800"/>
          </a:xfrm>
          <a:prstGeom prst="rect">
            <a:avLst/>
          </a:prstGeom>
          <a:noFill/>
          <a:ln>
            <a:noFill/>
          </a:ln>
        </p:spPr>
      </p:sp>
      <p:sp>
        <p:nvSpPr>
          <p:cNvPr id="30" name="Google Shape;30;p5"/>
          <p:cNvSpPr txBox="1">
            <a:spLocks noGrp="1"/>
          </p:cNvSpPr>
          <p:nvPr>
            <p:ph type="body" idx="1"/>
          </p:nvPr>
        </p:nvSpPr>
        <p:spPr>
          <a:xfrm>
            <a:off x="1792288" y="5367338"/>
            <a:ext cx="5486400" cy="804862"/>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31;p5"/>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32;p5"/>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33;p5"/>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81C922DA-7BC0-427D-9C1E-C85DBE535EAD}" type="slidenum">
              <a:rPr lang="en-US"/>
              <a:pPr>
                <a:defRPr/>
              </a:pPr>
              <a:t>‹#›</a:t>
            </a:fld>
            <a:endParaRPr lang="en-US"/>
          </a:p>
        </p:txBody>
      </p:sp>
    </p:spTree>
    <p:extLst>
      <p:ext uri="{BB962C8B-B14F-4D97-AF65-F5344CB8AC3E}">
        <p14:creationId xmlns:p14="http://schemas.microsoft.com/office/powerpoint/2010/main" val="293220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3050"/>
            <a:ext cx="3008313" cy="1162050"/>
          </a:xfrm>
          <a:prstGeom prst="rect">
            <a:avLst/>
          </a:prstGeom>
          <a:noFill/>
          <a:ln>
            <a:noFill/>
          </a:ln>
        </p:spPr>
        <p:txBody>
          <a:bodyPr spcFirstLastPara="1" anchor="b">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3575050" y="273050"/>
            <a:ext cx="5111750" cy="5853113"/>
          </a:xfrm>
          <a:prstGeom prst="rect">
            <a:avLst/>
          </a:prstGeom>
          <a:noFill/>
          <a:ln>
            <a:noFill/>
          </a:ln>
        </p:spPr>
        <p:txBody>
          <a:bodyPr spcFirstLastPara="1">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6"/>
          <p:cNvSpPr txBox="1">
            <a:spLocks noGrp="1"/>
          </p:cNvSpPr>
          <p:nvPr>
            <p:ph type="body" idx="2"/>
          </p:nvPr>
        </p:nvSpPr>
        <p:spPr>
          <a:xfrm>
            <a:off x="457200" y="1435100"/>
            <a:ext cx="3008313" cy="4691063"/>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38;p6"/>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39;p6"/>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40;p6"/>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1DA92238-7AD8-431F-838D-380FBAB035DD}" type="slidenum">
              <a:rPr lang="en-US"/>
              <a:pPr>
                <a:defRPr/>
              </a:pPr>
              <a:t>‹#›</a:t>
            </a:fld>
            <a:endParaRPr lang="en-US"/>
          </a:p>
        </p:txBody>
      </p:sp>
    </p:spTree>
    <p:extLst>
      <p:ext uri="{BB962C8B-B14F-4D97-AF65-F5344CB8AC3E}">
        <p14:creationId xmlns:p14="http://schemas.microsoft.com/office/powerpoint/2010/main" val="7879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43;p7"/>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4" name="Google Shape;44;p7"/>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45;p7"/>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348FBD09-97C5-431E-9C2E-A66F971191DF}" type="slidenum">
              <a:rPr lang="en-US"/>
              <a:pPr>
                <a:defRPr/>
              </a:pPr>
              <a:t>‹#›</a:t>
            </a:fld>
            <a:endParaRPr lang="en-US"/>
          </a:p>
        </p:txBody>
      </p:sp>
    </p:spTree>
    <p:extLst>
      <p:ext uri="{BB962C8B-B14F-4D97-AF65-F5344CB8AC3E}">
        <p14:creationId xmlns:p14="http://schemas.microsoft.com/office/powerpoint/2010/main" val="18505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457200" y="1535113"/>
            <a:ext cx="4040188"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457200" y="2174875"/>
            <a:ext cx="4040188"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8"/>
          <p:cNvSpPr txBox="1">
            <a:spLocks noGrp="1"/>
          </p:cNvSpPr>
          <p:nvPr>
            <p:ph type="body" idx="3"/>
          </p:nvPr>
        </p:nvSpPr>
        <p:spPr>
          <a:xfrm>
            <a:off x="4645025" y="1535113"/>
            <a:ext cx="4041775"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4645025" y="2174875"/>
            <a:ext cx="4041775"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 name="Google Shape;52;p8"/>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8" name="Google Shape;53;p8"/>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9" name="Google Shape;54;p8"/>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ED072F0F-5B3F-4F44-8CA4-ECA90655246D}" type="slidenum">
              <a:rPr lang="en-US"/>
              <a:pPr>
                <a:defRPr/>
              </a:pPr>
              <a:t>‹#›</a:t>
            </a:fld>
            <a:endParaRPr lang="en-US"/>
          </a:p>
        </p:txBody>
      </p:sp>
    </p:spTree>
    <p:extLst>
      <p:ext uri="{BB962C8B-B14F-4D97-AF65-F5344CB8AC3E}">
        <p14:creationId xmlns:p14="http://schemas.microsoft.com/office/powerpoint/2010/main" val="57937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9"/>
          <p:cNvSpPr txBox="1">
            <a:spLocks noGrp="1"/>
          </p:cNvSpPr>
          <p:nvPr>
            <p:ph type="body" idx="2"/>
          </p:nvPr>
        </p:nvSpPr>
        <p:spPr>
          <a:xfrm>
            <a:off x="4648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59;p9"/>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60;p9"/>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7" name="Google Shape;61;p9"/>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B9317087-1069-4F7F-A082-71B0D97B7691}" type="slidenum">
              <a:rPr lang="en-US"/>
              <a:pPr>
                <a:defRPr/>
              </a:pPr>
              <a:t>‹#›</a:t>
            </a:fld>
            <a:endParaRPr lang="en-US"/>
          </a:p>
        </p:txBody>
      </p:sp>
    </p:spTree>
    <p:extLst>
      <p:ext uri="{BB962C8B-B14F-4D97-AF65-F5344CB8AC3E}">
        <p14:creationId xmlns:p14="http://schemas.microsoft.com/office/powerpoint/2010/main" val="18083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722313" y="4406900"/>
            <a:ext cx="7772400" cy="1362075"/>
          </a:xfrm>
          <a:prstGeom prst="rect">
            <a:avLst/>
          </a:prstGeom>
          <a:noFill/>
          <a:ln>
            <a:noFill/>
          </a:ln>
        </p:spPr>
        <p:txBody>
          <a:bodyPr spcFirstLastPara="1" anchor="t">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722313" y="2906713"/>
            <a:ext cx="7772400" cy="1500187"/>
          </a:xfrm>
          <a:prstGeom prst="rect">
            <a:avLst/>
          </a:prstGeom>
          <a:noFill/>
          <a:ln>
            <a:noFill/>
          </a:ln>
        </p:spPr>
        <p:txBody>
          <a:bodyPr spcFirstLastPara="1" anchor="b">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 name="Google Shape;65;p10"/>
          <p:cNvSpPr txBox="1">
            <a:spLocks noGrp="1"/>
          </p:cNvSpPr>
          <p:nvPr>
            <p:ph type="dt" idx="10"/>
          </p:nvPr>
        </p:nvSpPr>
        <p:spPr/>
        <p:txBody>
          <a:bodyPr/>
          <a:lstStyle>
            <a:lvl1pPr>
              <a:buClr>
                <a:srgbClr val="000000"/>
              </a:buClr>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5" name="Google Shape;66;p10"/>
          <p:cNvSpPr txBox="1">
            <a:spLocks noGrp="1"/>
          </p:cNvSpPr>
          <p:nvPr>
            <p:ph type="ftr" idx="11"/>
          </p:nvPr>
        </p:nvSpPr>
        <p:spPr/>
        <p:txBody>
          <a:bodyPr/>
          <a:lstStyle>
            <a:lvl1pPr>
              <a:buClr>
                <a:srgbClr val="000000"/>
              </a:buClr>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6" name="Google Shape;67;p10"/>
          <p:cNvSpPr txBox="1">
            <a:spLocks noGrp="1"/>
          </p:cNvSpPr>
          <p:nvPr>
            <p:ph type="sldNum" idx="12"/>
          </p:nvPr>
        </p:nvSpPr>
        <p:spPr/>
        <p:txBody>
          <a:bodyPr/>
          <a:lstStyle>
            <a:lvl1pPr>
              <a:buClr>
                <a:srgbClr val="898989"/>
              </a:buClr>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C29DFEEF-1064-4151-90C5-ADA9217E649E}" type="slidenum">
              <a:rPr lang="en-US"/>
              <a:pPr>
                <a:defRPr/>
              </a:pPr>
              <a:t>‹#›</a:t>
            </a:fld>
            <a:endParaRPr lang="en-US"/>
          </a:p>
        </p:txBody>
      </p:sp>
    </p:spTree>
    <p:extLst>
      <p:ext uri="{BB962C8B-B14F-4D97-AF65-F5344CB8AC3E}">
        <p14:creationId xmlns:p14="http://schemas.microsoft.com/office/powerpoint/2010/main" val="40517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sym typeface="Arial" charset="0"/>
            </a:endParaRPr>
          </a:p>
        </p:txBody>
      </p:sp>
      <p:sp>
        <p:nvSpPr>
          <p:cNvPr id="1027" name="Google Shape;7;p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sym typeface="Arial" charset="0"/>
            </a:endParaRPr>
          </a:p>
        </p:txBody>
      </p:sp>
      <p:sp>
        <p:nvSpPr>
          <p:cNvPr id="1028" name="Google Shape;8;p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charset="0"/>
              <a:defRPr sz="1200" smtClean="0">
                <a:solidFill>
                  <a:srgbClr val="898989"/>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1029" name="Google Shape;9;p1"/>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charset="0"/>
              <a:defRPr sz="1800" smtClean="0">
                <a:solidFill>
                  <a:srgbClr val="000000"/>
                </a:solidFill>
                <a:latin typeface="Calibri" pitchFamily="34" charset="0"/>
                <a:cs typeface="Calibri" pitchFamily="34" charset="0"/>
                <a:sym typeface="Calibri" pitchFamily="34"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endParaRPr lang="en-US"/>
          </a:p>
        </p:txBody>
      </p:sp>
      <p:sp>
        <p:nvSpPr>
          <p:cNvPr id="1030" name="Google Shape;10;p1"/>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898989"/>
              </a:buClr>
              <a:buSzPts val="1200"/>
              <a:buFont typeface="Calibri" pitchFamily="34" charset="0"/>
              <a:buNone/>
              <a:defRPr sz="1200" smtClean="0">
                <a:solidFill>
                  <a:srgbClr val="898989"/>
                </a:solidFill>
                <a:latin typeface="Calibri" pitchFamily="34" charset="0"/>
                <a:cs typeface="Calibri" pitchFamily="34" charset="0"/>
                <a:sym typeface="Calibri" pitchFamily="34" charset="0"/>
              </a:defRPr>
            </a:lvl1pPr>
            <a:lvl2pPr>
              <a:buClr>
                <a:srgbClr val="000000"/>
              </a:buClr>
              <a:buFont typeface="Arial" charset="0"/>
              <a:defRPr sz="1400">
                <a:solidFill>
                  <a:srgbClr val="000000"/>
                </a:solidFill>
                <a:latin typeface="Arial" charset="0"/>
                <a:cs typeface="Arial" charset="0"/>
                <a:sym typeface="Arial" charset="0"/>
              </a:defRPr>
            </a:lvl2pPr>
            <a:lvl3pPr>
              <a:buClr>
                <a:srgbClr val="000000"/>
              </a:buClr>
              <a:buFont typeface="Arial" charset="0"/>
              <a:defRPr sz="1400">
                <a:solidFill>
                  <a:srgbClr val="000000"/>
                </a:solidFill>
                <a:latin typeface="Arial" charset="0"/>
                <a:cs typeface="Arial" charset="0"/>
                <a:sym typeface="Arial" charset="0"/>
              </a:defRPr>
            </a:lvl3pPr>
            <a:lvl4pPr>
              <a:buClr>
                <a:srgbClr val="000000"/>
              </a:buClr>
              <a:buFont typeface="Arial" charset="0"/>
              <a:defRPr sz="1400">
                <a:solidFill>
                  <a:srgbClr val="000000"/>
                </a:solidFill>
                <a:latin typeface="Arial" charset="0"/>
                <a:cs typeface="Arial" charset="0"/>
                <a:sym typeface="Arial" charset="0"/>
              </a:defRPr>
            </a:lvl4pPr>
            <a:lvl5pPr>
              <a:buClr>
                <a:srgbClr val="000000"/>
              </a:buClr>
              <a:buFont typeface="Arial" charset="0"/>
              <a:defRPr sz="1400">
                <a:solidFill>
                  <a:srgbClr val="000000"/>
                </a:solidFill>
                <a:latin typeface="Arial" charset="0"/>
                <a:cs typeface="Arial" charset="0"/>
                <a:sym typeface="Arial" charset="0"/>
              </a:defRPr>
            </a:lvl5pPr>
            <a:lvl6pPr marL="4572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9144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1371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18288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a:defRPr/>
            </a:pPr>
            <a:fld id="{42B07276-3960-4E94-8357-B694363C0788}" type="slidenum">
              <a:rPr lang="en-US"/>
              <a:pPr>
                <a:defRPr/>
              </a:pPr>
              <a:t>‹#›</a:t>
            </a:fld>
            <a:endParaRPr lang="en-US" sz="1400">
              <a:solidFill>
                <a:srgbClr val="000000"/>
              </a:solidFill>
              <a:latin typeface="Arial" charset="0"/>
              <a:cs typeface="Arial" charset="0"/>
              <a:sym typeface="Arial" charset="0"/>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libguides.umgc.edu/home" TargetMode="External"/><Relationship Id="rId13" Type="http://schemas.openxmlformats.org/officeDocument/2006/relationships/hyperlink" Target="https://courses.lumenlearning.com/suny-oercommunitycourse-understandingoer/chapter/leveraging-the-benefits-of-oer/" TargetMode="External"/><Relationship Id="rId18" Type="http://schemas.openxmlformats.org/officeDocument/2006/relationships/hyperlink" Target="https://pressbooks.bccampus.ca/facultyoertoolkit/" TargetMode="External"/><Relationship Id="rId3" Type="http://schemas.openxmlformats.org/officeDocument/2006/relationships/image" Target="../media/image3.png"/><Relationship Id="rId21" Type="http://schemas.openxmlformats.org/officeDocument/2006/relationships/hyperlink" Target="https://oercollective.caul.edu.au/caul-open-educational-resources-professional-development-program/" TargetMode="External"/><Relationship Id="rId7" Type="http://schemas.openxmlformats.org/officeDocument/2006/relationships/hyperlink" Target="https://libguides.umgc.edu/c.php?g=23404&amp;p=138771" TargetMode="External"/><Relationship Id="rId12" Type="http://schemas.openxmlformats.org/officeDocument/2006/relationships/hyperlink" Target="https://oer.suny.edu/" TargetMode="External"/><Relationship Id="rId17" Type="http://schemas.openxmlformats.org/officeDocument/2006/relationships/hyperlink" Target="http://creativecommons.org/licenses/by-sa/4.0" TargetMode="External"/><Relationship Id="rId2" Type="http://schemas.openxmlformats.org/officeDocument/2006/relationships/notesSlide" Target="../notesSlides/notesSlide26.xml"/><Relationship Id="rId16" Type="http://schemas.openxmlformats.org/officeDocument/2006/relationships/hyperlink" Target="https://oercollective.caul.edu.au/caul-open-educational-resources-professional-development-program/chapter/benefits-of-oer/" TargetMode="External"/><Relationship Id="rId20" Type="http://schemas.openxmlformats.org/officeDocument/2006/relationships/hyperlink" Target="https://open.ocolearnok.org/learnoer/" TargetMode="External"/><Relationship Id="rId1" Type="http://schemas.openxmlformats.org/officeDocument/2006/relationships/slideLayout" Target="../slideLayouts/slideLayout1.xml"/><Relationship Id="rId6" Type="http://schemas.openxmlformats.org/officeDocument/2006/relationships/hyperlink" Target="http://creativecommons.org/licenses/by-nc-sa/4.0" TargetMode="External"/><Relationship Id="rId11" Type="http://schemas.openxmlformats.org/officeDocument/2006/relationships/hyperlink" Target="http://creativecommons.org/licenses/by/4.0" TargetMode="External"/><Relationship Id="rId5" Type="http://schemas.openxmlformats.org/officeDocument/2006/relationships/hyperlink" Target="https://libguides.adelaide.edu.au/OER/benefits" TargetMode="External"/><Relationship Id="rId15" Type="http://schemas.openxmlformats.org/officeDocument/2006/relationships/hyperlink" Target="https://open.ocolearnok.org/" TargetMode="External"/><Relationship Id="rId10" Type="http://schemas.openxmlformats.org/officeDocument/2006/relationships/hyperlink" Target="https://www.oerafrica.org/understanding-oer/1-benefits-and-challenges-oer" TargetMode="External"/><Relationship Id="rId19" Type="http://schemas.openxmlformats.org/officeDocument/2006/relationships/hyperlink" Target="https://opentextbc.ca/studenttoolkit/" TargetMode="External"/><Relationship Id="rId4" Type="http://schemas.openxmlformats.org/officeDocument/2006/relationships/hyperlink" Target="https://www.adelaide.edu.au/about" TargetMode="External"/><Relationship Id="rId9" Type="http://schemas.openxmlformats.org/officeDocument/2006/relationships/hyperlink" Target="https://www.oerafrica.org/" TargetMode="External"/><Relationship Id="rId14" Type="http://schemas.openxmlformats.org/officeDocument/2006/relationships/hyperlink" Target="https://open.ocolearnok.org/learnoer/chapter/chapter-2-why-oer/"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it.libguides.com/c.php?g=681869&amp;p=4865180" TargetMode="External"/><Relationship Id="rId3" Type="http://schemas.openxmlformats.org/officeDocument/2006/relationships/image" Target="../media/image3.png"/><Relationship Id="rId7" Type="http://schemas.openxmlformats.org/officeDocument/2006/relationships/hyperlink" Target="https://ait.libguides.com/c.php?g=681869&amp;p=4930249"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scholarlycommons.pacific.edu/oer/pro-con-oer" TargetMode="External"/><Relationship Id="rId5" Type="http://schemas.openxmlformats.org/officeDocument/2006/relationships/hyperlink" Target="https://elearningindustry.com/utilizing-open-educational-resources-advance-online-learning-sub-saharan-africa" TargetMode="External"/><Relationship Id="rId4" Type="http://schemas.openxmlformats.org/officeDocument/2006/relationships/hyperlink" Target="https://www.rcampus.com/rubricshowc.cfm?code=G2X5W4X&amp;sp=yes&amp;" TargetMode="External"/><Relationship Id="rId9" Type="http://schemas.openxmlformats.org/officeDocument/2006/relationships/hyperlink" Target="about:bla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doi.org/10.19173/irrodl.v19i2.343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creativecommons.org/licenses/by/4.0" TargetMode="External"/><Relationship Id="rId4" Type="http://schemas.openxmlformats.org/officeDocument/2006/relationships/hyperlink" Target="https://pressbooks.bccampus.ca/facultyoertool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Google Shape;103;p13"/>
          <p:cNvSpPr txBox="1">
            <a:spLocks noChangeArrowheads="1"/>
          </p:cNvSpPr>
          <p:nvPr/>
        </p:nvSpPr>
        <p:spPr bwMode="auto">
          <a:xfrm>
            <a:off x="1028700" y="3075851"/>
            <a:ext cx="81153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19000"/>
              </a:lnSpc>
              <a:buClr>
                <a:srgbClr val="000000"/>
              </a:buClr>
              <a:buSzPts val="1100"/>
              <a:buFont typeface="Arial" charset="0"/>
              <a:buNone/>
            </a:pPr>
            <a:r>
              <a:rPr lang="hi" sz="7300" b="1" dirty="0">
                <a:solidFill>
                  <a:srgbClr val="051D64"/>
                </a:solidFill>
                <a:latin typeface="Oswald" charset="0"/>
                <a:sym typeface="Oswald" charset="0"/>
              </a:rPr>
              <a:t>शैक्षिक लक्ष्यों को प्राप्त करने के लिए ओ.ई.आर.</a:t>
            </a:r>
            <a:endParaRPr lang="en-US" sz="7300" b="1" dirty="0">
              <a:solidFill>
                <a:srgbClr val="051D64"/>
              </a:solidFill>
              <a:latin typeface="Oswald" charset="0"/>
              <a:sym typeface="Oswald" charset="0"/>
            </a:endParaRPr>
          </a:p>
          <a:p>
            <a:pPr eaLnBrk="1" hangingPunct="1">
              <a:lnSpc>
                <a:spcPct val="119000"/>
              </a:lnSpc>
              <a:buClr>
                <a:srgbClr val="051D64"/>
              </a:buClr>
              <a:buSzPts val="7300"/>
              <a:buFont typeface="Oswald" charset="0"/>
              <a:buNone/>
            </a:pPr>
            <a:endParaRPr lang="en-US" sz="7300" b="1" dirty="0">
              <a:solidFill>
                <a:srgbClr val="051D64"/>
              </a:solidFill>
              <a:latin typeface="Oswald" charset="0"/>
              <a:sym typeface="Oswald" charset="0"/>
            </a:endParaRPr>
          </a:p>
        </p:txBody>
      </p:sp>
      <p:sp>
        <p:nvSpPr>
          <p:cNvPr id="13316" name="Google Shape;104;p13"/>
          <p:cNvSpPr txBox="1">
            <a:spLocks noChangeArrowheads="1"/>
          </p:cNvSpPr>
          <p:nvPr/>
        </p:nvSpPr>
        <p:spPr bwMode="auto">
          <a:xfrm>
            <a:off x="1028700" y="7172325"/>
            <a:ext cx="81661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23000"/>
              </a:lnSpc>
              <a:buClr>
                <a:srgbClr val="03060B"/>
              </a:buClr>
              <a:buSzPts val="3900"/>
              <a:buFont typeface="Arial" charset="0"/>
              <a:buNone/>
            </a:pPr>
            <a:r>
              <a:rPr lang="hi" sz="3900" dirty="0">
                <a:solidFill>
                  <a:srgbClr val="03060B"/>
                </a:solidFill>
              </a:rPr>
              <a:t>डॉ. प</a:t>
            </a:r>
            <a:r>
              <a:rPr lang="en-US" sz="3900" dirty="0">
                <a:solidFill>
                  <a:srgbClr val="03060B"/>
                </a:solidFill>
              </a:rPr>
              <a:t>I</a:t>
            </a:r>
            <a:r>
              <a:rPr lang="hi" sz="3900" dirty="0">
                <a:solidFill>
                  <a:srgbClr val="03060B"/>
                </a:solidFill>
              </a:rPr>
              <a:t>पिया उपाध्याय</a:t>
            </a:r>
            <a:endParaRPr lang="en-US" dirty="0"/>
          </a:p>
          <a:p>
            <a:pPr eaLnBrk="1" hangingPunct="1">
              <a:lnSpc>
                <a:spcPct val="123000"/>
              </a:lnSpc>
              <a:buClr>
                <a:srgbClr val="03060B"/>
              </a:buClr>
              <a:buSzPts val="3900"/>
              <a:buFont typeface="Arial" charset="0"/>
              <a:buNone/>
            </a:pPr>
            <a:r>
              <a:rPr lang="hi" sz="3900" dirty="0">
                <a:solidFill>
                  <a:srgbClr val="03060B"/>
                </a:solidFill>
              </a:rPr>
              <a:t>नेताजी सुभाष मुक्त विश्वविद्यालय कोलकाता, पश्चिम बंगाल</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2530"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Google Shape;294;p22"/>
          <p:cNvSpPr txBox="1">
            <a:spLocks noChangeArrowheads="1"/>
          </p:cNvSpPr>
          <p:nvPr/>
        </p:nvSpPr>
        <p:spPr bwMode="auto">
          <a:xfrm>
            <a:off x="1368425" y="1803612"/>
            <a:ext cx="15551150" cy="678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New Roman" pitchFamily="18" charset="0"/>
              <a:buNone/>
            </a:pPr>
            <a:r>
              <a:rPr lang="hi" sz="3200" dirty="0">
                <a:solidFill>
                  <a:srgbClr val="051D64"/>
                </a:solidFill>
                <a:latin typeface="Times New Roman" pitchFamily="18" charset="0"/>
                <a:cs typeface="Times New Roman" pitchFamily="18" charset="0"/>
                <a:sym typeface="Times New Roman" pitchFamily="18" charset="0"/>
              </a:rPr>
              <a:t>डॉ. सारा लैम्बर्ट (2018) ने तीन मुख्य तरीकों की पहचान की है जिनसे ओईआर सामाजिक न्याय प्रदान करता है:</a:t>
            </a:r>
            <a:endParaRPr lang="en-US" dirty="0"/>
          </a:p>
          <a:p>
            <a:pPr algn="just" eaLnBrk="1" hangingPunct="1">
              <a:lnSpc>
                <a:spcPct val="150000"/>
              </a:lnSpc>
              <a:buClr>
                <a:srgbClr val="000000"/>
              </a:buClr>
              <a:buSzPts val="3200"/>
              <a:buFont typeface="Calibri" pitchFamily="34" charset="0"/>
              <a:buNone/>
            </a:pPr>
            <a:endParaRPr lang="en-US" sz="1050" dirty="0">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hi" sz="3200" b="1" dirty="0">
                <a:solidFill>
                  <a:srgbClr val="051D64"/>
                </a:solidFill>
                <a:latin typeface="Times New Roman" pitchFamily="18" charset="0"/>
                <a:cs typeface="Times New Roman" pitchFamily="18" charset="0"/>
                <a:sym typeface="Times New Roman" pitchFamily="18" charset="0"/>
              </a:rPr>
              <a:t>पुनर्वितरणात्मक न्याय - </a:t>
            </a:r>
            <a:r>
              <a:rPr lang="hi" sz="3200" dirty="0">
                <a:solidFill>
                  <a:srgbClr val="051D64"/>
                </a:solidFill>
                <a:latin typeface="Times New Roman" pitchFamily="18" charset="0"/>
                <a:cs typeface="Times New Roman" pitchFamily="18" charset="0"/>
                <a:sym typeface="Times New Roman" pitchFamily="18" charset="0"/>
              </a:rPr>
              <a:t>OER निम्न सामाजिक-आर्थिक परिस्थितियों वाले लोगों के लिए लागत अवरोध को कम करता है, जो शैक्षिक सामग्री खरीदने के लिए संघर्ष करते हैं।</a:t>
            </a:r>
          </a:p>
          <a:p>
            <a:pPr lvl="1" algn="just" eaLnBrk="1" hangingPunct="1">
              <a:lnSpc>
                <a:spcPct val="150000"/>
              </a:lnSpc>
              <a:buClr>
                <a:srgbClr val="051D64"/>
              </a:buClr>
              <a:buSzPts val="3200"/>
              <a:buFont typeface="Arial" charset="0"/>
              <a:buChar char="•"/>
            </a:pPr>
            <a:endParaRPr lang="en-US" sz="1050" dirty="0">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hi" sz="3200" b="1" dirty="0">
                <a:solidFill>
                  <a:srgbClr val="051D64"/>
                </a:solidFill>
                <a:latin typeface="Times New Roman" pitchFamily="18" charset="0"/>
                <a:cs typeface="Times New Roman" pitchFamily="18" charset="0"/>
                <a:sym typeface="Times New Roman" pitchFamily="18" charset="0"/>
              </a:rPr>
              <a:t>मान्यतापरक न्याय - </a:t>
            </a:r>
            <a:r>
              <a:rPr lang="hi" sz="3200" dirty="0">
                <a:solidFill>
                  <a:srgbClr val="051D64"/>
                </a:solidFill>
                <a:latin typeface="Times New Roman" pitchFamily="18" charset="0"/>
                <a:cs typeface="Times New Roman" pitchFamily="18" charset="0"/>
                <a:sym typeface="Times New Roman" pitchFamily="18" charset="0"/>
              </a:rPr>
              <a:t>ओईआर उन समूहों और व्यक्तियों को मान्यता प्रदान करता है जिन्हें अक्सर शैक्षणिक क्षेत्र से बाहर रखा जाता है।</a:t>
            </a:r>
          </a:p>
          <a:p>
            <a:pPr lvl="1" algn="just" eaLnBrk="1" hangingPunct="1">
              <a:lnSpc>
                <a:spcPct val="150000"/>
              </a:lnSpc>
              <a:buClr>
                <a:srgbClr val="051D64"/>
              </a:buClr>
              <a:buSzPts val="3200"/>
              <a:buFont typeface="Arial" charset="0"/>
              <a:buChar char="•"/>
            </a:pPr>
            <a:endParaRPr lang="en-US" sz="1100" dirty="0">
              <a:solidFill>
                <a:srgbClr val="051D64"/>
              </a:solidFill>
              <a:latin typeface="Times New Roman" pitchFamily="18" charset="0"/>
              <a:cs typeface="Times New Roman" pitchFamily="18" charset="0"/>
              <a:sym typeface="Times New Roman" pitchFamily="18" charset="0"/>
            </a:endParaRPr>
          </a:p>
          <a:p>
            <a:pPr lvl="1" algn="just" eaLnBrk="1" hangingPunct="1">
              <a:lnSpc>
                <a:spcPct val="150000"/>
              </a:lnSpc>
              <a:buClr>
                <a:srgbClr val="051D64"/>
              </a:buClr>
              <a:buSzPts val="3200"/>
              <a:buFont typeface="Arial" charset="0"/>
              <a:buChar char="•"/>
            </a:pPr>
            <a:r>
              <a:rPr lang="hi" sz="3200" b="1" dirty="0">
                <a:solidFill>
                  <a:srgbClr val="051D64"/>
                </a:solidFill>
                <a:latin typeface="Times New Roman" pitchFamily="18" charset="0"/>
                <a:cs typeface="Times New Roman" pitchFamily="18" charset="0"/>
                <a:sym typeface="Times New Roman" pitchFamily="18" charset="0"/>
              </a:rPr>
              <a:t>प्रतिनिधित्वात्मक न्याय - </a:t>
            </a:r>
            <a:r>
              <a:rPr lang="hi" sz="3200" dirty="0">
                <a:solidFill>
                  <a:srgbClr val="051D64"/>
                </a:solidFill>
                <a:latin typeface="Times New Roman" pitchFamily="18" charset="0"/>
                <a:cs typeface="Times New Roman" pitchFamily="18" charset="0"/>
                <a:sym typeface="Times New Roman" pitchFamily="18" charset="0"/>
              </a:rPr>
              <a:t>प्रतिनिधित्वात्मक न्याय हाशिए पर पड़े समूहों को अपनी कहानियाँ कहने की अनुमति देता है।</a:t>
            </a:r>
            <a:endParaRPr lang="en-US" dirty="0"/>
          </a:p>
        </p:txBody>
      </p:sp>
      <p:sp>
        <p:nvSpPr>
          <p:cNvPr id="22532" name="Google Shape;296;p22"/>
          <p:cNvSpPr txBox="1">
            <a:spLocks noChangeArrowheads="1"/>
          </p:cNvSpPr>
          <p:nvPr/>
        </p:nvSpPr>
        <p:spPr bwMode="auto">
          <a:xfrm>
            <a:off x="1401762" y="940800"/>
            <a:ext cx="9749941"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ओईआर: सामाजिक न्याय और समानता</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355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Google Shape;315;p23"/>
          <p:cNvSpPr>
            <a:spLocks/>
          </p:cNvSpPr>
          <p:nvPr/>
        </p:nvSpPr>
        <p:spPr bwMode="auto">
          <a:xfrm>
            <a:off x="14225588" y="6135688"/>
            <a:ext cx="3454400" cy="3122612"/>
          </a:xfrm>
          <a:custGeom>
            <a:avLst/>
            <a:gdLst>
              <a:gd name="T0" fmla="*/ 0 w 3454923"/>
              <a:gd name="T1" fmla="*/ 0 h 3122387"/>
              <a:gd name="T2" fmla="*/ 3454401 w 3454923"/>
              <a:gd name="T3" fmla="*/ 0 h 3122387"/>
              <a:gd name="T4" fmla="*/ 3454401 w 3454923"/>
              <a:gd name="T5" fmla="*/ 3122612 h 3122387"/>
              <a:gd name="T6" fmla="*/ 0 w 3454923"/>
              <a:gd name="T7" fmla="*/ 3122612 h 3122387"/>
              <a:gd name="T8" fmla="*/ 0 w 3454923"/>
              <a:gd name="T9" fmla="*/ 0 h 3122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4923" h="3122387" extrusionOk="0">
                <a:moveTo>
                  <a:pt x="0" y="0"/>
                </a:moveTo>
                <a:lnTo>
                  <a:pt x="3454924" y="0"/>
                </a:lnTo>
                <a:lnTo>
                  <a:pt x="3454924" y="3122387"/>
                </a:lnTo>
                <a:lnTo>
                  <a:pt x="0" y="312238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23556" name="Google Shape;316;p23"/>
          <p:cNvSpPr txBox="1">
            <a:spLocks noChangeArrowheads="1"/>
          </p:cNvSpPr>
          <p:nvPr/>
        </p:nvSpPr>
        <p:spPr bwMode="auto">
          <a:xfrm>
            <a:off x="1401763" y="1594954"/>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ओईआर का लचीलापन</a:t>
            </a:r>
            <a:endParaRPr lang="en-US" sz="1600" dirty="0"/>
          </a:p>
        </p:txBody>
      </p:sp>
      <p:sp>
        <p:nvSpPr>
          <p:cNvPr id="23557" name="Google Shape;317;p23"/>
          <p:cNvSpPr txBox="1">
            <a:spLocks noChangeArrowheads="1"/>
          </p:cNvSpPr>
          <p:nvPr/>
        </p:nvSpPr>
        <p:spPr bwMode="auto">
          <a:xfrm>
            <a:off x="1401763" y="2809875"/>
            <a:ext cx="15551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44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जिस आसानी से अनेक ओईआर को संपादित और अनुरक्षित किया जा सकता है, उससे शिक्षकों को काफी लचीलापन मिलता है।</a:t>
            </a:r>
            <a:endParaRPr lang="en-US"/>
          </a:p>
          <a:p>
            <a:pPr algn="just" eaLnBrk="1" hangingPunct="1">
              <a:lnSpc>
                <a:spcPct val="78000"/>
              </a:lnSpc>
              <a:buClr>
                <a:srgbClr val="000000"/>
              </a:buClr>
              <a:buSzPts val="3200"/>
              <a:buFont typeface="Calibri" pitchFamily="34" charset="0"/>
              <a:buNone/>
            </a:pPr>
            <a:endParaRPr lang="en-US" sz="3200" b="1">
              <a:solidFill>
                <a:srgbClr val="051D64"/>
              </a:solidFill>
              <a:latin typeface="Times" pitchFamily="18" charset="0"/>
              <a:cs typeface="Times" pitchFamily="18" charset="0"/>
              <a:sym typeface="Times" pitchFamily="18" charset="0"/>
            </a:endParaRPr>
          </a:p>
          <a:p>
            <a:pPr lvl="1" algn="just" eaLnBrk="1" hangingPunct="1">
              <a:lnSpc>
                <a:spcPct val="225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ओईआर सामग्री में निरंतर सुधार</a:t>
            </a:r>
            <a:endParaRPr lang="en-US"/>
          </a:p>
          <a:p>
            <a:pPr lvl="1" algn="just" eaLnBrk="1" hangingPunct="1">
              <a:lnSpc>
                <a:spcPct val="225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स्थानीय दृष्टिकोण को शामिल करना</a:t>
            </a:r>
            <a:endParaRPr lang="en-US"/>
          </a:p>
          <a:p>
            <a:pPr lvl="1" algn="just" eaLnBrk="1" hangingPunct="1">
              <a:lnSpc>
                <a:spcPct val="225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छात्रों के साथ साझेदारी</a:t>
            </a:r>
            <a:endParaRPr lang="en-US"/>
          </a:p>
          <a:p>
            <a:pPr eaLnBrk="1" hangingPunct="1">
              <a:buClr>
                <a:srgbClr val="000000"/>
              </a:buClr>
              <a:buFont typeface="Arial" charset="0"/>
              <a:buNone/>
            </a:pPr>
            <a:endParaRPr lang="en-US" sz="3200" b="1">
              <a:solidFill>
                <a:srgbClr val="051D64"/>
              </a:solidFill>
              <a:latin typeface="Times" pitchFamily="18" charset="0"/>
              <a:cs typeface="Times" pitchFamily="18" charset="0"/>
              <a:sym typeface="Times"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457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Google Shape;336;p24"/>
          <p:cNvSpPr txBox="1">
            <a:spLocks noChangeArrowheads="1"/>
          </p:cNvSpPr>
          <p:nvPr/>
        </p:nvSpPr>
        <p:spPr bwMode="auto">
          <a:xfrm>
            <a:off x="1366838" y="1248127"/>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वैश्विक ओईआर संदर्भ</a:t>
            </a:r>
            <a:endParaRPr lang="en-US" sz="1600" dirty="0"/>
          </a:p>
        </p:txBody>
      </p:sp>
      <p:sp>
        <p:nvSpPr>
          <p:cNvPr id="24580" name="Google Shape;337;p24"/>
          <p:cNvSpPr txBox="1">
            <a:spLocks noChangeArrowheads="1"/>
          </p:cNvSpPr>
          <p:nvPr/>
        </p:nvSpPr>
        <p:spPr bwMode="auto">
          <a:xfrm>
            <a:off x="1366838" y="2484438"/>
            <a:ext cx="15806737"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OER वैश्विक शिक्षा के लिए कुछ महत्वपूर्ण लाभ प्रदान करते हैं। मालिकाना शिक्षण सामग्री और पाठ्यपुस्तकों के विपरीत, OER निम्न हो सकते हैं:</a:t>
            </a:r>
            <a:endParaRPr lang="en-US"/>
          </a:p>
          <a:p>
            <a:pPr lvl="1" algn="just" eaLnBrk="1" hangingPunct="1">
              <a:lnSpc>
                <a:spcPct val="150000"/>
              </a:lnSpc>
              <a:buClr>
                <a:srgbClr val="832322"/>
              </a:buClr>
              <a:buSzPts val="3200"/>
              <a:buFont typeface="Arial" charset="0"/>
              <a:buChar char="•"/>
            </a:pPr>
            <a:r>
              <a:rPr lang="hi" sz="3200" b="1">
                <a:solidFill>
                  <a:srgbClr val="832322"/>
                </a:solidFill>
                <a:latin typeface="Times" pitchFamily="18" charset="0"/>
                <a:cs typeface="Times" pitchFamily="18" charset="0"/>
                <a:sym typeface="Times" pitchFamily="18" charset="0"/>
              </a:rPr>
              <a:t>अन्य भाषाओं में स्वतंत्र रूप से अनुवादित;</a:t>
            </a:r>
            <a:endParaRPr lang="en-US"/>
          </a:p>
          <a:p>
            <a:pPr lvl="1" algn="just" eaLnBrk="1" hangingPunct="1">
              <a:lnSpc>
                <a:spcPct val="150000"/>
              </a:lnSpc>
              <a:buClr>
                <a:srgbClr val="832322"/>
              </a:buClr>
              <a:buSzPts val="3200"/>
              <a:buFont typeface="Arial" charset="0"/>
              <a:buChar char="•"/>
            </a:pPr>
            <a:r>
              <a:rPr lang="hi" sz="3200" b="1">
                <a:solidFill>
                  <a:srgbClr val="832322"/>
                </a:solidFill>
                <a:latin typeface="Times" pitchFamily="18" charset="0"/>
                <a:cs typeface="Times" pitchFamily="18" charset="0"/>
                <a:sym typeface="Times" pitchFamily="18" charset="0"/>
              </a:rPr>
              <a:t>स्थानीय राष्ट्रीय संदर्भों और इतिहास के अनुरूप अनुकूलित; या</a:t>
            </a:r>
            <a:endParaRPr lang="en-US"/>
          </a:p>
          <a:p>
            <a:pPr lvl="1" algn="just" eaLnBrk="1" hangingPunct="1">
              <a:lnSpc>
                <a:spcPct val="150000"/>
              </a:lnSpc>
              <a:buClr>
                <a:srgbClr val="832322"/>
              </a:buClr>
              <a:buSzPts val="3200"/>
              <a:buFont typeface="Arial" charset="0"/>
              <a:buChar char="•"/>
            </a:pPr>
            <a:r>
              <a:rPr lang="hi" sz="3200" b="1">
                <a:solidFill>
                  <a:srgbClr val="832322"/>
                </a:solidFill>
                <a:latin typeface="Times" pitchFamily="18" charset="0"/>
                <a:cs typeface="Times" pitchFamily="18" charset="0"/>
                <a:sym typeface="Times" pitchFamily="18" charset="0"/>
              </a:rPr>
              <a:t>सांस्कृतिक रूप से प्रासंगिक उदाहरणों के साथ संवर्धित।</a:t>
            </a:r>
          </a:p>
          <a:p>
            <a:pPr algn="just" eaLnBrk="1" hangingPunct="1">
              <a:lnSpc>
                <a:spcPct val="150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शायद सबसे महत्वपूर्ण बात यह है कि ओईआर का उपयोग विकासशील देशों सहित सीमित वित्तीय संसाधनों वाले संस्थानों द्वारा स्वतंत्र रूप से किया जा सकता है, जबकि इससे अधिक छात्रों के लिए शिक्षा के द्वार खुलेंगे।</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5602"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Google Shape;356;p25"/>
          <p:cNvSpPr>
            <a:spLocks/>
          </p:cNvSpPr>
          <p:nvPr/>
        </p:nvSpPr>
        <p:spPr bwMode="auto">
          <a:xfrm>
            <a:off x="14446250" y="5762625"/>
            <a:ext cx="3368675" cy="4114800"/>
          </a:xfrm>
          <a:custGeom>
            <a:avLst/>
            <a:gdLst>
              <a:gd name="T0" fmla="*/ 0 w 3368992"/>
              <a:gd name="T1" fmla="*/ 0 h 4114800"/>
              <a:gd name="T2" fmla="*/ 3368676 w 3368992"/>
              <a:gd name="T3" fmla="*/ 0 h 4114800"/>
              <a:gd name="T4" fmla="*/ 3368676 w 3368992"/>
              <a:gd name="T5" fmla="*/ 4114800 h 4114800"/>
              <a:gd name="T6" fmla="*/ 0 w 3368992"/>
              <a:gd name="T7" fmla="*/ 4114800 h 4114800"/>
              <a:gd name="T8" fmla="*/ 0 w 3368992"/>
              <a:gd name="T9" fmla="*/ 0 h 4114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8992" h="4114800" extrusionOk="0">
                <a:moveTo>
                  <a:pt x="0" y="0"/>
                </a:moveTo>
                <a:lnTo>
                  <a:pt x="3368993" y="0"/>
                </a:lnTo>
                <a:lnTo>
                  <a:pt x="3368993"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25604" name="Google Shape;357;p25"/>
          <p:cNvSpPr txBox="1">
            <a:spLocks noChangeArrowheads="1"/>
          </p:cNvSpPr>
          <p:nvPr/>
        </p:nvSpPr>
        <p:spPr bwMode="auto">
          <a:xfrm>
            <a:off x="1060450" y="1919288"/>
            <a:ext cx="17227550" cy="9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hi" sz="4000" b="1" dirty="0">
                <a:solidFill>
                  <a:srgbClr val="051D64"/>
                </a:solidFill>
                <a:latin typeface="Oswald" charset="0"/>
                <a:sym typeface="Oswald" charset="0"/>
              </a:rPr>
              <a:t>ओईआर के अंश-पक्ष और विपक्ष</a:t>
            </a:r>
            <a:endParaRPr lang="en-US" sz="1600" dirty="0"/>
          </a:p>
        </p:txBody>
      </p:sp>
      <p:sp>
        <p:nvSpPr>
          <p:cNvPr id="25605" name="Google Shape;358;p25"/>
          <p:cNvSpPr txBox="1">
            <a:spLocks noChangeArrowheads="1"/>
          </p:cNvSpPr>
          <p:nvPr/>
        </p:nvSpPr>
        <p:spPr bwMode="auto">
          <a:xfrm>
            <a:off x="1065213" y="3106738"/>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3600" b="1">
                <a:solidFill>
                  <a:srgbClr val="051D64"/>
                </a:solidFill>
                <a:latin typeface="Oswald" charset="0"/>
                <a:sym typeface="Oswald" charset="0"/>
              </a:rPr>
              <a:t>छात्रों के लिए लाभ</a:t>
            </a:r>
            <a:endParaRPr lang="en-US"/>
          </a:p>
        </p:txBody>
      </p:sp>
      <p:sp>
        <p:nvSpPr>
          <p:cNvPr id="25606" name="Google Shape;359;p25"/>
          <p:cNvSpPr txBox="1">
            <a:spLocks noChangeArrowheads="1"/>
          </p:cNvSpPr>
          <p:nvPr/>
        </p:nvSpPr>
        <p:spPr bwMode="auto">
          <a:xfrm>
            <a:off x="1065213" y="3843338"/>
            <a:ext cx="1338103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ओईआर के उपयोग से छात्रों को भारी </a:t>
            </a:r>
            <a:r>
              <a:rPr lang="hi" sz="3200" b="1">
                <a:solidFill>
                  <a:srgbClr val="832322"/>
                </a:solidFill>
                <a:latin typeface="Times" pitchFamily="18" charset="0"/>
                <a:cs typeface="Times" pitchFamily="18" charset="0"/>
                <a:sym typeface="Times" pitchFamily="18" charset="0"/>
              </a:rPr>
              <a:t>लागत बचत हो सकती है </a:t>
            </a:r>
            <a:r>
              <a:rPr lang="hi" sz="3200" b="1">
                <a:solidFill>
                  <a:srgbClr val="051D64"/>
                </a:solidFill>
                <a:latin typeface="Times" pitchFamily="18" charset="0"/>
                <a:cs typeface="Times" pitchFamily="18" charset="0"/>
                <a:sym typeface="Times" pitchFamily="18" charset="0"/>
              </a:rPr>
              <a:t>तथा उनकी सफलता और पूर्णता दर पर भी प्रभाव पड़ सकता है।</a:t>
            </a:r>
            <a:endParaRPr lang="en-US"/>
          </a:p>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छात्र </a:t>
            </a:r>
            <a:r>
              <a:rPr lang="hi" sz="3200" b="1">
                <a:solidFill>
                  <a:srgbClr val="832322"/>
                </a:solidFill>
                <a:latin typeface="Times" pitchFamily="18" charset="0"/>
                <a:cs typeface="Times" pitchFamily="18" charset="0"/>
                <a:sym typeface="Times" pitchFamily="18" charset="0"/>
              </a:rPr>
              <a:t>सहभागिता और वकालत </a:t>
            </a:r>
            <a:r>
              <a:rPr lang="hi" sz="3200" b="1">
                <a:solidFill>
                  <a:srgbClr val="051D64"/>
                </a:solidFill>
                <a:latin typeface="Times" pitchFamily="18" charset="0"/>
                <a:cs typeface="Times" pitchFamily="18" charset="0"/>
                <a:sym typeface="Times" pitchFamily="18" charset="0"/>
              </a:rPr>
              <a:t>OER का एक अन्य प्रमुख लाभ है।</a:t>
            </a:r>
            <a:endParaRPr lang="en-US"/>
          </a:p>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तत्काल और निरंतर </a:t>
            </a:r>
            <a:r>
              <a:rPr lang="hi" sz="3200" b="1">
                <a:solidFill>
                  <a:srgbClr val="832322"/>
                </a:solidFill>
                <a:latin typeface="Times" pitchFamily="18" charset="0"/>
                <a:cs typeface="Times" pitchFamily="18" charset="0"/>
                <a:sym typeface="Times" pitchFamily="18" charset="0"/>
              </a:rPr>
              <a:t>पहुंच</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662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Google Shape;379;p26"/>
          <p:cNvSpPr txBox="1">
            <a:spLocks noChangeArrowheads="1"/>
          </p:cNvSpPr>
          <p:nvPr/>
        </p:nvSpPr>
        <p:spPr bwMode="auto">
          <a:xfrm>
            <a:off x="1366838" y="1427251"/>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संकाय के लिए लाभ</a:t>
            </a:r>
            <a:endParaRPr lang="en-US" sz="1600" dirty="0"/>
          </a:p>
        </p:txBody>
      </p:sp>
      <p:sp>
        <p:nvSpPr>
          <p:cNvPr id="26628" name="Google Shape;380;p26"/>
          <p:cNvSpPr txBox="1">
            <a:spLocks noChangeArrowheads="1"/>
          </p:cNvSpPr>
          <p:nvPr/>
        </p:nvSpPr>
        <p:spPr bwMode="auto">
          <a:xfrm>
            <a:off x="1027113" y="2324100"/>
            <a:ext cx="14517687"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ओईआर का उपयोग करने वाले संकाय को पाठ्यक्रम सामग्री का चयन करने में बहुत अधिक </a:t>
            </a:r>
            <a:r>
              <a:rPr lang="hi" sz="3200" b="1">
                <a:solidFill>
                  <a:srgbClr val="832322"/>
                </a:solidFill>
                <a:latin typeface="Times" pitchFamily="18" charset="0"/>
                <a:cs typeface="Times" pitchFamily="18" charset="0"/>
                <a:sym typeface="Times" pitchFamily="18" charset="0"/>
              </a:rPr>
              <a:t>स्वतंत्रता मिलती है </a:t>
            </a:r>
            <a:r>
              <a:rPr lang="hi" sz="3200" b="1">
                <a:solidFill>
                  <a:srgbClr val="051D64"/>
                </a:solidFill>
                <a:latin typeface="Times" pitchFamily="18" charset="0"/>
                <a:cs typeface="Times" pitchFamily="18" charset="0"/>
                <a:sym typeface="Times" pitchFamily="18" charset="0"/>
              </a:rPr>
              <a:t>जिसे वे अपने छात्रों की विशिष्ट आवश्यकताओं और उनकी कक्षाओं के लक्ष्यों के अनुरूप अनुकूलित करते हैं।</a:t>
            </a:r>
            <a:endParaRPr lang="en-US"/>
          </a:p>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मुक्त शैक्षिक संसाधन संकाय को अपने विद्यार्थियों के साथ </a:t>
            </a:r>
            <a:endParaRPr lang="en-US"/>
          </a:p>
          <a:p>
            <a:pPr lvl="1" algn="just" eaLnBrk="1" hangingPunct="1">
              <a:lnSpc>
                <a:spcPct val="197000"/>
              </a:lnSpc>
              <a:buClr>
                <a:srgbClr val="832322"/>
              </a:buClr>
              <a:buSzPts val="3200"/>
              <a:buFont typeface="Arial" charset="0"/>
              <a:buChar char="•"/>
            </a:pPr>
            <a:r>
              <a:rPr lang="hi" sz="3200" b="1">
                <a:solidFill>
                  <a:srgbClr val="051D64"/>
                </a:solidFill>
                <a:latin typeface="Times" pitchFamily="18" charset="0"/>
                <a:cs typeface="Times" pitchFamily="18" charset="0"/>
                <a:sym typeface="Times" pitchFamily="18" charset="0"/>
              </a:rPr>
              <a:t>पहले से निर्मित संसाधनों को अनुकूलित या संशोधित करके </a:t>
            </a:r>
            <a:endParaRPr lang="en-US"/>
          </a:p>
        </p:txBody>
      </p:sp>
      <p:sp>
        <p:nvSpPr>
          <p:cNvPr id="26629" name="Freeform 16"/>
          <p:cNvSpPr>
            <a:spLocks/>
          </p:cNvSpPr>
          <p:nvPr/>
        </p:nvSpPr>
        <p:spPr bwMode="auto">
          <a:xfrm>
            <a:off x="15226748" y="6267450"/>
            <a:ext cx="2867577" cy="3305175"/>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765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Google Shape;400;p27"/>
          <p:cNvSpPr txBox="1">
            <a:spLocks noChangeArrowheads="1"/>
          </p:cNvSpPr>
          <p:nvPr/>
        </p:nvSpPr>
        <p:spPr bwMode="auto">
          <a:xfrm>
            <a:off x="1060450" y="1971675"/>
            <a:ext cx="133810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832322"/>
              </a:buClr>
              <a:buSzPts val="3200"/>
              <a:buFont typeface="Arial" charset="0"/>
              <a:buChar char="•"/>
            </a:pPr>
            <a:r>
              <a:rPr lang="hi" sz="3200" b="1">
                <a:solidFill>
                  <a:srgbClr val="051D64"/>
                </a:solidFill>
                <a:latin typeface="Times" pitchFamily="18" charset="0"/>
                <a:cs typeface="Times" pitchFamily="18" charset="0"/>
                <a:sym typeface="Times" pitchFamily="18" charset="0"/>
              </a:rPr>
              <a:t>अपने पाठ्यक्रम और शोध के विशिष्ट संदर्भ के अनुरूप </a:t>
            </a:r>
            <a:endParaRPr lang="en-US"/>
          </a:p>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विभिन्न विषयों के संसाधनों को एकीकृत करके </a:t>
            </a:r>
            <a:endParaRPr lang="en-US"/>
          </a:p>
          <a:p>
            <a:pPr lvl="1" algn="just" eaLnBrk="1" hangingPunct="1">
              <a:lnSpc>
                <a:spcPct val="197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ऐसे शैक्षिक संसाधनों तक पहुंचें जिनकी आपके क्षेत्र के अन्य विशेषज्ञों द्वारा </a:t>
            </a:r>
            <a:endParaRPr lang="en-US"/>
          </a:p>
        </p:txBody>
      </p:sp>
      <p:sp>
        <p:nvSpPr>
          <p:cNvPr id="27652" name="Freeform 16"/>
          <p:cNvSpPr>
            <a:spLocks/>
          </p:cNvSpPr>
          <p:nvPr/>
        </p:nvSpPr>
        <p:spPr bwMode="auto">
          <a:xfrm>
            <a:off x="15027966" y="5799138"/>
            <a:ext cx="3066360" cy="3773487"/>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8674"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Google Shape;420;p28"/>
          <p:cNvSpPr txBox="1">
            <a:spLocks noChangeArrowheads="1"/>
          </p:cNvSpPr>
          <p:nvPr/>
        </p:nvSpPr>
        <p:spPr bwMode="auto">
          <a:xfrm>
            <a:off x="1060449" y="1608138"/>
            <a:ext cx="16313151" cy="485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7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संसाधन के बारे में अधिक </a:t>
            </a:r>
            <a:endParaRPr lang="en-US" dirty="0"/>
          </a:p>
          <a:p>
            <a:pPr lvl="1" algn="just" eaLnBrk="1" hangingPunct="1">
              <a:lnSpc>
                <a:spcPct val="197000"/>
              </a:lnSpc>
              <a:buClr>
                <a:srgbClr val="832322"/>
              </a:buClr>
              <a:buSzPts val="3200"/>
              <a:buFont typeface="Arial" charset="0"/>
              <a:buChar char="•"/>
            </a:pPr>
            <a:r>
              <a:rPr lang="hi" sz="3200" b="1" dirty="0">
                <a:solidFill>
                  <a:srgbClr val="832322"/>
                </a:solidFill>
                <a:latin typeface="Times" pitchFamily="18" charset="0"/>
                <a:cs typeface="Times" pitchFamily="18" charset="0"/>
                <a:sym typeface="Times" pitchFamily="18" charset="0"/>
              </a:rPr>
              <a:t>सहयोग करें </a:t>
            </a:r>
            <a:r>
              <a:rPr lang="hi" sz="3200" b="1" dirty="0">
                <a:solidFill>
                  <a:srgbClr val="051D64"/>
                </a:solidFill>
                <a:latin typeface="Times" pitchFamily="18" charset="0"/>
                <a:cs typeface="Times" pitchFamily="18" charset="0"/>
                <a:sym typeface="Times" pitchFamily="18" charset="0"/>
              </a:rPr>
              <a:t>जिनका उपयोग विभिन्न विषयों के भीतर या विभिन्न विषयों के बीच किया जा सके</a:t>
            </a:r>
            <a:endParaRPr lang="en-US" dirty="0"/>
          </a:p>
          <a:p>
            <a:pPr lvl="1" algn="just" eaLnBrk="1" hangingPunct="1">
              <a:lnSpc>
                <a:spcPct val="197000"/>
              </a:lnSpc>
              <a:buClr>
                <a:srgbClr val="832322"/>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पाठ्यक्रम सामग्री की </a:t>
            </a:r>
            <a:endParaRPr lang="en-US" dirty="0"/>
          </a:p>
          <a:p>
            <a:pPr lvl="1" algn="just" eaLnBrk="1" hangingPunct="1">
              <a:lnSpc>
                <a:spcPct val="197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पाठ्यक्रम सामग्री तक </a:t>
            </a:r>
            <a:endParaRPr lang="en-US" dirty="0"/>
          </a:p>
          <a:p>
            <a:pPr lvl="1" algn="just" eaLnBrk="1" hangingPunct="1">
              <a:lnSpc>
                <a:spcPct val="197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नामांकन से पहले </a:t>
            </a:r>
            <a:endParaRPr lang="en-US" dirty="0"/>
          </a:p>
        </p:txBody>
      </p:sp>
      <p:sp>
        <p:nvSpPr>
          <p:cNvPr id="28676" name="Freeform 16"/>
          <p:cNvSpPr>
            <a:spLocks/>
          </p:cNvSpPr>
          <p:nvPr/>
        </p:nvSpPr>
        <p:spPr bwMode="auto">
          <a:xfrm>
            <a:off x="15524922" y="6489700"/>
            <a:ext cx="2569403" cy="3082925"/>
          </a:xfrm>
          <a:custGeom>
            <a:avLst/>
            <a:gdLst>
              <a:gd name="T0" fmla="*/ 0 w 2902804"/>
              <a:gd name="T1" fmla="*/ 0 h 4114800"/>
              <a:gd name="T2" fmla="*/ 2902804 w 2902804"/>
              <a:gd name="T3" fmla="*/ 0 h 4114800"/>
              <a:gd name="T4" fmla="*/ 2902804 w 2902804"/>
              <a:gd name="T5" fmla="*/ 4114800 h 4114800"/>
              <a:gd name="T6" fmla="*/ 0 w 2902804"/>
              <a:gd name="T7" fmla="*/ 4114800 h 4114800"/>
              <a:gd name="T8" fmla="*/ 0 w 2902804"/>
              <a:gd name="T9" fmla="*/ 0 h 4114800"/>
            </a:gdLst>
            <a:ahLst/>
            <a:cxnLst>
              <a:cxn ang="0">
                <a:pos x="T0" y="T1"/>
              </a:cxn>
              <a:cxn ang="0">
                <a:pos x="T2" y="T3"/>
              </a:cxn>
              <a:cxn ang="0">
                <a:pos x="T4" y="T5"/>
              </a:cxn>
              <a:cxn ang="0">
                <a:pos x="T6" y="T7"/>
              </a:cxn>
              <a:cxn ang="0">
                <a:pos x="T8" y="T9"/>
              </a:cxn>
            </a:cxnLst>
            <a:rect l="0" t="0" r="r" b="b"/>
            <a:pathLst>
              <a:path w="2902804" h="4114800">
                <a:moveTo>
                  <a:pt x="0" y="0"/>
                </a:moveTo>
                <a:lnTo>
                  <a:pt x="2902804" y="0"/>
                </a:lnTo>
                <a:lnTo>
                  <a:pt x="2902804"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969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Google Shape;439;p29"/>
          <p:cNvSpPr txBox="1">
            <a:spLocks noChangeArrowheads="1"/>
          </p:cNvSpPr>
          <p:nvPr/>
        </p:nvSpPr>
        <p:spPr bwMode="auto">
          <a:xfrm>
            <a:off x="1027113" y="2544763"/>
            <a:ext cx="157448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91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ओईआर, छात्रों की लागत को कम करके, </a:t>
            </a:r>
            <a:endParaRPr lang="en-US"/>
          </a:p>
          <a:p>
            <a:pPr lvl="1" algn="just" eaLnBrk="1" hangingPunct="1">
              <a:lnSpc>
                <a:spcPct val="191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जब संस्थान रणनीतिक रूप से छात्रों के लिए ओईआर पाठ्यक्रम का समर्थन और प्रावधान करते हैं, तो संस्थान के लिए निवेश पर </a:t>
            </a:r>
            <a:endParaRPr lang="en-US"/>
          </a:p>
          <a:p>
            <a:pPr lvl="1" algn="just" eaLnBrk="1" hangingPunct="1">
              <a:lnSpc>
                <a:spcPct val="191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जिन छात्रों ने ओईआर पाठ्यक्रमों में दाखिला लिया, वे गैर-ओईआर पाठ्यक्रमों में दाखिला लेने वाले छात्रों की तुलना में अधिक पाठ्यक्रम क्रेडिट में दाखिला लेते हैं, जिससे </a:t>
            </a:r>
            <a:r>
              <a:rPr lang="hi" sz="3200" b="1">
                <a:solidFill>
                  <a:srgbClr val="832322"/>
                </a:solidFill>
                <a:latin typeface="Times" pitchFamily="18" charset="0"/>
                <a:cs typeface="Times" pitchFamily="18" charset="0"/>
                <a:sym typeface="Times" pitchFamily="18" charset="0"/>
              </a:rPr>
              <a:t>अतिरिक्त ट्यूशन राजस्व उत्पन्न होता है </a:t>
            </a:r>
            <a:r>
              <a:rPr lang="hi" sz="3200" b="1">
                <a:solidFill>
                  <a:srgbClr val="051D64"/>
                </a:solidFill>
                <a:latin typeface="Times" pitchFamily="18" charset="0"/>
                <a:cs typeface="Times" pitchFamily="18" charset="0"/>
                <a:sym typeface="Times" pitchFamily="18" charset="0"/>
              </a:rPr>
              <a:t>।</a:t>
            </a:r>
            <a:endParaRPr lang="en-US"/>
          </a:p>
        </p:txBody>
      </p:sp>
      <p:sp>
        <p:nvSpPr>
          <p:cNvPr id="29700" name="Google Shape;441;p29"/>
          <p:cNvSpPr txBox="1">
            <a:spLocks noChangeArrowheads="1"/>
          </p:cNvSpPr>
          <p:nvPr/>
        </p:nvSpPr>
        <p:spPr bwMode="auto">
          <a:xfrm>
            <a:off x="1366838" y="1611313"/>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संस्थाओं को लाभ</a:t>
            </a:r>
            <a:endParaRPr lang="en-US" sz="1600" dirty="0"/>
          </a:p>
        </p:txBody>
      </p:sp>
      <p:sp>
        <p:nvSpPr>
          <p:cNvPr id="29701" name="Freeform 17"/>
          <p:cNvSpPr>
            <a:spLocks/>
          </p:cNvSpPr>
          <p:nvPr/>
        </p:nvSpPr>
        <p:spPr bwMode="auto">
          <a:xfrm>
            <a:off x="15743583" y="7673010"/>
            <a:ext cx="2334867" cy="2053604"/>
          </a:xfrm>
          <a:custGeom>
            <a:avLst/>
            <a:gdLst>
              <a:gd name="T0" fmla="*/ 0 w 2683856"/>
              <a:gd name="T1" fmla="*/ 0 h 2749148"/>
              <a:gd name="T2" fmla="*/ 2683856 w 2683856"/>
              <a:gd name="T3" fmla="*/ 0 h 2749148"/>
              <a:gd name="T4" fmla="*/ 2683856 w 2683856"/>
              <a:gd name="T5" fmla="*/ 2749148 h 2749148"/>
              <a:gd name="T6" fmla="*/ 0 w 2683856"/>
              <a:gd name="T7" fmla="*/ 2749148 h 2749148"/>
              <a:gd name="T8" fmla="*/ 0 w 2683856"/>
              <a:gd name="T9" fmla="*/ 0 h 2749148"/>
            </a:gdLst>
            <a:ahLst/>
            <a:cxnLst>
              <a:cxn ang="0">
                <a:pos x="T0" y="T1"/>
              </a:cxn>
              <a:cxn ang="0">
                <a:pos x="T2" y="T3"/>
              </a:cxn>
              <a:cxn ang="0">
                <a:pos x="T4" y="T5"/>
              </a:cxn>
              <a:cxn ang="0">
                <a:pos x="T6" y="T7"/>
              </a:cxn>
              <a:cxn ang="0">
                <a:pos x="T8" y="T9"/>
              </a:cxn>
            </a:cxnLst>
            <a:rect l="0" t="0" r="r" b="b"/>
            <a:pathLst>
              <a:path w="2683856" h="2749148">
                <a:moveTo>
                  <a:pt x="0" y="0"/>
                </a:moveTo>
                <a:lnTo>
                  <a:pt x="2683856" y="0"/>
                </a:lnTo>
                <a:lnTo>
                  <a:pt x="2683856" y="2749148"/>
                </a:lnTo>
                <a:lnTo>
                  <a:pt x="0" y="2749148"/>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0722"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Google Shape;460;p30"/>
          <p:cNvSpPr txBox="1">
            <a:spLocks noChangeArrowheads="1"/>
          </p:cNvSpPr>
          <p:nvPr/>
        </p:nvSpPr>
        <p:spPr bwMode="auto">
          <a:xfrm>
            <a:off x="1027113" y="2544763"/>
            <a:ext cx="82962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तत्काल और निरंतर पहुंच</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नियमित पाठ्यक्रम सामग्री में वृद्धि</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अनुकूलन क्षमता</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विविधता में वृद्धि</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निरंतर सुधार</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अनुमापकता</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कक्षा सामग्री का संवर्धन</a:t>
            </a:r>
            <a:endParaRPr lang="en-US"/>
          </a:p>
        </p:txBody>
      </p:sp>
      <p:sp>
        <p:nvSpPr>
          <p:cNvPr id="30724" name="Google Shape;461;p30"/>
          <p:cNvSpPr txBox="1">
            <a:spLocks noChangeArrowheads="1"/>
          </p:cNvSpPr>
          <p:nvPr/>
        </p:nvSpPr>
        <p:spPr bwMode="auto">
          <a:xfrm>
            <a:off x="1366838" y="1611313"/>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लाभ एक नज़र में</a:t>
            </a:r>
            <a:endParaRPr lang="en-US" sz="1600" dirty="0"/>
          </a:p>
        </p:txBody>
      </p:sp>
      <p:sp>
        <p:nvSpPr>
          <p:cNvPr id="30725" name="Google Shape;462;p30"/>
          <p:cNvSpPr txBox="1">
            <a:spLocks noChangeArrowheads="1"/>
          </p:cNvSpPr>
          <p:nvPr/>
        </p:nvSpPr>
        <p:spPr bwMode="auto">
          <a:xfrm>
            <a:off x="9032875" y="2393950"/>
            <a:ext cx="8366125"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सीखने के परिणामों के साथ बेहतर तालमेल के लिए पाठ्यक्रम संसाधनों को संशोधित करें</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पाठ्यक्रम संसाधनों के साथ छात्र संपर्क बढ़ाएँ</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त्वरित परिसंचरण</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छात्रों के लिए कम खर्च</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नवाचार और प्रतिभा का प्रदर्शन</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पूर्व छात्रों के लिए टाई</a:t>
            </a:r>
            <a:endParaRPr lang="en-US"/>
          </a:p>
          <a:p>
            <a:pPr lvl="1" algn="just" eaLnBrk="1" hangingPunct="1">
              <a:lnSpc>
                <a:spcPct val="15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निरंतर बेहतर होते संसाधन</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174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Google Shape;481;p31"/>
          <p:cNvSpPr txBox="1">
            <a:spLocks noChangeArrowheads="1"/>
          </p:cNvSpPr>
          <p:nvPr/>
        </p:nvSpPr>
        <p:spPr bwMode="auto">
          <a:xfrm>
            <a:off x="1027113" y="2523571"/>
            <a:ext cx="16017875"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11200" indent="-3556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832322"/>
              </a:buClr>
              <a:buSzPts val="3200"/>
              <a:buFont typeface="Arial" charset="0"/>
              <a:buChar char="•"/>
            </a:pPr>
            <a:r>
              <a:rPr lang="hi" sz="3200" b="1" dirty="0">
                <a:solidFill>
                  <a:srgbClr val="832322"/>
                </a:solidFill>
                <a:latin typeface="Times" pitchFamily="18" charset="0"/>
                <a:cs typeface="Times" pitchFamily="18" charset="0"/>
                <a:sym typeface="Times" pitchFamily="18" charset="0"/>
              </a:rPr>
              <a:t>बुंदा कृषि महाविद्यालय </a:t>
            </a:r>
            <a:r>
              <a:rPr lang="hi" sz="3200" b="1" dirty="0">
                <a:solidFill>
                  <a:srgbClr val="051D64"/>
                </a:solidFill>
                <a:latin typeface="Times" pitchFamily="18" charset="0"/>
                <a:cs typeface="Times" pitchFamily="18" charset="0"/>
                <a:sym typeface="Times" pitchFamily="18" charset="0"/>
              </a:rPr>
              <a:t>संचार कौशल पाठ्यपुस्तक, कई ओईआर को अनुकूलित और संयोजित करके एक निःशुल्क छात्र पाठ्यपुस्तक तैयार की गई है।</a:t>
            </a:r>
            <a:endParaRPr lang="en-US" dirty="0"/>
          </a:p>
          <a:p>
            <a:pPr algn="just" eaLnBrk="1" hangingPunct="1">
              <a:lnSpc>
                <a:spcPct val="150000"/>
              </a:lnSpc>
              <a:buClr>
                <a:srgbClr val="000000"/>
              </a:buClr>
              <a:buSzPts val="3200"/>
              <a:buFont typeface="Calibri" pitchFamily="34" charset="0"/>
              <a:buNone/>
            </a:pPr>
            <a:endParaRPr lang="en-US" sz="1200" b="1" dirty="0">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832322"/>
              </a:buClr>
              <a:buSzPts val="3200"/>
              <a:buFont typeface="Arial" charset="0"/>
              <a:buChar char="•"/>
            </a:pPr>
            <a:r>
              <a:rPr lang="hi" sz="3200" b="1" dirty="0">
                <a:solidFill>
                  <a:srgbClr val="832322"/>
                </a:solidFill>
                <a:latin typeface="Times" pitchFamily="18" charset="0"/>
                <a:cs typeface="Times" pitchFamily="18" charset="0"/>
                <a:sym typeface="Times" pitchFamily="18" charset="0"/>
              </a:rPr>
              <a:t>कामुज़ू कॉलेज ऑफ नर्सिंग </a:t>
            </a:r>
            <a:r>
              <a:rPr lang="hi" sz="3200" b="1" dirty="0">
                <a:solidFill>
                  <a:srgbClr val="051D64"/>
                </a:solidFill>
                <a:latin typeface="Times" pitchFamily="18" charset="0"/>
                <a:cs typeface="Times" pitchFamily="18" charset="0"/>
                <a:sym typeface="Times" pitchFamily="18" charset="0"/>
              </a:rPr>
              <a:t>द्वारा देखभालकर्ताओं, नर्सों और दाइयों द्वारा परामर्श, एक पाठ्यक्रम जो मलावी संदर्भ के लिए OER को अनुकूलित करके विकसित किया गया है।</a:t>
            </a:r>
            <a:endParaRPr lang="en-US" dirty="0"/>
          </a:p>
          <a:p>
            <a:pPr algn="just" eaLnBrk="1" hangingPunct="1">
              <a:lnSpc>
                <a:spcPct val="150000"/>
              </a:lnSpc>
              <a:buClr>
                <a:srgbClr val="000000"/>
              </a:buClr>
              <a:buSzPts val="3200"/>
              <a:buFont typeface="Calibri" pitchFamily="34" charset="0"/>
              <a:buNone/>
            </a:pPr>
            <a:endParaRPr lang="en-US" sz="1200" b="1" dirty="0">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832322"/>
              </a:buClr>
              <a:buSzPts val="3200"/>
              <a:buFont typeface="Arial" charset="0"/>
              <a:buChar char="•"/>
            </a:pPr>
            <a:r>
              <a:rPr lang="hi" sz="3200" b="1" dirty="0">
                <a:solidFill>
                  <a:srgbClr val="832322"/>
                </a:solidFill>
                <a:latin typeface="Times" pitchFamily="18" charset="0"/>
                <a:cs typeface="Times" pitchFamily="18" charset="0"/>
                <a:sym typeface="Times" pitchFamily="18" charset="0"/>
              </a:rPr>
              <a:t>संयुक्त राज्य अंतर्राष्ट्रीय विश्वविद्यालय (यूएसआईयू) </a:t>
            </a:r>
            <a:r>
              <a:rPr lang="hi" sz="3200" b="1" dirty="0">
                <a:solidFill>
                  <a:srgbClr val="051D64"/>
                </a:solidFill>
                <a:latin typeface="Times" pitchFamily="18" charset="0"/>
                <a:cs typeface="Times" pitchFamily="18" charset="0"/>
                <a:sym typeface="Times" pitchFamily="18" charset="0"/>
              </a:rPr>
              <a:t>कृषि व्यवसाय पाठ्यक्रम, विभिन्न संकायों द्वारा अपनी विशेषज्ञता को एकत्रित करके बनाया गया है, ताकि केन्याई किसानों को उनके विभिन्न योगदानों को खुले तौर पर लाइसेंस देकर उद्यमी बनने में सहायता की जा सके।</a:t>
            </a:r>
            <a:endParaRPr lang="en-US" dirty="0"/>
          </a:p>
        </p:txBody>
      </p:sp>
      <p:sp>
        <p:nvSpPr>
          <p:cNvPr id="31748" name="Google Shape;482;p31"/>
          <p:cNvSpPr txBox="1">
            <a:spLocks noChangeArrowheads="1"/>
          </p:cNvSpPr>
          <p:nvPr/>
        </p:nvSpPr>
        <p:spPr bwMode="auto">
          <a:xfrm>
            <a:off x="1366837" y="1611313"/>
            <a:ext cx="13502101"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ओईआर द्वारा प्रदान किये जाने वाले संभावित लाभों के उदाहरण</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Google Shape;125;p14"/>
          <p:cNvSpPr txBox="1">
            <a:spLocks noChangeArrowheads="1"/>
          </p:cNvSpPr>
          <p:nvPr/>
        </p:nvSpPr>
        <p:spPr bwMode="auto">
          <a:xfrm>
            <a:off x="7834313" y="1954482"/>
            <a:ext cx="9744075" cy="11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211000"/>
              </a:lnSpc>
              <a:buClr>
                <a:srgbClr val="051D64"/>
              </a:buClr>
              <a:buSzPts val="3600"/>
              <a:buFont typeface="Oswald" charset="0"/>
              <a:buNone/>
            </a:pPr>
            <a:r>
              <a:rPr lang="hi" sz="4400" b="1" dirty="0">
                <a:solidFill>
                  <a:srgbClr val="051D64"/>
                </a:solidFill>
                <a:latin typeface="Oswald" charset="0"/>
                <a:sym typeface="Oswald" charset="0"/>
              </a:rPr>
              <a:t>केंद्र बिंदु के क्षेत्र</a:t>
            </a:r>
            <a:endParaRPr lang="en-US" sz="1800" dirty="0"/>
          </a:p>
        </p:txBody>
      </p:sp>
      <p:sp>
        <p:nvSpPr>
          <p:cNvPr id="14340" name="Google Shape;126;p14"/>
          <p:cNvSpPr txBox="1">
            <a:spLocks noChangeArrowheads="1"/>
          </p:cNvSpPr>
          <p:nvPr/>
        </p:nvSpPr>
        <p:spPr bwMode="auto">
          <a:xfrm>
            <a:off x="7281863" y="3182938"/>
            <a:ext cx="9942512"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96925" indent="-39687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81000"/>
              </a:lnSpc>
              <a:buClr>
                <a:srgbClr val="03060B"/>
              </a:buClr>
              <a:buSzPts val="3200"/>
              <a:buFont typeface="Arial" charset="0"/>
              <a:buChar char="•"/>
            </a:pPr>
            <a:r>
              <a:rPr lang="hi" sz="3600" b="1">
                <a:latin typeface="Times New Roman" pitchFamily="18" charset="0"/>
                <a:cs typeface="Times New Roman" pitchFamily="18" charset="0"/>
                <a:sym typeface="Times" pitchFamily="18" charset="0"/>
              </a:rPr>
              <a:t>शिक्षा में ओईआर की प्रासंगिकता</a:t>
            </a:r>
          </a:p>
          <a:p>
            <a:pPr lvl="1" eaLnBrk="1" hangingPunct="1">
              <a:lnSpc>
                <a:spcPct val="181000"/>
              </a:lnSpc>
              <a:buClr>
                <a:srgbClr val="03060B"/>
              </a:buClr>
              <a:buSzPts val="3200"/>
              <a:buFont typeface="Arial" charset="0"/>
              <a:buChar char="•"/>
            </a:pPr>
            <a:r>
              <a:rPr lang="hi" sz="3600" b="1">
                <a:latin typeface="Times New Roman" pitchFamily="18" charset="0"/>
                <a:cs typeface="Times New Roman" pitchFamily="18" charset="0"/>
                <a:sym typeface="Times" pitchFamily="18" charset="0"/>
              </a:rPr>
              <a:t>ओईआर को शिक्षण, सीखने और मूल्यांकन के साथ एकीकृत करना</a:t>
            </a:r>
          </a:p>
          <a:p>
            <a:pPr lvl="1" eaLnBrk="1" hangingPunct="1">
              <a:lnSpc>
                <a:spcPct val="181000"/>
              </a:lnSpc>
              <a:buClr>
                <a:srgbClr val="03060B"/>
              </a:buClr>
              <a:buSzPts val="3200"/>
              <a:buFont typeface="Arial" charset="0"/>
              <a:buChar char="•"/>
            </a:pPr>
            <a:r>
              <a:rPr lang="hi" sz="3600" b="1">
                <a:latin typeface="Times New Roman" pitchFamily="18" charset="0"/>
                <a:cs typeface="Times New Roman" pitchFamily="18" charset="0"/>
                <a:sym typeface="Times" pitchFamily="18" charset="0"/>
              </a:rPr>
              <a:t>सर्वोत्तम परिणाम प्राप्त करने के लिए ओईआर का प्रभावी उपयोग</a:t>
            </a:r>
            <a:endParaRPr lang="en-US" sz="3600" b="1">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277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Google Shape;502;p32"/>
          <p:cNvSpPr txBox="1">
            <a:spLocks noChangeArrowheads="1"/>
          </p:cNvSpPr>
          <p:nvPr/>
        </p:nvSpPr>
        <p:spPr bwMode="auto">
          <a:xfrm>
            <a:off x="1027113" y="2030413"/>
            <a:ext cx="8116887"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03250" indent="-3016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गुणवत्ता संबंधी समस्याएं</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ओईआर को अपनाने के लिए अतिरिक्त प्रयास की आवश्यकता</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शिक्षकों और छात्रों के बीच मानवीय संपर्क का अभाव</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भाषाई और/या सांस्कृतिक बाधाएँ</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तकनीकी मुद्दे</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स्थैतिक प्रारूप</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बौद्धिक संपदा/कॉपीराइट संबंधी चिंताएं</a:t>
            </a:r>
            <a:endParaRPr lang="en-US"/>
          </a:p>
          <a:p>
            <a:pPr lvl="1" algn="just" eaLnBrk="1" hangingPunct="1">
              <a:lnSpc>
                <a:spcPct val="150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जागरूकता की कमी और समझ की कमी</a:t>
            </a:r>
            <a:endParaRPr lang="en-US"/>
          </a:p>
        </p:txBody>
      </p:sp>
      <p:sp>
        <p:nvSpPr>
          <p:cNvPr id="32772" name="Google Shape;503;p32"/>
          <p:cNvSpPr txBox="1">
            <a:spLocks noChangeArrowheads="1"/>
          </p:cNvSpPr>
          <p:nvPr/>
        </p:nvSpPr>
        <p:spPr bwMode="auto">
          <a:xfrm>
            <a:off x="1366838" y="1133564"/>
            <a:ext cx="12450762"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ओईआर के उपयोग में बाधाएं</a:t>
            </a:r>
            <a:endParaRPr lang="en-US" sz="1600" dirty="0"/>
          </a:p>
        </p:txBody>
      </p:sp>
      <p:sp>
        <p:nvSpPr>
          <p:cNvPr id="32773" name="Google Shape;504;p32"/>
          <p:cNvSpPr txBox="1">
            <a:spLocks noChangeArrowheads="1"/>
          </p:cNvSpPr>
          <p:nvPr/>
        </p:nvSpPr>
        <p:spPr bwMode="auto">
          <a:xfrm>
            <a:off x="9323388" y="1946275"/>
            <a:ext cx="6579221"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sz="1400">
                <a:solidFill>
                  <a:srgbClr val="000000"/>
                </a:solidFill>
                <a:latin typeface="Arial" charset="0"/>
                <a:cs typeface="Arial" charset="0"/>
                <a:sym typeface="Arial" charset="0"/>
              </a:defRPr>
            </a:lvl1pPr>
            <a:lvl2pPr marL="603250" indent="-3016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स्थिरता के मुद्दे</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उपयुक्त OER का स्रोत खोजना</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OER के अनुकूलन के लिए नए कौशल की आवश्यकता है</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खुले लाइसेंस को समझना</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पारंपरिक मानसिकता</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आईसीटी तक पहुंच</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प्रोत्साहन राशि</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छात्रों की तत्परता और इच्छा</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समय और प्रेरणा की कमी</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खोजे जाने की क्षमता का अभाव</a:t>
            </a:r>
            <a:endParaRPr lang="en-US" dirty="0"/>
          </a:p>
          <a:p>
            <a:pPr lvl="1" algn="just" eaLnBrk="1" hangingPunct="1">
              <a:lnSpc>
                <a:spcPct val="150000"/>
              </a:lnSpc>
              <a:buClr>
                <a:srgbClr val="051D64"/>
              </a:buClr>
              <a:buSzPts val="2800"/>
              <a:buFont typeface="Arial" charset="0"/>
              <a:buChar char="•"/>
            </a:pPr>
            <a:r>
              <a:rPr lang="hi" sz="2800" b="1" dirty="0">
                <a:solidFill>
                  <a:srgbClr val="051D64"/>
                </a:solidFill>
                <a:latin typeface="Times" pitchFamily="18" charset="0"/>
                <a:cs typeface="Times" pitchFamily="18" charset="0"/>
                <a:sym typeface="Times" pitchFamily="18" charset="0"/>
              </a:rPr>
              <a:t>संस्थान-व्यापी नीति का अभाव</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379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Google Shape;523;p33"/>
          <p:cNvSpPr txBox="1">
            <a:spLocks noChangeArrowheads="1"/>
          </p:cNvSpPr>
          <p:nvPr/>
        </p:nvSpPr>
        <p:spPr bwMode="auto">
          <a:xfrm>
            <a:off x="1060450" y="1185863"/>
            <a:ext cx="17227550" cy="9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hi" sz="4000" b="1" dirty="0">
                <a:solidFill>
                  <a:srgbClr val="051D64"/>
                </a:solidFill>
                <a:latin typeface="Oswald" charset="0"/>
                <a:sym typeface="Oswald" charset="0"/>
              </a:rPr>
              <a:t>तथ्य</a:t>
            </a:r>
            <a:endParaRPr lang="en-US" sz="1600" dirty="0"/>
          </a:p>
        </p:txBody>
      </p:sp>
      <p:sp>
        <p:nvSpPr>
          <p:cNvPr id="33796" name="Google Shape;524;p33"/>
          <p:cNvSpPr txBox="1">
            <a:spLocks noChangeArrowheads="1"/>
          </p:cNvSpPr>
          <p:nvPr/>
        </p:nvSpPr>
        <p:spPr bwMode="auto">
          <a:xfrm>
            <a:off x="1060450" y="2293938"/>
            <a:ext cx="8204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3600" b="1" dirty="0">
                <a:solidFill>
                  <a:srgbClr val="051D64"/>
                </a:solidFill>
                <a:latin typeface="Oswald" charset="0"/>
                <a:sym typeface="Oswald" charset="0"/>
              </a:rPr>
              <a:t>ओईआर लागत बचत कार्य में</a:t>
            </a:r>
            <a:endParaRPr lang="en-US" dirty="0"/>
          </a:p>
        </p:txBody>
      </p:sp>
      <p:sp>
        <p:nvSpPr>
          <p:cNvPr id="33797" name="Google Shape;525;p33"/>
          <p:cNvSpPr txBox="1">
            <a:spLocks noChangeArrowheads="1"/>
          </p:cNvSpPr>
          <p:nvPr/>
        </p:nvSpPr>
        <p:spPr bwMode="auto">
          <a:xfrm>
            <a:off x="1408113" y="3224213"/>
            <a:ext cx="159654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75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बीसीकैंपस </a:t>
            </a:r>
            <a:r>
              <a:rPr lang="hi" sz="3200" b="1">
                <a:solidFill>
                  <a:srgbClr val="832322"/>
                </a:solidFill>
                <a:latin typeface="Times" pitchFamily="18" charset="0"/>
                <a:cs typeface="Times" pitchFamily="18" charset="0"/>
                <a:sym typeface="Times" pitchFamily="18" charset="0"/>
              </a:rPr>
              <a:t>ओपन टेक्स्टबुक प्रोजेक्ट ने </a:t>
            </a:r>
            <a:r>
              <a:rPr lang="hi" sz="3200" b="1">
                <a:solidFill>
                  <a:srgbClr val="051D64"/>
                </a:solidFill>
                <a:latin typeface="Times" pitchFamily="18" charset="0"/>
                <a:cs typeface="Times" pitchFamily="18" charset="0"/>
                <a:sym typeface="Times" pitchFamily="18" charset="0"/>
              </a:rPr>
              <a:t>अपने पहले दो वर्षों में छात्रों को 350,000 डॉलर से अधिक की बचत कराई है। 2022 तक, बचत 31 मिलियन डॉलर को पार कर गई है</a:t>
            </a:r>
            <a:endParaRPr lang="en-US"/>
          </a:p>
          <a:p>
            <a:pPr lvl="1" algn="just" eaLnBrk="1" hangingPunct="1">
              <a:lnSpc>
                <a:spcPct val="175000"/>
              </a:lnSpc>
              <a:buClr>
                <a:srgbClr val="051D64"/>
              </a:buClr>
              <a:buSzPts val="3200"/>
              <a:buFont typeface="Arial" charset="0"/>
              <a:buChar char="•"/>
            </a:pPr>
            <a:r>
              <a:rPr lang="hi" sz="3200" b="1">
                <a:solidFill>
                  <a:srgbClr val="832322"/>
                </a:solidFill>
                <a:latin typeface="Times" pitchFamily="18" charset="0"/>
                <a:cs typeface="Times" pitchFamily="18" charset="0"/>
                <a:sym typeface="Times" pitchFamily="18" charset="0"/>
              </a:rPr>
              <a:t>ब्रिटिश कोलंबिया विश्वविद्यालय के </a:t>
            </a:r>
            <a:r>
              <a:rPr lang="hi" sz="3200" b="1">
                <a:solidFill>
                  <a:srgbClr val="051D64"/>
                </a:solidFill>
                <a:latin typeface="Times" pitchFamily="18" charset="0"/>
                <a:cs typeface="Times" pitchFamily="18" charset="0"/>
                <a:sym typeface="Times" pitchFamily="18" charset="0"/>
              </a:rPr>
              <a:t>प्रारंभिक भौतिकी के छात्रों ने एक वर्ष में 90,000 डॉलर की बचत की</a:t>
            </a:r>
            <a:endParaRPr lang="en-US"/>
          </a:p>
          <a:p>
            <a:pPr lvl="1" algn="just" eaLnBrk="1" hangingPunct="1">
              <a:lnSpc>
                <a:spcPct val="175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अपने पहले वर्ष में, </a:t>
            </a:r>
            <a:r>
              <a:rPr lang="hi" sz="3200" b="1">
                <a:solidFill>
                  <a:srgbClr val="832322"/>
                </a:solidFill>
                <a:latin typeface="Times" pitchFamily="18" charset="0"/>
                <a:cs typeface="Times" pitchFamily="18" charset="0"/>
                <a:sym typeface="Times" pitchFamily="18" charset="0"/>
              </a:rPr>
              <a:t>यूसी डेविस केमविकी </a:t>
            </a:r>
            <a:r>
              <a:rPr lang="hi" sz="3200" b="1">
                <a:solidFill>
                  <a:srgbClr val="051D64"/>
                </a:solidFill>
                <a:latin typeface="Times" pitchFamily="18" charset="0"/>
                <a:cs typeface="Times" pitchFamily="18" charset="0"/>
                <a:sym typeface="Times" pitchFamily="18" charset="0"/>
              </a:rPr>
              <a:t>(अब केमिस्ट्री लिब्रेटेक्स का हिस्सा) ने चार अमेरिकी परिसरों में छात्रों को 500,000 डॉलर बचाने के लिए पारंपरिक पाठ्यपुस्तकों को बदल दिया</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48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Google Shape;544;p34"/>
          <p:cNvSpPr txBox="1">
            <a:spLocks noChangeArrowheads="1"/>
          </p:cNvSpPr>
          <p:nvPr/>
        </p:nvSpPr>
        <p:spPr bwMode="auto">
          <a:xfrm>
            <a:off x="1366838" y="2159000"/>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क्रियान्वित खुला शिक्षणशास्त्र</a:t>
            </a:r>
            <a:endParaRPr lang="en-US" sz="1600" dirty="0"/>
          </a:p>
        </p:txBody>
      </p:sp>
      <p:sp>
        <p:nvSpPr>
          <p:cNvPr id="34820" name="Google Shape;545;p34"/>
          <p:cNvSpPr txBox="1">
            <a:spLocks noChangeArrowheads="1"/>
          </p:cNvSpPr>
          <p:nvPr/>
        </p:nvSpPr>
        <p:spPr bwMode="auto">
          <a:xfrm>
            <a:off x="1060450" y="3116263"/>
            <a:ext cx="1591468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00000"/>
              </a:lnSpc>
              <a:buClr>
                <a:srgbClr val="832322"/>
              </a:buClr>
              <a:buSzPts val="3200"/>
              <a:buFont typeface="Arial" charset="0"/>
              <a:buChar char="•"/>
            </a:pPr>
            <a:r>
              <a:rPr lang="hi" sz="3200" b="1">
                <a:solidFill>
                  <a:srgbClr val="832322"/>
                </a:solidFill>
                <a:latin typeface="Times" pitchFamily="18" charset="0"/>
                <a:cs typeface="Times" pitchFamily="18" charset="0"/>
                <a:sym typeface="Times" pitchFamily="18" charset="0"/>
              </a:rPr>
              <a:t>ब्रिटिश कोलंबिया विश्वविद्यालय के </a:t>
            </a:r>
            <a:r>
              <a:rPr lang="hi" sz="3200" b="1">
                <a:solidFill>
                  <a:srgbClr val="051D64"/>
                </a:solidFill>
                <a:latin typeface="Times" pitchFamily="18" charset="0"/>
                <a:cs typeface="Times" pitchFamily="18" charset="0"/>
                <a:sym typeface="Times" pitchFamily="18" charset="0"/>
              </a:rPr>
              <a:t>छात्रों ने लैटिन अमेरिकी साहित्य पर विकिपीडिया लेख बनाए और उसमें योगदान दिया तथा लाखों की संख्या में पाठकों तक पहुंचे।</a:t>
            </a:r>
            <a:endParaRPr lang="en-US"/>
          </a:p>
          <a:p>
            <a:pPr lvl="1" algn="just" eaLnBrk="1" hangingPunct="1">
              <a:lnSpc>
                <a:spcPct val="200000"/>
              </a:lnSpc>
              <a:buClr>
                <a:srgbClr val="051D64"/>
              </a:buClr>
              <a:buSzPts val="3200"/>
              <a:buFont typeface="Arial" charset="0"/>
              <a:buChar char="•"/>
            </a:pPr>
            <a:r>
              <a:rPr lang="hi" sz="3200" b="1">
                <a:solidFill>
                  <a:srgbClr val="832322"/>
                </a:solidFill>
                <a:latin typeface="Times" pitchFamily="18" charset="0"/>
                <a:cs typeface="Times" pitchFamily="18" charset="0"/>
                <a:sym typeface="Times" pitchFamily="18" charset="0"/>
              </a:rPr>
              <a:t>एनसी स्टेट यूनिवर्सिटी </a:t>
            </a:r>
            <a:r>
              <a:rPr lang="hi" sz="3200" b="1">
                <a:solidFill>
                  <a:srgbClr val="051D64"/>
                </a:solidFill>
                <a:latin typeface="Times" pitchFamily="18" charset="0"/>
                <a:cs typeface="Times" pitchFamily="18" charset="0"/>
                <a:sym typeface="Times" pitchFamily="18" charset="0"/>
              </a:rPr>
              <a:t>के छात्रों ने अन्य छात्रों के लिए निर्देशात्मक रसायन विज्ञान वीडियो बनाए, जिसके परिणामस्वरूप टीए द्वारा निर्देशित छात्रों की तुलना में बेहतर प्रयोगशाला प्रदर्शन हुआ</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584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Google Shape;564;p35"/>
          <p:cNvSpPr txBox="1">
            <a:spLocks noChangeArrowheads="1"/>
          </p:cNvSpPr>
          <p:nvPr/>
        </p:nvSpPr>
        <p:spPr bwMode="auto">
          <a:xfrm>
            <a:off x="1366838" y="2159000"/>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कार्य में खुला ज्ञान</a:t>
            </a:r>
            <a:endParaRPr lang="en-US" sz="1600" dirty="0"/>
          </a:p>
        </p:txBody>
      </p:sp>
      <p:sp>
        <p:nvSpPr>
          <p:cNvPr id="35844" name="Google Shape;565;p35"/>
          <p:cNvSpPr txBox="1">
            <a:spLocks noChangeArrowheads="1"/>
          </p:cNvSpPr>
          <p:nvPr/>
        </p:nvSpPr>
        <p:spPr bwMode="auto">
          <a:xfrm>
            <a:off x="1060450" y="3116263"/>
            <a:ext cx="161718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733425" indent="-36512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00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यूबीसी </a:t>
            </a:r>
            <a:r>
              <a:rPr lang="hi" sz="3200" b="1">
                <a:solidFill>
                  <a:srgbClr val="832322"/>
                </a:solidFill>
                <a:latin typeface="Times" pitchFamily="18" charset="0"/>
                <a:cs typeface="Times" pitchFamily="18" charset="0"/>
                <a:sym typeface="Times" pitchFamily="18" charset="0"/>
              </a:rPr>
              <a:t>वीडियो गेम कानून पाठ्यक्रम ने </a:t>
            </a:r>
            <a:r>
              <a:rPr lang="hi" sz="3200" b="1">
                <a:solidFill>
                  <a:srgbClr val="051D64"/>
                </a:solidFill>
                <a:latin typeface="Times" pitchFamily="18" charset="0"/>
                <a:cs typeface="Times" pitchFamily="18" charset="0"/>
                <a:sym typeface="Times" pitchFamily="18" charset="0"/>
              </a:rPr>
              <a:t>बाहरी समुदाय के सदस्यों को एक खुले पाठ्यक्रम वेबसाइट के माध्यम से पाठ्यक्रम चर्चा में शामिल होने के लिए आमंत्रित किया</a:t>
            </a:r>
            <a:endParaRPr lang="en-US"/>
          </a:p>
          <a:p>
            <a:pPr lvl="1" algn="just" eaLnBrk="1" hangingPunct="1">
              <a:lnSpc>
                <a:spcPct val="200000"/>
              </a:lnSpc>
              <a:buClr>
                <a:srgbClr val="832322"/>
              </a:buClr>
              <a:buSzPts val="3200"/>
              <a:buFont typeface="Arial" charset="0"/>
              <a:buChar char="•"/>
            </a:pPr>
            <a:r>
              <a:rPr lang="hi" sz="3200" b="1">
                <a:solidFill>
                  <a:srgbClr val="051D64"/>
                </a:solidFill>
                <a:latin typeface="Times" pitchFamily="18" charset="0"/>
                <a:cs typeface="Times" pitchFamily="18" charset="0"/>
                <a:sym typeface="Times" pitchFamily="18" charset="0"/>
              </a:rPr>
              <a:t>सरकारों, विश्वविद्यालयों, व्यवसायों और अन्य संगठनों के </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686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Google Shape;584;p36"/>
          <p:cNvSpPr txBox="1">
            <a:spLocks noChangeArrowheads="1"/>
          </p:cNvSpPr>
          <p:nvPr/>
        </p:nvSpPr>
        <p:spPr bwMode="auto">
          <a:xfrm>
            <a:off x="1366838" y="1939925"/>
            <a:ext cx="8204200" cy="8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69000"/>
              </a:lnSpc>
              <a:buClr>
                <a:srgbClr val="051D64"/>
              </a:buClr>
              <a:buSzPts val="3600"/>
              <a:buFont typeface="Oswald" charset="0"/>
              <a:buNone/>
            </a:pPr>
            <a:r>
              <a:rPr lang="hi" sz="4000" b="1" dirty="0">
                <a:solidFill>
                  <a:srgbClr val="051D64"/>
                </a:solidFill>
                <a:latin typeface="Oswald" charset="0"/>
                <a:sym typeface="Oswald" charset="0"/>
              </a:rPr>
              <a:t>शोध</a:t>
            </a:r>
            <a:endParaRPr lang="en-US" sz="1600" dirty="0"/>
          </a:p>
        </p:txBody>
      </p:sp>
      <p:sp>
        <p:nvSpPr>
          <p:cNvPr id="36868" name="Google Shape;585;p36"/>
          <p:cNvSpPr txBox="1">
            <a:spLocks noChangeArrowheads="1"/>
          </p:cNvSpPr>
          <p:nvPr/>
        </p:nvSpPr>
        <p:spPr bwMode="auto">
          <a:xfrm>
            <a:off x="1208088" y="2751138"/>
            <a:ext cx="164004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88975" indent="-3429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232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ब्लोमग्रेन, सी. (2018) ने इस बात पर प्रकाश डाला कि हालांकि उच्च शिक्षा (एचई) और के-12 स्तर की शिक्षा के बीच कई अंतर हैं, फिर भी ओपन एजुकेशनल रिसोर्सेज (ओईआर) के उपयोग में उद्देश्य, व्यावहारिक उपयोग और चुनौतियों की धारणाओं में समानताएं हैं।</a:t>
            </a:r>
            <a:endParaRPr lang="en-US"/>
          </a:p>
          <a:p>
            <a:pPr lvl="1" algn="just" eaLnBrk="1" hangingPunct="1">
              <a:buClr>
                <a:srgbClr val="000000"/>
              </a:buClr>
              <a:buSzPts val="2800"/>
              <a:buFont typeface="Calibri" pitchFamily="34" charset="0"/>
              <a:buNone/>
            </a:pPr>
            <a:endParaRPr lang="en-US" sz="2800" b="1">
              <a:solidFill>
                <a:srgbClr val="051D64"/>
              </a:solidFill>
              <a:latin typeface="Times" pitchFamily="18" charset="0"/>
              <a:cs typeface="Times" pitchFamily="18" charset="0"/>
              <a:sym typeface="Times" pitchFamily="18" charset="0"/>
            </a:endParaRPr>
          </a:p>
          <a:p>
            <a:pPr lvl="1" algn="just" eaLnBrk="1" hangingPunct="1">
              <a:lnSpc>
                <a:spcPct val="232000"/>
              </a:lnSpc>
              <a:buClr>
                <a:srgbClr val="051D64"/>
              </a:buClr>
              <a:buSzPts val="2800"/>
              <a:buFont typeface="Arial" charset="0"/>
              <a:buChar char="•"/>
            </a:pPr>
            <a:r>
              <a:rPr lang="hi" sz="2800" b="1">
                <a:solidFill>
                  <a:srgbClr val="051D64"/>
                </a:solidFill>
                <a:latin typeface="Times" pitchFamily="18" charset="0"/>
                <a:cs typeface="Times" pitchFamily="18" charset="0"/>
                <a:sym typeface="Times" pitchFamily="18" charset="0"/>
              </a:rPr>
              <a:t>क्रिस्टोफोरिडौ, ए., और जॉर्जियाडौ, ई. (2021) ने पाया कि जागरूकता कम है, खासकर स्नातक छात्रों के बीच, इस तथ्य के बावजूद कि ग्रीस में शिक्षक ओईआर के बारे में जानते हैं।</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789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Google Shape;604;p37"/>
          <p:cNvSpPr txBox="1">
            <a:spLocks noChangeArrowheads="1"/>
          </p:cNvSpPr>
          <p:nvPr/>
        </p:nvSpPr>
        <p:spPr bwMode="auto">
          <a:xfrm>
            <a:off x="1401763" y="1589088"/>
            <a:ext cx="163703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88975" indent="-3429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algn="just" eaLnBrk="1" hangingPunct="1">
              <a:lnSpc>
                <a:spcPct val="150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पेरेग्रीनो, एल.पी., कैबेल्स, डी.जी., और जेविलोनार, एम.जी. (2020) ने दिखाया कि फिलीपींस में माध्यमिक शिक्षकों की खुले शैक्षिक संसाधनों के प्रति जागरूकता का स्तर बढ़ रहा है।</a:t>
            </a:r>
            <a:endParaRPr lang="en-US" sz="3200" b="1" dirty="0">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051D64"/>
              </a:buClr>
              <a:buSzPts val="3200"/>
              <a:buFont typeface="Arial" charset="0"/>
              <a:buChar char="•"/>
            </a:pPr>
            <a:endParaRPr lang="en-US" dirty="0"/>
          </a:p>
          <a:p>
            <a:pPr lvl="1" algn="just" eaLnBrk="1" hangingPunct="1">
              <a:lnSpc>
                <a:spcPct val="150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इटासनमी, एस.ए. (2020) ने पाया कि ओ.डी.एल. छात्रों के बीच ओ.ई.आर. जागरूकता औसत थी जबकि नाइजीरिया में ओ.ई.आर. का उपयोग अधिक था।</a:t>
            </a:r>
            <a:endParaRPr lang="en-US" sz="3200" b="1" dirty="0">
              <a:solidFill>
                <a:srgbClr val="051D64"/>
              </a:solidFill>
              <a:latin typeface="Times" pitchFamily="18" charset="0"/>
              <a:cs typeface="Times" pitchFamily="18" charset="0"/>
              <a:sym typeface="Times" pitchFamily="18" charset="0"/>
            </a:endParaRPr>
          </a:p>
          <a:p>
            <a:pPr lvl="1" algn="just" eaLnBrk="1" hangingPunct="1">
              <a:lnSpc>
                <a:spcPct val="150000"/>
              </a:lnSpc>
              <a:buClr>
                <a:srgbClr val="051D64"/>
              </a:buClr>
              <a:buSzPts val="3200"/>
              <a:buFont typeface="Arial" charset="0"/>
              <a:buChar char="•"/>
            </a:pPr>
            <a:endParaRPr lang="en-US" dirty="0"/>
          </a:p>
          <a:p>
            <a:pPr lvl="1" algn="just" eaLnBrk="1" hangingPunct="1">
              <a:lnSpc>
                <a:spcPct val="150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बंसल, टी., और जोशी, डी. (2015) ने शिक्षक प्रशिक्षकों के बीच ओईआर के बारे में अनिश्चितता के उच्च स्तर का खुलासा किया; और ओईआर को खोजने और उपयोग करने के बारे में ज्ञान की कमी को भारत में ओईआर की सफलता में मुख्य बाधा बताया।</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89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Google Shape;615;p38"/>
          <p:cNvSpPr txBox="1">
            <a:spLocks noChangeArrowheads="1"/>
          </p:cNvSpPr>
          <p:nvPr/>
        </p:nvSpPr>
        <p:spPr bwMode="auto">
          <a:xfrm>
            <a:off x="773113" y="1649413"/>
            <a:ext cx="16905287"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558800" indent="-277813">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5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4"/>
              </a:rPr>
              <a:t>एडिलेड विश्वविद्यालय </a:t>
            </a:r>
            <a:r>
              <a:rPr lang="hi" sz="2400" b="1">
                <a:solidFill>
                  <a:srgbClr val="051D64"/>
                </a:solidFill>
                <a:latin typeface="Times" pitchFamily="18" charset="0"/>
                <a:cs typeface="Times" pitchFamily="18" charset="0"/>
                <a:sym typeface="Times" pitchFamily="18" charset="0"/>
              </a:rPr>
              <a:t>द्वारा </a:t>
            </a:r>
            <a:r>
              <a:rPr lang="hi" sz="2400" u="sng">
                <a:solidFill>
                  <a:srgbClr val="051D64"/>
                </a:solidFill>
                <a:latin typeface="Calibri" pitchFamily="34" charset="0"/>
                <a:cs typeface="Calibri" pitchFamily="34" charset="0"/>
                <a:sym typeface="Calibri" pitchFamily="34" charset="0"/>
                <a:hlinkClick r:id="rId5"/>
              </a:rPr>
              <a:t>"ओईआर के लाभ" </a:t>
            </a:r>
            <a:r>
              <a:rPr lang="hi" sz="2400" u="sng">
                <a:solidFill>
                  <a:srgbClr val="051D64"/>
                </a:solidFill>
                <a:latin typeface="Calibri" pitchFamily="34" charset="0"/>
                <a:cs typeface="Calibri" pitchFamily="34" charset="0"/>
                <a:sym typeface="Calibri" pitchFamily="34" charset="0"/>
                <a:hlinkClick r:id="rId6"/>
              </a:rPr>
              <a:t>CC BY-NC-SA 4.0 </a:t>
            </a:r>
            <a:endParaRPr lang="en-US"/>
          </a:p>
          <a:p>
            <a:pPr lvl="1" eaLnBrk="1" hangingPunct="1">
              <a:lnSpc>
                <a:spcPct val="15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7"/>
              </a:rPr>
              <a:t>"निर्देश के लिए OERs के उपयोग के पक्ष और विपक्ष" </a:t>
            </a:r>
            <a:r>
              <a:rPr lang="hi" sz="2400" u="sng">
                <a:solidFill>
                  <a:srgbClr val="051D64"/>
                </a:solidFill>
                <a:latin typeface="Calibri" pitchFamily="34" charset="0"/>
                <a:cs typeface="Calibri" pitchFamily="34" charset="0"/>
                <a:sym typeface="Calibri" pitchFamily="34" charset="0"/>
                <a:hlinkClick r:id="rId8"/>
              </a:rPr>
              <a:t>UMGC लाइब्रेरी </a:t>
            </a:r>
            <a:r>
              <a:rPr lang="hi" sz="2400" b="1">
                <a:solidFill>
                  <a:srgbClr val="051D64"/>
                </a:solidFill>
                <a:latin typeface="Times" pitchFamily="18" charset="0"/>
                <a:cs typeface="Times" pitchFamily="18" charset="0"/>
                <a:sym typeface="Times" pitchFamily="18" charset="0"/>
              </a:rPr>
              <a:t>द्वारा </a:t>
            </a:r>
            <a:r>
              <a:rPr lang="hi" sz="2400" u="sng">
                <a:solidFill>
                  <a:srgbClr val="051D64"/>
                </a:solidFill>
                <a:latin typeface="Calibri" pitchFamily="34" charset="0"/>
                <a:cs typeface="Calibri" pitchFamily="34" charset="0"/>
                <a:sym typeface="Calibri" pitchFamily="34" charset="0"/>
                <a:hlinkClick r:id="rId6"/>
              </a:rPr>
              <a:t>CC BY-NC-SA 4.0 </a:t>
            </a:r>
            <a:endParaRPr lang="en-US"/>
          </a:p>
          <a:p>
            <a:pPr lvl="1" eaLnBrk="1" hangingPunct="1">
              <a:lnSpc>
                <a:spcPct val="15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9"/>
              </a:rPr>
              <a:t>OER अफ्रीका </a:t>
            </a:r>
            <a:r>
              <a:rPr lang="hi" sz="2400" b="1">
                <a:solidFill>
                  <a:srgbClr val="051D64"/>
                </a:solidFill>
                <a:latin typeface="Times" pitchFamily="18" charset="0"/>
                <a:cs typeface="Times" pitchFamily="18" charset="0"/>
                <a:sym typeface="Times" pitchFamily="18" charset="0"/>
              </a:rPr>
              <a:t>द्वारा </a:t>
            </a:r>
            <a:r>
              <a:rPr lang="hi" sz="2400" u="sng">
                <a:solidFill>
                  <a:srgbClr val="051D64"/>
                </a:solidFill>
                <a:latin typeface="Calibri" pitchFamily="34" charset="0"/>
                <a:cs typeface="Calibri" pitchFamily="34" charset="0"/>
                <a:sym typeface="Calibri" pitchFamily="34" charset="0"/>
                <a:hlinkClick r:id="rId10"/>
              </a:rPr>
              <a:t>"OER के लाभ और चुनौतियाँ" </a:t>
            </a:r>
            <a:r>
              <a:rPr lang="hi" sz="2400" u="sng">
                <a:solidFill>
                  <a:srgbClr val="051D64"/>
                </a:solidFill>
                <a:latin typeface="Calibri" pitchFamily="34" charset="0"/>
                <a:cs typeface="Calibri" pitchFamily="34" charset="0"/>
                <a:sym typeface="Calibri" pitchFamily="34" charset="0"/>
                <a:hlinkClick r:id="rId11"/>
              </a:rPr>
              <a:t>CC BY 4.0 </a:t>
            </a:r>
            <a:endParaRPr lang="en-US"/>
          </a:p>
          <a:p>
            <a:pPr lvl="1" eaLnBrk="1" hangingPunct="1">
              <a:lnSpc>
                <a:spcPct val="15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12"/>
              </a:rPr>
              <a:t>SUNY OER Services </a:t>
            </a:r>
            <a:r>
              <a:rPr lang="hi" sz="2400" b="1">
                <a:solidFill>
                  <a:srgbClr val="051D64"/>
                </a:solidFill>
                <a:latin typeface="Times" pitchFamily="18" charset="0"/>
                <a:cs typeface="Times" pitchFamily="18" charset="0"/>
                <a:sym typeface="Times" pitchFamily="18" charset="0"/>
              </a:rPr>
              <a:t>द्वारा </a:t>
            </a:r>
            <a:r>
              <a:rPr lang="hi" sz="2400" u="sng">
                <a:solidFill>
                  <a:srgbClr val="051D64"/>
                </a:solidFill>
                <a:latin typeface="Calibri" pitchFamily="34" charset="0"/>
                <a:cs typeface="Calibri" pitchFamily="34" charset="0"/>
                <a:sym typeface="Calibri" pitchFamily="34" charset="0"/>
                <a:hlinkClick r:id="rId13"/>
              </a:rPr>
              <a:t>"OER के लाभों का लाभ उठाना" </a:t>
            </a:r>
            <a:r>
              <a:rPr lang="hi" sz="2400" u="sng">
                <a:solidFill>
                  <a:srgbClr val="051D64"/>
                </a:solidFill>
                <a:latin typeface="Calibri" pitchFamily="34" charset="0"/>
                <a:cs typeface="Calibri" pitchFamily="34" charset="0"/>
                <a:sym typeface="Calibri" pitchFamily="34" charset="0"/>
                <a:hlinkClick r:id="rId11"/>
              </a:rPr>
              <a:t>CC BY 4.0 </a:t>
            </a:r>
            <a:endParaRPr lang="en-US"/>
          </a:p>
          <a:p>
            <a:pPr lvl="1" eaLnBrk="1" hangingPunct="1">
              <a:lnSpc>
                <a:spcPct val="15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14"/>
              </a:rPr>
              <a:t>"क्यों OER?" </a:t>
            </a:r>
            <a:r>
              <a:rPr lang="hi" sz="2400" u="sng">
                <a:solidFill>
                  <a:srgbClr val="051D64"/>
                </a:solidFill>
                <a:latin typeface="Calibri" pitchFamily="34" charset="0"/>
                <a:cs typeface="Calibri" pitchFamily="34" charset="0"/>
                <a:sym typeface="Calibri" pitchFamily="34" charset="0"/>
                <a:hlinkClick r:id="rId15"/>
              </a:rPr>
              <a:t>OPEN OCO (प्रेसबुक्स) </a:t>
            </a:r>
            <a:r>
              <a:rPr lang="hi" sz="2400" b="1">
                <a:solidFill>
                  <a:srgbClr val="051D64"/>
                </a:solidFill>
                <a:latin typeface="Times" pitchFamily="18" charset="0"/>
                <a:cs typeface="Times" pitchFamily="18" charset="0"/>
                <a:sym typeface="Times" pitchFamily="18" charset="0"/>
              </a:rPr>
              <a:t>द्वारा </a:t>
            </a:r>
            <a:r>
              <a:rPr lang="hi" sz="2400" u="sng">
                <a:solidFill>
                  <a:srgbClr val="051D64"/>
                </a:solidFill>
                <a:latin typeface="Calibri" pitchFamily="34" charset="0"/>
                <a:cs typeface="Calibri" pitchFamily="34" charset="0"/>
                <a:sym typeface="Calibri" pitchFamily="34" charset="0"/>
                <a:hlinkClick r:id="rId11"/>
              </a:rPr>
              <a:t>CC BY 4.0 </a:t>
            </a:r>
            <a:endParaRPr lang="en-US"/>
          </a:p>
          <a:p>
            <a:pPr lvl="1" eaLnBrk="1" hangingPunct="1">
              <a:lnSpc>
                <a:spcPct val="15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काउंसिल ऑफ ऑस्ट्रेलियन यूनिवर्सिटी लाइब्रेरियन द्वारा </a:t>
            </a:r>
            <a:r>
              <a:rPr lang="hi" sz="2400" u="sng">
                <a:solidFill>
                  <a:srgbClr val="051D64"/>
                </a:solidFill>
                <a:latin typeface="Calibri" pitchFamily="34" charset="0"/>
                <a:cs typeface="Calibri" pitchFamily="34" charset="0"/>
                <a:sym typeface="Calibri" pitchFamily="34" charset="0"/>
                <a:hlinkClick r:id="rId16"/>
              </a:rPr>
              <a:t>"ओईआर के लाभ" </a:t>
            </a:r>
            <a:r>
              <a:rPr lang="hi" sz="2400" u="sng">
                <a:solidFill>
                  <a:srgbClr val="051D64"/>
                </a:solidFill>
                <a:latin typeface="Calibri" pitchFamily="34" charset="0"/>
                <a:cs typeface="Calibri" pitchFamily="34" charset="0"/>
                <a:sym typeface="Calibri" pitchFamily="34" charset="0"/>
                <a:hlinkClick r:id="rId17"/>
              </a:rPr>
              <a:t>CC BY-SA 4.0 के तहत लाइसेंस प्राप्त है</a:t>
            </a:r>
            <a:endParaRPr lang="en-US"/>
          </a:p>
          <a:p>
            <a:pPr lvl="1" eaLnBrk="1" hangingPunct="1">
              <a:lnSpc>
                <a:spcPct val="15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शैनन मॉइस्ट द्वारा </a:t>
            </a:r>
            <a:r>
              <a:rPr lang="hi" sz="2400" u="sng">
                <a:solidFill>
                  <a:srgbClr val="051D64"/>
                </a:solidFill>
                <a:latin typeface="Calibri" pitchFamily="34" charset="0"/>
                <a:cs typeface="Calibri" pitchFamily="34" charset="0"/>
                <a:sym typeface="Calibri" pitchFamily="34" charset="0"/>
                <a:hlinkClick r:id="rId18"/>
              </a:rPr>
              <a:t>"फैकल्टी ओईआर टूलकिट" </a:t>
            </a:r>
            <a:r>
              <a:rPr lang="hi" sz="2400" u="sng">
                <a:solidFill>
                  <a:srgbClr val="051D64"/>
                </a:solidFill>
                <a:latin typeface="Calibri" pitchFamily="34" charset="0"/>
                <a:cs typeface="Calibri" pitchFamily="34" charset="0"/>
                <a:sym typeface="Calibri" pitchFamily="34" charset="0"/>
                <a:hlinkClick r:id="rId11"/>
              </a:rPr>
              <a:t>CC BY 4.0 के अंतर्गत लाइसेंस प्राप्त है</a:t>
            </a:r>
            <a:endParaRPr lang="en-US"/>
          </a:p>
          <a:p>
            <a:pPr lvl="1" eaLnBrk="1" hangingPunct="1">
              <a:lnSpc>
                <a:spcPct val="15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डैनियल मुनरो; जेना ओमासी; और ब्रैडी यानो, बीसीकैम्पस द्वारा </a:t>
            </a:r>
            <a:r>
              <a:rPr lang="hi" sz="2400" u="sng">
                <a:solidFill>
                  <a:srgbClr val="051D64"/>
                </a:solidFill>
                <a:latin typeface="Calibri" pitchFamily="34" charset="0"/>
                <a:cs typeface="Calibri" pitchFamily="34" charset="0"/>
                <a:sym typeface="Calibri" pitchFamily="34" charset="0"/>
                <a:hlinkClick r:id="rId19"/>
              </a:rPr>
              <a:t>"ओईआर स्टूडेंट टूलकिट" </a:t>
            </a:r>
            <a:r>
              <a:rPr lang="hi" sz="2400" u="sng">
                <a:solidFill>
                  <a:srgbClr val="051D64"/>
                </a:solidFill>
                <a:latin typeface="Calibri" pitchFamily="34" charset="0"/>
                <a:cs typeface="Calibri" pitchFamily="34" charset="0"/>
                <a:sym typeface="Calibri" pitchFamily="34" charset="0"/>
                <a:hlinkClick r:id="rId11"/>
              </a:rPr>
              <a:t>CC BY 4.0 के अंतर्गत लाइसेंस प्राप्त है</a:t>
            </a:r>
            <a:endParaRPr lang="en-US"/>
          </a:p>
          <a:p>
            <a:pPr lvl="1" eaLnBrk="1" hangingPunct="1">
              <a:lnSpc>
                <a:spcPct val="15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ओक्लाहोमा काउंसिल फॉर ऑनलाइन लर्निंग एक्सीलेंस (COLE) द्वारा </a:t>
            </a:r>
            <a:r>
              <a:rPr lang="hi" sz="2400" u="sng">
                <a:solidFill>
                  <a:srgbClr val="051D64"/>
                </a:solidFill>
                <a:latin typeface="Calibri" pitchFamily="34" charset="0"/>
                <a:cs typeface="Calibri" pitchFamily="34" charset="0"/>
                <a:sym typeface="Calibri" pitchFamily="34" charset="0"/>
                <a:hlinkClick r:id="rId20"/>
              </a:rPr>
              <a:t>"ओपन एजुकेशनल रिसोर्सेज: बेसिक्स एंड बियॉन्ड" </a:t>
            </a:r>
            <a:r>
              <a:rPr lang="hi" sz="2400" u="sng">
                <a:solidFill>
                  <a:srgbClr val="051D64"/>
                </a:solidFill>
                <a:latin typeface="Calibri" pitchFamily="34" charset="0"/>
                <a:cs typeface="Calibri" pitchFamily="34" charset="0"/>
                <a:sym typeface="Calibri" pitchFamily="34" charset="0"/>
                <a:hlinkClick r:id="rId11"/>
              </a:rPr>
              <a:t>CC BY 4.0 के तहत लाइसेंस प्राप्त है</a:t>
            </a:r>
            <a:endParaRPr lang="en-US"/>
          </a:p>
          <a:p>
            <a:pPr lvl="1" eaLnBrk="1" hangingPunct="1">
              <a:lnSpc>
                <a:spcPct val="15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काउंसिल ऑफ ऑस्ट्रेलियन यूनिवर्सिटी लाइब्रेरियन द्वारा </a:t>
            </a:r>
            <a:r>
              <a:rPr lang="hi" sz="2400" u="sng">
                <a:solidFill>
                  <a:srgbClr val="051D64"/>
                </a:solidFill>
                <a:latin typeface="Calibri" pitchFamily="34" charset="0"/>
                <a:cs typeface="Calibri" pitchFamily="34" charset="0"/>
                <a:sym typeface="Calibri" pitchFamily="34" charset="0"/>
                <a:hlinkClick r:id="rId21"/>
              </a:rPr>
              <a:t>"CAUL ओपन एजुकेशनल रिसोर्सेज प्रोफेशनल डेवलपमेंट प्रोग्राम: फाउंडेशन्स" </a:t>
            </a:r>
            <a:r>
              <a:rPr lang="hi" sz="2400" u="sng">
                <a:solidFill>
                  <a:srgbClr val="051D64"/>
                </a:solidFill>
                <a:latin typeface="Calibri" pitchFamily="34" charset="0"/>
                <a:cs typeface="Calibri" pitchFamily="34" charset="0"/>
                <a:sym typeface="Calibri" pitchFamily="34" charset="0"/>
                <a:hlinkClick r:id="rId17"/>
              </a:rPr>
              <a:t>CC BY-SA 4.0 के तहत लाइसेंस प्राप्त है</a:t>
            </a:r>
            <a:endParaRPr lang="en-US"/>
          </a:p>
        </p:txBody>
      </p:sp>
      <p:sp>
        <p:nvSpPr>
          <p:cNvPr id="38916" name="Google Shape;616;p38"/>
          <p:cNvSpPr txBox="1">
            <a:spLocks noChangeArrowheads="1"/>
          </p:cNvSpPr>
          <p:nvPr/>
        </p:nvSpPr>
        <p:spPr bwMode="auto">
          <a:xfrm>
            <a:off x="773113" y="753926"/>
            <a:ext cx="5657850" cy="9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hi" sz="4000" b="1" dirty="0">
                <a:solidFill>
                  <a:srgbClr val="051D64"/>
                </a:solidFill>
                <a:latin typeface="Oswald" charset="0"/>
                <a:sym typeface="Oswald" charset="0"/>
              </a:rPr>
              <a:t>आरोपण</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3993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Google Shape;635;p39"/>
          <p:cNvSpPr txBox="1">
            <a:spLocks noChangeArrowheads="1"/>
          </p:cNvSpPr>
          <p:nvPr/>
        </p:nvSpPr>
        <p:spPr bwMode="auto">
          <a:xfrm>
            <a:off x="1060450" y="2808288"/>
            <a:ext cx="157797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625475" indent="-3111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20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4"/>
              </a:rPr>
              <a:t>https://www.rcampus.com/rubricshowc.cfm?code=G2X5W4X&amp;sp=yes&amp;</a:t>
            </a:r>
            <a:r>
              <a:rPr lang="hi"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5"/>
              </a:rPr>
              <a:t>https://elearningindustry.com/utilizing-open-educational-resources-advance-online-learning-sub-saharan-africa</a:t>
            </a:r>
            <a:r>
              <a:rPr lang="hi"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6"/>
              </a:rPr>
              <a:t>https://scholarlycommons.pacific.edu/oer/pro-con-oer</a:t>
            </a:r>
            <a:endParaRPr lang="en-US"/>
          </a:p>
          <a:p>
            <a:pPr lvl="1" eaLnBrk="1" hangingPunct="1">
              <a:lnSpc>
                <a:spcPct val="200000"/>
              </a:lnSpc>
              <a:buClr>
                <a:srgbClr val="051D64"/>
              </a:buClr>
              <a:buSzPts val="2400"/>
              <a:buFont typeface="Arial" charset="0"/>
              <a:buChar char="•"/>
            </a:pPr>
            <a:r>
              <a:rPr lang="hi" sz="2400" b="1">
                <a:solidFill>
                  <a:srgbClr val="051D64"/>
                </a:solidFill>
                <a:latin typeface="Times" pitchFamily="18" charset="0"/>
                <a:cs typeface="Times" pitchFamily="18" charset="0"/>
                <a:sym typeface="Times" pitchFamily="18" charset="0"/>
              </a:rPr>
              <a:t> </a:t>
            </a:r>
            <a:r>
              <a:rPr lang="hi" sz="2400" u="sng">
                <a:solidFill>
                  <a:srgbClr val="051D64"/>
                </a:solidFill>
                <a:latin typeface="Calibri" pitchFamily="34" charset="0"/>
                <a:cs typeface="Calibri" pitchFamily="34" charset="0"/>
                <a:sym typeface="Calibri" pitchFamily="34" charset="0"/>
                <a:hlinkClick r:id="rId7"/>
              </a:rPr>
              <a:t>https://ait.libguides.com/c.php?g=681869&amp;p=4930249</a:t>
            </a:r>
            <a:r>
              <a:rPr lang="hi"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8"/>
              </a:rPr>
              <a:t>https://ait.libguides.com/c.php?g=681869&amp;p=4865180</a:t>
            </a:r>
            <a:r>
              <a:rPr lang="hi" sz="2400" b="1">
                <a:solidFill>
                  <a:srgbClr val="051D64"/>
                </a:solidFill>
                <a:latin typeface="Times" pitchFamily="18" charset="0"/>
                <a:cs typeface="Times" pitchFamily="18" charset="0"/>
                <a:sym typeface="Times" pitchFamily="18" charset="0"/>
              </a:rPr>
              <a:t> </a:t>
            </a:r>
            <a:endParaRPr lang="en-US"/>
          </a:p>
          <a:p>
            <a:pPr lvl="1" eaLnBrk="1" hangingPunct="1">
              <a:lnSpc>
                <a:spcPct val="200000"/>
              </a:lnSpc>
              <a:buClr>
                <a:srgbClr val="051D64"/>
              </a:buClr>
              <a:buSzPts val="2400"/>
              <a:buFont typeface="Arial" charset="0"/>
              <a:buChar char="•"/>
            </a:pPr>
            <a:r>
              <a:rPr lang="hi" sz="2400" u="sng">
                <a:solidFill>
                  <a:srgbClr val="051D64"/>
                </a:solidFill>
                <a:latin typeface="Calibri" pitchFamily="34" charset="0"/>
                <a:cs typeface="Calibri" pitchFamily="34" charset="0"/>
                <a:sym typeface="Calibri" pitchFamily="34" charset="0"/>
                <a:hlinkClick r:id="rId9"/>
              </a:rPr>
              <a:t>https://quickcampus.online/blog/benefits-limitations-of-open-educational-resources-oer#:~:text=OERs%20can%20help%20reduce%20the,and%20appropriate%20for%20their%20students</a:t>
            </a:r>
            <a:r>
              <a:rPr lang="hi" sz="2400" b="1">
                <a:solidFill>
                  <a:srgbClr val="051D64"/>
                </a:solidFill>
                <a:latin typeface="Times" pitchFamily="18" charset="0"/>
                <a:cs typeface="Times" pitchFamily="18" charset="0"/>
                <a:sym typeface="Times" pitchFamily="18" charset="0"/>
              </a:rPr>
              <a:t>  </a:t>
            </a:r>
            <a:endParaRPr lang="en-US"/>
          </a:p>
        </p:txBody>
      </p:sp>
      <p:sp>
        <p:nvSpPr>
          <p:cNvPr id="39940" name="Google Shape;636;p39"/>
          <p:cNvSpPr txBox="1">
            <a:spLocks noChangeArrowheads="1"/>
          </p:cNvSpPr>
          <p:nvPr/>
        </p:nvSpPr>
        <p:spPr bwMode="auto">
          <a:xfrm>
            <a:off x="1401763" y="1909763"/>
            <a:ext cx="13382625" cy="92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5000"/>
              </a:lnSpc>
              <a:buClr>
                <a:srgbClr val="051D64"/>
              </a:buClr>
              <a:buSzPts val="3600"/>
              <a:buFont typeface="Oswald" charset="0"/>
              <a:buNone/>
            </a:pPr>
            <a:r>
              <a:rPr lang="hi" sz="4000" b="1" dirty="0">
                <a:solidFill>
                  <a:srgbClr val="051D64"/>
                </a:solidFill>
                <a:latin typeface="Oswald" charset="0"/>
                <a:sym typeface="Oswald" charset="0"/>
              </a:rPr>
              <a:t>अन्य वेब लिंक</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4096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Google Shape;655;p40"/>
          <p:cNvSpPr txBox="1">
            <a:spLocks noChangeArrowheads="1"/>
          </p:cNvSpPr>
          <p:nvPr/>
        </p:nvSpPr>
        <p:spPr bwMode="auto">
          <a:xfrm>
            <a:off x="1060450" y="2395538"/>
            <a:ext cx="15955342"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sz="1400">
                <a:solidFill>
                  <a:srgbClr val="000000"/>
                </a:solidFill>
                <a:latin typeface="Arial" charset="0"/>
                <a:cs typeface="Arial" charset="0"/>
                <a:sym typeface="Arial" charset="0"/>
              </a:defRPr>
            </a:lvl1pPr>
            <a:lvl2pPr marL="517525" indent="-257175">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50000"/>
              </a:lnSpc>
              <a:buClr>
                <a:srgbClr val="051D64"/>
              </a:buClr>
              <a:buSzPts val="2400"/>
              <a:buFont typeface="Arial" charset="0"/>
              <a:buChar char="•"/>
            </a:pPr>
            <a:r>
              <a:rPr lang="en-US" sz="2400" b="1" dirty="0" err="1">
                <a:solidFill>
                  <a:srgbClr val="051D64"/>
                </a:solidFill>
                <a:latin typeface="Times New Roman" pitchFamily="18" charset="0"/>
                <a:cs typeface="Times New Roman" pitchFamily="18" charset="0"/>
                <a:sym typeface="Times" pitchFamily="18" charset="0"/>
              </a:rPr>
              <a:t>Bansal</a:t>
            </a:r>
            <a:r>
              <a:rPr lang="en-US" sz="2400" b="1" dirty="0">
                <a:solidFill>
                  <a:srgbClr val="051D64"/>
                </a:solidFill>
                <a:latin typeface="Times New Roman" pitchFamily="18" charset="0"/>
                <a:cs typeface="Times New Roman" pitchFamily="18" charset="0"/>
                <a:sym typeface="Times" pitchFamily="18" charset="0"/>
              </a:rPr>
              <a:t>, T., &amp; Joshi, D. (2015). OER &amp; teacher educators: Awareness and barriers. Indian Journal of Open Learning, 24(1), 59-68.</a:t>
            </a:r>
            <a:endParaRPr lang="en-US" sz="2400" dirty="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dirty="0" err="1">
                <a:solidFill>
                  <a:srgbClr val="051D64"/>
                </a:solidFill>
                <a:latin typeface="Times New Roman" pitchFamily="18" charset="0"/>
                <a:cs typeface="Times New Roman" pitchFamily="18" charset="0"/>
                <a:sym typeface="Times" pitchFamily="18" charset="0"/>
              </a:rPr>
              <a:t>Blomgren</a:t>
            </a:r>
            <a:r>
              <a:rPr lang="en-US" sz="2400" b="1" dirty="0">
                <a:solidFill>
                  <a:srgbClr val="051D64"/>
                </a:solidFill>
                <a:latin typeface="Times New Roman" pitchFamily="18" charset="0"/>
                <a:cs typeface="Times New Roman" pitchFamily="18" charset="0"/>
                <a:sym typeface="Times" pitchFamily="18" charset="0"/>
              </a:rPr>
              <a:t>, C. (2018). OER Awareness and Use: The Affinity Between Higher Education and K-12. The International Review of Research in Open and Distributed Learning, 19(2). </a:t>
            </a:r>
            <a:r>
              <a:rPr lang="en-US" sz="2400" u="sng" dirty="0">
                <a:solidFill>
                  <a:srgbClr val="051D64"/>
                </a:solidFill>
                <a:latin typeface="Times New Roman" pitchFamily="18" charset="0"/>
                <a:cs typeface="Times New Roman" pitchFamily="18" charset="0"/>
                <a:sym typeface="Calibri" pitchFamily="34" charset="0"/>
                <a:hlinkClick r:id="rId4"/>
              </a:rPr>
              <a:t>https://doi.org/10.19173/irrodl.v19i2.3431</a:t>
            </a:r>
            <a:endParaRPr lang="en-US" sz="2400" dirty="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dirty="0" err="1">
                <a:solidFill>
                  <a:srgbClr val="051D64"/>
                </a:solidFill>
                <a:latin typeface="Times New Roman" pitchFamily="18" charset="0"/>
                <a:cs typeface="Times New Roman" pitchFamily="18" charset="0"/>
                <a:sym typeface="Times" pitchFamily="18" charset="0"/>
              </a:rPr>
              <a:t>Itasanmi</a:t>
            </a:r>
            <a:r>
              <a:rPr lang="en-US" sz="2400" b="1" dirty="0">
                <a:solidFill>
                  <a:srgbClr val="051D64"/>
                </a:solidFill>
                <a:latin typeface="Times New Roman" pitchFamily="18" charset="0"/>
                <a:cs typeface="Times New Roman" pitchFamily="18" charset="0"/>
                <a:sym typeface="Times" pitchFamily="18" charset="0"/>
              </a:rPr>
              <a:t>, S. A. (2020). OER awareness and usage among open and distance learning students in South-Western Nigeria. IJIET (International Journal of Indonesian Education and Teaching), 4(2), 343-357.</a:t>
            </a:r>
            <a:endParaRPr lang="en-US" sz="2400" dirty="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dirty="0" err="1">
                <a:solidFill>
                  <a:srgbClr val="051D64"/>
                </a:solidFill>
                <a:latin typeface="Times New Roman" pitchFamily="18" charset="0"/>
                <a:cs typeface="Times New Roman" pitchFamily="18" charset="0"/>
                <a:sym typeface="Times" pitchFamily="18" charset="0"/>
              </a:rPr>
              <a:t>Christoforidou</a:t>
            </a:r>
            <a:r>
              <a:rPr lang="en-US" sz="2400" b="1" dirty="0">
                <a:solidFill>
                  <a:srgbClr val="051D64"/>
                </a:solidFill>
                <a:latin typeface="Times New Roman" pitchFamily="18" charset="0"/>
                <a:cs typeface="Times New Roman" pitchFamily="18" charset="0"/>
                <a:sym typeface="Times" pitchFamily="18" charset="0"/>
              </a:rPr>
              <a:t>, A., &amp; </a:t>
            </a:r>
            <a:r>
              <a:rPr lang="en-US" sz="2400" b="1" dirty="0" err="1">
                <a:solidFill>
                  <a:srgbClr val="051D64"/>
                </a:solidFill>
                <a:latin typeface="Times New Roman" pitchFamily="18" charset="0"/>
                <a:cs typeface="Times New Roman" pitchFamily="18" charset="0"/>
                <a:sym typeface="Times" pitchFamily="18" charset="0"/>
              </a:rPr>
              <a:t>Georgiadou</a:t>
            </a:r>
            <a:r>
              <a:rPr lang="en-US" sz="2400" b="1" dirty="0">
                <a:solidFill>
                  <a:srgbClr val="051D64"/>
                </a:solidFill>
                <a:latin typeface="Times New Roman" pitchFamily="18" charset="0"/>
                <a:cs typeface="Times New Roman" pitchFamily="18" charset="0"/>
                <a:sym typeface="Times" pitchFamily="18" charset="0"/>
              </a:rPr>
              <a:t>, E. (2021). Awareness and use of OER by higher education students and educators within the graphic arts discipline in Greece. Education Sciences, 12(1),16. </a:t>
            </a:r>
            <a:endParaRPr lang="en-US" sz="2400" dirty="0">
              <a:latin typeface="Times New Roman" pitchFamily="18" charset="0"/>
              <a:cs typeface="Times New Roman" pitchFamily="18" charset="0"/>
            </a:endParaRPr>
          </a:p>
          <a:p>
            <a:pPr lvl="1" eaLnBrk="1" hangingPunct="1">
              <a:lnSpc>
                <a:spcPct val="150000"/>
              </a:lnSpc>
              <a:buClr>
                <a:srgbClr val="051D64"/>
              </a:buClr>
              <a:buSzPts val="2400"/>
              <a:buFont typeface="Arial" charset="0"/>
              <a:buChar char="•"/>
            </a:pPr>
            <a:r>
              <a:rPr lang="en-US" sz="2400" b="1" dirty="0" err="1">
                <a:solidFill>
                  <a:srgbClr val="051D64"/>
                </a:solidFill>
                <a:latin typeface="Times New Roman" pitchFamily="18" charset="0"/>
                <a:cs typeface="Times New Roman" pitchFamily="18" charset="0"/>
                <a:sym typeface="Times" pitchFamily="18" charset="0"/>
              </a:rPr>
              <a:t>Peregrino</a:t>
            </a:r>
            <a:r>
              <a:rPr lang="en-US" sz="2400" b="1" dirty="0">
                <a:solidFill>
                  <a:srgbClr val="051D64"/>
                </a:solidFill>
                <a:latin typeface="Times New Roman" pitchFamily="18" charset="0"/>
                <a:cs typeface="Times New Roman" pitchFamily="18" charset="0"/>
                <a:sym typeface="Times" pitchFamily="18" charset="0"/>
              </a:rPr>
              <a:t>, L. P., </a:t>
            </a:r>
            <a:r>
              <a:rPr lang="en-US" sz="2400" b="1" dirty="0" err="1">
                <a:solidFill>
                  <a:srgbClr val="051D64"/>
                </a:solidFill>
                <a:latin typeface="Times New Roman" pitchFamily="18" charset="0"/>
                <a:cs typeface="Times New Roman" pitchFamily="18" charset="0"/>
                <a:sym typeface="Times" pitchFamily="18" charset="0"/>
              </a:rPr>
              <a:t>Caballes</a:t>
            </a:r>
            <a:r>
              <a:rPr lang="en-US" sz="2400" b="1" dirty="0">
                <a:solidFill>
                  <a:srgbClr val="051D64"/>
                </a:solidFill>
                <a:latin typeface="Times New Roman" pitchFamily="18" charset="0"/>
                <a:cs typeface="Times New Roman" pitchFamily="18" charset="0"/>
                <a:sym typeface="Times" pitchFamily="18" charset="0"/>
              </a:rPr>
              <a:t>, D. G., &amp; </a:t>
            </a:r>
            <a:r>
              <a:rPr lang="en-US" sz="2400" b="1" dirty="0" err="1">
                <a:solidFill>
                  <a:srgbClr val="051D64"/>
                </a:solidFill>
                <a:latin typeface="Times New Roman" pitchFamily="18" charset="0"/>
                <a:cs typeface="Times New Roman" pitchFamily="18" charset="0"/>
                <a:sym typeface="Times" pitchFamily="18" charset="0"/>
              </a:rPr>
              <a:t>Javillonar</a:t>
            </a:r>
            <a:r>
              <a:rPr lang="en-US" sz="2400" b="1" dirty="0">
                <a:solidFill>
                  <a:srgbClr val="051D64"/>
                </a:solidFill>
                <a:latin typeface="Times New Roman" pitchFamily="18" charset="0"/>
                <a:cs typeface="Times New Roman" pitchFamily="18" charset="0"/>
                <a:sym typeface="Times" pitchFamily="18" charset="0"/>
              </a:rPr>
              <a:t>, M. G. (2020). Public secondary school teachers’ awareness of open educational resources (OER). </a:t>
            </a:r>
            <a:r>
              <a:rPr lang="en-US" sz="2400" b="1" dirty="0" err="1">
                <a:solidFill>
                  <a:srgbClr val="051D64"/>
                </a:solidFill>
                <a:latin typeface="Times New Roman" pitchFamily="18" charset="0"/>
                <a:cs typeface="Times New Roman" pitchFamily="18" charset="0"/>
                <a:sym typeface="Times" pitchFamily="18" charset="0"/>
              </a:rPr>
              <a:t>CiiT</a:t>
            </a:r>
            <a:r>
              <a:rPr lang="en-US" sz="2400" b="1" dirty="0">
                <a:solidFill>
                  <a:srgbClr val="051D64"/>
                </a:solidFill>
                <a:latin typeface="Times New Roman" pitchFamily="18" charset="0"/>
                <a:cs typeface="Times New Roman" pitchFamily="18" charset="0"/>
                <a:sym typeface="Times" pitchFamily="18" charset="0"/>
              </a:rPr>
              <a:t> International Journal of Programmable Device Circuits and Systems, 12(4), 76-80. </a:t>
            </a:r>
            <a:endParaRPr lang="en-US" sz="2400" dirty="0">
              <a:latin typeface="Times New Roman" pitchFamily="18" charset="0"/>
              <a:cs typeface="Times New Roman" pitchFamily="18" charset="0"/>
            </a:endParaRPr>
          </a:p>
        </p:txBody>
      </p:sp>
      <p:sp>
        <p:nvSpPr>
          <p:cNvPr id="40964" name="Google Shape;656;p40"/>
          <p:cNvSpPr txBox="1">
            <a:spLocks noChangeArrowheads="1"/>
          </p:cNvSpPr>
          <p:nvPr/>
        </p:nvSpPr>
        <p:spPr bwMode="auto">
          <a:xfrm>
            <a:off x="1401763" y="1268413"/>
            <a:ext cx="13382625" cy="92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5000"/>
              </a:lnSpc>
              <a:buClr>
                <a:srgbClr val="051D64"/>
              </a:buClr>
              <a:buSzPts val="3600"/>
              <a:buFont typeface="Oswald" charset="0"/>
              <a:buNone/>
            </a:pPr>
            <a:r>
              <a:rPr lang="hi" sz="4000" b="1" dirty="0">
                <a:solidFill>
                  <a:srgbClr val="051D64"/>
                </a:solidFill>
                <a:latin typeface="Oswald" charset="0"/>
                <a:sym typeface="Oswald" charset="0"/>
              </a:rPr>
              <a:t>प्रतिक्रिया दें संदर्भ</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Google Shape;667;p41"/>
          <p:cNvSpPr txBox="1">
            <a:spLocks noChangeArrowheads="1"/>
          </p:cNvSpPr>
          <p:nvPr/>
        </p:nvSpPr>
        <p:spPr bwMode="auto">
          <a:xfrm>
            <a:off x="1111250" y="3743325"/>
            <a:ext cx="60515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20000"/>
              </a:lnSpc>
              <a:buClr>
                <a:srgbClr val="051D64"/>
              </a:buClr>
              <a:buSzPts val="9200"/>
              <a:buFont typeface="Oswald" charset="0"/>
              <a:buNone/>
            </a:pPr>
            <a:r>
              <a:rPr lang="hi" sz="9200" b="1">
                <a:solidFill>
                  <a:srgbClr val="051D64"/>
                </a:solidFill>
                <a:latin typeface="Oswald" charset="0"/>
                <a:sym typeface="Oswald" charset="0"/>
              </a:rPr>
              <a:t>धन्यवाद</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Google Shape;146;p15"/>
          <p:cNvSpPr txBox="1">
            <a:spLocks noChangeArrowheads="1"/>
          </p:cNvSpPr>
          <p:nvPr/>
        </p:nvSpPr>
        <p:spPr bwMode="auto">
          <a:xfrm>
            <a:off x="881545" y="1930263"/>
            <a:ext cx="17227550" cy="9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hi" sz="4000" b="1" dirty="0">
                <a:solidFill>
                  <a:srgbClr val="051D64"/>
                </a:solidFill>
                <a:latin typeface="Oswald" charset="0"/>
                <a:sym typeface="Oswald" charset="0"/>
              </a:rPr>
              <a:t>ऑनलाइन शिक्षण-अधिगम के परिसर</a:t>
            </a:r>
            <a:endParaRPr lang="en-US" sz="1600" dirty="0"/>
          </a:p>
        </p:txBody>
      </p:sp>
      <p:sp>
        <p:nvSpPr>
          <p:cNvPr id="15364" name="Google Shape;147;p15"/>
          <p:cNvSpPr txBox="1">
            <a:spLocks noChangeArrowheads="1"/>
          </p:cNvSpPr>
          <p:nvPr/>
        </p:nvSpPr>
        <p:spPr bwMode="auto">
          <a:xfrm>
            <a:off x="1101725" y="3200400"/>
            <a:ext cx="8572500" cy="89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hi" sz="3600" b="1" dirty="0">
                <a:solidFill>
                  <a:srgbClr val="051D64"/>
                </a:solidFill>
                <a:latin typeface="Oswald" charset="0"/>
                <a:sym typeface="Oswald" charset="0"/>
              </a:rPr>
              <a:t>परिसर 1: प्रौद्योगिकी अवसंरचना</a:t>
            </a:r>
            <a:endParaRPr lang="en-US" sz="1600" dirty="0"/>
          </a:p>
        </p:txBody>
      </p:sp>
      <p:sp>
        <p:nvSpPr>
          <p:cNvPr id="15365" name="Google Shape;148;p15"/>
          <p:cNvSpPr txBox="1">
            <a:spLocks noChangeArrowheads="1"/>
          </p:cNvSpPr>
          <p:nvPr/>
        </p:nvSpPr>
        <p:spPr bwMode="auto">
          <a:xfrm>
            <a:off x="1101725" y="4103036"/>
            <a:ext cx="12663488" cy="369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लर्निंग मैनेजमेंट सिस्टम (एलएमएस)</a:t>
            </a:r>
            <a:endParaRPr lang="en-US" dirty="0"/>
          </a:p>
          <a:p>
            <a:pPr lvl="1" eaLnBrk="1" hangingPunct="1">
              <a:lnSpc>
                <a:spcPct val="169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वीडियो कॉन्फ्रेंसिंग उपकरण</a:t>
            </a:r>
            <a:endParaRPr lang="en-US" dirty="0"/>
          </a:p>
          <a:p>
            <a:pPr lvl="1" eaLnBrk="1" hangingPunct="1">
              <a:lnSpc>
                <a:spcPct val="169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सहयोग उपकरण</a:t>
            </a:r>
            <a:endParaRPr lang="en-US" dirty="0"/>
          </a:p>
          <a:p>
            <a:pPr lvl="1" eaLnBrk="1" hangingPunct="1">
              <a:lnSpc>
                <a:spcPct val="169000"/>
              </a:lnSpc>
              <a:buClr>
                <a:srgbClr val="051D64"/>
              </a:buClr>
              <a:buSzPts val="3200"/>
              <a:buFont typeface="Arial" charset="0"/>
              <a:buChar char="•"/>
            </a:pPr>
            <a:r>
              <a:rPr lang="hi" sz="3200" b="1" dirty="0">
                <a:solidFill>
                  <a:srgbClr val="051D64"/>
                </a:solidFill>
                <a:latin typeface="Times" pitchFamily="18" charset="0"/>
                <a:cs typeface="Times" pitchFamily="18" charset="0"/>
                <a:sym typeface="Times" pitchFamily="18" charset="0"/>
              </a:rPr>
              <a:t>मुक्त शैक्षिक संसाधन</a:t>
            </a:r>
            <a:endParaRPr lang="en-US" sz="3200" b="1" dirty="0">
              <a:solidFill>
                <a:srgbClr val="051D64"/>
              </a:solidFill>
              <a:latin typeface="Times" pitchFamily="18" charset="0"/>
              <a:cs typeface="Times" pitchFamily="18" charset="0"/>
              <a:sym typeface="Times" pitchFamily="18" charset="0"/>
            </a:endParaRPr>
          </a:p>
          <a:p>
            <a:pPr marL="422275" lvl="1" indent="0" eaLnBrk="1" hangingPunct="1">
              <a:lnSpc>
                <a:spcPct val="169000"/>
              </a:lnSpc>
              <a:buClr>
                <a:srgbClr val="051D64"/>
              </a:buClr>
              <a:buSzPts val="3200"/>
            </a:pPr>
            <a:endParaRPr lang="en-US" dirty="0"/>
          </a:p>
        </p:txBody>
      </p:sp>
      <p:sp>
        <p:nvSpPr>
          <p:cNvPr id="15366" name="Freeform 16"/>
          <p:cNvSpPr>
            <a:spLocks/>
          </p:cNvSpPr>
          <p:nvPr/>
        </p:nvSpPr>
        <p:spPr bwMode="auto">
          <a:xfrm>
            <a:off x="12888913" y="5148263"/>
            <a:ext cx="4943475" cy="4114800"/>
          </a:xfrm>
          <a:custGeom>
            <a:avLst/>
            <a:gdLst>
              <a:gd name="T0" fmla="*/ 0 w 4942703"/>
              <a:gd name="T1" fmla="*/ 0 h 4114800"/>
              <a:gd name="T2" fmla="*/ 4942703 w 4942703"/>
              <a:gd name="T3" fmla="*/ 0 h 4114800"/>
              <a:gd name="T4" fmla="*/ 4942703 w 4942703"/>
              <a:gd name="T5" fmla="*/ 4114800 h 4114800"/>
              <a:gd name="T6" fmla="*/ 0 w 4942703"/>
              <a:gd name="T7" fmla="*/ 4114800 h 4114800"/>
              <a:gd name="T8" fmla="*/ 0 w 4942703"/>
              <a:gd name="T9" fmla="*/ 0 h 4114800"/>
            </a:gdLst>
            <a:ahLst/>
            <a:cxnLst>
              <a:cxn ang="0">
                <a:pos x="T0" y="T1"/>
              </a:cxn>
              <a:cxn ang="0">
                <a:pos x="T2" y="T3"/>
              </a:cxn>
              <a:cxn ang="0">
                <a:pos x="T4" y="T5"/>
              </a:cxn>
              <a:cxn ang="0">
                <a:pos x="T6" y="T7"/>
              </a:cxn>
              <a:cxn ang="0">
                <a:pos x="T8" y="T9"/>
              </a:cxn>
            </a:cxnLst>
            <a:rect l="0" t="0" r="r" b="b"/>
            <a:pathLst>
              <a:path w="4942703" h="4114800">
                <a:moveTo>
                  <a:pt x="0" y="0"/>
                </a:moveTo>
                <a:lnTo>
                  <a:pt x="4942703" y="0"/>
                </a:lnTo>
                <a:lnTo>
                  <a:pt x="4942703" y="4114800"/>
                </a:lnTo>
                <a:lnTo>
                  <a:pt x="0" y="411480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6386"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Google Shape;168;p16"/>
          <p:cNvSpPr>
            <a:spLocks/>
          </p:cNvSpPr>
          <p:nvPr/>
        </p:nvSpPr>
        <p:spPr bwMode="auto">
          <a:xfrm>
            <a:off x="2049463" y="6116638"/>
            <a:ext cx="3057525" cy="2162175"/>
          </a:xfrm>
          <a:custGeom>
            <a:avLst/>
            <a:gdLst>
              <a:gd name="T0" fmla="*/ 0 w 3359212"/>
              <a:gd name="T1" fmla="*/ 0 h 2162493"/>
              <a:gd name="T2" fmla="*/ 3057796 w 3359212"/>
              <a:gd name="T3" fmla="*/ 0 h 2162493"/>
              <a:gd name="T4" fmla="*/ 3057796 w 3359212"/>
              <a:gd name="T5" fmla="*/ 2162175 h 2162493"/>
              <a:gd name="T6" fmla="*/ 0 w 3359212"/>
              <a:gd name="T7" fmla="*/ 2162175 h 2162493"/>
              <a:gd name="T8" fmla="*/ 0 w 3359212"/>
              <a:gd name="T9" fmla="*/ 0 h 2162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9212" h="2162493" extrusionOk="0">
                <a:moveTo>
                  <a:pt x="0" y="0"/>
                </a:moveTo>
                <a:lnTo>
                  <a:pt x="3359212" y="0"/>
                </a:lnTo>
                <a:lnTo>
                  <a:pt x="3359212" y="2162493"/>
                </a:lnTo>
                <a:lnTo>
                  <a:pt x="0" y="216249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IN"/>
          </a:p>
        </p:txBody>
      </p:sp>
      <p:sp>
        <p:nvSpPr>
          <p:cNvPr id="16388" name="Google Shape;169;p16"/>
          <p:cNvSpPr txBox="1">
            <a:spLocks noChangeArrowheads="1"/>
          </p:cNvSpPr>
          <p:nvPr/>
        </p:nvSpPr>
        <p:spPr bwMode="auto">
          <a:xfrm>
            <a:off x="1066800" y="1704975"/>
            <a:ext cx="8907463" cy="89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hi" sz="3600" b="1" dirty="0">
                <a:solidFill>
                  <a:srgbClr val="051D64"/>
                </a:solidFill>
                <a:latin typeface="Oswald" charset="0"/>
                <a:sym typeface="Oswald" charset="0"/>
              </a:rPr>
              <a:t>परिसर 2: पाठ्यक्रम डिजाइन और वितरण</a:t>
            </a:r>
            <a:endParaRPr lang="en-US" sz="1600" dirty="0"/>
          </a:p>
        </p:txBody>
      </p:sp>
      <p:sp>
        <p:nvSpPr>
          <p:cNvPr id="16389" name="Google Shape;170;p16"/>
          <p:cNvSpPr txBox="1">
            <a:spLocks noChangeArrowheads="1"/>
          </p:cNvSpPr>
          <p:nvPr/>
        </p:nvSpPr>
        <p:spPr bwMode="auto">
          <a:xfrm>
            <a:off x="1066800" y="2733675"/>
            <a:ext cx="10123488"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अतुल्यकालिक बनाम तुल्यकालिक शिक्षण</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इंटरैक्टिव सामग्री</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सरल उपयोग</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मूल्यांकन रणनीतियाँ</a:t>
            </a:r>
            <a:endParaRPr lang="en-US"/>
          </a:p>
        </p:txBody>
      </p:sp>
      <p:sp>
        <p:nvSpPr>
          <p:cNvPr id="16390" name="Google Shape;171;p16"/>
          <p:cNvSpPr txBox="1">
            <a:spLocks noChangeArrowheads="1"/>
          </p:cNvSpPr>
          <p:nvPr/>
        </p:nvSpPr>
        <p:spPr bwMode="auto">
          <a:xfrm>
            <a:off x="7300912" y="5179363"/>
            <a:ext cx="10328275" cy="89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hi" sz="3600" b="1" dirty="0">
                <a:solidFill>
                  <a:srgbClr val="051D64"/>
                </a:solidFill>
                <a:latin typeface="Oswald" charset="0"/>
                <a:sym typeface="Oswald" charset="0"/>
              </a:rPr>
              <a:t>परिसर 3: छात्र सहभागिता और समर्थन</a:t>
            </a:r>
            <a:endParaRPr lang="en-US" sz="1600" dirty="0"/>
          </a:p>
        </p:txBody>
      </p:sp>
      <p:sp>
        <p:nvSpPr>
          <p:cNvPr id="16391" name="Google Shape;172;p16"/>
          <p:cNvSpPr txBox="1">
            <a:spLocks noChangeArrowheads="1"/>
          </p:cNvSpPr>
          <p:nvPr/>
        </p:nvSpPr>
        <p:spPr bwMode="auto">
          <a:xfrm>
            <a:off x="7507288" y="6288088"/>
            <a:ext cx="101219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ऑनलाइन चर्चा मंच</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वर्चुअल ऑफिस घंटे</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ऑनलाइन शिक्षण समुदाय</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तकनीकी समर्थन</a:t>
            </a:r>
            <a:endParaRPr lang="en-US"/>
          </a:p>
        </p:txBody>
      </p:sp>
      <p:sp>
        <p:nvSpPr>
          <p:cNvPr id="16392" name="Freeform 16"/>
          <p:cNvSpPr>
            <a:spLocks/>
          </p:cNvSpPr>
          <p:nvPr/>
        </p:nvSpPr>
        <p:spPr bwMode="auto">
          <a:xfrm>
            <a:off x="13865225" y="1704975"/>
            <a:ext cx="2930525" cy="2924175"/>
          </a:xfrm>
          <a:custGeom>
            <a:avLst/>
            <a:gdLst>
              <a:gd name="T0" fmla="*/ 0 w 2930254"/>
              <a:gd name="T1" fmla="*/ 0 h 2922928"/>
              <a:gd name="T2" fmla="*/ 2930254 w 2930254"/>
              <a:gd name="T3" fmla="*/ 0 h 2922928"/>
              <a:gd name="T4" fmla="*/ 2930254 w 2930254"/>
              <a:gd name="T5" fmla="*/ 2922928 h 2922928"/>
              <a:gd name="T6" fmla="*/ 0 w 2930254"/>
              <a:gd name="T7" fmla="*/ 2922928 h 2922928"/>
              <a:gd name="T8" fmla="*/ 0 w 2930254"/>
              <a:gd name="T9" fmla="*/ 0 h 2922928"/>
            </a:gdLst>
            <a:ahLst/>
            <a:cxnLst>
              <a:cxn ang="0">
                <a:pos x="T0" y="T1"/>
              </a:cxn>
              <a:cxn ang="0">
                <a:pos x="T2" y="T3"/>
              </a:cxn>
              <a:cxn ang="0">
                <a:pos x="T4" y="T5"/>
              </a:cxn>
              <a:cxn ang="0">
                <a:pos x="T6" y="T7"/>
              </a:cxn>
              <a:cxn ang="0">
                <a:pos x="T8" y="T9"/>
              </a:cxn>
            </a:cxnLst>
            <a:rect l="0" t="0" r="r" b="b"/>
            <a:pathLst>
              <a:path w="2930254" h="2922928">
                <a:moveTo>
                  <a:pt x="0" y="0"/>
                </a:moveTo>
                <a:lnTo>
                  <a:pt x="2930254" y="0"/>
                </a:lnTo>
                <a:lnTo>
                  <a:pt x="2930254" y="2922928"/>
                </a:lnTo>
                <a:lnTo>
                  <a:pt x="0" y="2922928"/>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7410"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Google Shape;193;p17"/>
          <p:cNvSpPr txBox="1">
            <a:spLocks noChangeArrowheads="1"/>
          </p:cNvSpPr>
          <p:nvPr/>
        </p:nvSpPr>
        <p:spPr bwMode="auto">
          <a:xfrm>
            <a:off x="1098550" y="1844675"/>
            <a:ext cx="8831263" cy="89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hi" sz="3600" b="1" dirty="0">
                <a:solidFill>
                  <a:srgbClr val="051D64"/>
                </a:solidFill>
                <a:latin typeface="Oswald" charset="0"/>
                <a:sym typeface="Oswald" charset="0"/>
              </a:rPr>
              <a:t>प्रीसिंक्ट 4: मूल्यांकन और आकलन</a:t>
            </a:r>
            <a:endParaRPr lang="en-US" sz="1600" dirty="0"/>
          </a:p>
        </p:txBody>
      </p:sp>
      <p:sp>
        <p:nvSpPr>
          <p:cNvPr id="17412" name="Google Shape;194;p17"/>
          <p:cNvSpPr txBox="1">
            <a:spLocks noChangeArrowheads="1"/>
          </p:cNvSpPr>
          <p:nvPr/>
        </p:nvSpPr>
        <p:spPr bwMode="auto">
          <a:xfrm>
            <a:off x="1066800" y="2733675"/>
            <a:ext cx="1012348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ऑनलाइन मूल्यांकन विकसित करना</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छात्र प्रगति का मूल्यांकन</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ऑनलाइन पाठ्यक्रम का मूल्यांकन</a:t>
            </a:r>
            <a:endParaRPr lang="en-US"/>
          </a:p>
        </p:txBody>
      </p:sp>
      <p:sp>
        <p:nvSpPr>
          <p:cNvPr id="17413" name="Google Shape;195;p17"/>
          <p:cNvSpPr txBox="1">
            <a:spLocks noChangeArrowheads="1"/>
          </p:cNvSpPr>
          <p:nvPr/>
        </p:nvSpPr>
        <p:spPr bwMode="auto">
          <a:xfrm>
            <a:off x="7735888" y="5429250"/>
            <a:ext cx="8807450" cy="89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91000"/>
              </a:lnSpc>
              <a:buClr>
                <a:srgbClr val="051D64"/>
              </a:buClr>
              <a:buSzPts val="3200"/>
              <a:buFont typeface="Oswald" charset="0"/>
              <a:buNone/>
            </a:pPr>
            <a:r>
              <a:rPr lang="hi" sz="3600" b="1" dirty="0">
                <a:solidFill>
                  <a:srgbClr val="051D64"/>
                </a:solidFill>
                <a:latin typeface="Oswald" charset="0"/>
                <a:sym typeface="Oswald" charset="0"/>
              </a:rPr>
              <a:t>प्रीसिंक्ट 5: समानता और समावेशन</a:t>
            </a:r>
            <a:endParaRPr lang="en-US" sz="1600" dirty="0"/>
          </a:p>
        </p:txBody>
      </p:sp>
      <p:sp>
        <p:nvSpPr>
          <p:cNvPr id="17414" name="Google Shape;196;p17"/>
          <p:cNvSpPr txBox="1">
            <a:spLocks noChangeArrowheads="1"/>
          </p:cNvSpPr>
          <p:nvPr/>
        </p:nvSpPr>
        <p:spPr bwMode="auto">
          <a:xfrm>
            <a:off x="7507288" y="6288088"/>
            <a:ext cx="101219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a:solidFill>
                  <a:srgbClr val="000000"/>
                </a:solidFill>
                <a:latin typeface="Arial" charset="0"/>
                <a:cs typeface="Arial" charset="0"/>
                <a:sym typeface="Arial" charset="0"/>
              </a:defRPr>
            </a:lvl1pPr>
            <a:lvl2pPr marL="841375" indent="-41910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डिजिटल विभाजन को पाटना</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विविध शिक्षण शैलियाँ</a:t>
            </a:r>
            <a:endParaRPr lang="en-US"/>
          </a:p>
          <a:p>
            <a:pPr lvl="1" eaLnBrk="1" hangingPunct="1">
              <a:lnSpc>
                <a:spcPct val="169000"/>
              </a:lnSpc>
              <a:buClr>
                <a:srgbClr val="051D64"/>
              </a:buClr>
              <a:buSzPts val="3200"/>
              <a:buFont typeface="Arial" charset="0"/>
              <a:buChar char="•"/>
            </a:pPr>
            <a:r>
              <a:rPr lang="hi" sz="3200" b="1">
                <a:solidFill>
                  <a:srgbClr val="051D64"/>
                </a:solidFill>
                <a:latin typeface="Times" pitchFamily="18" charset="0"/>
                <a:cs typeface="Times" pitchFamily="18" charset="0"/>
                <a:sym typeface="Times" pitchFamily="18" charset="0"/>
              </a:rPr>
              <a:t>विकलांग छात्रों के लिए सहायता</a:t>
            </a:r>
            <a:endParaRPr lang="en-US"/>
          </a:p>
        </p:txBody>
      </p:sp>
      <p:sp>
        <p:nvSpPr>
          <p:cNvPr id="17415" name="Freeform 17"/>
          <p:cNvSpPr>
            <a:spLocks/>
          </p:cNvSpPr>
          <p:nvPr/>
        </p:nvSpPr>
        <p:spPr bwMode="auto">
          <a:xfrm>
            <a:off x="1098550" y="5740400"/>
            <a:ext cx="4214813" cy="2376488"/>
          </a:xfrm>
          <a:custGeom>
            <a:avLst/>
            <a:gdLst>
              <a:gd name="T0" fmla="*/ 0 w 4216015"/>
              <a:gd name="T1" fmla="*/ 0 h 2376779"/>
              <a:gd name="T2" fmla="*/ 4216015 w 4216015"/>
              <a:gd name="T3" fmla="*/ 0 h 2376779"/>
              <a:gd name="T4" fmla="*/ 4216015 w 4216015"/>
              <a:gd name="T5" fmla="*/ 2376779 h 2376779"/>
              <a:gd name="T6" fmla="*/ 0 w 4216015"/>
              <a:gd name="T7" fmla="*/ 2376779 h 2376779"/>
              <a:gd name="T8" fmla="*/ 0 w 4216015"/>
              <a:gd name="T9" fmla="*/ 0 h 2376779"/>
            </a:gdLst>
            <a:ahLst/>
            <a:cxnLst>
              <a:cxn ang="0">
                <a:pos x="T0" y="T1"/>
              </a:cxn>
              <a:cxn ang="0">
                <a:pos x="T2" y="T3"/>
              </a:cxn>
              <a:cxn ang="0">
                <a:pos x="T4" y="T5"/>
              </a:cxn>
              <a:cxn ang="0">
                <a:pos x="T6" y="T7"/>
              </a:cxn>
              <a:cxn ang="0">
                <a:pos x="T8" y="T9"/>
              </a:cxn>
            </a:cxnLst>
            <a:rect l="0" t="0" r="r" b="b"/>
            <a:pathLst>
              <a:path w="4216015" h="2376779">
                <a:moveTo>
                  <a:pt x="0" y="0"/>
                </a:moveTo>
                <a:lnTo>
                  <a:pt x="4216015" y="0"/>
                </a:lnTo>
                <a:lnTo>
                  <a:pt x="4216015" y="2376779"/>
                </a:lnTo>
                <a:lnTo>
                  <a:pt x="0" y="2376779"/>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7416" name="Freeform 16"/>
          <p:cNvSpPr>
            <a:spLocks/>
          </p:cNvSpPr>
          <p:nvPr/>
        </p:nvSpPr>
        <p:spPr bwMode="auto">
          <a:xfrm>
            <a:off x="13809663" y="1987550"/>
            <a:ext cx="3819525" cy="3752850"/>
          </a:xfrm>
          <a:custGeom>
            <a:avLst/>
            <a:gdLst>
              <a:gd name="T0" fmla="*/ 0 w 3819938"/>
              <a:gd name="T1" fmla="*/ 0 h 3753090"/>
              <a:gd name="T2" fmla="*/ 3819939 w 3819938"/>
              <a:gd name="T3" fmla="*/ 0 h 3753090"/>
              <a:gd name="T4" fmla="*/ 3819939 w 3819938"/>
              <a:gd name="T5" fmla="*/ 3753089 h 3753090"/>
              <a:gd name="T6" fmla="*/ 0 w 3819938"/>
              <a:gd name="T7" fmla="*/ 3753089 h 3753090"/>
              <a:gd name="T8" fmla="*/ 0 w 3819938"/>
              <a:gd name="T9" fmla="*/ 0 h 3753090"/>
            </a:gdLst>
            <a:ahLst/>
            <a:cxnLst>
              <a:cxn ang="0">
                <a:pos x="T0" y="T1"/>
              </a:cxn>
              <a:cxn ang="0">
                <a:pos x="T2" y="T3"/>
              </a:cxn>
              <a:cxn ang="0">
                <a:pos x="T4" y="T5"/>
              </a:cxn>
              <a:cxn ang="0">
                <a:pos x="T6" y="T7"/>
              </a:cxn>
              <a:cxn ang="0">
                <a:pos x="T8" y="T9"/>
              </a:cxn>
            </a:cxnLst>
            <a:rect l="0" t="0" r="r" b="b"/>
            <a:pathLst>
              <a:path w="3819938" h="3753090">
                <a:moveTo>
                  <a:pt x="0" y="0"/>
                </a:moveTo>
                <a:lnTo>
                  <a:pt x="3819939" y="0"/>
                </a:lnTo>
                <a:lnTo>
                  <a:pt x="3819939" y="3753089"/>
                </a:lnTo>
                <a:lnTo>
                  <a:pt x="0" y="3753089"/>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843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Google Shape;216;p18"/>
          <p:cNvSpPr txBox="1">
            <a:spLocks noChangeArrowheads="1"/>
          </p:cNvSpPr>
          <p:nvPr/>
        </p:nvSpPr>
        <p:spPr bwMode="auto">
          <a:xfrm>
            <a:off x="1060450" y="1660869"/>
            <a:ext cx="17227550" cy="9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78000"/>
              </a:lnSpc>
              <a:buClr>
                <a:srgbClr val="051D64"/>
              </a:buClr>
              <a:buSzPts val="3600"/>
              <a:buFont typeface="Oswald" charset="0"/>
              <a:buNone/>
            </a:pPr>
            <a:r>
              <a:rPr lang="hi" sz="4000" b="1" dirty="0">
                <a:solidFill>
                  <a:srgbClr val="051D64"/>
                </a:solidFill>
                <a:latin typeface="Oswald" charset="0"/>
                <a:sym typeface="Oswald" charset="0"/>
              </a:rPr>
              <a:t>ओईआर अकादमिक जगत में लोकप्रियता क्यों प्राप्त कर रहा है?</a:t>
            </a:r>
            <a:endParaRPr lang="en-US" sz="1600" dirty="0"/>
          </a:p>
        </p:txBody>
      </p:sp>
      <p:sp>
        <p:nvSpPr>
          <p:cNvPr id="18436" name="Google Shape;217;p18"/>
          <p:cNvSpPr txBox="1">
            <a:spLocks noChangeArrowheads="1"/>
          </p:cNvSpPr>
          <p:nvPr/>
        </p:nvSpPr>
        <p:spPr bwMode="auto">
          <a:xfrm>
            <a:off x="10493375" y="8324850"/>
            <a:ext cx="71342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lnSpc>
                <a:spcPct val="144000"/>
              </a:lnSpc>
              <a:buClr>
                <a:srgbClr val="051D64"/>
              </a:buClr>
              <a:buSzPts val="1600"/>
              <a:buFont typeface="Calibri" pitchFamily="34" charset="0"/>
              <a:buNone/>
            </a:pPr>
            <a:r>
              <a:rPr lang="hi" sz="1600">
                <a:solidFill>
                  <a:srgbClr val="051D64"/>
                </a:solidFill>
              </a:rPr>
              <a:t>शैनन मॉइस्ट द्वारा </a:t>
            </a:r>
            <a:r>
              <a:rPr lang="hi" sz="1600" u="sng">
                <a:solidFill>
                  <a:srgbClr val="051D64"/>
                </a:solidFill>
                <a:latin typeface="Calibri" pitchFamily="34" charset="0"/>
                <a:cs typeface="Calibri" pitchFamily="34" charset="0"/>
                <a:sym typeface="Calibri" pitchFamily="34" charset="0"/>
                <a:hlinkClick r:id="rId4"/>
              </a:rPr>
              <a:t>"फैकल्टी ओईआर टूलकिट" </a:t>
            </a:r>
            <a:r>
              <a:rPr lang="hi" sz="1600" u="sng">
                <a:solidFill>
                  <a:srgbClr val="051D64"/>
                </a:solidFill>
                <a:latin typeface="Calibri" pitchFamily="34" charset="0"/>
                <a:cs typeface="Calibri" pitchFamily="34" charset="0"/>
                <a:sym typeface="Calibri" pitchFamily="34" charset="0"/>
                <a:hlinkClick r:id="rId5"/>
              </a:rPr>
              <a:t>CC BY 4.0 के अंतर्गत लाइसेंस प्राप्त है</a:t>
            </a:r>
            <a:endParaRPr lang="en-US"/>
          </a:p>
        </p:txBody>
      </p:sp>
      <p:sp>
        <p:nvSpPr>
          <p:cNvPr id="19" name="Freeform 16"/>
          <p:cNvSpPr/>
          <p:nvPr/>
        </p:nvSpPr>
        <p:spPr>
          <a:xfrm>
            <a:off x="1060204" y="2931784"/>
            <a:ext cx="16519158" cy="5155400"/>
          </a:xfrm>
          <a:custGeom>
            <a:avLst/>
            <a:gdLst/>
            <a:ahLst/>
            <a:cxnLst/>
            <a:rect l="l" t="t" r="r" b="b"/>
            <a:pathLst>
              <a:path w="16519158" h="5155400">
                <a:moveTo>
                  <a:pt x="0" y="0"/>
                </a:moveTo>
                <a:lnTo>
                  <a:pt x="16519157" y="0"/>
                </a:lnTo>
                <a:lnTo>
                  <a:pt x="16519157" y="5155400"/>
                </a:lnTo>
                <a:lnTo>
                  <a:pt x="0" y="5155400"/>
                </a:lnTo>
                <a:lnTo>
                  <a:pt x="0" y="0"/>
                </a:lnTo>
                <a:close/>
              </a:path>
            </a:pathLst>
          </a:custGeom>
          <a:blipFill>
            <a:blip r:embed="rId6"/>
            <a:stretch>
              <a:fillRect b="-12714"/>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1945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236;p19"/>
          <p:cNvSpPr txBox="1">
            <a:spLocks noChangeArrowheads="1"/>
          </p:cNvSpPr>
          <p:nvPr/>
        </p:nvSpPr>
        <p:spPr bwMode="auto">
          <a:xfrm>
            <a:off x="1401763" y="1536700"/>
            <a:ext cx="16082962"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832322"/>
              </a:buClr>
              <a:buSzPts val="2800"/>
              <a:buFont typeface="Times" pitchFamily="18" charset="0"/>
              <a:buNone/>
            </a:pPr>
            <a:r>
              <a:rPr lang="hi" sz="2800" b="1">
                <a:solidFill>
                  <a:srgbClr val="832322"/>
                </a:solidFill>
                <a:latin typeface="Times" pitchFamily="18" charset="0"/>
                <a:cs typeface="Times" pitchFamily="18" charset="0"/>
                <a:sym typeface="Times" pitchFamily="18" charset="0"/>
              </a:rPr>
              <a:t>ओपन एजुकेशनल प्रैक्टिस (OEP) की </a:t>
            </a:r>
            <a:r>
              <a:rPr lang="hi" sz="2800" b="1">
                <a:solidFill>
                  <a:srgbClr val="051D64"/>
                </a:solidFill>
                <a:latin typeface="Times" pitchFamily="18" charset="0"/>
                <a:cs typeface="Times" pitchFamily="18" charset="0"/>
                <a:sym typeface="Times" pitchFamily="18" charset="0"/>
              </a:rPr>
              <a:t>चर्चा अक्सर OER और ओपन एजुकेशन इकोसिस्टम के संबंध में की जाती है। OEP को उन प्रथाओं के रूप में परिभाषित किया जाता है जो संस्थागत नीतियों के माध्यम से OER के (पुनः) उपयोग और उत्पादन का समर्थन करती हैं, नवीन शैक्षणिक मॉडल को बढ़ावा देती हैं, और शिक्षार्थियों को उनके आजीवन सीखने के मार्ग पर सह-निर्माता के रूप में सम्मान और सशक्त बनाती हैं।</a:t>
            </a:r>
            <a:endParaRPr lang="en-US"/>
          </a:p>
          <a:p>
            <a:pPr algn="just" eaLnBrk="1" hangingPunct="1">
              <a:lnSpc>
                <a:spcPct val="150000"/>
              </a:lnSpc>
              <a:buClr>
                <a:srgbClr val="832322"/>
              </a:buClr>
              <a:buSzPts val="2800"/>
              <a:buFont typeface="Times" pitchFamily="18" charset="0"/>
              <a:buNone/>
            </a:pPr>
            <a:endParaRPr lang="en-US" sz="18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2800"/>
              <a:buFont typeface="Times" pitchFamily="18" charset="0"/>
              <a:buNone/>
            </a:pPr>
            <a:r>
              <a:rPr lang="hi" sz="2800" b="1">
                <a:solidFill>
                  <a:srgbClr val="051D64"/>
                </a:solidFill>
                <a:latin typeface="Times" pitchFamily="18" charset="0"/>
                <a:cs typeface="Times" pitchFamily="18" charset="0"/>
                <a:sym typeface="Times" pitchFamily="18" charset="0"/>
              </a:rPr>
              <a:t>इस प्रकार OEP सहयोगात्मक और लचीली शिक्षा के लिए उच्च गुणवत्ता वाले OER का समर्थन करता है और उसका लाभ उठाता है। सामग्री उत्पादन से परे, वे ऐसा वातावरण प्रदान करते हैं जहाँ शैक्षिक सामग्री और सेवाओं तक खुली पहुँच स्वीकार्य मानदंड है।</a:t>
            </a:r>
          </a:p>
          <a:p>
            <a:pPr algn="just" eaLnBrk="1" hangingPunct="1">
              <a:lnSpc>
                <a:spcPct val="150000"/>
              </a:lnSpc>
              <a:buClr>
                <a:srgbClr val="051D64"/>
              </a:buClr>
              <a:buSzPts val="2800"/>
              <a:buFont typeface="Times" pitchFamily="18" charset="0"/>
              <a:buNone/>
            </a:pPr>
            <a:endParaRPr lang="en-US" sz="28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2800"/>
              <a:buFont typeface="Times" pitchFamily="18" charset="0"/>
              <a:buNone/>
            </a:pPr>
            <a:r>
              <a:rPr lang="hi" sz="2800" b="1">
                <a:solidFill>
                  <a:srgbClr val="051D64"/>
                </a:solidFill>
                <a:latin typeface="Times" pitchFamily="18" charset="0"/>
                <a:cs typeface="Times" pitchFamily="18" charset="0"/>
                <a:sym typeface="Times" pitchFamily="18" charset="0"/>
              </a:rPr>
              <a:t>ऐसी प्रथाओं में खुली शिक्षा पद्धति, ओईआर का विकास और उपयोग, विभिन्न सामग्रियों और ज्ञान को साझा करना, तथा पूरी कक्षा में खुलेपन को एकीकृत करना शामिल हो सकता है।</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0482"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Google Shape;255;p20"/>
          <p:cNvSpPr txBox="1">
            <a:spLocks noChangeArrowheads="1"/>
          </p:cNvSpPr>
          <p:nvPr/>
        </p:nvSpPr>
        <p:spPr bwMode="auto">
          <a:xfrm>
            <a:off x="1366838" y="1747838"/>
            <a:ext cx="16140112"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50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मुक्त शिक्षा आंदोलन मूल रूप से मुक्त स्रोत समुदाय से प्रेरित था, जिसका उद्देश्य मुफ़्त, खुली सामग्री के उपयोग के माध्यम से सूचना तक पहुँच को व्यापक बनाना था। विलियम और फ्लोरा हेवलेट और एंड्रयू डब्ल्यू मेलन फाउंडेशन को 2001 में ओईआर आंदोलन शुरू करने का श्रेय दिया जाता है, जब उन्होंने </a:t>
            </a:r>
            <a:r>
              <a:rPr lang="hi" sz="3200" b="1">
                <a:solidFill>
                  <a:srgbClr val="832322"/>
                </a:solidFill>
                <a:latin typeface="Times" pitchFamily="18" charset="0"/>
                <a:cs typeface="Times" pitchFamily="18" charset="0"/>
                <a:sym typeface="Times" pitchFamily="18" charset="0"/>
              </a:rPr>
              <a:t>एमआईटी की ओपनकोर्सवेयर (ओसीडब्ल्यू) पहल को सह-वित्तपोषित किया था </a:t>
            </a:r>
            <a:r>
              <a:rPr lang="hi" sz="3200" b="1">
                <a:solidFill>
                  <a:srgbClr val="051D64"/>
                </a:solidFill>
                <a:latin typeface="Times" pitchFamily="18" charset="0"/>
                <a:cs typeface="Times" pitchFamily="18" charset="0"/>
                <a:sym typeface="Times" pitchFamily="18" charset="0"/>
              </a:rPr>
              <a:t>।</a:t>
            </a:r>
          </a:p>
          <a:p>
            <a:pPr algn="just" eaLnBrk="1" hangingPunct="1">
              <a:lnSpc>
                <a:spcPct val="150000"/>
              </a:lnSpc>
              <a:buClr>
                <a:srgbClr val="051D64"/>
              </a:buClr>
              <a:buSzPts val="3200"/>
              <a:buFont typeface="Times" pitchFamily="18" charset="0"/>
              <a:buNone/>
            </a:pPr>
            <a:endParaRPr lang="en-US" sz="3200" b="1">
              <a:solidFill>
                <a:srgbClr val="051D64"/>
              </a:solidFill>
              <a:latin typeface="Times" pitchFamily="18" charset="0"/>
              <a:cs typeface="Times" pitchFamily="18" charset="0"/>
              <a:sym typeface="Times" pitchFamily="18" charset="0"/>
            </a:endParaRPr>
          </a:p>
          <a:p>
            <a:pPr algn="just" eaLnBrk="1" hangingPunct="1">
              <a:lnSpc>
                <a:spcPct val="150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अगले वर्ष 2002 में, विकासशील देशों में उच्च शिक्षा के लिए मुक्त पाठ्यक्रम के प्रभाव पर </a:t>
            </a:r>
            <a:r>
              <a:rPr lang="hi" sz="3200" b="1">
                <a:solidFill>
                  <a:srgbClr val="832322"/>
                </a:solidFill>
                <a:latin typeface="Times" pitchFamily="18" charset="0"/>
                <a:cs typeface="Times" pitchFamily="18" charset="0"/>
                <a:sym typeface="Times" pitchFamily="18" charset="0"/>
              </a:rPr>
              <a:t>यूनेस्को के फोरम में प्रतिभागियों </a:t>
            </a:r>
            <a:r>
              <a:rPr lang="hi" sz="3200" b="1">
                <a:solidFill>
                  <a:srgbClr val="051D64"/>
                </a:solidFill>
                <a:latin typeface="Times" pitchFamily="18" charset="0"/>
                <a:cs typeface="Times" pitchFamily="18" charset="0"/>
                <a:sym typeface="Times" pitchFamily="18" charset="0"/>
              </a:rPr>
              <a:t>ने “पूरी मानवता के लिए उपलब्ध एक सार्वभौमिक शिक्षा संसाधन को एक साथ विकसित करने की इच्छा व्यक्त की, जिसे अब से मुक्त शैक्षिक संसाधन के रूप में संदर्भित किया जाएगा”।</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2150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8286412"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Google Shape;275;p21"/>
          <p:cNvSpPr txBox="1">
            <a:spLocks noChangeArrowheads="1"/>
          </p:cNvSpPr>
          <p:nvPr/>
        </p:nvSpPr>
        <p:spPr bwMode="auto">
          <a:xfrm>
            <a:off x="1366838" y="2189163"/>
            <a:ext cx="1555273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just" eaLnBrk="1" hangingPunct="1">
              <a:lnSpc>
                <a:spcPct val="144000"/>
              </a:lnSpc>
              <a:buClr>
                <a:srgbClr val="051D64"/>
              </a:buClr>
              <a:buSzPts val="3200"/>
              <a:buFont typeface="Times" pitchFamily="18" charset="0"/>
              <a:buNone/>
            </a:pPr>
            <a:r>
              <a:rPr lang="hi" sz="3200" b="1">
                <a:solidFill>
                  <a:srgbClr val="051D64"/>
                </a:solidFill>
                <a:latin typeface="Times" pitchFamily="18" charset="0"/>
                <a:cs typeface="Times" pitchFamily="18" charset="0"/>
                <a:sym typeface="Times" pitchFamily="18" charset="0"/>
              </a:rPr>
              <a:t>2000 के दशक की शुरुआत में ओपन एजुकेशन के उदय के बाद, </a:t>
            </a:r>
            <a:r>
              <a:rPr lang="hi" sz="3200" b="1">
                <a:solidFill>
                  <a:srgbClr val="832322"/>
                </a:solidFill>
                <a:latin typeface="Times" pitchFamily="18" charset="0"/>
                <a:cs typeface="Times" pitchFamily="18" charset="0"/>
                <a:sym typeface="Times" pitchFamily="18" charset="0"/>
              </a:rPr>
              <a:t>मैसिव ओपन ऑनलाइन कोर्स (MOOCs) </a:t>
            </a:r>
            <a:r>
              <a:rPr lang="hi" sz="3200" b="1">
                <a:solidFill>
                  <a:srgbClr val="051D64"/>
                </a:solidFill>
                <a:latin typeface="Times" pitchFamily="18" charset="0"/>
                <a:cs typeface="Times" pitchFamily="18" charset="0"/>
                <a:sym typeface="Times" pitchFamily="18" charset="0"/>
              </a:rPr>
              <a:t>, </a:t>
            </a:r>
            <a:r>
              <a:rPr lang="hi" sz="3200" b="1">
                <a:solidFill>
                  <a:srgbClr val="832322"/>
                </a:solidFill>
                <a:latin typeface="Times" pitchFamily="18" charset="0"/>
                <a:cs typeface="Times" pitchFamily="18" charset="0"/>
                <a:sym typeface="Times" pitchFamily="18" charset="0"/>
              </a:rPr>
              <a:t>ओपन कोर्सवेयर </a:t>
            </a:r>
            <a:r>
              <a:rPr lang="hi" sz="3200" b="1">
                <a:solidFill>
                  <a:srgbClr val="051D64"/>
                </a:solidFill>
                <a:latin typeface="Times" pitchFamily="18" charset="0"/>
                <a:cs typeface="Times" pitchFamily="18" charset="0"/>
                <a:sym typeface="Times" pitchFamily="18" charset="0"/>
              </a:rPr>
              <a:t>और खास तौर पर </a:t>
            </a:r>
            <a:r>
              <a:rPr lang="hi" sz="3200" b="1">
                <a:solidFill>
                  <a:srgbClr val="832322"/>
                </a:solidFill>
                <a:latin typeface="Times" pitchFamily="18" charset="0"/>
                <a:cs typeface="Times" pitchFamily="18" charset="0"/>
                <a:sym typeface="Times" pitchFamily="18" charset="0"/>
              </a:rPr>
              <a:t>ओपन टेक्स्टबुक में बढ़ती दिलचस्पी </a:t>
            </a:r>
            <a:r>
              <a:rPr lang="hi" sz="3200" b="1">
                <a:solidFill>
                  <a:srgbClr val="051D64"/>
                </a:solidFill>
                <a:latin typeface="Times" pitchFamily="18" charset="0"/>
                <a:cs typeface="Times" pitchFamily="18" charset="0"/>
                <a:sym typeface="Times" pitchFamily="18" charset="0"/>
              </a:rPr>
              <a:t>ने इस आंदोलन को नई ऊंचाइयों पर पहुंचा दिया। दुनिया भर में हज़ारों संगठन इस आंदोलन में शामिल हुए हैं और अपने खुद के OER का योगदान दिया है; हालाँकि, आज भी ऐसे कई प्रशिक्षक हैं जिन्होंने कभी OER के बारे में नहीं सुना है।</a:t>
            </a:r>
          </a:p>
          <a:p>
            <a:pPr algn="just" eaLnBrk="1" hangingPunct="1">
              <a:lnSpc>
                <a:spcPct val="144000"/>
              </a:lnSpc>
              <a:buClr>
                <a:srgbClr val="051D64"/>
              </a:buClr>
              <a:buSzPts val="3200"/>
              <a:buFont typeface="Times" pitchFamily="18" charset="0"/>
              <a:buNone/>
            </a:pPr>
            <a:endParaRPr lang="en-US"/>
          </a:p>
        </p:txBody>
      </p:sp>
      <p:sp>
        <p:nvSpPr>
          <p:cNvPr id="21508" name="Freeform 16"/>
          <p:cNvSpPr>
            <a:spLocks/>
          </p:cNvSpPr>
          <p:nvPr/>
        </p:nvSpPr>
        <p:spPr bwMode="auto">
          <a:xfrm>
            <a:off x="14554200" y="6362700"/>
            <a:ext cx="3217863" cy="3209925"/>
          </a:xfrm>
          <a:custGeom>
            <a:avLst/>
            <a:gdLst>
              <a:gd name="T0" fmla="*/ 0 w 2777720"/>
              <a:gd name="T1" fmla="*/ 0 h 2732582"/>
              <a:gd name="T2" fmla="*/ 2777721 w 2777720"/>
              <a:gd name="T3" fmla="*/ 0 h 2732582"/>
              <a:gd name="T4" fmla="*/ 2777721 w 2777720"/>
              <a:gd name="T5" fmla="*/ 2732583 h 2732582"/>
              <a:gd name="T6" fmla="*/ 0 w 2777720"/>
              <a:gd name="T7" fmla="*/ 2732583 h 2732582"/>
              <a:gd name="T8" fmla="*/ 0 w 2777720"/>
              <a:gd name="T9" fmla="*/ 0 h 2732582"/>
            </a:gdLst>
            <a:ahLst/>
            <a:cxnLst>
              <a:cxn ang="0">
                <a:pos x="T0" y="T1"/>
              </a:cxn>
              <a:cxn ang="0">
                <a:pos x="T2" y="T3"/>
              </a:cxn>
              <a:cxn ang="0">
                <a:pos x="T4" y="T5"/>
              </a:cxn>
              <a:cxn ang="0">
                <a:pos x="T6" y="T7"/>
              </a:cxn>
              <a:cxn ang="0">
                <a:pos x="T8" y="T9"/>
              </a:cxn>
            </a:cxnLst>
            <a:rect l="0" t="0" r="r" b="b"/>
            <a:pathLst>
              <a:path w="2777720" h="2732582">
                <a:moveTo>
                  <a:pt x="0" y="0"/>
                </a:moveTo>
                <a:lnTo>
                  <a:pt x="2777721" y="0"/>
                </a:lnTo>
                <a:lnTo>
                  <a:pt x="2777721" y="2732583"/>
                </a:lnTo>
                <a:lnTo>
                  <a:pt x="0" y="273258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2197</Words>
  <Application>Microsoft Office PowerPoint</Application>
  <PresentationFormat>Custom</PresentationFormat>
  <Paragraphs>169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Times</vt:lpstr>
      <vt:lpstr>Oswald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Papia  Madam</dc:creator>
  <cp:lastModifiedBy>Papiya Upadhyay</cp:lastModifiedBy>
  <cp:revision>9</cp:revision>
  <dcterms:modified xsi:type="dcterms:W3CDTF">2024-07-03T19:01:39Z</dcterms:modified>
</cp:coreProperties>
</file>