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Lst>
  <p:sldSz cy="6858000" cx="12192000"/>
  <p:notesSz cx="6858000" cy="9144000"/>
  <p:embeddedFontLst>
    <p:embeddedFont>
      <p:font typeface="Open Sans"/>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2" roundtripDataSignature="AMtx7miKQyFyAT54912N4XMPmWuz4Z/7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A0050C3-CB6E-45DC-9873-BD40B1BCFA31}">
  <a:tblStyle styleId="{DA0050C3-CB6E-45DC-9873-BD40B1BCFA31}"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font" Target="fonts/OpenSans-italic.fntdata"/><Relationship Id="rId20" Type="http://schemas.openxmlformats.org/officeDocument/2006/relationships/slide" Target="slides/slide15.xml"/><Relationship Id="rId42" Type="http://customschemas.google.com/relationships/presentationmetadata" Target="metadata"/><Relationship Id="rId41" Type="http://schemas.openxmlformats.org/officeDocument/2006/relationships/font" Target="fonts/OpenSans-boldItalic.fnt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font" Target="fonts/OpenSans-bold.fntdata"/><Relationship Id="rId16" Type="http://schemas.openxmlformats.org/officeDocument/2006/relationships/slide" Target="slides/slide11.xml"/><Relationship Id="rId38" Type="http://schemas.openxmlformats.org/officeDocument/2006/relationships/font" Target="fonts/OpenSans-regular.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edtechbooks.org/encyclopedia/oep" TargetMode="External"/><Relationship Id="rId3" Type="http://schemas.openxmlformats.org/officeDocument/2006/relationships/hyperlink" Target="http://creativecommons.org/licenses/by/4.0"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229" name="Google Shape;229;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6" name="Google Shape;25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265" name="Google Shape;265;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200"/>
              <a:buFont typeface="Calibri"/>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276" name="Google Shape;276;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NCERT Guidelines for Development of eContent for School Education </a:t>
            </a:r>
            <a:endParaRPr/>
          </a:p>
          <a:p>
            <a:pPr indent="0" lvl="0" marL="0" rtl="0" algn="l">
              <a:lnSpc>
                <a:spcPct val="100000"/>
              </a:lnSpc>
              <a:spcBef>
                <a:spcPts val="0"/>
              </a:spcBef>
              <a:spcAft>
                <a:spcPts val="0"/>
              </a:spcAft>
              <a:buSzPts val="1400"/>
              <a:buNone/>
            </a:pPr>
            <a:r>
              <a:rPr lang="en-US"/>
              <a:t>CETE - Centre of Excellence in Teacher Educagtion</a:t>
            </a:r>
            <a:endParaRPr/>
          </a:p>
        </p:txBody>
      </p:sp>
      <p:sp>
        <p:nvSpPr>
          <p:cNvPr id="287" name="Google Shape;28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0" name="Google Shape;300;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1" name="Google Shape;301;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3" name="Google Shape;32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7" name="Google Shape;34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9" name="Google Shape;359;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3" name="Google Shape;10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371" name="Google Shape;371;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381" name="Google Shape;381;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6" name="Shape 386"/>
        <p:cNvGrpSpPr/>
        <p:nvPr/>
      </p:nvGrpSpPr>
      <p:grpSpPr>
        <a:xfrm>
          <a:off x="0" y="0"/>
          <a:ext cx="0" cy="0"/>
          <a:chOff x="0" y="0"/>
          <a:chExt cx="0" cy="0"/>
        </a:xfrm>
      </p:grpSpPr>
      <p:sp>
        <p:nvSpPr>
          <p:cNvPr id="387" name="Google Shape;38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388" name="Google Shape;38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3" name="Shape 393"/>
        <p:cNvGrpSpPr/>
        <p:nvPr/>
      </p:nvGrpSpPr>
      <p:grpSpPr>
        <a:xfrm>
          <a:off x="0" y="0"/>
          <a:ext cx="0" cy="0"/>
          <a:chOff x="0" y="0"/>
          <a:chExt cx="0" cy="0"/>
        </a:xfrm>
      </p:grpSpPr>
      <p:sp>
        <p:nvSpPr>
          <p:cNvPr id="394" name="Google Shape;39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5" name="Google Shape;395;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96" name="Google Shape;396;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04" name="Google Shape;404;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14" name="Google Shape;414;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21" name="Google Shape;421;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6" name="Shape 426"/>
        <p:cNvGrpSpPr/>
        <p:nvPr/>
      </p:nvGrpSpPr>
      <p:grpSpPr>
        <a:xfrm>
          <a:off x="0" y="0"/>
          <a:ext cx="0" cy="0"/>
          <a:chOff x="0" y="0"/>
          <a:chExt cx="0" cy="0"/>
        </a:xfrm>
      </p:grpSpPr>
      <p:sp>
        <p:nvSpPr>
          <p:cNvPr id="427" name="Google Shape;427;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8" name="Google Shape;428;p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429" name="Google Shape;429;p2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1400"/>
              <a:buFont typeface="Calibri"/>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54" name="Google Shape;454;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61" name="Google Shape;46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13" name="Google Shape;11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6" name="Shape 466"/>
        <p:cNvGrpSpPr/>
        <p:nvPr/>
      </p:nvGrpSpPr>
      <p:grpSpPr>
        <a:xfrm>
          <a:off x="0" y="0"/>
          <a:ext cx="0" cy="0"/>
          <a:chOff x="0" y="0"/>
          <a:chExt cx="0" cy="0"/>
        </a:xfrm>
      </p:grpSpPr>
      <p:sp>
        <p:nvSpPr>
          <p:cNvPr id="467" name="Google Shape;467;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68" name="Google Shape;468;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475" name="Google Shape;475;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2" name="Google Shape;482;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83" name="Google Shape;483;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3" name="Google Shape;123;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0" i="0" lang="en-US" sz="1200" u="none" strike="noStrike">
                <a:solidFill>
                  <a:schemeClr val="dk1"/>
                </a:solidFill>
                <a:latin typeface="Calibri"/>
                <a:ea typeface="Calibri"/>
                <a:cs typeface="Calibri"/>
                <a:sym typeface="Calibri"/>
              </a:rPr>
              <a:t>Successful implementation of OER-enabled teaching-learning-assessment requires understanding different the types of openness and overcoming the obstacles, if any.</a:t>
            </a:r>
            <a:endParaRPr/>
          </a:p>
          <a:p>
            <a:pPr indent="0" lvl="0" marL="0" marR="0" rtl="0" algn="l">
              <a:lnSpc>
                <a:spcPct val="100000"/>
              </a:lnSpc>
              <a:spcBef>
                <a:spcPts val="0"/>
              </a:spcBef>
              <a:spcAft>
                <a:spcPts val="0"/>
              </a:spcAft>
              <a:buClr>
                <a:schemeClr val="dk1"/>
              </a:buClr>
              <a:buSzPts val="1200"/>
              <a:buFont typeface="Calibri"/>
              <a:buNone/>
            </a:pPr>
            <a:r>
              <a:rPr b="0" i="0" lang="en-US" sz="1200" u="none" strike="noStrike">
                <a:solidFill>
                  <a:schemeClr val="dk1"/>
                </a:solidFill>
                <a:latin typeface="Calibri"/>
                <a:ea typeface="Calibri"/>
                <a:cs typeface="Calibri"/>
                <a:sym typeface="Calibri"/>
              </a:rPr>
              <a:t>shift from an emphasis on resources (i.e., OER) to pedagogical practice </a:t>
            </a:r>
            <a:endParaRPr/>
          </a:p>
          <a:p>
            <a:pPr indent="0" lvl="0" marL="0" marR="0" rtl="0" algn="l">
              <a:lnSpc>
                <a:spcPct val="100000"/>
              </a:lnSpc>
              <a:spcBef>
                <a:spcPts val="0"/>
              </a:spcBef>
              <a:spcAft>
                <a:spcPts val="0"/>
              </a:spcAft>
              <a:buClr>
                <a:schemeClr val="dk1"/>
              </a:buClr>
              <a:buSzPts val="1200"/>
              <a:buFont typeface="Calibri"/>
              <a:buNone/>
            </a:pPr>
            <a:r>
              <a:rPr b="0" i="0" lang="en-US" sz="1200" u="none" strike="noStrike">
                <a:solidFill>
                  <a:schemeClr val="dk1"/>
                </a:solidFill>
                <a:latin typeface="Calibri"/>
                <a:ea typeface="Calibri"/>
                <a:cs typeface="Calibri"/>
                <a:sym typeface="Calibri"/>
              </a:rPr>
              <a:t>Open educational practices (OEP) – including open pedagogy, open collaboration, and open assessment – should be implemented to keep the learners motivated and engaged </a:t>
            </a:r>
            <a:endParaRPr/>
          </a:p>
        </p:txBody>
      </p:sp>
      <p:sp>
        <p:nvSpPr>
          <p:cNvPr id="124" name="Google Shape;124;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chemeClr val="dk1"/>
              </a:buClr>
              <a:buSzPts val="1200"/>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0" name="Google Shape;15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b="0" i="0" lang="en-US" sz="1200">
                <a:solidFill>
                  <a:schemeClr val="dk1"/>
                </a:solidFill>
                <a:latin typeface="Calibri"/>
                <a:ea typeface="Calibri"/>
                <a:cs typeface="Calibri"/>
                <a:sym typeface="Calibri"/>
              </a:rPr>
              <a:t>"https://edtechbooks.org/encyclopedia/oep" by </a:t>
            </a:r>
            <a:r>
              <a:rPr b="0" i="0" lang="en-US" sz="1200" u="sng">
                <a:solidFill>
                  <a:schemeClr val="dk1"/>
                </a:solidFill>
                <a:latin typeface="Calibri"/>
                <a:ea typeface="Calibri"/>
                <a:cs typeface="Calibri"/>
                <a:sym typeface="Calibri"/>
                <a:hlinkClick r:id="rId2">
                  <a:extLst>
                    <a:ext uri="{A12FA001-AC4F-418D-AE19-62706E023703}">
                      <ahyp:hlinkClr val="tx"/>
                    </a:ext>
                  </a:extLst>
                </a:hlinkClick>
              </a:rPr>
              <a:t>Cronin et al.</a:t>
            </a:r>
            <a:r>
              <a:rPr b="0" i="0" lang="en-US" sz="1200">
                <a:solidFill>
                  <a:schemeClr val="dk1"/>
                </a:solidFill>
                <a:latin typeface="Calibri"/>
                <a:ea typeface="Calibri"/>
                <a:cs typeface="Calibri"/>
                <a:sym typeface="Calibri"/>
              </a:rPr>
              <a:t> is licensed under </a:t>
            </a:r>
            <a:r>
              <a:rPr b="0" i="0" lang="en-US" sz="1200" u="sng">
                <a:solidFill>
                  <a:schemeClr val="dk1"/>
                </a:solidFill>
                <a:latin typeface="Calibri"/>
                <a:ea typeface="Calibri"/>
                <a:cs typeface="Calibri"/>
                <a:sym typeface="Calibri"/>
                <a:hlinkClick r:id="rId3">
                  <a:extLst>
                    <a:ext uri="{A12FA001-AC4F-418D-AE19-62706E023703}">
                      <ahyp:hlinkClr val="tx"/>
                    </a:ext>
                  </a:extLst>
                </a:hlinkClick>
              </a:rPr>
              <a:t>CC BY 4.0</a:t>
            </a:r>
            <a:endParaRPr/>
          </a:p>
        </p:txBody>
      </p:sp>
      <p:sp>
        <p:nvSpPr>
          <p:cNvPr id="151" name="Google Shape;15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68" name="Google Shape;16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189" name="Google Shape;189;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212" name="Google Shape;21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222" name="Google Shape;22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4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3"/>
          <p:cNvSpPr/>
          <p:nvPr>
            <p:ph idx="2" type="pic"/>
          </p:nvPr>
        </p:nvSpPr>
        <p:spPr>
          <a:xfrm>
            <a:off x="5183188" y="987425"/>
            <a:ext cx="6172200" cy="4873625"/>
          </a:xfrm>
          <a:prstGeom prst="rect">
            <a:avLst/>
          </a:prstGeom>
          <a:noFill/>
          <a:ln>
            <a:noFill/>
          </a:ln>
        </p:spPr>
      </p:sp>
      <p:sp>
        <p:nvSpPr>
          <p:cNvPr id="74" name="Google Shape;74;p4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5" name="Google Shape;75;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4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4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4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3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3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p:cSld name="Title and Content 1">
    <p:spTree>
      <p:nvGrpSpPr>
        <p:cNvPr id="40" name="Shape 40"/>
        <p:cNvGrpSpPr/>
        <p:nvPr/>
      </p:nvGrpSpPr>
      <p:grpSpPr>
        <a:xfrm>
          <a:off x="0" y="0"/>
          <a:ext cx="0" cy="0"/>
          <a:chOff x="0" y="0"/>
          <a:chExt cx="0" cy="0"/>
        </a:xfrm>
      </p:grpSpPr>
      <p:sp>
        <p:nvSpPr>
          <p:cNvPr id="41" name="Google Shape;41;p38"/>
          <p:cNvSpPr txBox="1"/>
          <p:nvPr>
            <p:ph type="title"/>
          </p:nvPr>
        </p:nvSpPr>
        <p:spPr>
          <a:xfrm>
            <a:off x="1251677" y="382385"/>
            <a:ext cx="10523379" cy="79871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2"/>
              </a:buClr>
              <a:buSzPts val="3600"/>
              <a:buFont typeface="Bodoni"/>
              <a:buNone/>
              <a:defRPr sz="36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8"/>
          <p:cNvSpPr txBox="1"/>
          <p:nvPr>
            <p:ph idx="1" type="body"/>
          </p:nvPr>
        </p:nvSpPr>
        <p:spPr>
          <a:xfrm>
            <a:off x="1251677" y="1381125"/>
            <a:ext cx="10523379" cy="4498467"/>
          </a:xfrm>
          <a:prstGeom prst="rect">
            <a:avLst/>
          </a:prstGeom>
          <a:noFill/>
          <a:ln>
            <a:noFill/>
          </a:ln>
        </p:spPr>
        <p:txBody>
          <a:bodyPr anchorCtr="0" anchor="t" bIns="45700" lIns="91425" spcFirstLastPara="1" rIns="91425" wrap="square" tIns="45700">
            <a:normAutofit/>
          </a:bodyPr>
          <a:lstStyle>
            <a:lvl1pPr indent="-406400" lvl="0" marL="457200" algn="l">
              <a:lnSpc>
                <a:spcPct val="110000"/>
              </a:lnSpc>
              <a:spcBef>
                <a:spcPts val="700"/>
              </a:spcBef>
              <a:spcAft>
                <a:spcPts val="0"/>
              </a:spcAft>
              <a:buClr>
                <a:schemeClr val="dk1"/>
              </a:buClr>
              <a:buSzPts val="2800"/>
              <a:buChar char="•"/>
              <a:defRPr sz="2800">
                <a:solidFill>
                  <a:schemeClr val="dk1"/>
                </a:solidFill>
              </a:defRPr>
            </a:lvl1pPr>
            <a:lvl2pPr indent="-406400" lvl="1" marL="914400" algn="l">
              <a:lnSpc>
                <a:spcPct val="110000"/>
              </a:lnSpc>
              <a:spcBef>
                <a:spcPts val="700"/>
              </a:spcBef>
              <a:spcAft>
                <a:spcPts val="0"/>
              </a:spcAft>
              <a:buClr>
                <a:schemeClr val="dk1"/>
              </a:buClr>
              <a:buSzPts val="2800"/>
              <a:buChar char="–"/>
              <a:defRPr sz="2800">
                <a:solidFill>
                  <a:schemeClr val="dk1"/>
                </a:solidFill>
              </a:defRPr>
            </a:lvl2pPr>
            <a:lvl3pPr indent="-406400" lvl="2" marL="1371600" algn="l">
              <a:lnSpc>
                <a:spcPct val="110000"/>
              </a:lnSpc>
              <a:spcBef>
                <a:spcPts val="700"/>
              </a:spcBef>
              <a:spcAft>
                <a:spcPts val="0"/>
              </a:spcAft>
              <a:buClr>
                <a:schemeClr val="dk1"/>
              </a:buClr>
              <a:buSzPts val="2800"/>
              <a:buChar char="•"/>
              <a:defRPr sz="2800">
                <a:solidFill>
                  <a:schemeClr val="dk1"/>
                </a:solidFill>
              </a:defRPr>
            </a:lvl3pPr>
            <a:lvl4pPr indent="-406400" lvl="3" marL="1828800" algn="l">
              <a:lnSpc>
                <a:spcPct val="110000"/>
              </a:lnSpc>
              <a:spcBef>
                <a:spcPts val="700"/>
              </a:spcBef>
              <a:spcAft>
                <a:spcPts val="0"/>
              </a:spcAft>
              <a:buClr>
                <a:schemeClr val="dk1"/>
              </a:buClr>
              <a:buSzPts val="2800"/>
              <a:buChar char="–"/>
              <a:defRPr sz="2800">
                <a:solidFill>
                  <a:schemeClr val="dk1"/>
                </a:solidFill>
              </a:defRPr>
            </a:lvl4pPr>
            <a:lvl5pPr indent="-406400" lvl="4" marL="2286000" algn="l">
              <a:lnSpc>
                <a:spcPct val="110000"/>
              </a:lnSpc>
              <a:spcBef>
                <a:spcPts val="700"/>
              </a:spcBef>
              <a:spcAft>
                <a:spcPts val="0"/>
              </a:spcAft>
              <a:buClr>
                <a:schemeClr val="dk1"/>
              </a:buClr>
              <a:buSzPts val="2800"/>
              <a:buChar char="•"/>
              <a:defRPr sz="2800">
                <a:solidFill>
                  <a:schemeClr val="dk1"/>
                </a:solidFill>
              </a:defRPr>
            </a:lvl5pPr>
            <a:lvl6pPr indent="-342900" lvl="5" marL="2743200" algn="l">
              <a:lnSpc>
                <a:spcPct val="110000"/>
              </a:lnSpc>
              <a:spcBef>
                <a:spcPts val="700"/>
              </a:spcBef>
              <a:spcAft>
                <a:spcPts val="0"/>
              </a:spcAft>
              <a:buClr>
                <a:schemeClr val="dk1"/>
              </a:buClr>
              <a:buSzPts val="1800"/>
              <a:buChar char="–"/>
              <a:defRPr/>
            </a:lvl6pPr>
            <a:lvl7pPr indent="-342900" lvl="6" marL="3200400" algn="l">
              <a:lnSpc>
                <a:spcPct val="110000"/>
              </a:lnSpc>
              <a:spcBef>
                <a:spcPts val="700"/>
              </a:spcBef>
              <a:spcAft>
                <a:spcPts val="0"/>
              </a:spcAft>
              <a:buClr>
                <a:schemeClr val="dk1"/>
              </a:buClr>
              <a:buSzPts val="1800"/>
              <a:buChar char="•"/>
              <a:defRPr/>
            </a:lvl7pPr>
            <a:lvl8pPr indent="-342900" lvl="7" marL="3657600" algn="l">
              <a:lnSpc>
                <a:spcPct val="110000"/>
              </a:lnSpc>
              <a:spcBef>
                <a:spcPts val="700"/>
              </a:spcBef>
              <a:spcAft>
                <a:spcPts val="0"/>
              </a:spcAft>
              <a:buClr>
                <a:schemeClr val="dk1"/>
              </a:buClr>
              <a:buSzPts val="1800"/>
              <a:buChar char="–"/>
              <a:defRPr/>
            </a:lvl8pPr>
            <a:lvl9pPr indent="-342900" lvl="8" marL="4114800" algn="l">
              <a:lnSpc>
                <a:spcPct val="110000"/>
              </a:lnSpc>
              <a:spcBef>
                <a:spcPts val="700"/>
              </a:spcBef>
              <a:spcAft>
                <a:spcPts val="0"/>
              </a:spcAft>
              <a:buClr>
                <a:schemeClr val="dk1"/>
              </a:buClr>
              <a:buSzPts val="1800"/>
              <a:buChar char="•"/>
              <a:defRPr/>
            </a:lvl9pPr>
          </a:lstStyle>
          <a:p/>
        </p:txBody>
      </p:sp>
      <p:sp>
        <p:nvSpPr>
          <p:cNvPr id="43" name="Google Shape;43;p38"/>
          <p:cNvSpPr txBox="1"/>
          <p:nvPr>
            <p:ph idx="10" type="dt"/>
          </p:nvPr>
        </p:nvSpPr>
        <p:spPr>
          <a:xfrm>
            <a:off x="1251678" y="6375679"/>
            <a:ext cx="2329722" cy="348462"/>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p:txBody>
      </p:sp>
      <p:sp>
        <p:nvSpPr>
          <p:cNvPr id="44" name="Google Shape;44;p38"/>
          <p:cNvSpPr txBox="1"/>
          <p:nvPr>
            <p:ph idx="11" type="ftr"/>
          </p:nvPr>
        </p:nvSpPr>
        <p:spPr>
          <a:xfrm>
            <a:off x="4038600" y="6375679"/>
            <a:ext cx="4114800" cy="345796"/>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p:txBody>
      </p:sp>
      <p:sp>
        <p:nvSpPr>
          <p:cNvPr id="45" name="Google Shape;45;p38"/>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6" name="Shape 46"/>
        <p:cNvGrpSpPr/>
        <p:nvPr/>
      </p:nvGrpSpPr>
      <p:grpSpPr>
        <a:xfrm>
          <a:off x="0" y="0"/>
          <a:ext cx="0" cy="0"/>
          <a:chOff x="0" y="0"/>
          <a:chExt cx="0" cy="0"/>
        </a:xfrm>
      </p:grpSpPr>
      <p:sp>
        <p:nvSpPr>
          <p:cNvPr id="47" name="Google Shape;47;p3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3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3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3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4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4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4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7" name="Google Shape;67;p4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3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7.png"/><Relationship Id="rId4" Type="http://schemas.openxmlformats.org/officeDocument/2006/relationships/hyperlink" Target="https://courses.lumenlearning.com/wm-organizationalbehavior/" TargetMode="External"/><Relationship Id="rId5" Type="http://schemas.openxmlformats.org/officeDocument/2006/relationships/image" Target="../media/image6.png"/><Relationship Id="rId6"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pn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s://open.bccampus.ca/files/2014/07/Faculty-Guide-22-Apr-15.pdf" TargetMode="External"/><Relationship Id="rId4" Type="http://schemas.openxmlformats.org/officeDocument/2006/relationships/hyperlink" Target="http://creativecommons.org/licenses/by/4.0"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hyperlink" Target="https://open.bccampus.ca/files/2014/07/Faculty-Guide-22-Apr-15.pdf" TargetMode="External"/><Relationship Id="rId4" Type="http://schemas.openxmlformats.org/officeDocument/2006/relationships/hyperlink" Target="http://creativecommons.org/licenses/by/4.0"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tiss.edu/view/6/mumbai-campus/centre-of-excellence-in-teacher-education/publications-blogs/" TargetMode="External"/><Relationship Id="rId4" Type="http://schemas.openxmlformats.org/officeDocument/2006/relationships/hyperlink" Target="http://creativecommons.org/licenses/by-sa/4.0"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5.xml"/><Relationship Id="rId3" Type="http://schemas.openxmlformats.org/officeDocument/2006/relationships/hyperlink" Target="https://www.openwa.org/attrib-builder/"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1" Type="http://schemas.openxmlformats.org/officeDocument/2006/relationships/hyperlink" Target="http://sbctc/" TargetMode="External"/><Relationship Id="rId10" Type="http://schemas.openxmlformats.org/officeDocument/2006/relationships/hyperlink" Target="http://openwa.org/" TargetMode="External"/><Relationship Id="rId13" Type="http://schemas.openxmlformats.org/officeDocument/2006/relationships/hyperlink" Target="http://creativecommons.org/licenses/by/4.0" TargetMode="External"/><Relationship Id="rId12" Type="http://schemas.openxmlformats.org/officeDocument/2006/relationships/hyperlink" Target="http://www.openwa.org/open-attrib-builder/" TargetMode="External"/><Relationship Id="rId1" Type="http://schemas.openxmlformats.org/officeDocument/2006/relationships/slideLayout" Target="../slideLayouts/slideLayout5.xml"/><Relationship Id="rId2" Type="http://schemas.openxmlformats.org/officeDocument/2006/relationships/notesSlide" Target="../notesSlides/notesSlide28.xml"/><Relationship Id="rId3" Type="http://schemas.openxmlformats.org/officeDocument/2006/relationships/hyperlink" Target="https://wiki.creativecommons.org/wiki/Best_practices_for_attribution" TargetMode="External"/><Relationship Id="rId4" Type="http://schemas.openxmlformats.org/officeDocument/2006/relationships/hyperlink" Target="https://creativecommons.org/licenses/by/4.0/" TargetMode="External"/><Relationship Id="rId9" Type="http://schemas.openxmlformats.org/officeDocument/2006/relationships/hyperlink" Target="http://creativecommons.org/licenses/by/4.0" TargetMode="External"/><Relationship Id="rId14" Type="http://schemas.openxmlformats.org/officeDocument/2006/relationships/hyperlink" Target="http://creativecommons.org/licenses/by/4.0" TargetMode="External"/><Relationship Id="rId5" Type="http://schemas.openxmlformats.org/officeDocument/2006/relationships/hyperlink" Target="https://wiki.creativecommons.org/wiki/Best_practices_for_attribution" TargetMode="External"/><Relationship Id="rId6" Type="http://schemas.openxmlformats.org/officeDocument/2006/relationships/hyperlink" Target="https://creativecommons.org/" TargetMode="External"/><Relationship Id="rId7" Type="http://schemas.openxmlformats.org/officeDocument/2006/relationships/hyperlink" Target="http://creativecommons.org/licenses/by/4.0" TargetMode="External"/><Relationship Id="rId8" Type="http://schemas.openxmlformats.org/officeDocument/2006/relationships/hyperlink" Target="http://creativecommons.org/licenses/by/4.0" TargetMode="External"/></Relationships>
</file>

<file path=ppt/slides/_rels/slide29.xml.rels><?xml version="1.0" encoding="UTF-8" standalone="yes"?><Relationships xmlns="http://schemas.openxmlformats.org/package/2006/relationships"><Relationship Id="rId10" Type="http://schemas.openxmlformats.org/officeDocument/2006/relationships/hyperlink" Target="http://creativecommons.org/licenses/by/4.0" TargetMode="External"/><Relationship Id="rId1" Type="http://schemas.openxmlformats.org/officeDocument/2006/relationships/slideLayout" Target="../slideLayouts/slideLayout5.xml"/><Relationship Id="rId2" Type="http://schemas.openxmlformats.org/officeDocument/2006/relationships/notesSlide" Target="../notesSlides/notesSlide29.xml"/><Relationship Id="rId3" Type="http://schemas.openxmlformats.org/officeDocument/2006/relationships/hyperlink" Target="https://flic.kr/p/29Kkshj" TargetMode="External"/><Relationship Id="rId4" Type="http://schemas.openxmlformats.org/officeDocument/2006/relationships/hyperlink" Target="http://creativecommons.org/licenses/by/2.0" TargetMode="External"/><Relationship Id="rId9" Type="http://schemas.openxmlformats.org/officeDocument/2006/relationships/hyperlink" Target="http://www.openwa.org/open-attrib-builder/" TargetMode="External"/><Relationship Id="rId5" Type="http://schemas.openxmlformats.org/officeDocument/2006/relationships/hyperlink" Target="https://flic.kr/p/29Kkshj" TargetMode="External"/><Relationship Id="rId6" Type="http://schemas.openxmlformats.org/officeDocument/2006/relationships/hyperlink" Target="http://creativecommons.org/licenses/by/2.0" TargetMode="External"/><Relationship Id="rId7" Type="http://schemas.openxmlformats.org/officeDocument/2006/relationships/hyperlink" Target="http://openwa.org/" TargetMode="External"/><Relationship Id="rId8" Type="http://schemas.openxmlformats.org/officeDocument/2006/relationships/hyperlink" Target="http://sbct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0" Type="http://schemas.openxmlformats.org/officeDocument/2006/relationships/hyperlink" Target="http://creativecommons.org/licenses/by/4.0" TargetMode="External"/><Relationship Id="rId1" Type="http://schemas.openxmlformats.org/officeDocument/2006/relationships/slideLayout" Target="../slideLayouts/slideLayout5.xml"/><Relationship Id="rId2" Type="http://schemas.openxmlformats.org/officeDocument/2006/relationships/notesSlide" Target="../notesSlides/notesSlide30.xml"/><Relationship Id="rId3" Type="http://schemas.openxmlformats.org/officeDocument/2006/relationships/hyperlink" Target="https://youtu.be/lIh4jJlvF44" TargetMode="External"/><Relationship Id="rId4" Type="http://schemas.openxmlformats.org/officeDocument/2006/relationships/hyperlink" Target="http://creativecommons.org/licenses/by/3.0" TargetMode="External"/><Relationship Id="rId9" Type="http://schemas.openxmlformats.org/officeDocument/2006/relationships/hyperlink" Target="http://www.openwa.org/open-attrib-builder/" TargetMode="External"/><Relationship Id="rId5" Type="http://schemas.openxmlformats.org/officeDocument/2006/relationships/hyperlink" Target="https://youtu.be/lIh4jJlvF44" TargetMode="External"/><Relationship Id="rId6" Type="http://schemas.openxmlformats.org/officeDocument/2006/relationships/hyperlink" Target="http://creativecommons.org/licenses/by/3.0" TargetMode="External"/><Relationship Id="rId7" Type="http://schemas.openxmlformats.org/officeDocument/2006/relationships/hyperlink" Target="http://openwa.org/" TargetMode="External"/><Relationship Id="rId8" Type="http://schemas.openxmlformats.org/officeDocument/2006/relationships/hyperlink" Target="http://sbctc/" TargetMode="External"/></Relationships>
</file>

<file path=ppt/slides/_rels/slide31.xml.rels><?xml version="1.0" encoding="UTF-8" standalone="yes"?><Relationships xmlns="http://schemas.openxmlformats.org/package/2006/relationships"><Relationship Id="rId11" Type="http://schemas.openxmlformats.org/officeDocument/2006/relationships/hyperlink" Target="http://creativecommons.org/licenses/by/4.0" TargetMode="External"/><Relationship Id="rId10" Type="http://schemas.openxmlformats.org/officeDocument/2006/relationships/hyperlink" Target="https://www.cccoer.org/attributing-oer/" TargetMode="External"/><Relationship Id="rId13" Type="http://schemas.openxmlformats.org/officeDocument/2006/relationships/hyperlink" Target="http://www.open.edu/openlearncreate/course/view.php?id=2221" TargetMode="External"/><Relationship Id="rId12" Type="http://schemas.openxmlformats.org/officeDocument/2006/relationships/hyperlink" Target="http://www.open.ac.uk/" TargetMode="External"/><Relationship Id="rId1" Type="http://schemas.openxmlformats.org/officeDocument/2006/relationships/slideLayout" Target="../slideLayouts/slideLayout5.xml"/><Relationship Id="rId2" Type="http://schemas.openxmlformats.org/officeDocument/2006/relationships/notesSlide" Target="../notesSlides/notesSlide31.xml"/><Relationship Id="rId3" Type="http://schemas.openxmlformats.org/officeDocument/2006/relationships/hyperlink" Target="https://www.cccoer.org/" TargetMode="External"/><Relationship Id="rId4" Type="http://schemas.openxmlformats.org/officeDocument/2006/relationships/hyperlink" Target="https://www.cccoer.org/attributing-oer/" TargetMode="External"/><Relationship Id="rId9" Type="http://schemas.openxmlformats.org/officeDocument/2006/relationships/hyperlink" Target="https://www.cccoer.org/" TargetMode="External"/><Relationship Id="rId14" Type="http://schemas.openxmlformats.org/officeDocument/2006/relationships/hyperlink" Target="http://creativecommons.org/licenses/by-nc-sa/4.0" TargetMode="External"/><Relationship Id="rId5" Type="http://schemas.openxmlformats.org/officeDocument/2006/relationships/hyperlink" Target="http://creativecommons.org/licenses/by/4.0" TargetMode="External"/><Relationship Id="rId6" Type="http://schemas.openxmlformats.org/officeDocument/2006/relationships/hyperlink" Target="https://creativecommons.org/" TargetMode="External"/><Relationship Id="rId7" Type="http://schemas.openxmlformats.org/officeDocument/2006/relationships/hyperlink" Target="https://wiki.creativecommons.org/wiki/Best_practices_for_attribution" TargetMode="External"/><Relationship Id="rId8" Type="http://schemas.openxmlformats.org/officeDocument/2006/relationships/hyperlink" Target="http://creativecommons.org/licenses/by/4.0"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 Id="rId3"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image" Target="../media/image9.png"/><Relationship Id="rId5"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4" name="Shape 94"/>
        <p:cNvGrpSpPr/>
        <p:nvPr/>
      </p:nvGrpSpPr>
      <p:grpSpPr>
        <a:xfrm>
          <a:off x="0" y="0"/>
          <a:ext cx="0" cy="0"/>
          <a:chOff x="0" y="0"/>
          <a:chExt cx="0" cy="0"/>
        </a:xfrm>
      </p:grpSpPr>
      <p:sp>
        <p:nvSpPr>
          <p:cNvPr id="95" name="Google Shape;95;p1"/>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6" name="Google Shape;96;p1"/>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7" name="Google Shape;97;p1"/>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txBox="1"/>
          <p:nvPr>
            <p:ph type="ctrTitle"/>
          </p:nvPr>
        </p:nvSpPr>
        <p:spPr>
          <a:xfrm>
            <a:off x="1524000" y="1178320"/>
            <a:ext cx="9144000" cy="2584478"/>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lang="en-US" sz="4400"/>
              <a:t>शिक्षण, अधिगम और मूल्यांकन के लिए ओईआर का संपादन </a:t>
            </a:r>
            <a:endParaRPr sz="4400"/>
          </a:p>
          <a:p>
            <a:pPr indent="0" lvl="0" marL="0" rtl="0" algn="ctr">
              <a:lnSpc>
                <a:spcPct val="90000"/>
              </a:lnSpc>
              <a:spcBef>
                <a:spcPts val="0"/>
              </a:spcBef>
              <a:spcAft>
                <a:spcPts val="0"/>
              </a:spcAft>
              <a:buClr>
                <a:schemeClr val="dk1"/>
              </a:buClr>
              <a:buSzPts val="4400"/>
              <a:buFont typeface="Calibri"/>
              <a:buNone/>
            </a:pPr>
            <a:r>
              <a:rPr lang="en-US" sz="4400"/>
              <a:t>पर</a:t>
            </a:r>
            <a:endParaRPr sz="4400"/>
          </a:p>
          <a:p>
            <a:pPr indent="0" lvl="0" marL="0" rtl="0" algn="ctr">
              <a:lnSpc>
                <a:spcPct val="90000"/>
              </a:lnSpc>
              <a:spcBef>
                <a:spcPts val="0"/>
              </a:spcBef>
              <a:spcAft>
                <a:spcPts val="0"/>
              </a:spcAft>
              <a:buClr>
                <a:schemeClr val="dk1"/>
              </a:buClr>
              <a:buSzPts val="4400"/>
              <a:buFont typeface="Calibri"/>
              <a:buNone/>
            </a:pPr>
            <a:r>
              <a:rPr lang="en-US" sz="4400"/>
              <a:t>CEMCA-CIET </a:t>
            </a:r>
            <a:r>
              <a:rPr lang="en-US" sz="4400"/>
              <a:t>ऑनलाइन प्रशिक्षण</a:t>
            </a:r>
            <a:endParaRPr sz="4400"/>
          </a:p>
        </p:txBody>
      </p:sp>
      <p:cxnSp>
        <p:nvCxnSpPr>
          <p:cNvPr id="99" name="Google Shape;99;p1"/>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100" name="Google Shape;100;p1"/>
          <p:cNvSpPr txBox="1"/>
          <p:nvPr/>
        </p:nvSpPr>
        <p:spPr>
          <a:xfrm>
            <a:off x="612475" y="5975230"/>
            <a:ext cx="10061275"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0000FF"/>
                </a:solidFill>
                <a:latin typeface="Open Sans"/>
                <a:ea typeface="Open Sans"/>
                <a:cs typeface="Open Sans"/>
                <a:sym typeface="Open Sans"/>
              </a:rPr>
              <a:t>Curating OER for Teaching, Learning and Assessment​</a:t>
            </a:r>
            <a:r>
              <a:rPr b="0" i="0" lang="en-US" sz="1600" u="none" cap="none" strike="noStrike">
                <a:solidFill>
                  <a:schemeClr val="dk1"/>
                </a:solidFill>
                <a:latin typeface="Open Sans"/>
                <a:ea typeface="Open Sans"/>
                <a:cs typeface="Open Sans"/>
                <a:sym typeface="Open Sans"/>
              </a:rPr>
              <a:t> by </a:t>
            </a:r>
            <a:r>
              <a:rPr b="0" i="0" lang="en-US" sz="1600" u="none" cap="none" strike="noStrike">
                <a:solidFill>
                  <a:srgbClr val="0000FF"/>
                </a:solidFill>
                <a:latin typeface="Open Sans"/>
                <a:ea typeface="Open Sans"/>
                <a:cs typeface="Open Sans"/>
                <a:sym typeface="Open Sans"/>
              </a:rPr>
              <a:t>Indira Koneru</a:t>
            </a:r>
            <a:r>
              <a:rPr b="0" i="0" lang="en-US" sz="1600" u="none" cap="none" strike="noStrike">
                <a:solidFill>
                  <a:schemeClr val="dk1"/>
                </a:solidFill>
                <a:latin typeface="Open Sans"/>
                <a:ea typeface="Open Sans"/>
                <a:cs typeface="Open Sans"/>
                <a:sym typeface="Open Sans"/>
              </a:rPr>
              <a:t> is licensed under </a:t>
            </a:r>
            <a:r>
              <a:rPr b="0" i="0" lang="en-US" sz="1600" u="sng" cap="none" strike="noStrike">
                <a:solidFill>
                  <a:srgbClr val="0000FF"/>
                </a:solidFill>
                <a:latin typeface="Open Sans"/>
                <a:ea typeface="Open Sans"/>
                <a:cs typeface="Open Sans"/>
                <a:sym typeface="Open Sans"/>
                <a:hlinkClick r:id="rId3">
                  <a:extLst>
                    <a:ext uri="{A12FA001-AC4F-418D-AE19-62706E023703}">
                      <ahyp:hlinkClr val="tx"/>
                    </a:ext>
                  </a:extLst>
                </a:hlinkClick>
              </a:rPr>
              <a:t>CC BY 4.0</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10"/>
          <p:cNvSpPr txBox="1"/>
          <p:nvPr>
            <p:ph type="title"/>
          </p:nvPr>
        </p:nvSpPr>
        <p:spPr>
          <a:xfrm>
            <a:off x="859734" y="400104"/>
            <a:ext cx="11057946" cy="100507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2"/>
              </a:buClr>
              <a:buSzPts val="4300"/>
              <a:buFont typeface="Bodoni"/>
              <a:buNone/>
            </a:pPr>
            <a:r>
              <a:rPr lang="en-US"/>
              <a:t>शिक्षण-अधिगम-मूल्यांकन में OER को एकीकृत करना </a:t>
            </a:r>
            <a:endParaRPr/>
          </a:p>
        </p:txBody>
      </p:sp>
      <p:sp>
        <p:nvSpPr>
          <p:cNvPr id="232" name="Google Shape;232;p10"/>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grpSp>
        <p:nvGrpSpPr>
          <p:cNvPr id="233" name="Google Shape;233;p10"/>
          <p:cNvGrpSpPr/>
          <p:nvPr/>
        </p:nvGrpSpPr>
        <p:grpSpPr>
          <a:xfrm>
            <a:off x="1533832" y="1408367"/>
            <a:ext cx="8323973" cy="5029916"/>
            <a:chOff x="1039268" y="194"/>
            <a:chExt cx="7958453" cy="4738223"/>
          </a:xfrm>
        </p:grpSpPr>
        <p:sp>
          <p:nvSpPr>
            <p:cNvPr id="234" name="Google Shape;234;p10"/>
            <p:cNvSpPr/>
            <p:nvPr/>
          </p:nvSpPr>
          <p:spPr>
            <a:xfrm>
              <a:off x="3951967" y="2605361"/>
              <a:ext cx="2133056" cy="2133056"/>
            </a:xfrm>
            <a:prstGeom prst="ellipse">
              <a:avLst/>
            </a:prstGeom>
            <a:gradFill>
              <a:gsLst>
                <a:gs pos="0">
                  <a:srgbClr val="E7674C"/>
                </a:gs>
                <a:gs pos="50000">
                  <a:srgbClr val="EB4B15"/>
                </a:gs>
                <a:gs pos="100000">
                  <a:srgbClr val="DA3C07"/>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35" name="Google Shape;235;p10"/>
            <p:cNvSpPr txBox="1"/>
            <p:nvPr/>
          </p:nvSpPr>
          <p:spPr>
            <a:xfrm>
              <a:off x="4264346" y="2917740"/>
              <a:ext cx="1508298" cy="1508298"/>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3900"/>
                <a:buFont typeface="Avenir"/>
                <a:buNone/>
              </a:pPr>
              <a:r>
                <a:rPr b="1" i="0" lang="en-US" sz="3900" u="none" cap="none" strike="noStrike">
                  <a:solidFill>
                    <a:schemeClr val="lt1"/>
                  </a:solidFill>
                  <a:latin typeface="Avenir"/>
                  <a:ea typeface="Avenir"/>
                  <a:cs typeface="Avenir"/>
                  <a:sym typeface="Avenir"/>
                </a:rPr>
                <a:t>OEP</a:t>
              </a:r>
              <a:endParaRPr b="0" i="0" sz="1800" u="none" cap="none" strike="noStrike">
                <a:solidFill>
                  <a:schemeClr val="lt1"/>
                </a:solidFill>
                <a:latin typeface="Calibri"/>
                <a:ea typeface="Calibri"/>
                <a:cs typeface="Calibri"/>
                <a:sym typeface="Calibri"/>
              </a:endParaRPr>
            </a:p>
          </p:txBody>
        </p:sp>
        <p:sp>
          <p:nvSpPr>
            <p:cNvPr id="236" name="Google Shape;236;p10"/>
            <p:cNvSpPr/>
            <p:nvPr/>
          </p:nvSpPr>
          <p:spPr>
            <a:xfrm rot="10800000">
              <a:off x="1785838" y="3367929"/>
              <a:ext cx="2046991" cy="607921"/>
            </a:xfrm>
            <a:prstGeom prst="leftArrow">
              <a:avLst>
                <a:gd fmla="val 60000" name="adj1"/>
                <a:gd fmla="val 50000" name="adj2"/>
              </a:avLst>
            </a:prstGeom>
            <a:solidFill>
              <a:srgbClr val="4A4CE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37" name="Google Shape;237;p10"/>
            <p:cNvSpPr/>
            <p:nvPr/>
          </p:nvSpPr>
          <p:spPr>
            <a:xfrm>
              <a:off x="1039268" y="3074634"/>
              <a:ext cx="1493139" cy="1194511"/>
            </a:xfrm>
            <a:prstGeom prst="roundRect">
              <a:avLst>
                <a:gd fmla="val 10000" name="adj"/>
              </a:avLst>
            </a:prstGeom>
            <a:gradFill>
              <a:gsLst>
                <a:gs pos="0">
                  <a:srgbClr val="6365E9"/>
                </a:gs>
                <a:gs pos="50000">
                  <a:srgbClr val="4143ED"/>
                </a:gs>
                <a:gs pos="100000">
                  <a:srgbClr val="3132D9"/>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38" name="Google Shape;238;p10"/>
            <p:cNvSpPr txBox="1"/>
            <p:nvPr/>
          </p:nvSpPr>
          <p:spPr>
            <a:xfrm>
              <a:off x="1074254" y="3109620"/>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1300"/>
                <a:buFont typeface="Avenir"/>
                <a:buNone/>
              </a:pPr>
              <a:r>
                <a:rPr b="1" i="0" lang="en-US" sz="1300" u="none" cap="none" strike="noStrike">
                  <a:solidFill>
                    <a:schemeClr val="lt1"/>
                  </a:solidFill>
                  <a:latin typeface="Avenir"/>
                  <a:ea typeface="Avenir"/>
                  <a:cs typeface="Avenir"/>
                  <a:sym typeface="Avenir"/>
                </a:rPr>
                <a:t>OER को एकीकृत करके मौजूदा पाठ्यक्रम को बढ़ाएं</a:t>
              </a:r>
              <a:endParaRPr b="1" i="0" sz="1300" u="none" cap="none" strike="noStrike">
                <a:solidFill>
                  <a:schemeClr val="lt1"/>
                </a:solidFill>
                <a:latin typeface="Avenir"/>
                <a:ea typeface="Avenir"/>
                <a:cs typeface="Avenir"/>
                <a:sym typeface="Avenir"/>
              </a:endParaRPr>
            </a:p>
          </p:txBody>
        </p:sp>
        <p:sp>
          <p:nvSpPr>
            <p:cNvPr id="239" name="Google Shape;239;p10"/>
            <p:cNvSpPr/>
            <p:nvPr/>
          </p:nvSpPr>
          <p:spPr>
            <a:xfrm rot="-8640000">
              <a:off x="2207750" y="2069417"/>
              <a:ext cx="2046991" cy="607921"/>
            </a:xfrm>
            <a:prstGeom prst="leftArrow">
              <a:avLst>
                <a:gd fmla="val 60000" name="adj1"/>
                <a:gd fmla="val 50000" name="adj2"/>
              </a:avLst>
            </a:prstGeom>
            <a:solidFill>
              <a:srgbClr val="454B7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0" name="Google Shape;240;p10"/>
            <p:cNvSpPr/>
            <p:nvPr/>
          </p:nvSpPr>
          <p:spPr>
            <a:xfrm>
              <a:off x="1656651" y="1174526"/>
              <a:ext cx="1493139" cy="1194511"/>
            </a:xfrm>
            <a:prstGeom prst="roundRect">
              <a:avLst>
                <a:gd fmla="val 10000" name="adj"/>
              </a:avLst>
            </a:prstGeom>
            <a:gradFill>
              <a:gsLst>
                <a:gs pos="0">
                  <a:srgbClr val="9194AD"/>
                </a:gs>
                <a:gs pos="13000">
                  <a:srgbClr val="2B336B"/>
                </a:gs>
                <a:gs pos="94000">
                  <a:srgbClr val="969696"/>
                </a:gs>
                <a:gs pos="100000">
                  <a:srgbClr val="3D4684"/>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1" name="Google Shape;241;p10"/>
            <p:cNvSpPr txBox="1"/>
            <p:nvPr/>
          </p:nvSpPr>
          <p:spPr>
            <a:xfrm>
              <a:off x="1691637" y="1209512"/>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1300"/>
                <a:buFont typeface="Avenir"/>
                <a:buNone/>
              </a:pPr>
              <a:r>
                <a:rPr b="1" i="0" lang="en-US" sz="1300" u="none" cap="none" strike="noStrike">
                  <a:solidFill>
                    <a:schemeClr val="lt1"/>
                  </a:solidFill>
                  <a:latin typeface="Avenir"/>
                  <a:ea typeface="Avenir"/>
                  <a:cs typeface="Avenir"/>
                  <a:sym typeface="Avenir"/>
                </a:rPr>
                <a:t>मौजूदा सामग्री में सुधार करें/महंगी पाठ्यपुस्तकों को ओपन पाठ्यपुस्तकों से बदलें</a:t>
              </a:r>
              <a:endParaRPr b="1" i="0" sz="1300" u="none" cap="none" strike="noStrike">
                <a:solidFill>
                  <a:schemeClr val="lt1"/>
                </a:solidFill>
                <a:latin typeface="Avenir"/>
                <a:ea typeface="Avenir"/>
                <a:cs typeface="Avenir"/>
                <a:sym typeface="Avenir"/>
              </a:endParaRPr>
            </a:p>
          </p:txBody>
        </p:sp>
        <p:sp>
          <p:nvSpPr>
            <p:cNvPr id="242" name="Google Shape;242;p10"/>
            <p:cNvSpPr/>
            <p:nvPr/>
          </p:nvSpPr>
          <p:spPr>
            <a:xfrm rot="-6480000">
              <a:off x="3312331" y="1266892"/>
              <a:ext cx="2046991" cy="607921"/>
            </a:xfrm>
            <a:prstGeom prst="leftArrow">
              <a:avLst>
                <a:gd fmla="val 60000" name="adj1"/>
                <a:gd fmla="val 50000" name="adj2"/>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3" name="Google Shape;243;p10"/>
            <p:cNvSpPr/>
            <p:nvPr/>
          </p:nvSpPr>
          <p:spPr>
            <a:xfrm>
              <a:off x="3272979" y="194"/>
              <a:ext cx="1493139" cy="1194511"/>
            </a:xfrm>
            <a:prstGeom prst="roundRect">
              <a:avLst>
                <a:gd fmla="val 10000" name="adj"/>
              </a:avLst>
            </a:prstGeom>
            <a:gradFill>
              <a:gsLst>
                <a:gs pos="0">
                  <a:srgbClr val="ADADC7"/>
                </a:gs>
                <a:gs pos="50000">
                  <a:srgbClr val="A0A0C2"/>
                </a:gs>
                <a:gs pos="100000">
                  <a:srgbClr val="8B8BAD"/>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4" name="Google Shape;244;p10"/>
            <p:cNvSpPr txBox="1"/>
            <p:nvPr/>
          </p:nvSpPr>
          <p:spPr>
            <a:xfrm>
              <a:off x="3307965" y="35180"/>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1300"/>
                <a:buFont typeface="Avenir"/>
                <a:buNone/>
              </a:pPr>
              <a:r>
                <a:rPr b="1" i="0" lang="en-US" sz="1300" u="none" cap="none" strike="noStrike">
                  <a:solidFill>
                    <a:schemeClr val="lt1"/>
                  </a:solidFill>
                  <a:latin typeface="Avenir"/>
                  <a:ea typeface="Avenir"/>
                  <a:cs typeface="Avenir"/>
                  <a:sym typeface="Avenir"/>
                </a:rPr>
                <a:t>OER का उपयोग या पुन: उपयोग करके पाठ्यक्रम सामग्री के नए हिस्से बनायें</a:t>
              </a:r>
              <a:endParaRPr b="1" i="0" sz="1300" u="none" cap="none" strike="noStrike">
                <a:solidFill>
                  <a:schemeClr val="lt1"/>
                </a:solidFill>
                <a:latin typeface="Avenir"/>
                <a:ea typeface="Avenir"/>
                <a:cs typeface="Avenir"/>
                <a:sym typeface="Avenir"/>
              </a:endParaRPr>
            </a:p>
          </p:txBody>
        </p:sp>
        <p:sp>
          <p:nvSpPr>
            <p:cNvPr id="245" name="Google Shape;245;p10"/>
            <p:cNvSpPr/>
            <p:nvPr/>
          </p:nvSpPr>
          <p:spPr>
            <a:xfrm rot="-4320000">
              <a:off x="4677668" y="1266892"/>
              <a:ext cx="2046991" cy="607921"/>
            </a:xfrm>
            <a:prstGeom prst="leftArrow">
              <a:avLst>
                <a:gd fmla="val 60000" name="adj1"/>
                <a:gd fmla="val 50000" name="adj2"/>
              </a:avLst>
            </a:prstGeom>
            <a:solidFill>
              <a:srgbClr val="7060F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6" name="Google Shape;246;p10"/>
            <p:cNvSpPr/>
            <p:nvPr/>
          </p:nvSpPr>
          <p:spPr>
            <a:xfrm>
              <a:off x="5270871" y="194"/>
              <a:ext cx="1493139" cy="1194511"/>
            </a:xfrm>
            <a:prstGeom prst="roundRect">
              <a:avLst>
                <a:gd fmla="val 10000" name="adj"/>
              </a:avLst>
            </a:prstGeom>
            <a:gradFill>
              <a:gsLst>
                <a:gs pos="0">
                  <a:srgbClr val="8274FF"/>
                </a:gs>
                <a:gs pos="50000">
                  <a:srgbClr val="6957FF"/>
                </a:gs>
                <a:gs pos="100000">
                  <a:srgbClr val="5443E3"/>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7" name="Google Shape;247;p10"/>
            <p:cNvSpPr txBox="1"/>
            <p:nvPr/>
          </p:nvSpPr>
          <p:spPr>
            <a:xfrm>
              <a:off x="5305857" y="35180"/>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1300"/>
                <a:buFont typeface="Avenir"/>
                <a:buNone/>
              </a:pPr>
              <a:r>
                <a:rPr b="1" i="0" lang="en-US" sz="1300" u="none" cap="none" strike="noStrike">
                  <a:solidFill>
                    <a:schemeClr val="lt1"/>
                  </a:solidFill>
                  <a:latin typeface="Avenir"/>
                  <a:ea typeface="Avenir"/>
                  <a:cs typeface="Avenir"/>
                  <a:sym typeface="Avenir"/>
                </a:rPr>
                <a:t>OER का उपयोग, पुन: उपयोग और पुनर्उपयोग करके नए पाठ्यक्रम बनाएं</a:t>
              </a:r>
              <a:endParaRPr b="1" i="0" sz="1300" u="none" cap="none" strike="noStrike">
                <a:solidFill>
                  <a:schemeClr val="lt1"/>
                </a:solidFill>
                <a:latin typeface="Avenir"/>
                <a:ea typeface="Avenir"/>
                <a:cs typeface="Avenir"/>
                <a:sym typeface="Avenir"/>
              </a:endParaRPr>
            </a:p>
          </p:txBody>
        </p:sp>
        <p:sp>
          <p:nvSpPr>
            <p:cNvPr id="248" name="Google Shape;248;p10"/>
            <p:cNvSpPr/>
            <p:nvPr/>
          </p:nvSpPr>
          <p:spPr>
            <a:xfrm rot="-2160000">
              <a:off x="5782248" y="2069417"/>
              <a:ext cx="2046991" cy="607921"/>
            </a:xfrm>
            <a:prstGeom prst="leftArrow">
              <a:avLst>
                <a:gd fmla="val 60000" name="adj1"/>
                <a:gd fmla="val 50000" name="adj2"/>
              </a:avLst>
            </a:prstGeom>
            <a:solidFill>
              <a:srgbClr val="1BBE9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49" name="Google Shape;249;p10"/>
            <p:cNvSpPr/>
            <p:nvPr/>
          </p:nvSpPr>
          <p:spPr>
            <a:xfrm>
              <a:off x="6887200" y="1174526"/>
              <a:ext cx="1493139" cy="1194511"/>
            </a:xfrm>
            <a:prstGeom prst="roundRect">
              <a:avLst>
                <a:gd fmla="val 10000" name="adj"/>
              </a:avLst>
            </a:prstGeom>
            <a:gradFill>
              <a:gsLst>
                <a:gs pos="0">
                  <a:srgbClr val="4AC7A5"/>
                </a:gs>
                <a:gs pos="50000">
                  <a:srgbClr val="11C69D"/>
                </a:gs>
                <a:gs pos="100000">
                  <a:srgbClr val="08B68E"/>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50" name="Google Shape;250;p10"/>
            <p:cNvSpPr txBox="1"/>
            <p:nvPr/>
          </p:nvSpPr>
          <p:spPr>
            <a:xfrm>
              <a:off x="6922186" y="1209512"/>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rgbClr val="000000"/>
                </a:buClr>
                <a:buSzPts val="1300"/>
                <a:buFont typeface="Arial"/>
                <a:buNone/>
              </a:pPr>
              <a:r>
                <a:rPr b="1" i="0" lang="en-US" sz="1300" u="none" cap="none" strike="noStrike">
                  <a:solidFill>
                    <a:schemeClr val="lt1"/>
                  </a:solidFill>
                  <a:latin typeface="Avenir"/>
                  <a:ea typeface="Avenir"/>
                  <a:cs typeface="Avenir"/>
                  <a:sym typeface="Avenir"/>
                </a:rPr>
                <a:t>छात्रों को OER-आधारित शिक्षण गतिविधियाँ सौंपें (खुली शिक्षाशास्त्र)</a:t>
              </a:r>
              <a:endParaRPr b="1" i="0" sz="1300" u="none" cap="none" strike="noStrike">
                <a:solidFill>
                  <a:schemeClr val="lt1"/>
                </a:solidFill>
                <a:latin typeface="Avenir"/>
                <a:ea typeface="Avenir"/>
                <a:cs typeface="Avenir"/>
                <a:sym typeface="Avenir"/>
              </a:endParaRPr>
            </a:p>
          </p:txBody>
        </p:sp>
        <p:sp>
          <p:nvSpPr>
            <p:cNvPr id="251" name="Google Shape;251;p10"/>
            <p:cNvSpPr/>
            <p:nvPr/>
          </p:nvSpPr>
          <p:spPr>
            <a:xfrm>
              <a:off x="6204160" y="3367929"/>
              <a:ext cx="2046991" cy="607921"/>
            </a:xfrm>
            <a:prstGeom prst="leftArrow">
              <a:avLst>
                <a:gd fmla="val 60000" name="adj1"/>
                <a:gd fmla="val 50000" name="adj2"/>
              </a:avLst>
            </a:prstGeom>
            <a:solidFill>
              <a:srgbClr val="4A4CE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52" name="Google Shape;252;p10"/>
            <p:cNvSpPr/>
            <p:nvPr/>
          </p:nvSpPr>
          <p:spPr>
            <a:xfrm>
              <a:off x="7504582" y="3074634"/>
              <a:ext cx="1493139" cy="1194511"/>
            </a:xfrm>
            <a:prstGeom prst="roundRect">
              <a:avLst>
                <a:gd fmla="val 10000" name="adj"/>
              </a:avLst>
            </a:prstGeom>
            <a:gradFill>
              <a:gsLst>
                <a:gs pos="0">
                  <a:srgbClr val="6365E9"/>
                </a:gs>
                <a:gs pos="50000">
                  <a:srgbClr val="4143ED"/>
                </a:gs>
                <a:gs pos="100000">
                  <a:srgbClr val="3132D9"/>
                </a:gs>
              </a:gsLst>
              <a:lin ang="5400000" scaled="0"/>
            </a:gra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1"/>
                <a:buFont typeface="Calibri"/>
                <a:buNone/>
              </a:pPr>
              <a:r>
                <a:t/>
              </a:r>
              <a:endParaRPr b="0" i="0" sz="1801" u="none" cap="none" strike="noStrike">
                <a:solidFill>
                  <a:schemeClr val="dk1"/>
                </a:solidFill>
                <a:latin typeface="Times New Roman"/>
                <a:ea typeface="Times New Roman"/>
                <a:cs typeface="Times New Roman"/>
                <a:sym typeface="Times New Roman"/>
              </a:endParaRPr>
            </a:p>
          </p:txBody>
        </p:sp>
        <p:sp>
          <p:nvSpPr>
            <p:cNvPr id="253" name="Google Shape;253;p10"/>
            <p:cNvSpPr txBox="1"/>
            <p:nvPr/>
          </p:nvSpPr>
          <p:spPr>
            <a:xfrm>
              <a:off x="7539568" y="3109620"/>
              <a:ext cx="1423167" cy="1124539"/>
            </a:xfrm>
            <a:prstGeom prst="rect">
              <a:avLst/>
            </a:prstGeom>
            <a:noFill/>
            <a:ln>
              <a:noFill/>
            </a:ln>
          </p:spPr>
          <p:txBody>
            <a:bodyPr anchorCtr="0" anchor="ctr" bIns="24750" lIns="24750" spcFirstLastPara="1" rIns="24750" wrap="square" tIns="24750">
              <a:noAutofit/>
            </a:bodyPr>
            <a:lstStyle/>
            <a:p>
              <a:pPr indent="0" lvl="0" marL="0" marR="0" rtl="0" algn="ctr">
                <a:lnSpc>
                  <a:spcPct val="90000"/>
                </a:lnSpc>
                <a:spcBef>
                  <a:spcPts val="0"/>
                </a:spcBef>
                <a:spcAft>
                  <a:spcPts val="0"/>
                </a:spcAft>
                <a:buClr>
                  <a:schemeClr val="lt1"/>
                </a:buClr>
                <a:buSzPts val="1300"/>
                <a:buFont typeface="Avenir"/>
                <a:buNone/>
              </a:pPr>
              <a:r>
                <a:rPr b="1" i="0" lang="en-US" sz="1300" u="none" cap="none" strike="noStrike">
                  <a:solidFill>
                    <a:schemeClr val="lt1"/>
                  </a:solidFill>
                  <a:latin typeface="Avenir"/>
                  <a:ea typeface="Avenir"/>
                  <a:cs typeface="Avenir"/>
                  <a:sym typeface="Avenir"/>
                </a:rPr>
                <a:t>LMS (Moodle) का उपयोग करके OER-सक्षम ऑनलाइन पाठ्यक्रम और MOOC विकसित करें</a:t>
              </a:r>
              <a:endParaRPr b="0" i="0" sz="1801" u="none" cap="none" strike="noStrike">
                <a:solidFill>
                  <a:schemeClr val="dk1"/>
                </a:solidFill>
                <a:latin typeface="Times New Roman"/>
                <a:ea typeface="Times New Roman"/>
                <a:cs typeface="Times New Roman"/>
                <a:sym typeface="Times New Roman"/>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11"/>
          <p:cNvSpPr txBox="1"/>
          <p:nvPr>
            <p:ph type="title"/>
          </p:nvPr>
        </p:nvSpPr>
        <p:spPr>
          <a:xfrm>
            <a:off x="1251677" y="382385"/>
            <a:ext cx="10523379" cy="79871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600"/>
              <a:buFont typeface="Bodoni"/>
              <a:buNone/>
            </a:pPr>
            <a:r>
              <a:rPr lang="en-US"/>
              <a:t>OER फॉर्म और प्रारूप</a:t>
            </a:r>
            <a:endParaRPr/>
          </a:p>
        </p:txBody>
      </p:sp>
      <p:sp>
        <p:nvSpPr>
          <p:cNvPr id="259" name="Google Shape;259;p11"/>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pic>
        <p:nvPicPr>
          <p:cNvPr descr="A diagram of a diagram&#10;&#10;Description automatically generated" id="260" name="Google Shape;260;p11"/>
          <p:cNvPicPr preferRelativeResize="0"/>
          <p:nvPr/>
        </p:nvPicPr>
        <p:blipFill rotWithShape="1">
          <a:blip r:embed="rId3">
            <a:alphaModFix/>
          </a:blip>
          <a:srcRect b="0" l="0" r="0" t="0"/>
          <a:stretch/>
        </p:blipFill>
        <p:spPr>
          <a:xfrm>
            <a:off x="2599157" y="1129252"/>
            <a:ext cx="6619875" cy="4772025"/>
          </a:xfrm>
          <a:prstGeom prst="rect">
            <a:avLst/>
          </a:prstGeom>
          <a:noFill/>
          <a:ln>
            <a:noFill/>
          </a:ln>
        </p:spPr>
      </p:pic>
      <p:sp>
        <p:nvSpPr>
          <p:cNvPr id="261" name="Google Shape;261;p11"/>
          <p:cNvSpPr txBox="1"/>
          <p:nvPr/>
        </p:nvSpPr>
        <p:spPr>
          <a:xfrm>
            <a:off x="1992702" y="5932098"/>
            <a:ext cx="78759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CETE. (2023). शिक्षक शिक्षा संस्थानों में सक्रिय शिक्षण और व्यावसायिक विकास को सक्षम करने के लिए ओईआर को क्यूरेट करना और बनाना...</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12"/>
          <p:cNvSpPr txBox="1"/>
          <p:nvPr>
            <p:ph type="title"/>
          </p:nvPr>
        </p:nvSpPr>
        <p:spPr>
          <a:xfrm>
            <a:off x="1402076" y="336699"/>
            <a:ext cx="10512863" cy="87234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600"/>
              <a:buFont typeface="Bodoni"/>
              <a:buNone/>
            </a:pPr>
            <a:r>
              <a:rPr lang="en-US"/>
              <a:t>सहायक सामग्री</a:t>
            </a:r>
            <a:endParaRPr/>
          </a:p>
        </p:txBody>
      </p:sp>
      <p:sp>
        <p:nvSpPr>
          <p:cNvPr id="268" name="Google Shape;268;p12"/>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pic>
        <p:nvPicPr>
          <p:cNvPr id="269" name="Google Shape;269;p12"/>
          <p:cNvPicPr preferRelativeResize="0"/>
          <p:nvPr/>
        </p:nvPicPr>
        <p:blipFill rotWithShape="1">
          <a:blip r:embed="rId3">
            <a:alphaModFix/>
          </a:blip>
          <a:srcRect b="0" l="0" r="0" t="0"/>
          <a:stretch/>
        </p:blipFill>
        <p:spPr>
          <a:xfrm>
            <a:off x="1320783" y="1661916"/>
            <a:ext cx="1891735" cy="1833656"/>
          </a:xfrm>
          <a:prstGeom prst="rect">
            <a:avLst/>
          </a:prstGeom>
          <a:noFill/>
          <a:ln>
            <a:noFill/>
          </a:ln>
          <a:effectLst>
            <a:outerShdw blurRad="44450" algn="ctr" dir="5400000" dist="27940">
              <a:srgbClr val="000000">
                <a:alpha val="30980"/>
              </a:srgbClr>
            </a:outerShdw>
          </a:effectLst>
        </p:spPr>
      </p:pic>
      <p:sp>
        <p:nvSpPr>
          <p:cNvPr id="270" name="Google Shape;270;p12"/>
          <p:cNvSpPr/>
          <p:nvPr/>
        </p:nvSpPr>
        <p:spPr>
          <a:xfrm>
            <a:off x="3212518" y="5386741"/>
            <a:ext cx="7939061" cy="3692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799"/>
              <a:buFont typeface="Times New Roman"/>
              <a:buNone/>
            </a:pPr>
            <a:r>
              <a:rPr b="0" i="0" lang="en-US" sz="1799" u="none" cap="none" strike="noStrike">
                <a:solidFill>
                  <a:schemeClr val="dk1"/>
                </a:solidFill>
                <a:latin typeface="Times New Roman"/>
                <a:ea typeface="Times New Roman"/>
                <a:cs typeface="Times New Roman"/>
                <a:sym typeface="Times New Roman"/>
              </a:rPr>
              <a:t>Lumen Learning. </a:t>
            </a:r>
            <a:r>
              <a:rPr b="0" i="1" lang="en-US" sz="1799" u="sng" cap="none" strike="noStrike">
                <a:solidFill>
                  <a:srgbClr val="0000FF"/>
                </a:solidFill>
                <a:latin typeface="Times New Roman"/>
                <a:ea typeface="Times New Roman"/>
                <a:cs typeface="Times New Roman"/>
                <a:sym typeface="Times New Roman"/>
                <a:hlinkClick r:id="rId4">
                  <a:extLst>
                    <a:ext uri="{A12FA001-AC4F-418D-AE19-62706E023703}">
                      <ahyp:hlinkClr val="tx"/>
                    </a:ext>
                  </a:extLst>
                </a:hlinkClick>
              </a:rPr>
              <a:t>Organizational Behavior / Human Relations</a:t>
            </a:r>
            <a:r>
              <a:rPr b="0" i="0" lang="en-US" sz="1799" u="none" cap="none" strike="noStrike">
                <a:solidFill>
                  <a:schemeClr val="dk1"/>
                </a:solidFill>
                <a:latin typeface="Times New Roman"/>
                <a:ea typeface="Times New Roman"/>
                <a:cs typeface="Times New Roman"/>
                <a:sym typeface="Times New Roman"/>
              </a:rPr>
              <a:t> </a:t>
            </a:r>
            <a:endParaRPr b="0" i="0" sz="1799" u="none" cap="none" strike="noStrike">
              <a:solidFill>
                <a:schemeClr val="dk1"/>
              </a:solidFill>
              <a:latin typeface="Times New Roman"/>
              <a:ea typeface="Times New Roman"/>
              <a:cs typeface="Times New Roman"/>
              <a:sym typeface="Times New Roman"/>
            </a:endParaRPr>
          </a:p>
        </p:txBody>
      </p:sp>
      <p:pic>
        <p:nvPicPr>
          <p:cNvPr id="271" name="Google Shape;271;p12"/>
          <p:cNvPicPr preferRelativeResize="0"/>
          <p:nvPr/>
        </p:nvPicPr>
        <p:blipFill rotWithShape="1">
          <a:blip r:embed="rId5">
            <a:alphaModFix/>
          </a:blip>
          <a:srcRect b="0" l="0" r="0" t="0"/>
          <a:stretch/>
        </p:blipFill>
        <p:spPr>
          <a:xfrm>
            <a:off x="3425199" y="3651505"/>
            <a:ext cx="5627793" cy="1610983"/>
          </a:xfrm>
          <a:prstGeom prst="rect">
            <a:avLst/>
          </a:prstGeom>
          <a:noFill/>
          <a:ln>
            <a:noFill/>
          </a:ln>
          <a:effectLst>
            <a:outerShdw blurRad="44450" algn="ctr" dir="5400000" dist="27940">
              <a:srgbClr val="000000">
                <a:alpha val="30980"/>
              </a:srgbClr>
            </a:outerShdw>
          </a:effectLst>
        </p:spPr>
      </p:pic>
      <p:sp>
        <p:nvSpPr>
          <p:cNvPr id="272" name="Google Shape;272;p12"/>
          <p:cNvSpPr/>
          <p:nvPr/>
        </p:nvSpPr>
        <p:spPr>
          <a:xfrm>
            <a:off x="4594547" y="4058773"/>
            <a:ext cx="4562649" cy="6460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373D3F"/>
              </a:buClr>
              <a:buSzPts val="1799"/>
              <a:buFont typeface="Times New Roman"/>
              <a:buNone/>
            </a:pPr>
            <a:r>
              <a:rPr b="1" i="0" lang="en-US" sz="1799" u="none" cap="none" strike="noStrike">
                <a:solidFill>
                  <a:srgbClr val="373D3F"/>
                </a:solidFill>
                <a:latin typeface="Times New Roman"/>
                <a:ea typeface="Times New Roman"/>
                <a:cs typeface="Times New Roman"/>
                <a:sym typeface="Times New Roman"/>
              </a:rPr>
              <a:t>15 question banks with a total of 374 multiple choice questions</a:t>
            </a:r>
            <a:endParaRPr b="1" i="0" sz="1799" u="none" cap="none" strike="noStrike">
              <a:solidFill>
                <a:schemeClr val="dk1"/>
              </a:solidFill>
              <a:latin typeface="Times New Roman"/>
              <a:ea typeface="Times New Roman"/>
              <a:cs typeface="Times New Roman"/>
              <a:sym typeface="Times New Roman"/>
            </a:endParaRPr>
          </a:p>
        </p:txBody>
      </p:sp>
      <p:pic>
        <p:nvPicPr>
          <p:cNvPr id="273" name="Google Shape;273;p12"/>
          <p:cNvPicPr preferRelativeResize="0"/>
          <p:nvPr/>
        </p:nvPicPr>
        <p:blipFill rotWithShape="1">
          <a:blip r:embed="rId6">
            <a:alphaModFix/>
          </a:blip>
          <a:srcRect b="0" l="0" r="0" t="0"/>
          <a:stretch/>
        </p:blipFill>
        <p:spPr>
          <a:xfrm>
            <a:off x="4279621" y="1635167"/>
            <a:ext cx="5473981" cy="1761988"/>
          </a:xfrm>
          <a:prstGeom prst="rect">
            <a:avLst/>
          </a:prstGeom>
          <a:noFill/>
          <a:ln>
            <a:noFill/>
          </a:ln>
          <a:effectLst>
            <a:outerShdw blurRad="44450" algn="ctr" dir="5400000" dist="27940">
              <a:srgbClr val="000000">
                <a:alpha val="30980"/>
              </a:srgbClr>
            </a:outerShdw>
          </a:effectLst>
        </p:spPr>
      </p:pic>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7" name="Shape 277"/>
        <p:cNvGrpSpPr/>
        <p:nvPr/>
      </p:nvGrpSpPr>
      <p:grpSpPr>
        <a:xfrm>
          <a:off x="0" y="0"/>
          <a:ext cx="0" cy="0"/>
          <a:chOff x="0" y="0"/>
          <a:chExt cx="0" cy="0"/>
        </a:xfrm>
      </p:grpSpPr>
      <p:sp>
        <p:nvSpPr>
          <p:cNvPr id="278" name="Google Shape;278;p13"/>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79" name="Google Shape;279;p13"/>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80" name="Google Shape;280;p13"/>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81" name="Google Shape;281;p13"/>
          <p:cNvSpPr txBox="1"/>
          <p:nvPr>
            <p:ph type="title"/>
          </p:nvPr>
        </p:nvSpPr>
        <p:spPr>
          <a:xfrm>
            <a:off x="1524000" y="1293338"/>
            <a:ext cx="9144000" cy="327459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2"/>
              </a:buClr>
              <a:buSzPts val="4000"/>
              <a:buFont typeface="Calibri"/>
              <a:buNone/>
            </a:pPr>
            <a:r>
              <a:rPr lang="en-US" sz="7200"/>
              <a:t>क्यूरेटिंग </a:t>
            </a:r>
            <a:r>
              <a:rPr lang="en-US" sz="7200">
                <a:solidFill>
                  <a:schemeClr val="dk1"/>
                </a:solidFill>
                <a:latin typeface="Calibri"/>
                <a:ea typeface="Calibri"/>
                <a:cs typeface="Calibri"/>
                <a:sym typeface="Calibri"/>
              </a:rPr>
              <a:t>OER  </a:t>
            </a:r>
            <a:endParaRPr/>
          </a:p>
        </p:txBody>
      </p:sp>
      <p:cxnSp>
        <p:nvCxnSpPr>
          <p:cNvPr id="282" name="Google Shape;282;p13"/>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283" name="Google Shape;283;p13"/>
          <p:cNvSpPr txBox="1"/>
          <p:nvPr>
            <p:ph idx="12" type="sldNum"/>
          </p:nvPr>
        </p:nvSpPr>
        <p:spPr>
          <a:xfrm>
            <a:off x="8610600" y="6492240"/>
            <a:ext cx="27432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संकलन</a:t>
            </a:r>
            <a:endParaRPr/>
          </a:p>
        </p:txBody>
      </p:sp>
      <p:grpSp>
        <p:nvGrpSpPr>
          <p:cNvPr id="290" name="Google Shape;290;p14"/>
          <p:cNvGrpSpPr/>
          <p:nvPr/>
        </p:nvGrpSpPr>
        <p:grpSpPr>
          <a:xfrm>
            <a:off x="1398000" y="2355056"/>
            <a:ext cx="9396000" cy="3134325"/>
            <a:chOff x="559800" y="687581"/>
            <a:chExt cx="9396000" cy="3134325"/>
          </a:xfrm>
        </p:grpSpPr>
        <p:sp>
          <p:nvSpPr>
            <p:cNvPr id="291" name="Google Shape;291;p14"/>
            <p:cNvSpPr/>
            <p:nvPr/>
          </p:nvSpPr>
          <p:spPr>
            <a:xfrm>
              <a:off x="1747800" y="687581"/>
              <a:ext cx="1944000" cy="1944000"/>
            </a:xfrm>
            <a:prstGeom prst="rect">
              <a:avLst/>
            </a:prstGeom>
            <a:blipFill rotWithShape="1">
              <a:blip r:embed="rId3">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 name="Google Shape;292;p14"/>
            <p:cNvSpPr/>
            <p:nvPr/>
          </p:nvSpPr>
          <p:spPr>
            <a:xfrm>
              <a:off x="559800" y="3101906"/>
              <a:ext cx="4320000" cy="72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 name="Google Shape;293;p14"/>
            <p:cNvSpPr txBox="1"/>
            <p:nvPr/>
          </p:nvSpPr>
          <p:spPr>
            <a:xfrm>
              <a:off x="559800" y="3101906"/>
              <a:ext cx="432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500"/>
                <a:buFont typeface="Arial"/>
                <a:buNone/>
              </a:pPr>
              <a:r>
                <a:rPr b="0" i="0" lang="en-US" sz="1500" u="none" cap="none" strike="noStrike">
                  <a:solidFill>
                    <a:schemeClr val="dk1"/>
                  </a:solidFill>
                  <a:latin typeface="Calibri"/>
                  <a:ea typeface="Calibri"/>
                  <a:cs typeface="Calibri"/>
                  <a:sym typeface="Calibri"/>
                </a:rPr>
                <a:t>क्यूरेशन आवश्यकता के अनुसार उचित जानकारी की पहचान, मूल्यांकन और चयन की प्रक्रिया को संदर्भित करता है  (NCERT, n.d.)</a:t>
              </a:r>
              <a:endParaRPr b="0" i="0" sz="1400" u="none" cap="none" strike="noStrike">
                <a:solidFill>
                  <a:srgbClr val="000000"/>
                </a:solidFill>
                <a:latin typeface="Arial"/>
                <a:ea typeface="Arial"/>
                <a:cs typeface="Arial"/>
                <a:sym typeface="Arial"/>
              </a:endParaRPr>
            </a:p>
          </p:txBody>
        </p:sp>
        <p:sp>
          <p:nvSpPr>
            <p:cNvPr id="294" name="Google Shape;294;p14"/>
            <p:cNvSpPr/>
            <p:nvPr/>
          </p:nvSpPr>
          <p:spPr>
            <a:xfrm>
              <a:off x="6823800" y="687581"/>
              <a:ext cx="1944000" cy="1944000"/>
            </a:xfrm>
            <a:prstGeom prst="rect">
              <a:avLst/>
            </a:prstGeom>
            <a:blipFill rotWithShape="1">
              <a:blip r:embed="rId4">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 name="Google Shape;295;p14"/>
            <p:cNvSpPr/>
            <p:nvPr/>
          </p:nvSpPr>
          <p:spPr>
            <a:xfrm>
              <a:off x="5635800" y="3101906"/>
              <a:ext cx="4320000" cy="72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 name="Google Shape;296;p14"/>
            <p:cNvSpPr txBox="1"/>
            <p:nvPr/>
          </p:nvSpPr>
          <p:spPr>
            <a:xfrm>
              <a:off x="5635800" y="3101906"/>
              <a:ext cx="4320000" cy="720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1500"/>
                <a:buFont typeface="Arial"/>
                <a:buNone/>
              </a:pPr>
              <a:r>
                <a:rPr b="0" i="0" lang="en-US" sz="1500" u="none" cap="none" strike="noStrike">
                  <a:solidFill>
                    <a:schemeClr val="dk1"/>
                  </a:solidFill>
                  <a:latin typeface="Calibri"/>
                  <a:ea typeface="Calibri"/>
                  <a:cs typeface="Calibri"/>
                  <a:sym typeface="Calibri"/>
                </a:rPr>
                <a:t>शिक्षण और सीखने के अभ्यास में OER का व्यवस्थित रूप से चयन, व्याख्या, अनुकूलन और एकीकरण (CETE, 2023)</a:t>
              </a:r>
              <a:endParaRPr b="0" i="0" sz="1400" u="none" cap="none" strike="noStrike">
                <a:solidFill>
                  <a:srgbClr val="000000"/>
                </a:solidFill>
                <a:latin typeface="Arial"/>
                <a:ea typeface="Arial"/>
                <a:cs typeface="Arial"/>
                <a:sym typeface="Arial"/>
              </a:endParaRPr>
            </a:p>
          </p:txBody>
        </p:sp>
      </p:grpSp>
      <p:sp>
        <p:nvSpPr>
          <p:cNvPr id="297" name="Google Shape;297;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15"/>
          <p:cNvSpPr txBox="1"/>
          <p:nvPr>
            <p:ph type="title"/>
          </p:nvPr>
        </p:nvSpPr>
        <p:spPr>
          <a:xfrm>
            <a:off x="838200" y="209848"/>
            <a:ext cx="10515600" cy="96909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OER क्यूरेशन प्रक्रिया</a:t>
            </a:r>
            <a:endParaRPr/>
          </a:p>
        </p:txBody>
      </p:sp>
      <p:sp>
        <p:nvSpPr>
          <p:cNvPr id="304" name="Google Shape;30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05" name="Google Shape;305;p15"/>
          <p:cNvSpPr/>
          <p:nvPr/>
        </p:nvSpPr>
        <p:spPr>
          <a:xfrm>
            <a:off x="2305499" y="6245527"/>
            <a:ext cx="7825597" cy="3693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CETE (2023) नीति और अभ्यास पेपर श्रृंखला: क्यूरेटिंग OER और शिक्षक शिक्षा</a:t>
            </a:r>
            <a:endParaRPr b="0" i="0" sz="1400" u="none" cap="none" strike="noStrike">
              <a:solidFill>
                <a:srgbClr val="000000"/>
              </a:solidFill>
              <a:latin typeface="Arial"/>
              <a:ea typeface="Arial"/>
              <a:cs typeface="Arial"/>
              <a:sym typeface="Arial"/>
            </a:endParaRPr>
          </a:p>
        </p:txBody>
      </p:sp>
      <p:grpSp>
        <p:nvGrpSpPr>
          <p:cNvPr id="306" name="Google Shape;306;p15"/>
          <p:cNvGrpSpPr/>
          <p:nvPr/>
        </p:nvGrpSpPr>
        <p:grpSpPr>
          <a:xfrm>
            <a:off x="2245119" y="1245342"/>
            <a:ext cx="7730514" cy="4957236"/>
            <a:chOff x="1378165" y="3138"/>
            <a:chExt cx="7730514" cy="4957236"/>
          </a:xfrm>
        </p:grpSpPr>
        <p:sp>
          <p:nvSpPr>
            <p:cNvPr id="307" name="Google Shape;307;p15"/>
            <p:cNvSpPr/>
            <p:nvPr/>
          </p:nvSpPr>
          <p:spPr>
            <a:xfrm>
              <a:off x="4842964" y="997398"/>
              <a:ext cx="766717" cy="91440"/>
            </a:xfrm>
            <a:custGeom>
              <a:rect b="b" l="l" r="r" t="t"/>
              <a:pathLst>
                <a:path extrusionOk="0" h="120000" w="120000">
                  <a:moveTo>
                    <a:pt x="0" y="60000"/>
                  </a:moveTo>
                  <a:lnTo>
                    <a:pt x="120000" y="60000"/>
                  </a:lnTo>
                </a:path>
              </a:pathLst>
            </a:custGeom>
            <a:noFill/>
            <a:ln cap="flat" cmpd="sng" w="9525">
              <a:solidFill>
                <a:schemeClr val="accent2"/>
              </a:solidFill>
              <a:prstDash val="solid"/>
              <a:miter lim="800000"/>
              <a:headEnd len="sm" w="sm" type="none"/>
              <a:tailEnd len="med" w="med" type="stealth"/>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 name="Google Shape;308;p15"/>
            <p:cNvSpPr txBox="1"/>
            <p:nvPr/>
          </p:nvSpPr>
          <p:spPr>
            <a:xfrm>
              <a:off x="5206390" y="1039131"/>
              <a:ext cx="39865" cy="797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rgbClr val="000000"/>
                </a:buClr>
                <a:buSzPts val="500"/>
                <a:buFont typeface="Arial"/>
                <a:buNone/>
              </a:pPr>
              <a:r>
                <a:t/>
              </a:r>
              <a:endParaRPr b="1" i="0" sz="500" u="none" cap="none" strike="noStrike">
                <a:solidFill>
                  <a:schemeClr val="dk1"/>
                </a:solidFill>
                <a:latin typeface="Calibri"/>
                <a:ea typeface="Calibri"/>
                <a:cs typeface="Calibri"/>
                <a:sym typeface="Calibri"/>
              </a:endParaRPr>
            </a:p>
          </p:txBody>
        </p:sp>
        <p:sp>
          <p:nvSpPr>
            <p:cNvPr id="309" name="Google Shape;309;p15"/>
            <p:cNvSpPr/>
            <p:nvPr/>
          </p:nvSpPr>
          <p:spPr>
            <a:xfrm>
              <a:off x="1378165" y="3138"/>
              <a:ext cx="3466598" cy="2079959"/>
            </a:xfrm>
            <a:prstGeom prst="rect">
              <a:avLst/>
            </a:prstGeom>
            <a:gradFill>
              <a:gsLst>
                <a:gs pos="0">
                  <a:srgbClr val="F08B54"/>
                </a:gs>
                <a:gs pos="50000">
                  <a:srgbClr val="F67A26"/>
                </a:gs>
                <a:gs pos="100000">
                  <a:srgbClr val="E36A18"/>
                </a:gs>
              </a:gsLst>
              <a:lin ang="5400000" scaled="0"/>
            </a:gradFill>
            <a:ln>
              <a:noFill/>
            </a:ln>
            <a:effectLst>
              <a:outerShdw blurRad="57150" rotWithShape="0" algn="ctr" dir="5400000" dist="19050">
                <a:srgbClr val="000000">
                  <a:alpha val="6235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 name="Google Shape;310;p15"/>
            <p:cNvSpPr txBox="1"/>
            <p:nvPr/>
          </p:nvSpPr>
          <p:spPr>
            <a:xfrm>
              <a:off x="1378165" y="3138"/>
              <a:ext cx="3466598" cy="2079959"/>
            </a:xfrm>
            <a:prstGeom prst="rect">
              <a:avLst/>
            </a:prstGeom>
            <a:noFill/>
            <a:ln>
              <a:noFill/>
            </a:ln>
          </p:spPr>
          <p:txBody>
            <a:bodyPr anchorCtr="0" anchor="ctr" bIns="178300" lIns="169850" spcFirstLastPara="1" rIns="169850" wrap="square" tIns="178300">
              <a:noAutofit/>
            </a:bodyPr>
            <a:lstStyle/>
            <a:p>
              <a:pPr indent="0" lvl="0" marL="0" marR="0" rtl="0" algn="ctr">
                <a:lnSpc>
                  <a:spcPct val="90000"/>
                </a:lnSpc>
                <a:spcBef>
                  <a:spcPts val="0"/>
                </a:spcBef>
                <a:spcAft>
                  <a:spcPts val="0"/>
                </a:spcAft>
                <a:buClr>
                  <a:srgbClr val="000000"/>
                </a:buClr>
                <a:buSzPts val="2400"/>
                <a:buFont typeface="Arial"/>
                <a:buNone/>
              </a:pPr>
              <a:r>
                <a:rPr b="1" i="0" lang="en-US" sz="2400" u="none" cap="none" strike="noStrike">
                  <a:solidFill>
                    <a:schemeClr val="lt1"/>
                  </a:solidFill>
                  <a:latin typeface="Calibri"/>
                  <a:ea typeface="Calibri"/>
                  <a:cs typeface="Calibri"/>
                  <a:sym typeface="Calibri"/>
                </a:rPr>
                <a:t>चरण 1. योजना: सीखने के परिणामों और कक्षा के संदर्भ पर विचार करते हुए OER की पहचान करें</a:t>
              </a:r>
              <a:endParaRPr b="1" i="0" sz="2400" u="none" cap="none" strike="noStrike">
                <a:solidFill>
                  <a:schemeClr val="lt1"/>
                </a:solidFill>
                <a:latin typeface="Calibri"/>
                <a:ea typeface="Calibri"/>
                <a:cs typeface="Calibri"/>
                <a:sym typeface="Calibri"/>
              </a:endParaRPr>
            </a:p>
          </p:txBody>
        </p:sp>
        <p:sp>
          <p:nvSpPr>
            <p:cNvPr id="311" name="Google Shape;311;p15"/>
            <p:cNvSpPr/>
            <p:nvPr/>
          </p:nvSpPr>
          <p:spPr>
            <a:xfrm>
              <a:off x="3111464" y="2081298"/>
              <a:ext cx="4263916" cy="766717"/>
            </a:xfrm>
            <a:custGeom>
              <a:rect b="b" l="l" r="r" t="t"/>
              <a:pathLst>
                <a:path extrusionOk="0" h="120000" w="120000">
                  <a:moveTo>
                    <a:pt x="120000" y="0"/>
                  </a:moveTo>
                  <a:lnTo>
                    <a:pt x="120000" y="62676"/>
                  </a:lnTo>
                  <a:lnTo>
                    <a:pt x="0" y="62676"/>
                  </a:lnTo>
                  <a:lnTo>
                    <a:pt x="0" y="120000"/>
                  </a:lnTo>
                </a:path>
              </a:pathLst>
            </a:custGeom>
            <a:noFill/>
            <a:ln cap="flat" cmpd="sng" w="9525">
              <a:solidFill>
                <a:srgbClr val="C47F6E"/>
              </a:solidFill>
              <a:prstDash val="solid"/>
              <a:miter lim="800000"/>
              <a:headEnd len="sm" w="sm" type="none"/>
              <a:tailEnd len="med" w="med" type="stealth"/>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 name="Google Shape;312;p15"/>
            <p:cNvSpPr txBox="1"/>
            <p:nvPr/>
          </p:nvSpPr>
          <p:spPr>
            <a:xfrm>
              <a:off x="5134977" y="2460670"/>
              <a:ext cx="216891" cy="797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rgbClr val="000000"/>
                </a:buClr>
                <a:buSzPts val="500"/>
                <a:buFont typeface="Arial"/>
                <a:buNone/>
              </a:pPr>
              <a:r>
                <a:t/>
              </a:r>
              <a:endParaRPr b="1" i="0" sz="500" u="none" cap="none" strike="noStrike">
                <a:solidFill>
                  <a:schemeClr val="dk1"/>
                </a:solidFill>
                <a:latin typeface="Calibri"/>
                <a:ea typeface="Calibri"/>
                <a:cs typeface="Calibri"/>
                <a:sym typeface="Calibri"/>
              </a:endParaRPr>
            </a:p>
          </p:txBody>
        </p:sp>
        <p:sp>
          <p:nvSpPr>
            <p:cNvPr id="313" name="Google Shape;313;p15"/>
            <p:cNvSpPr/>
            <p:nvPr/>
          </p:nvSpPr>
          <p:spPr>
            <a:xfrm>
              <a:off x="5642081" y="3138"/>
              <a:ext cx="3466598" cy="2079959"/>
            </a:xfrm>
            <a:prstGeom prst="rect">
              <a:avLst/>
            </a:prstGeom>
            <a:gradFill>
              <a:gsLst>
                <a:gs pos="0">
                  <a:srgbClr val="D58870"/>
                </a:gs>
                <a:gs pos="50000">
                  <a:srgbClr val="D57755"/>
                </a:gs>
                <a:gs pos="100000">
                  <a:srgbClr val="C26543"/>
                </a:gs>
              </a:gsLst>
              <a:lin ang="5400000" scaled="0"/>
            </a:gradFill>
            <a:ln>
              <a:noFill/>
            </a:ln>
            <a:effectLst>
              <a:outerShdw blurRad="57150" rotWithShape="0" algn="ctr" dir="5400000" dist="19050">
                <a:srgbClr val="000000">
                  <a:alpha val="6235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 name="Google Shape;314;p15"/>
            <p:cNvSpPr txBox="1"/>
            <p:nvPr/>
          </p:nvSpPr>
          <p:spPr>
            <a:xfrm>
              <a:off x="5642081" y="3138"/>
              <a:ext cx="3466598" cy="2079959"/>
            </a:xfrm>
            <a:prstGeom prst="rect">
              <a:avLst/>
            </a:prstGeom>
            <a:noFill/>
            <a:ln>
              <a:noFill/>
            </a:ln>
          </p:spPr>
          <p:txBody>
            <a:bodyPr anchorCtr="0" anchor="ctr" bIns="178300" lIns="169850" spcFirstLastPara="1" rIns="169850" wrap="square" tIns="178300">
              <a:noAutofit/>
            </a:bodyPr>
            <a:lstStyle/>
            <a:p>
              <a:pPr indent="0" lvl="0" marL="0" marR="0" rtl="0" algn="ctr">
                <a:lnSpc>
                  <a:spcPct val="90000"/>
                </a:lnSpc>
                <a:spcBef>
                  <a:spcPts val="0"/>
                </a:spcBef>
                <a:spcAft>
                  <a:spcPts val="0"/>
                </a:spcAft>
                <a:buClr>
                  <a:srgbClr val="000000"/>
                </a:buClr>
                <a:buSzPts val="2400"/>
                <a:buFont typeface="Arial"/>
                <a:buNone/>
              </a:pPr>
              <a:r>
                <a:rPr b="1" i="0" lang="en-US" sz="2400" u="none" cap="none" strike="noStrike">
                  <a:solidFill>
                    <a:schemeClr val="lt1"/>
                  </a:solidFill>
                  <a:latin typeface="Calibri"/>
                  <a:ea typeface="Calibri"/>
                  <a:cs typeface="Calibri"/>
                  <a:sym typeface="Calibri"/>
                </a:rPr>
                <a:t>चरण 2. खोजें और चुनें: योजना प्रक्रिया में चयनित रुब्रिक के आधार पर संसाधन ढूंढें और चुनें</a:t>
              </a:r>
              <a:endParaRPr b="1" i="0" sz="2400" u="none" cap="none" strike="noStrike">
                <a:solidFill>
                  <a:schemeClr val="lt1"/>
                </a:solidFill>
                <a:latin typeface="Calibri"/>
                <a:ea typeface="Calibri"/>
                <a:cs typeface="Calibri"/>
                <a:sym typeface="Calibri"/>
              </a:endParaRPr>
            </a:p>
          </p:txBody>
        </p:sp>
        <p:sp>
          <p:nvSpPr>
            <p:cNvPr id="315" name="Google Shape;315;p15"/>
            <p:cNvSpPr/>
            <p:nvPr/>
          </p:nvSpPr>
          <p:spPr>
            <a:xfrm>
              <a:off x="4842964" y="3874675"/>
              <a:ext cx="766717" cy="91440"/>
            </a:xfrm>
            <a:custGeom>
              <a:rect b="b" l="l" r="r" t="t"/>
              <a:pathLst>
                <a:path extrusionOk="0" h="120000" w="120000">
                  <a:moveTo>
                    <a:pt x="0" y="60000"/>
                  </a:moveTo>
                  <a:lnTo>
                    <a:pt x="120000" y="60000"/>
                  </a:lnTo>
                </a:path>
              </a:pathLst>
            </a:custGeom>
            <a:noFill/>
            <a:ln cap="flat" cmpd="sng" w="9525">
              <a:solidFill>
                <a:srgbClr val="A4A4A4"/>
              </a:solidFill>
              <a:prstDash val="solid"/>
              <a:miter lim="800000"/>
              <a:headEnd len="sm" w="sm" type="none"/>
              <a:tailEnd len="med" w="med" type="stealth"/>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 name="Google Shape;316;p15"/>
            <p:cNvSpPr txBox="1"/>
            <p:nvPr/>
          </p:nvSpPr>
          <p:spPr>
            <a:xfrm>
              <a:off x="5206390" y="3916408"/>
              <a:ext cx="39865" cy="7973"/>
            </a:xfrm>
            <a:prstGeom prst="rect">
              <a:avLst/>
            </a:prstGeom>
            <a:noFill/>
            <a:ln>
              <a:noFill/>
            </a:ln>
          </p:spPr>
          <p:txBody>
            <a:bodyPr anchorCtr="0" anchor="ctr" bIns="0" lIns="12700" spcFirstLastPara="1" rIns="12700" wrap="square" tIns="0">
              <a:noAutofit/>
            </a:bodyPr>
            <a:lstStyle/>
            <a:p>
              <a:pPr indent="0" lvl="0" marL="0" marR="0" rtl="0" algn="ctr">
                <a:lnSpc>
                  <a:spcPct val="90000"/>
                </a:lnSpc>
                <a:spcBef>
                  <a:spcPts val="0"/>
                </a:spcBef>
                <a:spcAft>
                  <a:spcPts val="0"/>
                </a:spcAft>
                <a:buClr>
                  <a:srgbClr val="000000"/>
                </a:buClr>
                <a:buSzPts val="500"/>
                <a:buFont typeface="Arial"/>
                <a:buNone/>
              </a:pPr>
              <a:r>
                <a:t/>
              </a:r>
              <a:endParaRPr b="1" i="0" sz="500" u="none" cap="none" strike="noStrike">
                <a:solidFill>
                  <a:schemeClr val="dk1"/>
                </a:solidFill>
                <a:latin typeface="Calibri"/>
                <a:ea typeface="Calibri"/>
                <a:cs typeface="Calibri"/>
                <a:sym typeface="Calibri"/>
              </a:endParaRPr>
            </a:p>
          </p:txBody>
        </p:sp>
        <p:sp>
          <p:nvSpPr>
            <p:cNvPr id="317" name="Google Shape;317;p15"/>
            <p:cNvSpPr/>
            <p:nvPr/>
          </p:nvSpPr>
          <p:spPr>
            <a:xfrm>
              <a:off x="1378165" y="2880415"/>
              <a:ext cx="3466598" cy="2079959"/>
            </a:xfrm>
            <a:prstGeom prst="rect">
              <a:avLst/>
            </a:prstGeom>
            <a:gradFill>
              <a:gsLst>
                <a:gs pos="0">
                  <a:srgbClr val="BF948F"/>
                </a:gs>
                <a:gs pos="50000">
                  <a:srgbClr val="BA857E"/>
                </a:gs>
                <a:gs pos="100000">
                  <a:srgbClr val="A7746B"/>
                </a:gs>
              </a:gsLst>
              <a:lin ang="5400000" scaled="0"/>
            </a:gradFill>
            <a:ln>
              <a:noFill/>
            </a:ln>
            <a:effectLst>
              <a:outerShdw blurRad="57150" rotWithShape="0" algn="ctr" dir="5400000" dist="19050">
                <a:srgbClr val="000000">
                  <a:alpha val="6235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 name="Google Shape;318;p15"/>
            <p:cNvSpPr txBox="1"/>
            <p:nvPr/>
          </p:nvSpPr>
          <p:spPr>
            <a:xfrm>
              <a:off x="1378165" y="2880415"/>
              <a:ext cx="3466598" cy="2079959"/>
            </a:xfrm>
            <a:prstGeom prst="rect">
              <a:avLst/>
            </a:prstGeom>
            <a:noFill/>
            <a:ln>
              <a:noFill/>
            </a:ln>
          </p:spPr>
          <p:txBody>
            <a:bodyPr anchorCtr="0" anchor="ctr" bIns="178300" lIns="169850" spcFirstLastPara="1" rIns="169850" wrap="square" tIns="178300">
              <a:noAutofit/>
            </a:bodyPr>
            <a:lstStyle/>
            <a:p>
              <a:pPr indent="0" lvl="0" marL="0" marR="0" rtl="0" algn="ctr">
                <a:lnSpc>
                  <a:spcPct val="90000"/>
                </a:lnSpc>
                <a:spcBef>
                  <a:spcPts val="0"/>
                </a:spcBef>
                <a:spcAft>
                  <a:spcPts val="0"/>
                </a:spcAft>
                <a:buClr>
                  <a:schemeClr val="dk1"/>
                </a:buClr>
                <a:buSzPts val="1100"/>
                <a:buFont typeface="Arial"/>
                <a:buNone/>
              </a:pPr>
              <a:r>
                <a:t/>
              </a:r>
              <a:endParaRPr b="1" i="0" sz="24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ts val="1100"/>
                <a:buFont typeface="Arial"/>
                <a:buNone/>
              </a:pPr>
              <a:r>
                <a:rPr b="1" i="0" lang="en-US" sz="2400" u="none" cap="none" strike="noStrike">
                  <a:solidFill>
                    <a:schemeClr val="lt1"/>
                  </a:solidFill>
                  <a:latin typeface="Calibri"/>
                  <a:ea typeface="Calibri"/>
                  <a:cs typeface="Calibri"/>
                  <a:sym typeface="Calibri"/>
                </a:rPr>
                <a:t>चरण 3. अपनाना और अनुकूलन: OER को प्रासंगिक बनाएं, संशोधित करें और अपनाएं</a:t>
              </a:r>
              <a:endParaRPr b="1" i="0" sz="2400" u="none" cap="none" strike="noStrike">
                <a:solidFill>
                  <a:schemeClr val="lt1"/>
                </a:solidFill>
                <a:latin typeface="Calibri"/>
                <a:ea typeface="Calibri"/>
                <a:cs typeface="Calibri"/>
                <a:sym typeface="Calibri"/>
              </a:endParaRPr>
            </a:p>
          </p:txBody>
        </p:sp>
        <p:sp>
          <p:nvSpPr>
            <p:cNvPr id="319" name="Google Shape;319;p15"/>
            <p:cNvSpPr/>
            <p:nvPr/>
          </p:nvSpPr>
          <p:spPr>
            <a:xfrm>
              <a:off x="5642081" y="2880415"/>
              <a:ext cx="3466598" cy="2079959"/>
            </a:xfrm>
            <a:prstGeom prst="rect">
              <a:avLst/>
            </a:prstGeom>
            <a:gradFill>
              <a:gsLst>
                <a:gs pos="0">
                  <a:srgbClr val="AEAEAE"/>
                </a:gs>
                <a:gs pos="50000">
                  <a:srgbClr val="A4A4A4"/>
                </a:gs>
                <a:gs pos="100000">
                  <a:srgbClr val="909090"/>
                </a:gs>
              </a:gsLst>
              <a:lin ang="5400000" scaled="0"/>
            </a:gradFill>
            <a:ln>
              <a:noFill/>
            </a:ln>
            <a:effectLst>
              <a:outerShdw blurRad="57150" rotWithShape="0" algn="ctr" dir="5400000" dist="19050">
                <a:srgbClr val="000000">
                  <a:alpha val="6235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 name="Google Shape;320;p15"/>
            <p:cNvSpPr txBox="1"/>
            <p:nvPr/>
          </p:nvSpPr>
          <p:spPr>
            <a:xfrm>
              <a:off x="5642081" y="2880415"/>
              <a:ext cx="3466500" cy="2079900"/>
            </a:xfrm>
            <a:prstGeom prst="rect">
              <a:avLst/>
            </a:prstGeom>
            <a:noFill/>
            <a:ln>
              <a:noFill/>
            </a:ln>
          </p:spPr>
          <p:txBody>
            <a:bodyPr anchorCtr="0" anchor="ctr" bIns="178300" lIns="169850" spcFirstLastPara="1" rIns="169850" wrap="square" tIns="178300">
              <a:noAutofit/>
            </a:bodyPr>
            <a:lstStyle/>
            <a:p>
              <a:pPr indent="0" lvl="0" marL="0" marR="0" rtl="0" algn="ctr">
                <a:lnSpc>
                  <a:spcPct val="90000"/>
                </a:lnSpc>
                <a:spcBef>
                  <a:spcPts val="0"/>
                </a:spcBef>
                <a:spcAft>
                  <a:spcPts val="0"/>
                </a:spcAft>
                <a:buClr>
                  <a:srgbClr val="000000"/>
                </a:buClr>
                <a:buSzPts val="2400"/>
                <a:buFont typeface="Arial"/>
                <a:buNone/>
              </a:pPr>
              <a:r>
                <a:rPr b="1" i="0" lang="en-US" sz="2400" u="none" cap="none" strike="noStrike">
                  <a:solidFill>
                    <a:schemeClr val="lt1"/>
                  </a:solidFill>
                  <a:latin typeface="Calibri"/>
                  <a:ea typeface="Calibri"/>
                  <a:cs typeface="Calibri"/>
                  <a:sym typeface="Calibri"/>
                </a:rPr>
                <a:t>चरण 4. शिक्षण-अधिगम के साथ एकीकृत करें: स्कूलों और कक्षाओं में OER का उपयोग करें</a:t>
              </a:r>
              <a:endParaRPr b="1" i="0" sz="2400" u="none" cap="none" strike="noStrike">
                <a:solidFill>
                  <a:schemeClr val="lt1"/>
                </a:solidFill>
                <a:latin typeface="Calibri"/>
                <a:ea typeface="Calibri"/>
                <a:cs typeface="Calibri"/>
                <a:sym typeface="Calibri"/>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4" name="Shape 324"/>
        <p:cNvGrpSpPr/>
        <p:nvPr/>
      </p:nvGrpSpPr>
      <p:grpSpPr>
        <a:xfrm>
          <a:off x="0" y="0"/>
          <a:ext cx="0" cy="0"/>
          <a:chOff x="0" y="0"/>
          <a:chExt cx="0" cy="0"/>
        </a:xfrm>
      </p:grpSpPr>
      <p:sp>
        <p:nvSpPr>
          <p:cNvPr id="325" name="Google Shape;325;p16"/>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26" name="Google Shape;326;p16"/>
          <p:cNvSpPr/>
          <p:nvPr/>
        </p:nvSpPr>
        <p:spPr>
          <a:xfrm flipH="1">
            <a:off x="-1" y="-1"/>
            <a:ext cx="12191998" cy="1590742"/>
          </a:xfrm>
          <a:prstGeom prst="rect">
            <a:avLst/>
          </a:prstGeom>
          <a:gradFill>
            <a:gsLst>
              <a:gs pos="0">
                <a:srgbClr val="000000"/>
              </a:gs>
              <a:gs pos="100000">
                <a:srgbClr val="2F5496"/>
              </a:gs>
            </a:gsLst>
            <a:lin ang="8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27" name="Google Shape;327;p16"/>
          <p:cNvSpPr/>
          <p:nvPr/>
        </p:nvSpPr>
        <p:spPr>
          <a:xfrm flipH="1" rot="10800000">
            <a:off x="-3" y="0"/>
            <a:ext cx="8115306" cy="1590742"/>
          </a:xfrm>
          <a:prstGeom prst="rect">
            <a:avLst/>
          </a:prstGeom>
          <a:gradFill>
            <a:gsLst>
              <a:gs pos="0">
                <a:srgbClr val="4472C4">
                  <a:alpha val="0"/>
                </a:srgbClr>
              </a:gs>
              <a:gs pos="20000">
                <a:srgbClr val="4472C4">
                  <a:alpha val="0"/>
                </a:srgbClr>
              </a:gs>
              <a:gs pos="100000">
                <a:srgbClr val="1F3864">
                  <a:alpha val="54509"/>
                </a:srgbClr>
              </a:gs>
            </a:gsLst>
            <a:lin ang="13800001"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28" name="Google Shape;328;p16"/>
          <p:cNvSpPr/>
          <p:nvPr/>
        </p:nvSpPr>
        <p:spPr>
          <a:xfrm flipH="1">
            <a:off x="8115299" y="-1"/>
            <a:ext cx="4076698" cy="1590742"/>
          </a:xfrm>
          <a:prstGeom prst="rect">
            <a:avLst/>
          </a:prstGeom>
          <a:gradFill>
            <a:gsLst>
              <a:gs pos="0">
                <a:srgbClr val="4472C4">
                  <a:alpha val="65490"/>
                </a:srgbClr>
              </a:gs>
              <a:gs pos="100000">
                <a:srgbClr val="000000">
                  <a:alpha val="29411"/>
                </a:srgbClr>
              </a:gs>
            </a:gsLst>
            <a:lin ang="13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29" name="Google Shape;329;p16"/>
          <p:cNvSpPr/>
          <p:nvPr/>
        </p:nvSpPr>
        <p:spPr>
          <a:xfrm>
            <a:off x="459350" y="-1"/>
            <a:ext cx="11732646" cy="1597433"/>
          </a:xfrm>
          <a:prstGeom prst="rect">
            <a:avLst/>
          </a:prstGeom>
          <a:gradFill>
            <a:gsLst>
              <a:gs pos="0">
                <a:srgbClr val="000000">
                  <a:alpha val="0"/>
                </a:srgbClr>
              </a:gs>
              <a:gs pos="50000">
                <a:srgbClr val="000000">
                  <a:alpha val="0"/>
                </a:srgbClr>
              </a:gs>
              <a:gs pos="99000">
                <a:srgbClr val="1F3864">
                  <a:alpha val="51372"/>
                </a:srgbClr>
              </a:gs>
              <a:gs pos="100000">
                <a:srgbClr val="1F3864">
                  <a:alpha val="51372"/>
                </a:srgbClr>
              </a:gs>
            </a:gsLst>
            <a:lin ang="16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30" name="Google Shape;330;p16"/>
          <p:cNvSpPr txBox="1"/>
          <p:nvPr>
            <p:ph type="title"/>
          </p:nvPr>
        </p:nvSpPr>
        <p:spPr>
          <a:xfrm>
            <a:off x="1371599" y="294538"/>
            <a:ext cx="9895951" cy="103366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Calibri"/>
              <a:buNone/>
            </a:pPr>
            <a:r>
              <a:rPr lang="en-US" sz="4000">
                <a:solidFill>
                  <a:srgbClr val="FFFFFF"/>
                </a:solidFill>
              </a:rPr>
              <a:t>चरण 1 | योजना </a:t>
            </a:r>
            <a:endParaRPr sz="4000">
              <a:solidFill>
                <a:srgbClr val="FFFFFF"/>
              </a:solidFill>
            </a:endParaRPr>
          </a:p>
        </p:txBody>
      </p:sp>
      <p:sp>
        <p:nvSpPr>
          <p:cNvPr id="331" name="Google Shape;331;p16"/>
          <p:cNvSpPr txBox="1"/>
          <p:nvPr>
            <p:ph idx="1" type="body"/>
          </p:nvPr>
        </p:nvSpPr>
        <p:spPr>
          <a:xfrm>
            <a:off x="1080655" y="1891970"/>
            <a:ext cx="10186895" cy="4563461"/>
          </a:xfrm>
          <a:prstGeom prst="rect">
            <a:avLst/>
          </a:prstGeom>
          <a:noFill/>
          <a:ln>
            <a:noFill/>
          </a:ln>
        </p:spPr>
        <p:txBody>
          <a:bodyPr anchorCtr="0" anchor="ctr" bIns="45700" lIns="91425" spcFirstLastPara="1" rIns="91425" wrap="square" tIns="45700">
            <a:normAutofit/>
          </a:bodyPr>
          <a:lstStyle/>
          <a:p>
            <a:pPr indent="-228600" lvl="0" marL="228600" rtl="0" algn="l">
              <a:lnSpc>
                <a:spcPct val="90000"/>
              </a:lnSpc>
              <a:spcBef>
                <a:spcPts val="0"/>
              </a:spcBef>
              <a:spcAft>
                <a:spcPts val="0"/>
              </a:spcAft>
              <a:buSzPts val="3600"/>
              <a:buChar char="•"/>
            </a:pPr>
            <a:r>
              <a:rPr lang="en-US" sz="3600"/>
              <a:t>सीखने के परिणामों और कक्षा के संदर्भ पर विचार करते हुए OER की पहचान करें</a:t>
            </a:r>
            <a:endParaRPr sz="3600"/>
          </a:p>
          <a:p>
            <a:pPr indent="-228600" lvl="1" marL="685800" rtl="0" algn="l">
              <a:lnSpc>
                <a:spcPct val="90000"/>
              </a:lnSpc>
              <a:spcBef>
                <a:spcPts val="500"/>
              </a:spcBef>
              <a:spcAft>
                <a:spcPts val="0"/>
              </a:spcAft>
              <a:buClr>
                <a:schemeClr val="dk1"/>
              </a:buClr>
              <a:buSzPts val="3200"/>
              <a:buFont typeface="Courier New"/>
              <a:buChar char="o"/>
            </a:pPr>
            <a:r>
              <a:rPr lang="en-US" sz="3200"/>
              <a:t>क्यूरेशन प्रक्रिया का मार्गदर्शन करने के लिए रूब्रिक की पहचान कर लें या बनायें </a:t>
            </a:r>
            <a:endParaRPr sz="3200"/>
          </a:p>
          <a:p>
            <a:pPr indent="-228600" lvl="1" marL="685800" rtl="0" algn="l">
              <a:lnSpc>
                <a:spcPct val="90000"/>
              </a:lnSpc>
              <a:spcBef>
                <a:spcPts val="500"/>
              </a:spcBef>
              <a:spcAft>
                <a:spcPts val="0"/>
              </a:spcAft>
              <a:buClr>
                <a:schemeClr val="dk1"/>
              </a:buClr>
              <a:buSzPts val="3200"/>
              <a:buFont typeface="Courier New"/>
              <a:buChar char="o"/>
            </a:pPr>
            <a:r>
              <a:rPr lang="en-US" sz="3200"/>
              <a:t>उन प्रमुख विषयों और अवधारणाओं की सूची बनाएं जिन्हें समझने में छात्रों को आमतौर पर कठिनाई होती है </a:t>
            </a:r>
            <a:endParaRPr sz="3200"/>
          </a:p>
          <a:p>
            <a:pPr indent="-228600" lvl="1" marL="685800" rtl="0" algn="l">
              <a:lnSpc>
                <a:spcPct val="90000"/>
              </a:lnSpc>
              <a:spcBef>
                <a:spcPts val="500"/>
              </a:spcBef>
              <a:spcAft>
                <a:spcPts val="0"/>
              </a:spcAft>
              <a:buClr>
                <a:schemeClr val="dk1"/>
              </a:buClr>
              <a:buSzPts val="3200"/>
              <a:buFont typeface="Courier New"/>
              <a:buChar char="o"/>
            </a:pPr>
            <a:r>
              <a:rPr lang="en-US" sz="3200"/>
              <a:t>विषयों को पाठ्यपुस्तक के अध्यायों और सीखने के परिणामों के अनुसार मैप करें</a:t>
            </a:r>
            <a:endParaRPr sz="3200"/>
          </a:p>
          <a:p>
            <a:pPr indent="-50800" lvl="0" marL="228600" rtl="0" algn="l">
              <a:lnSpc>
                <a:spcPct val="90000"/>
              </a:lnSpc>
              <a:spcBef>
                <a:spcPts val="1000"/>
              </a:spcBef>
              <a:spcAft>
                <a:spcPts val="0"/>
              </a:spcAft>
              <a:buClr>
                <a:schemeClr val="dk1"/>
              </a:buClr>
              <a:buSzPts val="2800"/>
              <a:buNone/>
            </a:pPr>
            <a:r>
              <a:t/>
            </a:r>
            <a:endParaRPr/>
          </a:p>
        </p:txBody>
      </p:sp>
      <p:sp>
        <p:nvSpPr>
          <p:cNvPr id="332" name="Google Shape;332;p16"/>
          <p:cNvSpPr txBox="1"/>
          <p:nvPr>
            <p:ph idx="12" type="sldNum"/>
          </p:nvPr>
        </p:nvSpPr>
        <p:spPr>
          <a:xfrm>
            <a:off x="11704320" y="6455431"/>
            <a:ext cx="445913"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100"/>
              <a:buNone/>
            </a:pPr>
            <a:fld id="{00000000-1234-1234-1234-123412341234}" type="slidenum">
              <a:rPr lang="en-US" sz="1100">
                <a:solidFill>
                  <a:srgbClr val="7F7F7F"/>
                </a:solidFill>
              </a:rPr>
              <a:t>‹#›</a:t>
            </a:fld>
            <a:endParaRPr sz="1100">
              <a:solidFill>
                <a:srgbClr val="7F7F7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6" name="Shape 336"/>
        <p:cNvGrpSpPr/>
        <p:nvPr/>
      </p:nvGrpSpPr>
      <p:grpSpPr>
        <a:xfrm>
          <a:off x="0" y="0"/>
          <a:ext cx="0" cy="0"/>
          <a:chOff x="0" y="0"/>
          <a:chExt cx="0" cy="0"/>
        </a:xfrm>
      </p:grpSpPr>
      <p:sp>
        <p:nvSpPr>
          <p:cNvPr id="337" name="Google Shape;337;p1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38" name="Google Shape;338;p17"/>
          <p:cNvSpPr/>
          <p:nvPr/>
        </p:nvSpPr>
        <p:spPr>
          <a:xfrm flipH="1">
            <a:off x="-1" y="-1"/>
            <a:ext cx="12191998" cy="1590742"/>
          </a:xfrm>
          <a:prstGeom prst="rect">
            <a:avLst/>
          </a:prstGeom>
          <a:gradFill>
            <a:gsLst>
              <a:gs pos="0">
                <a:srgbClr val="000000"/>
              </a:gs>
              <a:gs pos="100000">
                <a:srgbClr val="2F5496"/>
              </a:gs>
            </a:gsLst>
            <a:lin ang="8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39" name="Google Shape;339;p17"/>
          <p:cNvSpPr/>
          <p:nvPr/>
        </p:nvSpPr>
        <p:spPr>
          <a:xfrm flipH="1" rot="10800000">
            <a:off x="-3" y="0"/>
            <a:ext cx="8115306" cy="1590742"/>
          </a:xfrm>
          <a:prstGeom prst="rect">
            <a:avLst/>
          </a:prstGeom>
          <a:gradFill>
            <a:gsLst>
              <a:gs pos="0">
                <a:srgbClr val="4472C4">
                  <a:alpha val="0"/>
                </a:srgbClr>
              </a:gs>
              <a:gs pos="20000">
                <a:srgbClr val="4472C4">
                  <a:alpha val="0"/>
                </a:srgbClr>
              </a:gs>
              <a:gs pos="100000">
                <a:srgbClr val="1F3864">
                  <a:alpha val="54509"/>
                </a:srgbClr>
              </a:gs>
            </a:gsLst>
            <a:lin ang="13800001"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40" name="Google Shape;340;p17"/>
          <p:cNvSpPr/>
          <p:nvPr/>
        </p:nvSpPr>
        <p:spPr>
          <a:xfrm flipH="1">
            <a:off x="8115299" y="-1"/>
            <a:ext cx="4076698" cy="1590742"/>
          </a:xfrm>
          <a:prstGeom prst="rect">
            <a:avLst/>
          </a:prstGeom>
          <a:gradFill>
            <a:gsLst>
              <a:gs pos="0">
                <a:srgbClr val="4472C4">
                  <a:alpha val="65490"/>
                </a:srgbClr>
              </a:gs>
              <a:gs pos="100000">
                <a:srgbClr val="000000">
                  <a:alpha val="29411"/>
                </a:srgbClr>
              </a:gs>
            </a:gsLst>
            <a:lin ang="13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41" name="Google Shape;341;p17"/>
          <p:cNvSpPr/>
          <p:nvPr/>
        </p:nvSpPr>
        <p:spPr>
          <a:xfrm>
            <a:off x="459350" y="-1"/>
            <a:ext cx="11732646" cy="1597433"/>
          </a:xfrm>
          <a:prstGeom prst="rect">
            <a:avLst/>
          </a:prstGeom>
          <a:gradFill>
            <a:gsLst>
              <a:gs pos="0">
                <a:srgbClr val="000000">
                  <a:alpha val="0"/>
                </a:srgbClr>
              </a:gs>
              <a:gs pos="50000">
                <a:srgbClr val="000000">
                  <a:alpha val="0"/>
                </a:srgbClr>
              </a:gs>
              <a:gs pos="99000">
                <a:srgbClr val="1F3864">
                  <a:alpha val="51372"/>
                </a:srgbClr>
              </a:gs>
              <a:gs pos="100000">
                <a:srgbClr val="1F3864">
                  <a:alpha val="51372"/>
                </a:srgbClr>
              </a:gs>
            </a:gsLst>
            <a:lin ang="16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42" name="Google Shape;342;p17"/>
          <p:cNvSpPr txBox="1"/>
          <p:nvPr>
            <p:ph type="title"/>
          </p:nvPr>
        </p:nvSpPr>
        <p:spPr>
          <a:xfrm>
            <a:off x="1371599" y="294538"/>
            <a:ext cx="9895951" cy="103366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Calibri"/>
              <a:buNone/>
            </a:pPr>
            <a:r>
              <a:rPr lang="en-US" sz="4000">
                <a:solidFill>
                  <a:srgbClr val="FFFFFF"/>
                </a:solidFill>
              </a:rPr>
              <a:t>चरण 2 | खोजें और चुनें</a:t>
            </a:r>
            <a:endParaRPr sz="4000">
              <a:solidFill>
                <a:srgbClr val="FFFFFF"/>
              </a:solidFill>
            </a:endParaRPr>
          </a:p>
        </p:txBody>
      </p:sp>
      <p:sp>
        <p:nvSpPr>
          <p:cNvPr id="343" name="Google Shape;343;p17"/>
          <p:cNvSpPr txBox="1"/>
          <p:nvPr>
            <p:ph idx="12" type="sldNum"/>
          </p:nvPr>
        </p:nvSpPr>
        <p:spPr>
          <a:xfrm>
            <a:off x="11704320" y="6455431"/>
            <a:ext cx="445913"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100"/>
              <a:buNone/>
            </a:pPr>
            <a:fld id="{00000000-1234-1234-1234-123412341234}" type="slidenum">
              <a:rPr lang="en-US" sz="1100">
                <a:solidFill>
                  <a:srgbClr val="7F7F7F"/>
                </a:solidFill>
              </a:rPr>
              <a:t>‹#›</a:t>
            </a:fld>
            <a:endParaRPr sz="1100">
              <a:solidFill>
                <a:srgbClr val="7F7F7F"/>
              </a:solidFill>
            </a:endParaRPr>
          </a:p>
        </p:txBody>
      </p:sp>
      <p:sp>
        <p:nvSpPr>
          <p:cNvPr id="344" name="Google Shape;344;p17"/>
          <p:cNvSpPr txBox="1"/>
          <p:nvPr>
            <p:ph idx="1" type="body"/>
          </p:nvPr>
        </p:nvSpPr>
        <p:spPr>
          <a:xfrm>
            <a:off x="893618" y="1766456"/>
            <a:ext cx="10768935" cy="4688976"/>
          </a:xfrm>
          <a:prstGeom prst="rect">
            <a:avLst/>
          </a:prstGeom>
          <a:noFill/>
          <a:ln>
            <a:noFill/>
          </a:ln>
        </p:spPr>
        <p:txBody>
          <a:bodyPr anchorCtr="0" anchor="ctr"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3600"/>
              <a:buChar char="•"/>
            </a:pPr>
            <a:r>
              <a:rPr lang="en-US" sz="3600"/>
              <a:t>नियोजन प्रक्रिया में चयनित रूब्रिक के आधार पर संसाधन खोजें और चुनें</a:t>
            </a:r>
            <a:endParaRPr/>
          </a:p>
          <a:p>
            <a:pPr indent="-228600" lvl="1" marL="685800" rtl="0" algn="l">
              <a:lnSpc>
                <a:spcPct val="90000"/>
              </a:lnSpc>
              <a:spcBef>
                <a:spcPts val="500"/>
              </a:spcBef>
              <a:spcAft>
                <a:spcPts val="0"/>
              </a:spcAft>
              <a:buClr>
                <a:schemeClr val="dk1"/>
              </a:buClr>
              <a:buSzPts val="2800"/>
              <a:buFont typeface="Courier New"/>
              <a:buChar char="o"/>
            </a:pPr>
            <a:r>
              <a:rPr lang="en-US" sz="2800"/>
              <a:t>ऐसे OER खोजें जो सीखने के परिणामों से मेल खाते हों</a:t>
            </a:r>
            <a:endParaRPr/>
          </a:p>
          <a:p>
            <a:pPr indent="-228600" lvl="1" marL="685800" rtl="0" algn="l">
              <a:lnSpc>
                <a:spcPct val="90000"/>
              </a:lnSpc>
              <a:spcBef>
                <a:spcPts val="500"/>
              </a:spcBef>
              <a:spcAft>
                <a:spcPts val="0"/>
              </a:spcAft>
              <a:buClr>
                <a:schemeClr val="dk1"/>
              </a:buClr>
              <a:buSzPts val="2800"/>
              <a:buFont typeface="Courier New"/>
              <a:buChar char="o"/>
            </a:pPr>
            <a:r>
              <a:rPr lang="en-US" sz="2800"/>
              <a:t>OER सामग्री का मूल्यांकन करें और सटीकता और प्रामाणिकता की पुष्टि करें</a:t>
            </a:r>
            <a:endParaRPr/>
          </a:p>
          <a:p>
            <a:pPr indent="-228600" lvl="1" marL="685800" rtl="0" algn="l">
              <a:lnSpc>
                <a:spcPct val="90000"/>
              </a:lnSpc>
              <a:spcBef>
                <a:spcPts val="500"/>
              </a:spcBef>
              <a:spcAft>
                <a:spcPts val="0"/>
              </a:spcAft>
              <a:buClr>
                <a:schemeClr val="dk1"/>
              </a:buClr>
              <a:buSzPts val="2800"/>
              <a:buFont typeface="Courier New"/>
              <a:buChar char="o"/>
            </a:pPr>
            <a:r>
              <a:rPr lang="en-US" sz="2800"/>
              <a:t>ऐसे ओईआर का चयन करें जो मोटे तौर पर निम्नलिखित सीखने के अनुभवों को बढ़ावा देने वाले रूब्रिक मानदंडों को पूरा करते हों</a:t>
            </a:r>
            <a:endParaRPr/>
          </a:p>
          <a:p>
            <a:pPr indent="-228600" lvl="2" marL="1143000" rtl="0" algn="l">
              <a:lnSpc>
                <a:spcPct val="90000"/>
              </a:lnSpc>
              <a:spcBef>
                <a:spcPts val="500"/>
              </a:spcBef>
              <a:spcAft>
                <a:spcPts val="0"/>
              </a:spcAft>
              <a:buClr>
                <a:schemeClr val="dk1"/>
              </a:buClr>
              <a:buSzPts val="2800"/>
              <a:buFont typeface="Noto Sans Symbols"/>
              <a:buChar char="▪"/>
            </a:pPr>
            <a:r>
              <a:rPr lang="en-US" sz="2800"/>
              <a:t>अन्तरक्रियाशीलता - शिक्षक और छात्रों के बीच और छात्रों के बीच</a:t>
            </a:r>
            <a:endParaRPr/>
          </a:p>
          <a:p>
            <a:pPr indent="-228600" lvl="2" marL="1143000" rtl="0" algn="l">
              <a:lnSpc>
                <a:spcPct val="90000"/>
              </a:lnSpc>
              <a:spcBef>
                <a:spcPts val="500"/>
              </a:spcBef>
              <a:spcAft>
                <a:spcPts val="0"/>
              </a:spcAft>
              <a:buClr>
                <a:schemeClr val="dk1"/>
              </a:buClr>
              <a:buSzPts val="2800"/>
              <a:buFont typeface="Noto Sans Symbols"/>
              <a:buChar char="▪"/>
            </a:pPr>
            <a:r>
              <a:rPr lang="en-US" sz="2800"/>
              <a:t>विद्यार्थियों में उच्च स्तरीय सोच विकसित करना</a:t>
            </a:r>
            <a:endParaRPr/>
          </a:p>
          <a:p>
            <a:pPr indent="-228600" lvl="2" marL="1143000" rtl="0" algn="l">
              <a:lnSpc>
                <a:spcPct val="90000"/>
              </a:lnSpc>
              <a:spcBef>
                <a:spcPts val="500"/>
              </a:spcBef>
              <a:spcAft>
                <a:spcPts val="0"/>
              </a:spcAft>
              <a:buClr>
                <a:schemeClr val="dk1"/>
              </a:buClr>
              <a:buSzPts val="2800"/>
              <a:buFont typeface="Noto Sans Symbols"/>
              <a:buChar char="▪"/>
            </a:pPr>
            <a:r>
              <a:rPr lang="en-US" sz="2800"/>
              <a:t>समावेशिता - कक्षा की विविध शिक्षण आवश्यकताओं को संबोधित करना</a:t>
            </a:r>
            <a:endParaRPr/>
          </a:p>
          <a:p>
            <a:pPr indent="-76200" lvl="0" marL="228600" rtl="0" algn="l">
              <a:lnSpc>
                <a:spcPct val="90000"/>
              </a:lnSpc>
              <a:spcBef>
                <a:spcPts val="1000"/>
              </a:spcBef>
              <a:spcAft>
                <a:spcPts val="0"/>
              </a:spcAft>
              <a:buClr>
                <a:schemeClr val="dk1"/>
              </a:buClr>
              <a:buSzPts val="2400"/>
              <a:buNone/>
            </a:pPr>
            <a:r>
              <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48" name="Shape 348"/>
        <p:cNvGrpSpPr/>
        <p:nvPr/>
      </p:nvGrpSpPr>
      <p:grpSpPr>
        <a:xfrm>
          <a:off x="0" y="0"/>
          <a:ext cx="0" cy="0"/>
          <a:chOff x="0" y="0"/>
          <a:chExt cx="0" cy="0"/>
        </a:xfrm>
      </p:grpSpPr>
      <p:sp>
        <p:nvSpPr>
          <p:cNvPr id="349" name="Google Shape;349;p18"/>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50" name="Google Shape;350;p18"/>
          <p:cNvSpPr/>
          <p:nvPr/>
        </p:nvSpPr>
        <p:spPr>
          <a:xfrm flipH="1">
            <a:off x="-1" y="-1"/>
            <a:ext cx="12191998" cy="1590742"/>
          </a:xfrm>
          <a:prstGeom prst="rect">
            <a:avLst/>
          </a:prstGeom>
          <a:gradFill>
            <a:gsLst>
              <a:gs pos="0">
                <a:srgbClr val="000000"/>
              </a:gs>
              <a:gs pos="100000">
                <a:srgbClr val="2F5496"/>
              </a:gs>
            </a:gsLst>
            <a:lin ang="8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51" name="Google Shape;351;p18"/>
          <p:cNvSpPr/>
          <p:nvPr/>
        </p:nvSpPr>
        <p:spPr>
          <a:xfrm flipH="1" rot="10800000">
            <a:off x="-3" y="0"/>
            <a:ext cx="8115306" cy="1590742"/>
          </a:xfrm>
          <a:prstGeom prst="rect">
            <a:avLst/>
          </a:prstGeom>
          <a:gradFill>
            <a:gsLst>
              <a:gs pos="0">
                <a:srgbClr val="4472C4">
                  <a:alpha val="0"/>
                </a:srgbClr>
              </a:gs>
              <a:gs pos="20000">
                <a:srgbClr val="4472C4">
                  <a:alpha val="0"/>
                </a:srgbClr>
              </a:gs>
              <a:gs pos="100000">
                <a:srgbClr val="1F3864">
                  <a:alpha val="54509"/>
                </a:srgbClr>
              </a:gs>
            </a:gsLst>
            <a:lin ang="13800001"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52" name="Google Shape;352;p18"/>
          <p:cNvSpPr/>
          <p:nvPr/>
        </p:nvSpPr>
        <p:spPr>
          <a:xfrm flipH="1">
            <a:off x="8115299" y="-1"/>
            <a:ext cx="4076698" cy="1590742"/>
          </a:xfrm>
          <a:prstGeom prst="rect">
            <a:avLst/>
          </a:prstGeom>
          <a:gradFill>
            <a:gsLst>
              <a:gs pos="0">
                <a:srgbClr val="4472C4">
                  <a:alpha val="65490"/>
                </a:srgbClr>
              </a:gs>
              <a:gs pos="100000">
                <a:srgbClr val="000000">
                  <a:alpha val="29411"/>
                </a:srgbClr>
              </a:gs>
            </a:gsLst>
            <a:lin ang="13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53" name="Google Shape;353;p18"/>
          <p:cNvSpPr/>
          <p:nvPr/>
        </p:nvSpPr>
        <p:spPr>
          <a:xfrm>
            <a:off x="459350" y="-1"/>
            <a:ext cx="11732646" cy="1597433"/>
          </a:xfrm>
          <a:prstGeom prst="rect">
            <a:avLst/>
          </a:prstGeom>
          <a:gradFill>
            <a:gsLst>
              <a:gs pos="0">
                <a:srgbClr val="000000">
                  <a:alpha val="0"/>
                </a:srgbClr>
              </a:gs>
              <a:gs pos="50000">
                <a:srgbClr val="000000">
                  <a:alpha val="0"/>
                </a:srgbClr>
              </a:gs>
              <a:gs pos="99000">
                <a:srgbClr val="1F3864">
                  <a:alpha val="51372"/>
                </a:srgbClr>
              </a:gs>
              <a:gs pos="100000">
                <a:srgbClr val="1F3864">
                  <a:alpha val="51372"/>
                </a:srgbClr>
              </a:gs>
            </a:gsLst>
            <a:lin ang="16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54" name="Google Shape;354;p18"/>
          <p:cNvSpPr txBox="1"/>
          <p:nvPr>
            <p:ph type="title"/>
          </p:nvPr>
        </p:nvSpPr>
        <p:spPr>
          <a:xfrm>
            <a:off x="1371599" y="294538"/>
            <a:ext cx="9895951" cy="103366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Calibri"/>
              <a:buNone/>
            </a:pPr>
            <a:r>
              <a:rPr lang="en-US" sz="4000">
                <a:solidFill>
                  <a:srgbClr val="FFFFFF"/>
                </a:solidFill>
              </a:rPr>
              <a:t>चरण 3 | अनुकूलन और अपनाना</a:t>
            </a:r>
            <a:endParaRPr sz="4000">
              <a:solidFill>
                <a:srgbClr val="FFFFFF"/>
              </a:solidFill>
            </a:endParaRPr>
          </a:p>
        </p:txBody>
      </p:sp>
      <p:sp>
        <p:nvSpPr>
          <p:cNvPr id="355" name="Google Shape;355;p18"/>
          <p:cNvSpPr txBox="1"/>
          <p:nvPr>
            <p:ph idx="1" type="body"/>
          </p:nvPr>
        </p:nvSpPr>
        <p:spPr>
          <a:xfrm>
            <a:off x="665018" y="1885280"/>
            <a:ext cx="10997535" cy="4570152"/>
          </a:xfrm>
          <a:prstGeom prst="rect">
            <a:avLst/>
          </a:prstGeom>
          <a:noFill/>
          <a:ln>
            <a:noFill/>
          </a:ln>
        </p:spPr>
        <p:txBody>
          <a:bodyPr anchorCtr="0" anchor="ctr"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3600"/>
              <a:buChar char="•"/>
            </a:pPr>
            <a:r>
              <a:rPr lang="en-US" sz="3600"/>
              <a:t>अनुकूलन और अपनाना: अपनाना या प्रासंगिक बनाना और अनुकूलित करना</a:t>
            </a:r>
            <a:endParaRPr/>
          </a:p>
          <a:p>
            <a:pPr indent="-228600" lvl="1" marL="685800" rtl="0" algn="l">
              <a:lnSpc>
                <a:spcPct val="90000"/>
              </a:lnSpc>
              <a:spcBef>
                <a:spcPts val="500"/>
              </a:spcBef>
              <a:spcAft>
                <a:spcPts val="0"/>
              </a:spcAft>
              <a:buClr>
                <a:schemeClr val="dk1"/>
              </a:buClr>
              <a:buSzPts val="2800"/>
              <a:buFont typeface="Courier New"/>
              <a:buChar char="o"/>
            </a:pPr>
            <a:r>
              <a:rPr lang="en-US" sz="2800"/>
              <a:t>सुनिश्चित करें कि OER लाइसेंस अनुकूलन की अनुमति देता है</a:t>
            </a:r>
            <a:endParaRPr sz="2800"/>
          </a:p>
          <a:p>
            <a:pPr indent="-228600" lvl="1" marL="685800" rtl="0" algn="l">
              <a:lnSpc>
                <a:spcPct val="90000"/>
              </a:lnSpc>
              <a:spcBef>
                <a:spcPts val="500"/>
              </a:spcBef>
              <a:spcAft>
                <a:spcPts val="0"/>
              </a:spcAft>
              <a:buClr>
                <a:schemeClr val="dk1"/>
              </a:buClr>
              <a:buSzPts val="2800"/>
              <a:buFont typeface="Courier New"/>
              <a:buChar char="o"/>
            </a:pPr>
            <a:r>
              <a:rPr lang="en-US" sz="2800"/>
              <a:t>भाषा, संस्कृति और कक्षा के संदर्भ पर विचार करें </a:t>
            </a:r>
            <a:endParaRPr/>
          </a:p>
          <a:p>
            <a:pPr indent="-228600" lvl="1" marL="685800" rtl="0" algn="l">
              <a:lnSpc>
                <a:spcPct val="90000"/>
              </a:lnSpc>
              <a:spcBef>
                <a:spcPts val="500"/>
              </a:spcBef>
              <a:spcAft>
                <a:spcPts val="0"/>
              </a:spcAft>
              <a:buClr>
                <a:schemeClr val="dk1"/>
              </a:buClr>
              <a:buSzPts val="2800"/>
              <a:buFont typeface="Courier New"/>
              <a:buChar char="o"/>
            </a:pPr>
            <a:r>
              <a:rPr lang="en-US" sz="2800"/>
              <a:t>योजना चरण में पहचाने गए सीखने के परिणामों को पूरा करने के लिए आवश्यक परिवर्तनों को निर्धारित करें</a:t>
            </a:r>
            <a:endParaRPr sz="2800"/>
          </a:p>
          <a:p>
            <a:pPr indent="-228600" lvl="1" marL="685800" rtl="0" algn="l">
              <a:lnSpc>
                <a:spcPct val="90000"/>
              </a:lnSpc>
              <a:spcBef>
                <a:spcPts val="500"/>
              </a:spcBef>
              <a:spcAft>
                <a:spcPts val="0"/>
              </a:spcAft>
              <a:buClr>
                <a:schemeClr val="dk1"/>
              </a:buClr>
              <a:buSzPts val="2800"/>
              <a:buFont typeface="Courier New"/>
              <a:buChar char="o"/>
            </a:pPr>
            <a:r>
              <a:rPr lang="en-US" sz="2800"/>
              <a:t>अपनी आवश्यकताओं को पूरा करने के लिए OER में बदलाव करें</a:t>
            </a:r>
            <a:endParaRPr sz="2800"/>
          </a:p>
          <a:p>
            <a:pPr indent="-228600" lvl="1" marL="685800" rtl="0" algn="l">
              <a:lnSpc>
                <a:spcPct val="90000"/>
              </a:lnSpc>
              <a:spcBef>
                <a:spcPts val="500"/>
              </a:spcBef>
              <a:spcAft>
                <a:spcPts val="0"/>
              </a:spcAft>
              <a:buClr>
                <a:schemeClr val="dk1"/>
              </a:buClr>
              <a:buSzPts val="2800"/>
              <a:buFont typeface="Courier New"/>
              <a:buChar char="o"/>
            </a:pPr>
            <a:r>
              <a:rPr lang="en-US" sz="2800"/>
              <a:t>उचित एट्रिब्यूशन दें (TADL attribution)</a:t>
            </a:r>
            <a:endParaRPr sz="2800"/>
          </a:p>
          <a:p>
            <a:pPr indent="-228600" lvl="1" marL="685800" rtl="0" algn="l">
              <a:lnSpc>
                <a:spcPct val="90000"/>
              </a:lnSpc>
              <a:spcBef>
                <a:spcPts val="500"/>
              </a:spcBef>
              <a:spcAft>
                <a:spcPts val="0"/>
              </a:spcAft>
              <a:buClr>
                <a:schemeClr val="dk1"/>
              </a:buClr>
              <a:buSzPts val="2800"/>
              <a:buFont typeface="Courier New"/>
              <a:buChar char="o"/>
            </a:pPr>
            <a:r>
              <a:rPr lang="en-US" sz="2800"/>
              <a:t>क्यूरेशन प्लेटफॉर्म पर OER व्यवस्थित करने के लिए उचित मेटाडेटा और CC लाइसेंस प्रदान करें</a:t>
            </a:r>
            <a:endParaRPr sz="2800"/>
          </a:p>
          <a:p>
            <a:pPr indent="-76200" lvl="0" marL="228600" rtl="0" algn="l">
              <a:lnSpc>
                <a:spcPct val="90000"/>
              </a:lnSpc>
              <a:spcBef>
                <a:spcPts val="1000"/>
              </a:spcBef>
              <a:spcAft>
                <a:spcPts val="0"/>
              </a:spcAft>
              <a:buClr>
                <a:schemeClr val="dk1"/>
              </a:buClr>
              <a:buSzPts val="2400"/>
              <a:buNone/>
            </a:pPr>
            <a:r>
              <a:t/>
            </a:r>
            <a:endParaRPr sz="2400"/>
          </a:p>
        </p:txBody>
      </p:sp>
      <p:sp>
        <p:nvSpPr>
          <p:cNvPr id="356" name="Google Shape;356;p18"/>
          <p:cNvSpPr txBox="1"/>
          <p:nvPr>
            <p:ph idx="12" type="sldNum"/>
          </p:nvPr>
        </p:nvSpPr>
        <p:spPr>
          <a:xfrm>
            <a:off x="11704320" y="6455431"/>
            <a:ext cx="445913"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100"/>
              <a:buNone/>
            </a:pPr>
            <a:fld id="{00000000-1234-1234-1234-123412341234}" type="slidenum">
              <a:rPr lang="en-US" sz="1100">
                <a:solidFill>
                  <a:srgbClr val="7F7F7F"/>
                </a:solidFill>
              </a:rPr>
              <a:t>‹#›</a:t>
            </a:fld>
            <a:endParaRPr sz="1100">
              <a:solidFill>
                <a:srgbClr val="7F7F7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60" name="Shape 360"/>
        <p:cNvGrpSpPr/>
        <p:nvPr/>
      </p:nvGrpSpPr>
      <p:grpSpPr>
        <a:xfrm>
          <a:off x="0" y="0"/>
          <a:ext cx="0" cy="0"/>
          <a:chOff x="0" y="0"/>
          <a:chExt cx="0" cy="0"/>
        </a:xfrm>
      </p:grpSpPr>
      <p:sp>
        <p:nvSpPr>
          <p:cNvPr id="361" name="Google Shape;361;p19"/>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2" name="Google Shape;362;p19"/>
          <p:cNvSpPr/>
          <p:nvPr/>
        </p:nvSpPr>
        <p:spPr>
          <a:xfrm flipH="1">
            <a:off x="-1" y="-1"/>
            <a:ext cx="12191998" cy="1590742"/>
          </a:xfrm>
          <a:prstGeom prst="rect">
            <a:avLst/>
          </a:prstGeom>
          <a:gradFill>
            <a:gsLst>
              <a:gs pos="0">
                <a:srgbClr val="000000"/>
              </a:gs>
              <a:gs pos="100000">
                <a:srgbClr val="2F5496"/>
              </a:gs>
            </a:gsLst>
            <a:lin ang="84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3" name="Google Shape;363;p19"/>
          <p:cNvSpPr/>
          <p:nvPr/>
        </p:nvSpPr>
        <p:spPr>
          <a:xfrm flipH="1" rot="10800000">
            <a:off x="-3" y="0"/>
            <a:ext cx="8115306" cy="1590742"/>
          </a:xfrm>
          <a:prstGeom prst="rect">
            <a:avLst/>
          </a:prstGeom>
          <a:gradFill>
            <a:gsLst>
              <a:gs pos="0">
                <a:srgbClr val="4472C4">
                  <a:alpha val="0"/>
                </a:srgbClr>
              </a:gs>
              <a:gs pos="20000">
                <a:srgbClr val="4472C4">
                  <a:alpha val="0"/>
                </a:srgbClr>
              </a:gs>
              <a:gs pos="100000">
                <a:srgbClr val="1F3864">
                  <a:alpha val="54509"/>
                </a:srgbClr>
              </a:gs>
            </a:gsLst>
            <a:lin ang="13800001"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4" name="Google Shape;364;p19"/>
          <p:cNvSpPr/>
          <p:nvPr/>
        </p:nvSpPr>
        <p:spPr>
          <a:xfrm flipH="1">
            <a:off x="8115299" y="-1"/>
            <a:ext cx="4076698" cy="1590742"/>
          </a:xfrm>
          <a:prstGeom prst="rect">
            <a:avLst/>
          </a:prstGeom>
          <a:gradFill>
            <a:gsLst>
              <a:gs pos="0">
                <a:srgbClr val="4472C4">
                  <a:alpha val="65490"/>
                </a:srgbClr>
              </a:gs>
              <a:gs pos="100000">
                <a:srgbClr val="000000">
                  <a:alpha val="29411"/>
                </a:srgbClr>
              </a:gs>
            </a:gsLst>
            <a:lin ang="132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5" name="Google Shape;365;p19"/>
          <p:cNvSpPr/>
          <p:nvPr/>
        </p:nvSpPr>
        <p:spPr>
          <a:xfrm>
            <a:off x="459350" y="-1"/>
            <a:ext cx="11732646" cy="1597433"/>
          </a:xfrm>
          <a:prstGeom prst="rect">
            <a:avLst/>
          </a:prstGeom>
          <a:gradFill>
            <a:gsLst>
              <a:gs pos="0">
                <a:srgbClr val="000000">
                  <a:alpha val="0"/>
                </a:srgbClr>
              </a:gs>
              <a:gs pos="50000">
                <a:srgbClr val="000000">
                  <a:alpha val="0"/>
                </a:srgbClr>
              </a:gs>
              <a:gs pos="99000">
                <a:srgbClr val="1F3864">
                  <a:alpha val="51372"/>
                </a:srgbClr>
              </a:gs>
              <a:gs pos="100000">
                <a:srgbClr val="1F3864">
                  <a:alpha val="51372"/>
                </a:srgbClr>
              </a:gs>
            </a:gsLst>
            <a:lin ang="168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66" name="Google Shape;366;p19"/>
          <p:cNvSpPr txBox="1"/>
          <p:nvPr>
            <p:ph type="title"/>
          </p:nvPr>
        </p:nvSpPr>
        <p:spPr>
          <a:xfrm>
            <a:off x="1371599" y="294538"/>
            <a:ext cx="9895951" cy="103366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Calibri"/>
              <a:buNone/>
            </a:pPr>
            <a:r>
              <a:rPr lang="en-US" sz="4000">
                <a:solidFill>
                  <a:srgbClr val="FFFFFF"/>
                </a:solidFill>
              </a:rPr>
              <a:t>चरण 4 | शिक्षण-अधिगम के साथ एकीकरण करें</a:t>
            </a:r>
            <a:endParaRPr sz="4000">
              <a:solidFill>
                <a:srgbClr val="FFFFFF"/>
              </a:solidFill>
            </a:endParaRPr>
          </a:p>
        </p:txBody>
      </p:sp>
      <p:sp>
        <p:nvSpPr>
          <p:cNvPr id="367" name="Google Shape;367;p19"/>
          <p:cNvSpPr txBox="1"/>
          <p:nvPr>
            <p:ph idx="12" type="sldNum"/>
          </p:nvPr>
        </p:nvSpPr>
        <p:spPr>
          <a:xfrm>
            <a:off x="11704320" y="6455431"/>
            <a:ext cx="445913"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100"/>
              <a:buNone/>
            </a:pPr>
            <a:fld id="{00000000-1234-1234-1234-123412341234}" type="slidenum">
              <a:rPr lang="en-US" sz="1100">
                <a:solidFill>
                  <a:srgbClr val="7F7F7F"/>
                </a:solidFill>
              </a:rPr>
              <a:t>‹#›</a:t>
            </a:fld>
            <a:endParaRPr sz="1100">
              <a:solidFill>
                <a:srgbClr val="7F7F7F"/>
              </a:solidFill>
            </a:endParaRPr>
          </a:p>
        </p:txBody>
      </p:sp>
      <p:sp>
        <p:nvSpPr>
          <p:cNvPr id="368" name="Google Shape;368;p19"/>
          <p:cNvSpPr txBox="1"/>
          <p:nvPr>
            <p:ph idx="1" type="body"/>
          </p:nvPr>
        </p:nvSpPr>
        <p:spPr>
          <a:xfrm>
            <a:off x="1371600" y="1858125"/>
            <a:ext cx="9882300" cy="4776300"/>
          </a:xfrm>
          <a:prstGeom prst="rect">
            <a:avLst/>
          </a:prstGeom>
          <a:noFill/>
          <a:ln>
            <a:noFill/>
          </a:ln>
        </p:spPr>
        <p:txBody>
          <a:bodyPr anchorCtr="0" anchor="ctr" bIns="45700" lIns="91425" spcFirstLastPara="1" rIns="91425" wrap="square" tIns="45700">
            <a:normAutofit lnSpcReduction="20000"/>
          </a:bodyPr>
          <a:lstStyle/>
          <a:p>
            <a:pPr indent="-25400" lvl="0" marL="228600" rtl="0" algn="l">
              <a:lnSpc>
                <a:spcPct val="90000"/>
              </a:lnSpc>
              <a:spcBef>
                <a:spcPts val="0"/>
              </a:spcBef>
              <a:spcAft>
                <a:spcPts val="0"/>
              </a:spcAft>
              <a:buClr>
                <a:schemeClr val="dk1"/>
              </a:buClr>
              <a:buSzPts val="3200"/>
              <a:buNone/>
            </a:pPr>
            <a:r>
              <a:t/>
            </a:r>
            <a:endParaRPr sz="3200"/>
          </a:p>
          <a:p>
            <a:pPr indent="-228600" lvl="0" marL="228600" rtl="0" algn="l">
              <a:lnSpc>
                <a:spcPct val="90000"/>
              </a:lnSpc>
              <a:spcBef>
                <a:spcPts val="1000"/>
              </a:spcBef>
              <a:spcAft>
                <a:spcPts val="0"/>
              </a:spcAft>
              <a:buClr>
                <a:schemeClr val="dk1"/>
              </a:buClr>
              <a:buSzPts val="3200"/>
              <a:buChar char="•"/>
            </a:pPr>
            <a:r>
              <a:rPr lang="en-US" sz="3200"/>
              <a:t>स्कूलों और कक्षाओं में OER का प्रयोग करें</a:t>
            </a:r>
            <a:endParaRPr sz="3200"/>
          </a:p>
          <a:p>
            <a:pPr indent="-228600" lvl="1" marL="685800" rtl="0" algn="l">
              <a:lnSpc>
                <a:spcPct val="90000"/>
              </a:lnSpc>
              <a:spcBef>
                <a:spcPts val="500"/>
              </a:spcBef>
              <a:spcAft>
                <a:spcPts val="0"/>
              </a:spcAft>
              <a:buClr>
                <a:schemeClr val="dk1"/>
              </a:buClr>
              <a:buSzPts val="2800"/>
              <a:buFont typeface="Courier New"/>
              <a:buChar char="o"/>
            </a:pPr>
            <a:r>
              <a:rPr lang="en-US" sz="2800"/>
              <a:t>छात्रों की समझ और उच्च-स्तरीय सोच को बेहतर बनाने के लिए OER-सक्षम गतिविधियों को विकसित करने में शिक्षकों को शामिल करें</a:t>
            </a:r>
            <a:endParaRPr sz="2800"/>
          </a:p>
          <a:p>
            <a:pPr indent="-228600" lvl="1" marL="685800" rtl="0" algn="l">
              <a:lnSpc>
                <a:spcPct val="90000"/>
              </a:lnSpc>
              <a:spcBef>
                <a:spcPts val="500"/>
              </a:spcBef>
              <a:spcAft>
                <a:spcPts val="0"/>
              </a:spcAft>
              <a:buClr>
                <a:schemeClr val="dk1"/>
              </a:buClr>
              <a:buSzPts val="2800"/>
              <a:buFont typeface="Courier New"/>
              <a:buChar char="o"/>
            </a:pPr>
            <a:r>
              <a:rPr lang="en-US" sz="2800"/>
              <a:t>छात्रों की समझ का आकलन करने के लिए शिक्षकों को रचनात्मक मूल्यांकन रणनीतियों का सुझाव दें</a:t>
            </a:r>
            <a:endParaRPr sz="2800"/>
          </a:p>
          <a:p>
            <a:pPr indent="-292100" lvl="1" marL="685800" rtl="0" algn="l">
              <a:lnSpc>
                <a:spcPct val="90000"/>
              </a:lnSpc>
              <a:spcBef>
                <a:spcPts val="500"/>
              </a:spcBef>
              <a:spcAft>
                <a:spcPts val="0"/>
              </a:spcAft>
              <a:buSzPts val="2800"/>
              <a:buFont typeface="Courier New"/>
              <a:buChar char="o"/>
            </a:pPr>
            <a:r>
              <a:rPr lang="en-US" sz="2800"/>
              <a:t>शिक्षकों की सुविधा के लिए प्रासंगिक नोट्स बनाएं</a:t>
            </a:r>
            <a:endParaRPr sz="2800"/>
          </a:p>
          <a:p>
            <a:pPr indent="-266700" lvl="2" marL="1143000" rtl="0" algn="l">
              <a:lnSpc>
                <a:spcPct val="90000"/>
              </a:lnSpc>
              <a:spcBef>
                <a:spcPts val="500"/>
              </a:spcBef>
              <a:spcAft>
                <a:spcPts val="0"/>
              </a:spcAft>
              <a:buSzPts val="2400"/>
              <a:buFont typeface="Noto Sans Symbols"/>
              <a:buChar char="▪"/>
            </a:pPr>
            <a:r>
              <a:rPr lang="en-US" sz="2400"/>
              <a:t>शिक्षकों की सुविधा के लिए प्रासंगिक नोट्स बनाएं</a:t>
            </a:r>
            <a:endParaRPr sz="2400"/>
          </a:p>
          <a:p>
            <a:pPr indent="-266700" lvl="2" marL="1143000" rtl="0" algn="l">
              <a:lnSpc>
                <a:spcPct val="90000"/>
              </a:lnSpc>
              <a:spcBef>
                <a:spcPts val="500"/>
              </a:spcBef>
              <a:spcAft>
                <a:spcPts val="0"/>
              </a:spcAft>
              <a:buSzPts val="2400"/>
              <a:buFont typeface="Noto Sans Symbols"/>
              <a:buChar char="▪"/>
            </a:pPr>
            <a:r>
              <a:rPr lang="en-US" sz="2400"/>
              <a:t>शिक्षकों को विशिष्ट कक्षा संदर्भों के आधार पर आगे संदर्भ बनाने की अनुमति देने के लिए अनुदेशात्मक के बजाय सुझावात्मक नोट्स</a:t>
            </a:r>
            <a:endParaRPr sz="2400"/>
          </a:p>
          <a:p>
            <a:pPr indent="-101600" lvl="0" marL="228600" rtl="0" algn="l">
              <a:lnSpc>
                <a:spcPct val="90000"/>
              </a:lnSpc>
              <a:spcBef>
                <a:spcPts val="1000"/>
              </a:spcBef>
              <a:spcAft>
                <a:spcPts val="0"/>
              </a:spcAft>
              <a:buClr>
                <a:schemeClr val="dk1"/>
              </a:buClr>
              <a:buSzPts val="2000"/>
              <a:buNone/>
            </a:pPr>
            <a:r>
              <a:t/>
            </a:r>
            <a:endParaRPr sz="2000"/>
          </a:p>
          <a:p>
            <a:pPr indent="-101600" lvl="0" marL="228600" rtl="0" algn="l">
              <a:lnSpc>
                <a:spcPct val="90000"/>
              </a:lnSpc>
              <a:spcBef>
                <a:spcPts val="1000"/>
              </a:spcBef>
              <a:spcAft>
                <a:spcPts val="0"/>
              </a:spcAft>
              <a:buClr>
                <a:schemeClr val="dk1"/>
              </a:buClr>
              <a:buSzPts val="2000"/>
              <a:buNone/>
            </a:pPr>
            <a:r>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4" name="Shape 104"/>
        <p:cNvGrpSpPr/>
        <p:nvPr/>
      </p:nvGrpSpPr>
      <p:grpSpPr>
        <a:xfrm>
          <a:off x="0" y="0"/>
          <a:ext cx="0" cy="0"/>
          <a:chOff x="0" y="0"/>
          <a:chExt cx="0" cy="0"/>
        </a:xfrm>
      </p:grpSpPr>
      <p:sp>
        <p:nvSpPr>
          <p:cNvPr id="105" name="Google Shape;105;p2"/>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Light bulb on yellow background with sketched light beams and cord" id="106" name="Google Shape;106;p2"/>
          <p:cNvPicPr preferRelativeResize="0"/>
          <p:nvPr/>
        </p:nvPicPr>
        <p:blipFill rotWithShape="1">
          <a:blip r:embed="rId3">
            <a:alphaModFix/>
          </a:blip>
          <a:srcRect b="3" l="46894" r="4571" t="0"/>
          <a:stretch/>
        </p:blipFill>
        <p:spPr>
          <a:xfrm>
            <a:off x="-1" y="-2"/>
            <a:ext cx="5410198" cy="6858002"/>
          </a:xfrm>
          <a:prstGeom prst="rect">
            <a:avLst/>
          </a:prstGeom>
          <a:noFill/>
          <a:ln>
            <a:noFill/>
          </a:ln>
        </p:spPr>
      </p:pic>
      <p:sp>
        <p:nvSpPr>
          <p:cNvPr id="107" name="Google Shape;107;p2"/>
          <p:cNvSpPr/>
          <p:nvPr/>
        </p:nvSpPr>
        <p:spPr>
          <a:xfrm>
            <a:off x="5410197" y="-1"/>
            <a:ext cx="6781802" cy="2286000"/>
          </a:xfrm>
          <a:prstGeom prst="rect">
            <a:avLst/>
          </a:prstGeom>
          <a:solidFill>
            <a:schemeClr val="lt1"/>
          </a:solidFill>
          <a:ln>
            <a:noFill/>
          </a:ln>
          <a:effectLst>
            <a:outerShdw blurRad="355600" sx="95000" rotWithShape="0" algn="t" dist="152400" sy="95000">
              <a:srgbClr val="000000">
                <a:alpha val="2823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8" name="Google Shape;108;p2"/>
          <p:cNvSpPr txBox="1"/>
          <p:nvPr>
            <p:ph type="title"/>
          </p:nvPr>
        </p:nvSpPr>
        <p:spPr>
          <a:xfrm>
            <a:off x="6115317" y="405685"/>
            <a:ext cx="5464968" cy="1559301"/>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Calibri"/>
              <a:buNone/>
            </a:pPr>
            <a:r>
              <a:rPr lang="en-US" sz="4000"/>
              <a:t>कार्यसूची</a:t>
            </a:r>
            <a:endParaRPr/>
          </a:p>
        </p:txBody>
      </p:sp>
      <p:sp>
        <p:nvSpPr>
          <p:cNvPr id="109" name="Google Shape;109;p2"/>
          <p:cNvSpPr txBox="1"/>
          <p:nvPr>
            <p:ph idx="1" type="body"/>
          </p:nvPr>
        </p:nvSpPr>
        <p:spPr>
          <a:xfrm>
            <a:off x="6100940" y="2743200"/>
            <a:ext cx="5822433" cy="3597519"/>
          </a:xfrm>
          <a:prstGeom prst="rect">
            <a:avLst/>
          </a:prstGeom>
          <a:noFill/>
          <a:ln>
            <a:noFill/>
          </a:ln>
        </p:spPr>
        <p:txBody>
          <a:bodyPr anchorCtr="0" anchor="ctr" bIns="45700" lIns="91425" spcFirstLastPara="1" rIns="91425" wrap="square" tIns="45700">
            <a:noAutofit/>
          </a:bodyPr>
          <a:lstStyle/>
          <a:p>
            <a:pPr indent="0" lvl="0" marL="228600" rtl="0" algn="l">
              <a:lnSpc>
                <a:spcPct val="90000"/>
              </a:lnSpc>
              <a:spcBef>
                <a:spcPts val="0"/>
              </a:spcBef>
              <a:spcAft>
                <a:spcPts val="0"/>
              </a:spcAft>
              <a:buSzPts val="1800"/>
              <a:buNone/>
            </a:pPr>
            <a:r>
              <a:t/>
            </a:r>
            <a:endParaRPr sz="3200"/>
          </a:p>
          <a:p>
            <a:pPr indent="-228600" lvl="0" marL="228600" rtl="0" algn="l">
              <a:lnSpc>
                <a:spcPct val="90000"/>
              </a:lnSpc>
              <a:spcBef>
                <a:spcPts val="0"/>
              </a:spcBef>
              <a:spcAft>
                <a:spcPts val="0"/>
              </a:spcAft>
              <a:buSzPts val="2800"/>
              <a:buChar char="•"/>
            </a:pPr>
            <a:r>
              <a:rPr lang="en-US" sz="3200"/>
              <a:t>ओईआर में खुलेपन को समझना</a:t>
            </a:r>
            <a:endParaRPr sz="3200"/>
          </a:p>
          <a:p>
            <a:pPr indent="-228600" lvl="0" marL="228600" rtl="0" algn="l">
              <a:lnSpc>
                <a:spcPct val="90000"/>
              </a:lnSpc>
              <a:spcBef>
                <a:spcPts val="600"/>
              </a:spcBef>
              <a:spcAft>
                <a:spcPts val="0"/>
              </a:spcAft>
              <a:buClr>
                <a:schemeClr val="dk1"/>
              </a:buClr>
              <a:buSzPts val="2800"/>
              <a:buChar char="•"/>
            </a:pPr>
            <a:r>
              <a:rPr lang="en-US" sz="3200"/>
              <a:t>ओईआर को शिक्षण-अधिगम-मूल्यांकन के साथ एकीकृत करना</a:t>
            </a:r>
            <a:endParaRPr/>
          </a:p>
          <a:p>
            <a:pPr indent="-228600" lvl="0" marL="228600" rtl="0" algn="l">
              <a:lnSpc>
                <a:spcPct val="90000"/>
              </a:lnSpc>
              <a:spcBef>
                <a:spcPts val="600"/>
              </a:spcBef>
              <a:spcAft>
                <a:spcPts val="0"/>
              </a:spcAft>
              <a:buClr>
                <a:schemeClr val="dk1"/>
              </a:buClr>
              <a:buSzPts val="2800"/>
              <a:buFont typeface="Arial"/>
              <a:buChar char="•"/>
            </a:pPr>
            <a:r>
              <a:rPr lang="en-US" sz="3200"/>
              <a:t>ओईआर ढूँढना (डेमो)</a:t>
            </a:r>
            <a:endParaRPr/>
          </a:p>
          <a:p>
            <a:pPr indent="-228600" lvl="0" marL="228600" rtl="0" algn="l">
              <a:lnSpc>
                <a:spcPct val="90000"/>
              </a:lnSpc>
              <a:spcBef>
                <a:spcPts val="600"/>
              </a:spcBef>
              <a:spcAft>
                <a:spcPts val="0"/>
              </a:spcAft>
              <a:buSzPts val="2800"/>
              <a:buChar char="•"/>
            </a:pPr>
            <a:r>
              <a:rPr lang="en-US" sz="3200"/>
              <a:t>ओईआर का मूल्यांकन</a:t>
            </a:r>
            <a:endParaRPr sz="3200"/>
          </a:p>
          <a:p>
            <a:pPr indent="-228600" lvl="0" marL="228600" rtl="0" algn="l">
              <a:lnSpc>
                <a:spcPct val="90000"/>
              </a:lnSpc>
              <a:spcBef>
                <a:spcPts val="600"/>
              </a:spcBef>
              <a:spcAft>
                <a:spcPts val="0"/>
              </a:spcAft>
              <a:buSzPts val="2800"/>
              <a:buChar char="•"/>
            </a:pPr>
            <a:r>
              <a:rPr lang="en-US" sz="3200"/>
              <a:t>क्यूरेटिंग ओईआर (डेमो)</a:t>
            </a:r>
            <a:endParaRPr sz="3200"/>
          </a:p>
          <a:p>
            <a:pPr indent="-50800" lvl="0" marL="228600" rtl="0" algn="l">
              <a:lnSpc>
                <a:spcPct val="90000"/>
              </a:lnSpc>
              <a:spcBef>
                <a:spcPts val="600"/>
              </a:spcBef>
              <a:spcAft>
                <a:spcPts val="0"/>
              </a:spcAft>
              <a:buClr>
                <a:schemeClr val="dk1"/>
              </a:buClr>
              <a:buSzPts val="2800"/>
              <a:buNone/>
            </a:pPr>
            <a:r>
              <a:t/>
            </a:r>
            <a:endParaRPr sz="2000"/>
          </a:p>
        </p:txBody>
      </p:sp>
      <p:sp>
        <p:nvSpPr>
          <p:cNvPr id="110" name="Google Shape;110;p2"/>
          <p:cNvSpPr txBox="1"/>
          <p:nvPr>
            <p:ph idx="12" type="sldNum"/>
          </p:nvPr>
        </p:nvSpPr>
        <p:spPr>
          <a:xfrm>
            <a:off x="8732520" y="6356350"/>
            <a:ext cx="32004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solidFill>
                  <a:schemeClr val="dk1"/>
                </a:solidFill>
              </a:rPr>
              <a:t>‹#›</a:t>
            </a:fld>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72" name="Shape 372"/>
        <p:cNvGrpSpPr/>
        <p:nvPr/>
      </p:nvGrpSpPr>
      <p:grpSpPr>
        <a:xfrm>
          <a:off x="0" y="0"/>
          <a:ext cx="0" cy="0"/>
          <a:chOff x="0" y="0"/>
          <a:chExt cx="0" cy="0"/>
        </a:xfrm>
      </p:grpSpPr>
      <p:sp>
        <p:nvSpPr>
          <p:cNvPr id="373" name="Google Shape;373;p20"/>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4" name="Google Shape;374;p20"/>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375" name="Google Shape;375;p20"/>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cxnSp>
        <p:nvCxnSpPr>
          <p:cNvPr id="376" name="Google Shape;376;p20"/>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377" name="Google Shape;377;p20"/>
          <p:cNvSpPr txBox="1"/>
          <p:nvPr>
            <p:ph idx="12" type="sldNum"/>
          </p:nvPr>
        </p:nvSpPr>
        <p:spPr>
          <a:xfrm>
            <a:off x="8610600" y="6492240"/>
            <a:ext cx="27432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378" name="Google Shape;378;p20"/>
          <p:cNvSpPr txBox="1"/>
          <p:nvPr>
            <p:ph type="title"/>
          </p:nvPr>
        </p:nvSpPr>
        <p:spPr>
          <a:xfrm>
            <a:off x="1524000" y="1293338"/>
            <a:ext cx="9144000" cy="327459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2"/>
              </a:buClr>
              <a:buSzPts val="4000"/>
              <a:buFont typeface="Calibri"/>
              <a:buNone/>
            </a:pPr>
            <a:r>
              <a:rPr lang="en-US" sz="7200">
                <a:latin typeface="Calibri"/>
                <a:ea typeface="Calibri"/>
                <a:cs typeface="Calibri"/>
                <a:sym typeface="Calibri"/>
              </a:rPr>
              <a:t>OER का मूल्यांकन</a:t>
            </a:r>
            <a:r>
              <a:rPr lang="en-US" sz="7200"/>
              <a:t>  </a:t>
            </a:r>
            <a:endParaRPr sz="7200">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21"/>
          <p:cNvSpPr txBox="1"/>
          <p:nvPr>
            <p:ph type="title"/>
          </p:nvPr>
        </p:nvSpPr>
        <p:spPr>
          <a:xfrm>
            <a:off x="838200" y="365125"/>
            <a:ext cx="10515600" cy="132556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5100"/>
              <a:buFont typeface="Calibri"/>
              <a:buNone/>
            </a:pPr>
            <a:r>
              <a:rPr lang="en-US"/>
              <a:t>OER चेकलिस्ट का मूल्यांकन</a:t>
            </a:r>
            <a:endParaRPr/>
          </a:p>
        </p:txBody>
      </p:sp>
      <p:sp>
        <p:nvSpPr>
          <p:cNvPr id="384" name="Google Shape;384;p21"/>
          <p:cNvSpPr txBox="1"/>
          <p:nvPr>
            <p:ph idx="1" type="body"/>
          </p:nvPr>
        </p:nvSpPr>
        <p:spPr>
          <a:xfrm>
            <a:off x="838200" y="1226127"/>
            <a:ext cx="10515600" cy="462015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100000"/>
              </a:lnSpc>
              <a:spcBef>
                <a:spcPts val="0"/>
              </a:spcBef>
              <a:spcAft>
                <a:spcPts val="0"/>
              </a:spcAft>
              <a:buClr>
                <a:schemeClr val="dk1"/>
              </a:buClr>
              <a:buSzPts val="3200"/>
              <a:buChar char="•"/>
            </a:pPr>
            <a:r>
              <a:rPr lang="en-US" sz="3200"/>
              <a:t>प्रासंगिकता</a:t>
            </a:r>
            <a:endParaRPr sz="3200"/>
          </a:p>
          <a:p>
            <a:pPr indent="-228600" lvl="1" marL="685800" rtl="0" algn="l">
              <a:lnSpc>
                <a:spcPct val="100000"/>
              </a:lnSpc>
              <a:spcBef>
                <a:spcPts val="200"/>
              </a:spcBef>
              <a:spcAft>
                <a:spcPts val="0"/>
              </a:spcAft>
              <a:buClr>
                <a:schemeClr val="dk1"/>
              </a:buClr>
              <a:buSzPts val="2400"/>
              <a:buChar char="–"/>
            </a:pPr>
            <a:r>
              <a:rPr lang="en-US"/>
              <a:t>क्या जानकारी सीधे तौर पर एक या अधिक सीखने के परिणामों को संबोधित करती है?</a:t>
            </a:r>
            <a:endParaRPr/>
          </a:p>
          <a:p>
            <a:pPr indent="-228600" lvl="0" marL="228600" rtl="0" algn="l">
              <a:lnSpc>
                <a:spcPct val="100000"/>
              </a:lnSpc>
              <a:spcBef>
                <a:spcPts val="200"/>
              </a:spcBef>
              <a:spcAft>
                <a:spcPts val="0"/>
              </a:spcAft>
              <a:buClr>
                <a:schemeClr val="dk1"/>
              </a:buClr>
              <a:buSzPts val="3200"/>
              <a:buChar char="•"/>
            </a:pPr>
            <a:r>
              <a:rPr lang="en-US" sz="3200"/>
              <a:t>शुद्धता</a:t>
            </a:r>
            <a:endParaRPr sz="3200"/>
          </a:p>
          <a:p>
            <a:pPr indent="-228600" lvl="1" marL="685800" rtl="0" algn="l">
              <a:lnSpc>
                <a:spcPct val="100000"/>
              </a:lnSpc>
              <a:spcBef>
                <a:spcPts val="200"/>
              </a:spcBef>
              <a:spcAft>
                <a:spcPts val="0"/>
              </a:spcAft>
              <a:buClr>
                <a:schemeClr val="dk1"/>
              </a:buClr>
              <a:buSzPts val="2400"/>
              <a:buChar char="–"/>
            </a:pPr>
            <a:r>
              <a:rPr lang="en-US"/>
              <a:t>क्या जानकारी सटीक है और सीखने के परिणामों के अनुरूप है? </a:t>
            </a:r>
            <a:endParaRPr/>
          </a:p>
          <a:p>
            <a:pPr indent="-228600" lvl="1" marL="685800" rtl="0" algn="l">
              <a:lnSpc>
                <a:spcPct val="100000"/>
              </a:lnSpc>
              <a:spcBef>
                <a:spcPts val="200"/>
              </a:spcBef>
              <a:spcAft>
                <a:spcPts val="0"/>
              </a:spcAft>
              <a:buClr>
                <a:schemeClr val="dk1"/>
              </a:buClr>
              <a:buSzPts val="2400"/>
              <a:buChar char="–"/>
            </a:pPr>
            <a:r>
              <a:rPr lang="en-US"/>
              <a:t>क्या कोई प्रमुख सामग्री या वर्तनी संबंधी त्रुटियाँ या चूक हैं?</a:t>
            </a:r>
            <a:endParaRPr/>
          </a:p>
          <a:p>
            <a:pPr indent="-228600" lvl="1" marL="685800" rtl="0" algn="l">
              <a:lnSpc>
                <a:spcPct val="100000"/>
              </a:lnSpc>
              <a:spcBef>
                <a:spcPts val="200"/>
              </a:spcBef>
              <a:spcAft>
                <a:spcPts val="0"/>
              </a:spcAft>
              <a:buClr>
                <a:schemeClr val="dk1"/>
              </a:buClr>
              <a:buSzPts val="2400"/>
              <a:buChar char="–"/>
            </a:pPr>
            <a:r>
              <a:rPr lang="en-US"/>
              <a:t>क्या सामग्री की सहकर्मी समीक्षा की गई है?</a:t>
            </a:r>
            <a:endParaRPr/>
          </a:p>
          <a:p>
            <a:pPr indent="-228600" lvl="0" marL="228600" rtl="0" algn="l">
              <a:lnSpc>
                <a:spcPct val="100000"/>
              </a:lnSpc>
              <a:spcBef>
                <a:spcPts val="200"/>
              </a:spcBef>
              <a:spcAft>
                <a:spcPts val="0"/>
              </a:spcAft>
              <a:buClr>
                <a:schemeClr val="dk1"/>
              </a:buClr>
              <a:buSzPts val="3200"/>
              <a:buChar char="•"/>
            </a:pPr>
            <a:r>
              <a:rPr lang="en-US" sz="3200"/>
              <a:t>उत्पादन गुणवत्ता</a:t>
            </a:r>
            <a:endParaRPr sz="3200"/>
          </a:p>
          <a:p>
            <a:pPr indent="-228600" lvl="1" marL="685800" rtl="0" algn="l">
              <a:lnSpc>
                <a:spcPct val="100000"/>
              </a:lnSpc>
              <a:spcBef>
                <a:spcPts val="200"/>
              </a:spcBef>
              <a:spcAft>
                <a:spcPts val="0"/>
              </a:spcAft>
              <a:buClr>
                <a:schemeClr val="dk1"/>
              </a:buClr>
              <a:buSzPts val="2400"/>
              <a:buChar char="–"/>
            </a:pPr>
            <a:r>
              <a:rPr lang="en-US"/>
              <a:t>क्या लेआउट और इंटरफ़ेस का सञ्चालन करना आसान है?</a:t>
            </a:r>
            <a:endParaRPr/>
          </a:p>
          <a:p>
            <a:pPr indent="-228600" lvl="1" marL="685800" rtl="0" algn="l">
              <a:lnSpc>
                <a:spcPct val="100000"/>
              </a:lnSpc>
              <a:spcBef>
                <a:spcPts val="200"/>
              </a:spcBef>
              <a:spcAft>
                <a:spcPts val="0"/>
              </a:spcAft>
              <a:buClr>
                <a:schemeClr val="dk1"/>
              </a:buClr>
              <a:buSzPts val="2400"/>
              <a:buChar char="–"/>
            </a:pPr>
            <a:r>
              <a:rPr lang="en-US"/>
              <a:t>क्या डिज़ाइन सुविधाएँ सीखने को बढ़ाती हैं?</a:t>
            </a:r>
            <a:endParaRPr/>
          </a:p>
          <a:p>
            <a:pPr indent="-228600" lvl="1" marL="685800" rtl="0" algn="l">
              <a:lnSpc>
                <a:spcPct val="100000"/>
              </a:lnSpc>
              <a:spcBef>
                <a:spcPts val="200"/>
              </a:spcBef>
              <a:spcAft>
                <a:spcPts val="0"/>
              </a:spcAft>
              <a:buClr>
                <a:schemeClr val="dk1"/>
              </a:buClr>
              <a:buSzPts val="2400"/>
              <a:buChar char="–"/>
            </a:pPr>
            <a:r>
              <a:rPr lang="en-US"/>
              <a:t>मल्टीमीडिया संसाधनों के लिए, क्या ऑडियो/वीडियो गुणवत्ता उच्च है?</a:t>
            </a:r>
            <a:endParaRPr/>
          </a:p>
          <a:p>
            <a:pPr indent="-101600" lvl="0" marL="228600" rtl="0" algn="l">
              <a:lnSpc>
                <a:spcPct val="100000"/>
              </a:lnSpc>
              <a:spcBef>
                <a:spcPts val="200"/>
              </a:spcBef>
              <a:spcAft>
                <a:spcPts val="0"/>
              </a:spcAft>
              <a:buClr>
                <a:schemeClr val="dk1"/>
              </a:buClr>
              <a:buSzPts val="2000"/>
              <a:buNone/>
            </a:pPr>
            <a:r>
              <a:t/>
            </a:r>
            <a:endParaRPr sz="2000"/>
          </a:p>
        </p:txBody>
      </p:sp>
      <p:sp>
        <p:nvSpPr>
          <p:cNvPr id="385" name="Google Shape;385;p21"/>
          <p:cNvSpPr txBox="1"/>
          <p:nvPr/>
        </p:nvSpPr>
        <p:spPr>
          <a:xfrm>
            <a:off x="1705840" y="5677008"/>
            <a:ext cx="8780319"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600"/>
              <a:buFont typeface="Times New Roman"/>
              <a:buNone/>
            </a:pPr>
            <a:r>
              <a:rPr b="0" i="0" lang="en-US" sz="160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Faculty Guide for Evaluating Open Education Resources</a:t>
            </a:r>
            <a:r>
              <a:rPr b="0" i="0" lang="en-US" sz="1600" u="none" cap="none" strike="noStrike">
                <a:solidFill>
                  <a:schemeClr val="dk1"/>
                </a:solidFill>
                <a:latin typeface="Times New Roman"/>
                <a:ea typeface="Times New Roman"/>
                <a:cs typeface="Times New Roman"/>
                <a:sym typeface="Times New Roman"/>
              </a:rPr>
              <a:t> by BCcampus is licensed under </a:t>
            </a:r>
            <a:r>
              <a:rPr b="0" i="0" lang="en-US" sz="1600" u="sng" cap="none" strike="noStrike">
                <a:solidFill>
                  <a:schemeClr val="dk1"/>
                </a:solidFill>
                <a:latin typeface="Times New Roman"/>
                <a:ea typeface="Times New Roman"/>
                <a:cs typeface="Times New Roman"/>
                <a:sym typeface="Times New Roman"/>
                <a:hlinkClick r:id="rId4">
                  <a:extLst>
                    <a:ext uri="{A12FA001-AC4F-418D-AE19-62706E023703}">
                      <ahyp:hlinkClr val="tx"/>
                    </a:ext>
                  </a:extLst>
                </a:hlinkClick>
              </a:rPr>
              <a:t>CC BY 4.0</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22"/>
          <p:cNvSpPr txBox="1"/>
          <p:nvPr>
            <p:ph type="title"/>
          </p:nvPr>
        </p:nvSpPr>
        <p:spPr>
          <a:xfrm>
            <a:off x="838200" y="365125"/>
            <a:ext cx="10515600" cy="132556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5100"/>
              <a:buFont typeface="Calibri"/>
              <a:buNone/>
            </a:pPr>
            <a:r>
              <a:rPr lang="en-US"/>
              <a:t>OER चेकलिस्ट का मूल्यांकन</a:t>
            </a:r>
            <a:endParaRPr/>
          </a:p>
        </p:txBody>
      </p:sp>
      <p:sp>
        <p:nvSpPr>
          <p:cNvPr id="391" name="Google Shape;391;p22"/>
          <p:cNvSpPr txBox="1"/>
          <p:nvPr>
            <p:ph idx="4294967295" type="body"/>
          </p:nvPr>
        </p:nvSpPr>
        <p:spPr>
          <a:xfrm>
            <a:off x="831761" y="1022888"/>
            <a:ext cx="11043937" cy="5294763"/>
          </a:xfrm>
          <a:prstGeom prst="rect">
            <a:avLst/>
          </a:prstGeom>
          <a:noFill/>
          <a:ln>
            <a:noFill/>
          </a:ln>
        </p:spPr>
        <p:txBody>
          <a:bodyPr anchorCtr="0" anchor="t" bIns="45700" lIns="91425" spcFirstLastPara="1" rIns="91425" wrap="square" tIns="45700">
            <a:noAutofit/>
          </a:bodyPr>
          <a:lstStyle/>
          <a:p>
            <a:pPr indent="-165100" lvl="0" marL="228600" rtl="0" algn="l">
              <a:lnSpc>
                <a:spcPct val="100000"/>
              </a:lnSpc>
              <a:spcBef>
                <a:spcPts val="200"/>
              </a:spcBef>
              <a:spcAft>
                <a:spcPts val="0"/>
              </a:spcAft>
              <a:buSzPts val="1800"/>
              <a:buChar char="•"/>
            </a:pPr>
            <a:r>
              <a:rPr lang="en-US"/>
              <a:t>सरल उपयोग</a:t>
            </a:r>
            <a:endParaRPr/>
          </a:p>
          <a:p>
            <a:pPr indent="-228600" lvl="1" marL="685800" rtl="0" algn="l">
              <a:lnSpc>
                <a:spcPct val="110000"/>
              </a:lnSpc>
              <a:spcBef>
                <a:spcPts val="200"/>
              </a:spcBef>
              <a:spcAft>
                <a:spcPts val="0"/>
              </a:spcAft>
              <a:buClr>
                <a:schemeClr val="dk1"/>
              </a:buClr>
              <a:buSzPts val="1800"/>
              <a:buFont typeface="Arial"/>
              <a:buChar char="–"/>
            </a:pPr>
            <a:r>
              <a:rPr lang="en-US"/>
              <a:t>क्या संसाधन वैकल्पिक स्वरूपों (जैसे .doc या .odf) में उपलब्ध है?</a:t>
            </a:r>
            <a:endParaRPr/>
          </a:p>
          <a:p>
            <a:pPr indent="-228600" lvl="1" marL="685800" rtl="0" algn="l">
              <a:lnSpc>
                <a:spcPct val="110000"/>
              </a:lnSpc>
              <a:spcBef>
                <a:spcPts val="200"/>
              </a:spcBef>
              <a:spcAft>
                <a:spcPts val="0"/>
              </a:spcAft>
              <a:buClr>
                <a:schemeClr val="dk1"/>
              </a:buClr>
              <a:buSzPts val="1800"/>
              <a:buFont typeface="Arial"/>
              <a:buChar char="–"/>
            </a:pPr>
            <a:r>
              <a:rPr lang="en-US"/>
              <a:t>ऑडियो या वीडियो संसाधनों के लिए, क्या कोई प्रतिलेख या उपशीर्षक है?</a:t>
            </a:r>
            <a:endParaRPr/>
          </a:p>
          <a:p>
            <a:pPr indent="-228600" lvl="0" marL="228600" rtl="0" algn="l">
              <a:lnSpc>
                <a:spcPct val="100000"/>
              </a:lnSpc>
              <a:spcBef>
                <a:spcPts val="0"/>
              </a:spcBef>
              <a:spcAft>
                <a:spcPts val="0"/>
              </a:spcAft>
              <a:buClr>
                <a:schemeClr val="dk1"/>
              </a:buClr>
              <a:buSzPts val="1800"/>
              <a:buChar char="•"/>
            </a:pPr>
            <a:r>
              <a:rPr lang="en-US"/>
              <a:t>अन्तरक्रियाशीलता</a:t>
            </a:r>
            <a:endParaRPr/>
          </a:p>
          <a:p>
            <a:pPr indent="-228600" lvl="1" marL="685800" rtl="0" algn="l">
              <a:lnSpc>
                <a:spcPct val="100000"/>
              </a:lnSpc>
              <a:spcBef>
                <a:spcPts val="200"/>
              </a:spcBef>
              <a:spcAft>
                <a:spcPts val="0"/>
              </a:spcAft>
              <a:buClr>
                <a:schemeClr val="dk1"/>
              </a:buClr>
              <a:buSzPts val="1800"/>
              <a:buChar char="–"/>
            </a:pPr>
            <a:r>
              <a:rPr lang="en-US"/>
              <a:t>क्या संसाधन सक्रिय शिक्षण और कक्षा भागीदारी को प्रोत्साहित करता है? यदि नहीं, तो क्या आप उसे संसाधन में जोड़ने में सक्षम हैं?</a:t>
            </a:r>
            <a:endParaRPr/>
          </a:p>
          <a:p>
            <a:pPr indent="-228600" lvl="1" marL="685800" rtl="0" algn="l">
              <a:lnSpc>
                <a:spcPct val="100000"/>
              </a:lnSpc>
              <a:spcBef>
                <a:spcPts val="200"/>
              </a:spcBef>
              <a:spcAft>
                <a:spcPts val="0"/>
              </a:spcAft>
              <a:buClr>
                <a:schemeClr val="dk1"/>
              </a:buClr>
              <a:buSzPts val="1800"/>
              <a:buChar char="–"/>
            </a:pPr>
            <a:r>
              <a:rPr lang="en-US"/>
              <a:t>क्या छात्रों के लिए सामग्री की अपनी समझ का परीक्षण करने के अवसर हैं (उदाहरण के लिए एक ऐसा वीडियो जिस में सवाल अंतर्निहित हों)?</a:t>
            </a:r>
            <a:endParaRPr b="0" i="0" u="none" strike="noStrike"/>
          </a:p>
          <a:p>
            <a:pPr indent="-228600" lvl="0" marL="228600" rtl="0" algn="l">
              <a:lnSpc>
                <a:spcPct val="100000"/>
              </a:lnSpc>
              <a:spcBef>
                <a:spcPts val="200"/>
              </a:spcBef>
              <a:spcAft>
                <a:spcPts val="0"/>
              </a:spcAft>
              <a:buClr>
                <a:schemeClr val="dk1"/>
              </a:buClr>
              <a:buSzPts val="1800"/>
              <a:buChar char="•"/>
            </a:pPr>
            <a:r>
              <a:rPr lang="en-US"/>
              <a:t>लाइसेंसिंग</a:t>
            </a:r>
            <a:endParaRPr/>
          </a:p>
          <a:p>
            <a:pPr indent="-228600" lvl="1" marL="685800" rtl="0" algn="l">
              <a:lnSpc>
                <a:spcPct val="100000"/>
              </a:lnSpc>
              <a:spcBef>
                <a:spcPts val="200"/>
              </a:spcBef>
              <a:spcAft>
                <a:spcPts val="0"/>
              </a:spcAft>
              <a:buClr>
                <a:schemeClr val="dk1"/>
              </a:buClr>
              <a:buSzPts val="1800"/>
              <a:buChar char="–"/>
            </a:pPr>
            <a:r>
              <a:rPr lang="en-US"/>
              <a:t>क्या लाइसेंस सामग्री के शैक्षिक पुन: उपयोग की अनुमति देता है?</a:t>
            </a:r>
            <a:endParaRPr/>
          </a:p>
          <a:p>
            <a:pPr indent="-228600" lvl="1" marL="685800" rtl="0" algn="l">
              <a:lnSpc>
                <a:spcPct val="100000"/>
              </a:lnSpc>
              <a:spcBef>
                <a:spcPts val="200"/>
              </a:spcBef>
              <a:spcAft>
                <a:spcPts val="0"/>
              </a:spcAft>
              <a:buClr>
                <a:schemeClr val="dk1"/>
              </a:buClr>
              <a:buSzPts val="1800"/>
              <a:buChar char="–"/>
            </a:pPr>
            <a:r>
              <a:rPr lang="en-US"/>
              <a:t>क्या लाइसेंस सामग्री में संशोधन या अनुकूलन की अनुमति देता है? </a:t>
            </a:r>
            <a:endParaRPr/>
          </a:p>
        </p:txBody>
      </p:sp>
      <p:sp>
        <p:nvSpPr>
          <p:cNvPr id="392" name="Google Shape;392;p22"/>
          <p:cNvSpPr txBox="1"/>
          <p:nvPr/>
        </p:nvSpPr>
        <p:spPr>
          <a:xfrm>
            <a:off x="1702083" y="5706751"/>
            <a:ext cx="8780319" cy="33855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600"/>
              <a:buFont typeface="Times New Roman"/>
              <a:buNone/>
            </a:pPr>
            <a:r>
              <a:rPr b="0" i="0" lang="en-US" sz="1600" u="sng" cap="none" strike="noStrike">
                <a:solidFill>
                  <a:schemeClr val="dk1"/>
                </a:solidFill>
                <a:latin typeface="Times New Roman"/>
                <a:ea typeface="Times New Roman"/>
                <a:cs typeface="Times New Roman"/>
                <a:sym typeface="Times New Roman"/>
                <a:hlinkClick r:id="rId3">
                  <a:extLst>
                    <a:ext uri="{A12FA001-AC4F-418D-AE19-62706E023703}">
                      <ahyp:hlinkClr val="tx"/>
                    </a:ext>
                  </a:extLst>
                </a:hlinkClick>
              </a:rPr>
              <a:t>Faculty Guide for Evaluating Open Education Resources</a:t>
            </a:r>
            <a:r>
              <a:rPr b="0" i="0" lang="en-US" sz="1600" u="none" cap="none" strike="noStrike">
                <a:solidFill>
                  <a:schemeClr val="dk1"/>
                </a:solidFill>
                <a:latin typeface="Times New Roman"/>
                <a:ea typeface="Times New Roman"/>
                <a:cs typeface="Times New Roman"/>
                <a:sym typeface="Times New Roman"/>
              </a:rPr>
              <a:t> by BCcampus is licensed under </a:t>
            </a:r>
            <a:r>
              <a:rPr b="0" i="0" lang="en-US" sz="1600" u="sng" cap="none" strike="noStrike">
                <a:solidFill>
                  <a:schemeClr val="dk1"/>
                </a:solidFill>
                <a:latin typeface="Times New Roman"/>
                <a:ea typeface="Times New Roman"/>
                <a:cs typeface="Times New Roman"/>
                <a:sym typeface="Times New Roman"/>
                <a:hlinkClick r:id="rId4">
                  <a:extLst>
                    <a:ext uri="{A12FA001-AC4F-418D-AE19-62706E023703}">
                      <ahyp:hlinkClr val="tx"/>
                    </a:ext>
                  </a:extLst>
                </a:hlinkClick>
              </a:rPr>
              <a:t>CC BY 4.0</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23"/>
          <p:cNvSpPr txBox="1"/>
          <p:nvPr>
            <p:ph type="title"/>
          </p:nvPr>
        </p:nvSpPr>
        <p:spPr>
          <a:xfrm>
            <a:off x="838200" y="172720"/>
            <a:ext cx="10515600" cy="670146"/>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US"/>
              <a:t>RAP-OER-IFP क्यूरेशन रूब्रिक</a:t>
            </a:r>
            <a:endParaRPr/>
          </a:p>
        </p:txBody>
      </p:sp>
      <p:sp>
        <p:nvSpPr>
          <p:cNvPr id="399" name="Google Shape;399;p23"/>
          <p:cNvSpPr txBox="1"/>
          <p:nvPr/>
        </p:nvSpPr>
        <p:spPr>
          <a:xfrm>
            <a:off x="838200" y="5471360"/>
            <a:ext cx="10515600" cy="58477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0" i="0" lang="en-US" sz="1600" u="sng" cap="none" strike="noStrike">
                <a:solidFill>
                  <a:srgbClr val="0000FF"/>
                </a:solidFill>
                <a:highlight>
                  <a:srgbClr val="FFFFFF"/>
                </a:highlight>
                <a:latin typeface="Open Sans"/>
                <a:ea typeface="Open Sans"/>
                <a:cs typeface="Open Sans"/>
                <a:sym typeface="Open Sans"/>
                <a:hlinkClick r:id="rId3">
                  <a:extLst>
                    <a:ext uri="{A12FA001-AC4F-418D-AE19-62706E023703}">
                      <ahyp:hlinkClr val="tx"/>
                    </a:ext>
                  </a:extLst>
                </a:hlinkClick>
              </a:rPr>
              <a:t>RAP Curation Rubric to Assess the Pedagogical Potential of Open Educational Resources (OER) for use on Interactive Flat Panel (IFP) Devices in Schools Version 1</a:t>
            </a:r>
            <a:r>
              <a:rPr b="0" i="0" lang="en-US" sz="1600" u="none" cap="none" strike="noStrike">
                <a:solidFill>
                  <a:srgbClr val="000000"/>
                </a:solidFill>
                <a:highlight>
                  <a:srgbClr val="FFFFFF"/>
                </a:highlight>
                <a:latin typeface="Open Sans"/>
                <a:ea typeface="Open Sans"/>
                <a:cs typeface="Open Sans"/>
                <a:sym typeface="Open Sans"/>
              </a:rPr>
              <a:t> by </a:t>
            </a:r>
            <a:r>
              <a:rPr b="0" i="0" lang="en-US" sz="1600" u="none" cap="none" strike="noStrike">
                <a:solidFill>
                  <a:srgbClr val="0000FF"/>
                </a:solidFill>
                <a:highlight>
                  <a:srgbClr val="FFFFFF"/>
                </a:highlight>
                <a:latin typeface="Open Sans"/>
                <a:ea typeface="Open Sans"/>
                <a:cs typeface="Open Sans"/>
                <a:sym typeface="Open Sans"/>
              </a:rPr>
              <a:t>CETE, Tata Institute of Social Sciences</a:t>
            </a:r>
            <a:r>
              <a:rPr b="0" i="0" lang="en-US" sz="1600" u="none" cap="none" strike="noStrike">
                <a:solidFill>
                  <a:srgbClr val="000000"/>
                </a:solidFill>
                <a:highlight>
                  <a:srgbClr val="FFFFFF"/>
                </a:highlight>
                <a:latin typeface="Open Sans"/>
                <a:ea typeface="Open Sans"/>
                <a:cs typeface="Open Sans"/>
                <a:sym typeface="Open Sans"/>
              </a:rPr>
              <a:t> is licensed under </a:t>
            </a:r>
            <a:r>
              <a:rPr b="0" i="0" lang="en-US" sz="1600" u="sng" cap="none" strike="noStrike">
                <a:solidFill>
                  <a:srgbClr val="0000FF"/>
                </a:solidFill>
                <a:highlight>
                  <a:srgbClr val="FFFFFF"/>
                </a:highlight>
                <a:latin typeface="Open Sans"/>
                <a:ea typeface="Open Sans"/>
                <a:cs typeface="Open Sans"/>
                <a:sym typeface="Open Sans"/>
                <a:hlinkClick r:id="rId4">
                  <a:extLst>
                    <a:ext uri="{A12FA001-AC4F-418D-AE19-62706E023703}">
                      <ahyp:hlinkClr val="tx"/>
                    </a:ext>
                  </a:extLst>
                </a:hlinkClick>
              </a:rPr>
              <a:t>CC BY-SA 4.0</a:t>
            </a:r>
            <a:endParaRPr b="0" i="0" sz="1600" u="none" cap="none" strike="noStrike">
              <a:solidFill>
                <a:schemeClr val="dk1"/>
              </a:solidFill>
              <a:latin typeface="Calibri"/>
              <a:ea typeface="Calibri"/>
              <a:cs typeface="Calibri"/>
              <a:sym typeface="Calibri"/>
            </a:endParaRPr>
          </a:p>
        </p:txBody>
      </p:sp>
      <p:sp>
        <p:nvSpPr>
          <p:cNvPr id="400" name="Google Shape;400;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401" name="Google Shape;401;p23"/>
          <p:cNvSpPr txBox="1"/>
          <p:nvPr>
            <p:ph idx="1" type="body"/>
          </p:nvPr>
        </p:nvSpPr>
        <p:spPr>
          <a:xfrm>
            <a:off x="589280" y="965330"/>
            <a:ext cx="11155680" cy="475737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US"/>
              <a:t>R</a:t>
            </a:r>
            <a:r>
              <a:rPr lang="en-US"/>
              <a:t>elevance, </a:t>
            </a:r>
            <a:r>
              <a:rPr b="1" lang="en-US"/>
              <a:t>A</a:t>
            </a:r>
            <a:r>
              <a:rPr lang="en-US"/>
              <a:t>ffordance and </a:t>
            </a:r>
            <a:r>
              <a:rPr b="1" lang="en-US"/>
              <a:t>P</a:t>
            </a:r>
            <a:r>
              <a:rPr lang="en-US"/>
              <a:t>edagogical Practice (RAP) क्यूरेशन रूब्रिक</a:t>
            </a:r>
            <a:endParaRPr/>
          </a:p>
          <a:p>
            <a:pPr indent="-228600" lvl="0" marL="228600" rtl="0" algn="l">
              <a:lnSpc>
                <a:spcPct val="90000"/>
              </a:lnSpc>
              <a:spcBef>
                <a:spcPts val="1000"/>
              </a:spcBef>
              <a:spcAft>
                <a:spcPts val="0"/>
              </a:spcAft>
              <a:buClr>
                <a:schemeClr val="dk1"/>
              </a:buClr>
              <a:buSzPts val="2800"/>
              <a:buChar char="•"/>
            </a:pPr>
            <a:r>
              <a:rPr lang="en-US"/>
              <a:t>3 पैरामीटर और 15 संकेतक</a:t>
            </a:r>
            <a:endParaRPr/>
          </a:p>
          <a:p>
            <a:pPr indent="-228600" lvl="0" marL="228600" rtl="0" algn="l">
              <a:lnSpc>
                <a:spcPct val="90000"/>
              </a:lnSpc>
              <a:spcBef>
                <a:spcPts val="1000"/>
              </a:spcBef>
              <a:spcAft>
                <a:spcPts val="0"/>
              </a:spcAft>
              <a:buClr>
                <a:schemeClr val="dk1"/>
              </a:buClr>
              <a:buSzPts val="2800"/>
              <a:buChar char="•"/>
            </a:pPr>
            <a:r>
              <a:rPr lang="en-US"/>
              <a:t>स्कूलों में इंटरएक्टिव फ्लैट पैनल (आईएफपी) उपकरणों पर उपयोग के लिए OER की शैक्षणिक क्षमता का आकलन करने के लिए एक व्यापक ढांचा</a:t>
            </a:r>
            <a:endParaRPr/>
          </a:p>
          <a:p>
            <a:pPr indent="-228600" lvl="0" marL="228600" rtl="0" algn="l">
              <a:lnSpc>
                <a:spcPct val="90000"/>
              </a:lnSpc>
              <a:spcBef>
                <a:spcPts val="1000"/>
              </a:spcBef>
              <a:spcAft>
                <a:spcPts val="0"/>
              </a:spcAft>
              <a:buClr>
                <a:schemeClr val="dk1"/>
              </a:buClr>
              <a:buSzPts val="2800"/>
              <a:buChar char="•"/>
            </a:pPr>
            <a:r>
              <a:rPr lang="en-US"/>
              <a:t>IFP उपकरणों पर चयन, क्यूरेटिंग और सार्थक उपयोग की दृष्टि से OER की समीक्षा करें  </a:t>
            </a:r>
            <a:endParaRPr/>
          </a:p>
          <a:p>
            <a:pPr indent="-228600" lvl="1" marL="685800" rtl="0" algn="l">
              <a:lnSpc>
                <a:spcPct val="90000"/>
              </a:lnSpc>
              <a:spcBef>
                <a:spcPts val="500"/>
              </a:spcBef>
              <a:spcAft>
                <a:spcPts val="0"/>
              </a:spcAft>
              <a:buClr>
                <a:schemeClr val="dk1"/>
              </a:buClr>
              <a:buSzPts val="2400"/>
              <a:buChar char="•"/>
            </a:pPr>
            <a:r>
              <a:rPr lang="en-US"/>
              <a:t>छात्रों को सक्रिय रूप से शामिल करें</a:t>
            </a:r>
            <a:endParaRPr/>
          </a:p>
          <a:p>
            <a:pPr indent="-228600" lvl="1" marL="685800" rtl="0" algn="l">
              <a:lnSpc>
                <a:spcPct val="90000"/>
              </a:lnSpc>
              <a:spcBef>
                <a:spcPts val="500"/>
              </a:spcBef>
              <a:spcAft>
                <a:spcPts val="0"/>
              </a:spcAft>
              <a:buClr>
                <a:schemeClr val="dk1"/>
              </a:buClr>
              <a:buSzPts val="2400"/>
              <a:buChar char="•"/>
            </a:pPr>
            <a:r>
              <a:rPr lang="en-US"/>
              <a:t>उन्हें सीखने की प्रक्रिया में शामिल होने के अवसर प्रदान करें</a:t>
            </a:r>
            <a:endParaRPr/>
          </a:p>
          <a:p>
            <a:pPr indent="-228600" lvl="1" marL="685800" rtl="0" algn="l">
              <a:lnSpc>
                <a:spcPct val="90000"/>
              </a:lnSpc>
              <a:spcBef>
                <a:spcPts val="500"/>
              </a:spcBef>
              <a:spcAft>
                <a:spcPts val="0"/>
              </a:spcAft>
              <a:buClr>
                <a:schemeClr val="dk1"/>
              </a:buClr>
              <a:buSzPts val="2400"/>
              <a:buChar char="•"/>
            </a:pPr>
            <a:r>
              <a:rPr lang="en-US"/>
              <a:t>एक-दूसरे और शिक्षक के साथ बातचीत करें</a:t>
            </a:r>
            <a:endParaRPr/>
          </a:p>
          <a:p>
            <a:pPr indent="-228600" lvl="1" marL="685800" rtl="0" algn="l">
              <a:lnSpc>
                <a:spcPct val="90000"/>
              </a:lnSpc>
              <a:spcBef>
                <a:spcPts val="500"/>
              </a:spcBef>
              <a:spcAft>
                <a:spcPts val="0"/>
              </a:spcAft>
              <a:buClr>
                <a:schemeClr val="dk1"/>
              </a:buClr>
              <a:buSzPts val="2400"/>
              <a:buChar char="•"/>
            </a:pPr>
            <a:r>
              <a:rPr lang="en-US"/>
              <a:t>उच्च स्तरीय सोच को बढ़ावा देने के लिए समग्र शिक्षाशास्त्र को बढ़ाना</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05" name="Shape 405"/>
        <p:cNvGrpSpPr/>
        <p:nvPr/>
      </p:nvGrpSpPr>
      <p:grpSpPr>
        <a:xfrm>
          <a:off x="0" y="0"/>
          <a:ext cx="0" cy="0"/>
          <a:chOff x="0" y="0"/>
          <a:chExt cx="0" cy="0"/>
        </a:xfrm>
      </p:grpSpPr>
      <p:sp>
        <p:nvSpPr>
          <p:cNvPr id="406" name="Google Shape;406;p24"/>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07" name="Google Shape;407;p24"/>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08" name="Google Shape;408;p24"/>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09" name="Google Shape;409;p24"/>
          <p:cNvSpPr txBox="1"/>
          <p:nvPr>
            <p:ph type="title"/>
          </p:nvPr>
        </p:nvSpPr>
        <p:spPr>
          <a:xfrm>
            <a:off x="1524000" y="1293338"/>
            <a:ext cx="9144000" cy="327459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2"/>
              </a:buClr>
              <a:buSzPts val="4000"/>
              <a:buFont typeface="Calibri"/>
              <a:buNone/>
            </a:pPr>
            <a:r>
              <a:rPr lang="en-US" sz="7200">
                <a:solidFill>
                  <a:schemeClr val="dk1"/>
                </a:solidFill>
                <a:latin typeface="Calibri"/>
                <a:ea typeface="Calibri"/>
                <a:cs typeface="Calibri"/>
                <a:sym typeface="Calibri"/>
              </a:rPr>
              <a:t>OER ढूँढना </a:t>
            </a:r>
            <a:endParaRPr/>
          </a:p>
        </p:txBody>
      </p:sp>
      <p:cxnSp>
        <p:nvCxnSpPr>
          <p:cNvPr id="410" name="Google Shape;410;p24"/>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411" name="Google Shape;411;p24"/>
          <p:cNvSpPr txBox="1"/>
          <p:nvPr>
            <p:ph idx="12" type="sldNum"/>
          </p:nvPr>
        </p:nvSpPr>
        <p:spPr>
          <a:xfrm>
            <a:off x="8610600" y="6492240"/>
            <a:ext cx="27432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25"/>
          <p:cNvSpPr txBox="1"/>
          <p:nvPr>
            <p:ph type="title"/>
          </p:nvPr>
        </p:nvSpPr>
        <p:spPr>
          <a:xfrm>
            <a:off x="1251677" y="382385"/>
            <a:ext cx="10523379" cy="79871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600"/>
              <a:buFont typeface="Bodoni"/>
              <a:buNone/>
            </a:pPr>
            <a:r>
              <a:rPr lang="en-US"/>
              <a:t>OER ढूँढना और क्यूरेट करना |डेमो</a:t>
            </a:r>
            <a:endParaRPr/>
          </a:p>
        </p:txBody>
      </p:sp>
      <p:sp>
        <p:nvSpPr>
          <p:cNvPr id="417" name="Google Shape;417;p25"/>
          <p:cNvSpPr txBox="1"/>
          <p:nvPr>
            <p:ph idx="1" type="body"/>
          </p:nvPr>
        </p:nvSpPr>
        <p:spPr>
          <a:xfrm>
            <a:off x="1251677" y="1165465"/>
            <a:ext cx="10523379" cy="4714127"/>
          </a:xfrm>
          <a:prstGeom prst="rect">
            <a:avLst/>
          </a:prstGeom>
          <a:noFill/>
          <a:ln>
            <a:noFill/>
          </a:ln>
        </p:spPr>
        <p:txBody>
          <a:bodyPr anchorCtr="0" anchor="t" bIns="45700" lIns="91425" spcFirstLastPara="1" rIns="91425" wrap="square" tIns="45700">
            <a:normAutofit lnSpcReduction="10000"/>
          </a:bodyPr>
          <a:lstStyle/>
          <a:p>
            <a:pPr indent="-406400" lvl="0" marL="457200" rtl="0" algn="l">
              <a:lnSpc>
                <a:spcPct val="110000"/>
              </a:lnSpc>
              <a:spcBef>
                <a:spcPts val="0"/>
              </a:spcBef>
              <a:spcAft>
                <a:spcPts val="0"/>
              </a:spcAft>
              <a:buSzPts val="2800"/>
              <a:buChar char="•"/>
            </a:pPr>
            <a:r>
              <a:rPr lang="en-US"/>
              <a:t>परिणाम-संरेखित ओईआर टेम्पलेट ढूँढना</a:t>
            </a:r>
            <a:endParaRPr/>
          </a:p>
          <a:p>
            <a:pPr indent="-228600" lvl="0" marL="228600" rtl="0" algn="l">
              <a:lnSpc>
                <a:spcPct val="110000"/>
              </a:lnSpc>
              <a:spcBef>
                <a:spcPts val="700"/>
              </a:spcBef>
              <a:spcAft>
                <a:spcPts val="0"/>
              </a:spcAft>
              <a:buClr>
                <a:schemeClr val="dk1"/>
              </a:buClr>
              <a:buSzPts val="2800"/>
              <a:buChar char="•"/>
            </a:pPr>
            <a:r>
              <a:rPr lang="en-US"/>
              <a:t>OER ढूँढना – पाठ</a:t>
            </a:r>
            <a:endParaRPr/>
          </a:p>
          <a:p>
            <a:pPr indent="-228600" lvl="0" marL="228600" rtl="0" algn="l">
              <a:lnSpc>
                <a:spcPct val="110000"/>
              </a:lnSpc>
              <a:spcBef>
                <a:spcPts val="700"/>
              </a:spcBef>
              <a:spcAft>
                <a:spcPts val="0"/>
              </a:spcAft>
              <a:buClr>
                <a:schemeClr val="dk1"/>
              </a:buClr>
              <a:buSzPts val="2800"/>
              <a:buChar char="•"/>
            </a:pPr>
            <a:r>
              <a:rPr lang="en-US"/>
              <a:t>OER ढूँढना – खुली पाठ्यपुस्तकें</a:t>
            </a:r>
            <a:endParaRPr/>
          </a:p>
          <a:p>
            <a:pPr indent="-228600" lvl="0" marL="228600" rtl="0" algn="l">
              <a:lnSpc>
                <a:spcPct val="110000"/>
              </a:lnSpc>
              <a:spcBef>
                <a:spcPts val="700"/>
              </a:spcBef>
              <a:spcAft>
                <a:spcPts val="0"/>
              </a:spcAft>
              <a:buClr>
                <a:schemeClr val="dk1"/>
              </a:buClr>
              <a:buSzPts val="2800"/>
              <a:buChar char="•"/>
            </a:pPr>
            <a:r>
              <a:rPr lang="en-US"/>
              <a:t>OER ढूँढना – छवियाँ</a:t>
            </a:r>
            <a:endParaRPr/>
          </a:p>
          <a:p>
            <a:pPr indent="-228600" lvl="0" marL="228600" rtl="0" algn="l">
              <a:lnSpc>
                <a:spcPct val="110000"/>
              </a:lnSpc>
              <a:spcBef>
                <a:spcPts val="700"/>
              </a:spcBef>
              <a:spcAft>
                <a:spcPts val="0"/>
              </a:spcAft>
              <a:buClr>
                <a:schemeClr val="dk1"/>
              </a:buClr>
              <a:buSzPts val="2800"/>
              <a:buChar char="•"/>
            </a:pPr>
            <a:r>
              <a:rPr lang="en-US"/>
              <a:t>OER ढूँढना – वीडियो</a:t>
            </a:r>
            <a:endParaRPr/>
          </a:p>
          <a:p>
            <a:pPr indent="-228600" lvl="0" marL="228600" rtl="0" algn="l">
              <a:lnSpc>
                <a:spcPct val="110000"/>
              </a:lnSpc>
              <a:spcBef>
                <a:spcPts val="700"/>
              </a:spcBef>
              <a:spcAft>
                <a:spcPts val="0"/>
              </a:spcAft>
              <a:buClr>
                <a:schemeClr val="dk1"/>
              </a:buClr>
              <a:buSzPts val="2800"/>
              <a:buChar char="•"/>
            </a:pPr>
            <a:r>
              <a:rPr lang="en-US"/>
              <a:t>OER ढूँढना – इंटरैक्टिव सामग्री </a:t>
            </a:r>
            <a:endParaRPr/>
          </a:p>
          <a:p>
            <a:pPr indent="-228600" lvl="0" marL="228600" rtl="0" algn="l">
              <a:lnSpc>
                <a:spcPct val="110000"/>
              </a:lnSpc>
              <a:spcBef>
                <a:spcPts val="700"/>
              </a:spcBef>
              <a:spcAft>
                <a:spcPts val="0"/>
              </a:spcAft>
              <a:buClr>
                <a:schemeClr val="dk1"/>
              </a:buClr>
              <a:buSzPts val="2800"/>
              <a:buChar char="•"/>
            </a:pPr>
            <a:r>
              <a:rPr lang="en-US" u="sng">
                <a:solidFill>
                  <a:schemeClr val="hlink"/>
                </a:solidFill>
                <a:hlinkClick r:id="rId3"/>
              </a:rPr>
              <a:t>Open Attribution Builder</a:t>
            </a:r>
            <a:r>
              <a:rPr lang="en-US"/>
              <a:t> का उपयोग करके एट्रिब्यूशन बनाएं</a:t>
            </a:r>
            <a:endParaRPr/>
          </a:p>
          <a:p>
            <a:pPr indent="-228600" lvl="0" marL="228600" rtl="0" algn="l">
              <a:lnSpc>
                <a:spcPct val="110000"/>
              </a:lnSpc>
              <a:spcBef>
                <a:spcPts val="700"/>
              </a:spcBef>
              <a:spcAft>
                <a:spcPts val="0"/>
              </a:spcAft>
              <a:buClr>
                <a:srgbClr val="000000"/>
              </a:buClr>
              <a:buSzPts val="2800"/>
              <a:buChar char="•"/>
            </a:pPr>
            <a:r>
              <a:rPr lang="en-US">
                <a:solidFill>
                  <a:srgbClr val="000000"/>
                </a:solidFill>
              </a:rPr>
              <a:t>क्यूरेटिंग OER</a:t>
            </a:r>
            <a:endParaRPr u="sng">
              <a:solidFill>
                <a:schemeClr val="hlink"/>
              </a:solidFill>
            </a:endParaRPr>
          </a:p>
          <a:p>
            <a:pPr indent="0" lvl="0" marL="0" rtl="0" algn="l">
              <a:lnSpc>
                <a:spcPct val="110000"/>
              </a:lnSpc>
              <a:spcBef>
                <a:spcPts val="700"/>
              </a:spcBef>
              <a:spcAft>
                <a:spcPts val="0"/>
              </a:spcAft>
              <a:buClr>
                <a:schemeClr val="dk1"/>
              </a:buClr>
              <a:buSzPts val="2800"/>
              <a:buNone/>
            </a:pPr>
            <a:r>
              <a:t/>
            </a:r>
            <a:endParaRPr u="sng">
              <a:solidFill>
                <a:schemeClr val="hlink"/>
              </a:solidFill>
            </a:endParaRPr>
          </a:p>
        </p:txBody>
      </p:sp>
      <p:sp>
        <p:nvSpPr>
          <p:cNvPr id="418" name="Google Shape;418;p25"/>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2" name="Shape 422"/>
        <p:cNvGrpSpPr/>
        <p:nvPr/>
      </p:nvGrpSpPr>
      <p:grpSpPr>
        <a:xfrm>
          <a:off x="0" y="0"/>
          <a:ext cx="0" cy="0"/>
          <a:chOff x="0" y="0"/>
          <a:chExt cx="0" cy="0"/>
        </a:xfrm>
      </p:grpSpPr>
      <p:sp>
        <p:nvSpPr>
          <p:cNvPr id="423" name="Google Shape;423;p26"/>
          <p:cNvSpPr txBox="1"/>
          <p:nvPr>
            <p:ph type="title"/>
          </p:nvPr>
        </p:nvSpPr>
        <p:spPr>
          <a:xfrm>
            <a:off x="696178" y="340821"/>
            <a:ext cx="10523379" cy="79871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600"/>
              <a:buFont typeface="Bodoni"/>
              <a:buNone/>
            </a:pPr>
            <a:r>
              <a:rPr lang="en-US"/>
              <a:t>परिणाम-संरेखित OER ढूँढना | खाका</a:t>
            </a:r>
            <a:endParaRPr/>
          </a:p>
        </p:txBody>
      </p:sp>
      <p:sp>
        <p:nvSpPr>
          <p:cNvPr id="424" name="Google Shape;424;p26"/>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graphicFrame>
        <p:nvGraphicFramePr>
          <p:cNvPr id="425" name="Google Shape;425;p26"/>
          <p:cNvGraphicFramePr/>
          <p:nvPr/>
        </p:nvGraphicFramePr>
        <p:xfrm>
          <a:off x="748146" y="1139536"/>
          <a:ext cx="3000000" cy="3000000"/>
        </p:xfrm>
        <a:graphic>
          <a:graphicData uri="http://schemas.openxmlformats.org/drawingml/2006/table">
            <a:tbl>
              <a:tblPr>
                <a:noFill/>
                <a:tableStyleId>{DA0050C3-CB6E-45DC-9873-BD40B1BCFA31}</a:tableStyleId>
              </a:tblPr>
              <a:tblGrid>
                <a:gridCol w="1299525"/>
                <a:gridCol w="1036700"/>
                <a:gridCol w="773875"/>
                <a:gridCol w="1445550"/>
                <a:gridCol w="1138925"/>
                <a:gridCol w="1299525"/>
                <a:gridCol w="1299525"/>
                <a:gridCol w="2336250"/>
              </a:tblGrid>
              <a:tr h="1237975">
                <a:tc>
                  <a:txBody>
                    <a:bodyPr/>
                    <a:lstStyle/>
                    <a:p>
                      <a:pPr indent="0" lvl="0" marL="0" marR="0" rtl="0" algn="ctr">
                        <a:lnSpc>
                          <a:spcPct val="114999"/>
                        </a:lnSpc>
                        <a:spcBef>
                          <a:spcPts val="0"/>
                        </a:spcBef>
                        <a:spcAft>
                          <a:spcPts val="0"/>
                        </a:spcAft>
                        <a:buClr>
                          <a:schemeClr val="dk1"/>
                        </a:buClr>
                        <a:buSzPts val="1600"/>
                        <a:buFont typeface="Calibri"/>
                        <a:buNone/>
                      </a:pPr>
                      <a:r>
                        <a:rPr b="1" lang="en-US" sz="1600" u="none" cap="none" strike="noStrike">
                          <a:latin typeface="Calibri"/>
                          <a:ea typeface="Calibri"/>
                          <a:cs typeface="Calibri"/>
                          <a:sym typeface="Calibri"/>
                        </a:rPr>
                        <a:t>अध्याय # एवं शीर्षक और</a:t>
                      </a:r>
                      <a:endParaRPr b="1" sz="1600" u="none" cap="none" strike="noStrike">
                        <a:latin typeface="Calibri"/>
                        <a:ea typeface="Calibri"/>
                        <a:cs typeface="Calibri"/>
                        <a:sym typeface="Calibri"/>
                      </a:endParaRPr>
                    </a:p>
                    <a:p>
                      <a:pPr indent="0" lvl="0" marL="0" marR="0" rtl="0" algn="ctr">
                        <a:lnSpc>
                          <a:spcPct val="114999"/>
                        </a:lnSpc>
                        <a:spcBef>
                          <a:spcPts val="0"/>
                        </a:spcBef>
                        <a:spcAft>
                          <a:spcPts val="0"/>
                        </a:spcAft>
                        <a:buClr>
                          <a:schemeClr val="dk1"/>
                        </a:buClr>
                        <a:buSzPts val="1600"/>
                        <a:buFont typeface="Calibri"/>
                        <a:buNone/>
                      </a:pPr>
                      <a:r>
                        <a:rPr b="1" lang="en-US" sz="1600" u="none" cap="none" strike="noStrike">
                          <a:latin typeface="Calibri"/>
                          <a:ea typeface="Calibri"/>
                          <a:cs typeface="Calibri"/>
                          <a:sym typeface="Calibri"/>
                        </a:rPr>
                        <a:t>सीखने के परिणाम</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latin typeface="Calibri"/>
                          <a:ea typeface="Calibri"/>
                          <a:cs typeface="Calibri"/>
                          <a:sym typeface="Calibri"/>
                        </a:rPr>
                        <a:t>सामग्री प्रारूप</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highlight>
                            <a:srgbClr val="FFFF00"/>
                          </a:highlight>
                          <a:latin typeface="Calibri"/>
                          <a:ea typeface="Calibri"/>
                          <a:cs typeface="Calibri"/>
                          <a:sym typeface="Calibri"/>
                        </a:rPr>
                        <a:t>शीर्षक</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highlight>
                            <a:srgbClr val="FFFF00"/>
                          </a:highlight>
                          <a:latin typeface="Calibri"/>
                          <a:ea typeface="Calibri"/>
                          <a:cs typeface="Calibri"/>
                          <a:sym typeface="Calibri"/>
                        </a:rPr>
                        <a:t>लेखक/निर्माता/संस्था</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highlight>
                            <a:srgbClr val="FFFF00"/>
                          </a:highlight>
                          <a:latin typeface="Calibri"/>
                          <a:ea typeface="Calibri"/>
                          <a:cs typeface="Calibri"/>
                          <a:sym typeface="Calibri"/>
                        </a:rPr>
                        <a:t>स्रोत</a:t>
                      </a:r>
                      <a:r>
                        <a:rPr b="1" lang="en-US" sz="1600" u="none" cap="none" strike="noStrike">
                          <a:latin typeface="Calibri"/>
                          <a:ea typeface="Calibri"/>
                          <a:cs typeface="Calibri"/>
                          <a:sym typeface="Calibri"/>
                        </a:rPr>
                        <a:t> / URL</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highlight>
                            <a:srgbClr val="FFFF00"/>
                          </a:highlight>
                          <a:latin typeface="Calibri"/>
                          <a:ea typeface="Calibri"/>
                          <a:cs typeface="Calibri"/>
                          <a:sym typeface="Calibri"/>
                        </a:rPr>
                        <a:t>लाइसेंस (CC लाइसेंस)</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latin typeface="Calibri"/>
                          <a:ea typeface="Calibri"/>
                          <a:cs typeface="Calibri"/>
                          <a:sym typeface="Calibri"/>
                        </a:rPr>
                        <a:t>CC आरोपण (TASL)</a:t>
                      </a:r>
                      <a:endParaRPr b="1" sz="1600" u="none" cap="none" strike="noStrike">
                        <a:latin typeface="Calibri"/>
                        <a:ea typeface="Calibri"/>
                        <a:cs typeface="Calibri"/>
                        <a:sym typeface="Calibri"/>
                      </a:endParaRPr>
                    </a:p>
                  </a:txBody>
                  <a:tcPr marT="41800" marB="41800" marR="41800" marL="41800"/>
                </a:tc>
                <a:tc>
                  <a:txBody>
                    <a:bodyPr/>
                    <a:lstStyle/>
                    <a:p>
                      <a:pPr indent="0" lvl="0" marL="0" marR="0" rtl="0" algn="ctr">
                        <a:lnSpc>
                          <a:spcPct val="115000"/>
                        </a:lnSpc>
                        <a:spcBef>
                          <a:spcPts val="0"/>
                        </a:spcBef>
                        <a:spcAft>
                          <a:spcPts val="0"/>
                        </a:spcAft>
                        <a:buClr>
                          <a:schemeClr val="dk1"/>
                        </a:buClr>
                        <a:buSzPts val="1600"/>
                        <a:buFont typeface="Calibri"/>
                        <a:buNone/>
                      </a:pPr>
                      <a:r>
                        <a:rPr b="1" lang="en-US" sz="1600" u="none" cap="none" strike="noStrike">
                          <a:latin typeface="Calibri"/>
                          <a:ea typeface="Calibri"/>
                          <a:cs typeface="Calibri"/>
                          <a:sym typeface="Calibri"/>
                        </a:rPr>
                        <a:t>सामग्री क्यूरेशन उद्देश्य (OER का उपयोग और वितरण कैसे किया जाएगा)</a:t>
                      </a:r>
                      <a:endParaRPr b="1" sz="1600" u="none" cap="none" strike="noStrike">
                        <a:latin typeface="Calibri"/>
                        <a:ea typeface="Calibri"/>
                        <a:cs typeface="Calibri"/>
                        <a:sym typeface="Calibri"/>
                      </a:endParaRPr>
                    </a:p>
                  </a:txBody>
                  <a:tcPr marT="41800" marB="41800" marR="41800" marL="41800"/>
                </a:tc>
              </a:tr>
              <a:tr h="2209050">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rPr lang="en-US" sz="1600" u="none" cap="none" strike="noStrike">
                          <a:latin typeface="Calibri"/>
                          <a:ea typeface="Calibri"/>
                          <a:cs typeface="Calibri"/>
                          <a:sym typeface="Calibri"/>
                        </a:rPr>
                        <a:t>टेक्स्ट/पाठ्यपुस्तक खोलें</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342900" lvl="0" marL="342900" marR="0" rtl="0" algn="l">
                        <a:lnSpc>
                          <a:spcPct val="115000"/>
                        </a:lnSpc>
                        <a:spcBef>
                          <a:spcPts val="0"/>
                        </a:spcBef>
                        <a:spcAft>
                          <a:spcPts val="0"/>
                        </a:spcAft>
                        <a:buClr>
                          <a:schemeClr val="dk1"/>
                        </a:buClr>
                        <a:buSzPts val="1600"/>
                        <a:buFont typeface="Arial"/>
                        <a:buChar char="●"/>
                      </a:pPr>
                      <a:r>
                        <a:rPr lang="en-US" sz="1600" u="none" cap="none" strike="noStrike">
                          <a:latin typeface="Calibri"/>
                          <a:ea typeface="Calibri"/>
                          <a:cs typeface="Calibri"/>
                          <a:sym typeface="Calibri"/>
                        </a:rPr>
                        <a:t>अध्याय # सामग्री का उपयोग करें</a:t>
                      </a:r>
                      <a:endParaRPr sz="1600" u="none" cap="none" strike="noStrike">
                        <a:latin typeface="Calibri"/>
                        <a:ea typeface="Calibri"/>
                        <a:cs typeface="Calibri"/>
                        <a:sym typeface="Calibri"/>
                      </a:endParaRPr>
                    </a:p>
                    <a:p>
                      <a:pPr indent="-342900" lvl="0" marL="342900" marR="0" rtl="0" algn="l">
                        <a:lnSpc>
                          <a:spcPct val="115000"/>
                        </a:lnSpc>
                        <a:spcBef>
                          <a:spcPts val="0"/>
                        </a:spcBef>
                        <a:spcAft>
                          <a:spcPts val="0"/>
                        </a:spcAft>
                        <a:buClr>
                          <a:schemeClr val="dk1"/>
                        </a:buClr>
                        <a:buSzPts val="1600"/>
                        <a:buFont typeface="Arial"/>
                        <a:buChar char="●"/>
                      </a:pPr>
                      <a:r>
                        <a:rPr lang="en-US" sz="1600" u="none" cap="none" strike="noStrike">
                          <a:latin typeface="Calibri"/>
                          <a:ea typeface="Calibri"/>
                          <a:cs typeface="Calibri"/>
                          <a:sym typeface="Calibri"/>
                        </a:rPr>
                        <a:t>पहले 3 अनुच्छेदों का प्रयोग करें</a:t>
                      </a:r>
                      <a:endParaRPr sz="1600" u="none" cap="none" strike="noStrike">
                        <a:latin typeface="Calibri"/>
                        <a:ea typeface="Calibri"/>
                        <a:cs typeface="Calibri"/>
                        <a:sym typeface="Calibri"/>
                      </a:endParaRPr>
                    </a:p>
                    <a:p>
                      <a:pPr indent="-342900" lvl="0" marL="342900" marR="0" rtl="0" algn="l">
                        <a:lnSpc>
                          <a:spcPct val="115000"/>
                        </a:lnSpc>
                        <a:spcBef>
                          <a:spcPts val="0"/>
                        </a:spcBef>
                        <a:spcAft>
                          <a:spcPts val="0"/>
                        </a:spcAft>
                        <a:buClr>
                          <a:schemeClr val="dk1"/>
                        </a:buClr>
                        <a:buSzPts val="1600"/>
                        <a:buFont typeface="Arial"/>
                        <a:buChar char="●"/>
                      </a:pPr>
                      <a:r>
                        <a:rPr lang="en-US" sz="1600" u="none" cap="none" strike="noStrike">
                          <a:latin typeface="Calibri"/>
                          <a:ea typeface="Calibri"/>
                          <a:cs typeface="Calibri"/>
                          <a:sym typeface="Calibri"/>
                        </a:rPr>
                        <a:t>H5P गतिविधियों का उपयोग करें</a:t>
                      </a:r>
                      <a:endParaRPr sz="1600" u="none" cap="none" strike="noStrike">
                        <a:latin typeface="Calibri"/>
                        <a:ea typeface="Calibri"/>
                        <a:cs typeface="Calibri"/>
                        <a:sym typeface="Calibri"/>
                      </a:endParaRPr>
                    </a:p>
                    <a:p>
                      <a:pPr indent="-330200" lvl="0" marL="457200" marR="0" rtl="0" algn="l">
                        <a:lnSpc>
                          <a:spcPct val="115000"/>
                        </a:lnSpc>
                        <a:spcBef>
                          <a:spcPts val="0"/>
                        </a:spcBef>
                        <a:spcAft>
                          <a:spcPts val="0"/>
                        </a:spcAft>
                        <a:buClr>
                          <a:schemeClr val="dk1"/>
                        </a:buClr>
                        <a:buSzPts val="1600"/>
                        <a:buFont typeface="Arial"/>
                        <a:buChar char="●"/>
                      </a:pPr>
                      <a:r>
                        <a:rPr lang="en-US" sz="1600" u="none" cap="none" strike="noStrike">
                          <a:latin typeface="Calibri"/>
                          <a:ea typeface="Calibri"/>
                          <a:cs typeface="Calibri"/>
                          <a:sym typeface="Calibri"/>
                        </a:rPr>
                        <a:t>प्रश्नोत्तरी बनाएं प्रशन</a:t>
                      </a:r>
                      <a:endParaRPr sz="1600" u="none" cap="none" strike="noStrike">
                        <a:latin typeface="Calibri"/>
                        <a:ea typeface="Calibri"/>
                        <a:cs typeface="Calibri"/>
                        <a:sym typeface="Calibri"/>
                      </a:endParaRPr>
                    </a:p>
                    <a:p>
                      <a:pPr indent="-342900" lvl="0" marL="342900" marR="0" rtl="0" algn="l">
                        <a:lnSpc>
                          <a:spcPct val="115000"/>
                        </a:lnSpc>
                        <a:spcBef>
                          <a:spcPts val="0"/>
                        </a:spcBef>
                        <a:spcAft>
                          <a:spcPts val="0"/>
                        </a:spcAft>
                        <a:buClr>
                          <a:schemeClr val="dk1"/>
                        </a:buClr>
                        <a:buSzPts val="1600"/>
                        <a:buFont typeface="Arial"/>
                        <a:buChar char="●"/>
                      </a:pPr>
                      <a:r>
                        <a:rPr lang="en-US" sz="1600" u="none" cap="none" strike="noStrike">
                          <a:latin typeface="Calibri"/>
                          <a:ea typeface="Calibri"/>
                          <a:cs typeface="Calibri"/>
                          <a:sym typeface="Calibri"/>
                        </a:rPr>
                        <a:t>फ़ोरम प्रश्न बनाएँ</a:t>
                      </a:r>
                      <a:endParaRPr sz="1600" u="none" cap="none" strike="noStrike">
                        <a:latin typeface="Calibri"/>
                        <a:ea typeface="Calibri"/>
                        <a:cs typeface="Calibri"/>
                        <a:sym typeface="Calibri"/>
                      </a:endParaRPr>
                    </a:p>
                  </a:txBody>
                  <a:tcPr marT="41800" marB="41800" marR="41800" marL="41800"/>
                </a:tc>
              </a:tr>
              <a:tr h="1176575">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rPr lang="en-US" sz="1600" u="none" cap="none" strike="noStrike">
                          <a:latin typeface="Calibri"/>
                          <a:ea typeface="Calibri"/>
                          <a:cs typeface="Calibri"/>
                          <a:sym typeface="Calibri"/>
                        </a:rPr>
                        <a:t>वीडियो</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rPr lang="en-US" sz="1600" u="none" cap="none" strike="noStrike">
                          <a:latin typeface="Calibri"/>
                          <a:ea typeface="Calibri"/>
                          <a:cs typeface="Calibri"/>
                          <a:sym typeface="Calibri"/>
                        </a:rPr>
                        <a:t>इंटरैक्टिव वीडियो में कनवर्ट करें और Moodle पर H5P गतिविधि बनाएं</a:t>
                      </a:r>
                      <a:endParaRPr sz="1600" u="none" cap="none" strike="noStrike">
                        <a:latin typeface="Calibri"/>
                        <a:ea typeface="Calibri"/>
                        <a:cs typeface="Calibri"/>
                        <a:sym typeface="Calibri"/>
                      </a:endParaRPr>
                    </a:p>
                  </a:txBody>
                  <a:tcPr marT="41800" marB="41800" marR="41800" marL="41800"/>
                </a:tc>
              </a:tr>
              <a:tr h="661925">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rPr lang="en-US" sz="1600" u="none" cap="none" strike="noStrike">
                          <a:latin typeface="Calibri"/>
                          <a:ea typeface="Calibri"/>
                          <a:cs typeface="Calibri"/>
                          <a:sym typeface="Calibri"/>
                        </a:rPr>
                        <a:t>छवि</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t/>
                      </a:r>
                      <a:endParaRPr sz="1600" u="none" cap="none" strike="noStrike">
                        <a:latin typeface="Calibri"/>
                        <a:ea typeface="Calibri"/>
                        <a:cs typeface="Calibri"/>
                        <a:sym typeface="Calibri"/>
                      </a:endParaRPr>
                    </a:p>
                  </a:txBody>
                  <a:tcPr marT="41800" marB="41800" marR="41800" marL="41800"/>
                </a:tc>
                <a:tc>
                  <a:txBody>
                    <a:bodyPr/>
                    <a:lstStyle/>
                    <a:p>
                      <a:pPr indent="0" lvl="0" marL="0" marR="0" rtl="0" algn="l">
                        <a:lnSpc>
                          <a:spcPct val="115000"/>
                        </a:lnSpc>
                        <a:spcBef>
                          <a:spcPts val="0"/>
                        </a:spcBef>
                        <a:spcAft>
                          <a:spcPts val="0"/>
                        </a:spcAft>
                        <a:buClr>
                          <a:schemeClr val="dk1"/>
                        </a:buClr>
                        <a:buSzPts val="1600"/>
                        <a:buFont typeface="Calibri"/>
                        <a:buNone/>
                      </a:pPr>
                      <a:r>
                        <a:rPr lang="en-US" sz="1600" u="none" cap="none" strike="noStrike">
                          <a:latin typeface="Calibri"/>
                          <a:ea typeface="Calibri"/>
                          <a:cs typeface="Calibri"/>
                          <a:sym typeface="Calibri"/>
                        </a:rPr>
                        <a:t>H5P छवि हॉटस्पॉट बनाएं</a:t>
                      </a:r>
                      <a:endParaRPr sz="1600" u="none" cap="none" strike="noStrike">
                        <a:latin typeface="Calibri"/>
                        <a:ea typeface="Calibri"/>
                        <a:cs typeface="Calibri"/>
                        <a:sym typeface="Calibri"/>
                      </a:endParaRPr>
                    </a:p>
                  </a:txBody>
                  <a:tcPr marT="41800" marB="41800" marR="41800" marL="41800"/>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27"/>
          <p:cNvSpPr txBox="1"/>
          <p:nvPr>
            <p:ph type="title"/>
          </p:nvPr>
        </p:nvSpPr>
        <p:spPr>
          <a:xfrm>
            <a:off x="1559499" y="365926"/>
            <a:ext cx="9792935" cy="79830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3440"/>
              <a:buFont typeface="Bodoni"/>
              <a:buNone/>
            </a:pPr>
            <a:r>
              <a:rPr lang="en-US"/>
              <a:t>लाइसेंसीकृत कार्य का श्रेय कैसे दें!</a:t>
            </a:r>
            <a:endParaRPr/>
          </a:p>
        </p:txBody>
      </p:sp>
      <p:sp>
        <p:nvSpPr>
          <p:cNvPr id="432" name="Google Shape;432;p27"/>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grpSp>
        <p:nvGrpSpPr>
          <p:cNvPr id="433" name="Google Shape;433;p27"/>
          <p:cNvGrpSpPr/>
          <p:nvPr/>
        </p:nvGrpSpPr>
        <p:grpSpPr>
          <a:xfrm>
            <a:off x="1226128" y="1378633"/>
            <a:ext cx="10203872" cy="4752003"/>
            <a:chOff x="1674" y="1915"/>
            <a:chExt cx="10077617" cy="4650949"/>
          </a:xfrm>
        </p:grpSpPr>
        <p:sp>
          <p:nvSpPr>
            <p:cNvPr id="434" name="Google Shape;434;p27"/>
            <p:cNvSpPr/>
            <p:nvPr/>
          </p:nvSpPr>
          <p:spPr>
            <a:xfrm>
              <a:off x="1674" y="53265"/>
              <a:ext cx="4548248" cy="4548248"/>
            </a:xfrm>
            <a:prstGeom prst="ellipse">
              <a:avLst/>
            </a:prstGeom>
            <a:solidFill>
              <a:srgbClr val="4A4CE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chemeClr val="dk1"/>
                </a:solidFill>
                <a:latin typeface="Calibri"/>
                <a:ea typeface="Calibri"/>
                <a:cs typeface="Calibri"/>
                <a:sym typeface="Calibri"/>
              </a:endParaRPr>
            </a:p>
          </p:txBody>
        </p:sp>
        <p:sp>
          <p:nvSpPr>
            <p:cNvPr id="435" name="Google Shape;435;p27"/>
            <p:cNvSpPr txBox="1"/>
            <p:nvPr/>
          </p:nvSpPr>
          <p:spPr>
            <a:xfrm>
              <a:off x="667749" y="719340"/>
              <a:ext cx="3216098" cy="3216098"/>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chemeClr val="lt1"/>
                </a:buClr>
                <a:buSzPts val="2400"/>
                <a:buFont typeface="Calibri"/>
                <a:buNone/>
              </a:pPr>
              <a:r>
                <a:rPr b="1" i="0" lang="en-US" sz="2400" u="none" cap="none" strike="noStrike">
                  <a:solidFill>
                    <a:schemeClr val="lt1"/>
                  </a:solidFill>
                  <a:latin typeface="Calibri"/>
                  <a:ea typeface="Calibri"/>
                  <a:cs typeface="Calibri"/>
                  <a:sym typeface="Calibri"/>
                </a:rPr>
                <a:t>TASL</a:t>
              </a:r>
              <a:endParaRPr b="0" i="0" sz="2400" u="none" cap="none" strike="noStrike">
                <a:solidFill>
                  <a:schemeClr val="lt1"/>
                </a:solidFill>
                <a:latin typeface="Calibri"/>
                <a:ea typeface="Calibri"/>
                <a:cs typeface="Calibri"/>
                <a:sym typeface="Calibri"/>
              </a:endParaRPr>
            </a:p>
          </p:txBody>
        </p:sp>
        <p:sp>
          <p:nvSpPr>
            <p:cNvPr id="436" name="Google Shape;436;p27"/>
            <p:cNvSpPr/>
            <p:nvPr/>
          </p:nvSpPr>
          <p:spPr>
            <a:xfrm rot="-3291034">
              <a:off x="4282265" y="1359411"/>
              <a:ext cx="1898425" cy="0"/>
            </a:xfrm>
            <a:custGeom>
              <a:rect b="b" l="l" r="r" t="t"/>
              <a:pathLst>
                <a:path extrusionOk="0" h="120000" w="120000">
                  <a:moveTo>
                    <a:pt x="0" y="0"/>
                  </a:moveTo>
                  <a:lnTo>
                    <a:pt x="120000" y="0"/>
                  </a:lnTo>
                </a:path>
              </a:pathLst>
            </a:custGeom>
            <a:noFill/>
            <a:ln cap="flat" cmpd="sng" w="12700">
              <a:solidFill>
                <a:srgbClr val="E3501F"/>
              </a:solidFill>
              <a:prstDash val="solid"/>
              <a:miter lim="800000"/>
              <a:headEnd len="sm" w="sm" type="none"/>
              <a:tailEnd len="sm" w="sm" type="none"/>
            </a:ln>
          </p:spPr>
        </p:sp>
        <p:cxnSp>
          <p:nvCxnSpPr>
            <p:cNvPr id="437" name="Google Shape;437;p27"/>
            <p:cNvCxnSpPr/>
            <p:nvPr/>
          </p:nvCxnSpPr>
          <p:spPr>
            <a:xfrm>
              <a:off x="5777950" y="583284"/>
              <a:ext cx="531626" cy="0"/>
            </a:xfrm>
            <a:prstGeom prst="straightConnector1">
              <a:avLst/>
            </a:prstGeom>
            <a:noFill/>
            <a:ln cap="flat" cmpd="sng" w="12700">
              <a:solidFill>
                <a:srgbClr val="E3501F"/>
              </a:solidFill>
              <a:prstDash val="solid"/>
              <a:miter lim="800000"/>
              <a:headEnd len="sm" w="sm" type="none"/>
              <a:tailEnd len="sm" w="sm" type="none"/>
            </a:ln>
          </p:spPr>
        </p:cxnSp>
        <p:sp>
          <p:nvSpPr>
            <p:cNvPr id="438" name="Google Shape;438;p27"/>
            <p:cNvSpPr/>
            <p:nvPr/>
          </p:nvSpPr>
          <p:spPr>
            <a:xfrm>
              <a:off x="6309576" y="1915"/>
              <a:ext cx="3769715" cy="11627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chemeClr val="dk1"/>
                </a:solidFill>
                <a:latin typeface="Calibri"/>
                <a:ea typeface="Calibri"/>
                <a:cs typeface="Calibri"/>
                <a:sym typeface="Calibri"/>
              </a:endParaRPr>
            </a:p>
          </p:txBody>
        </p:sp>
        <p:sp>
          <p:nvSpPr>
            <p:cNvPr id="439" name="Google Shape;439;p27"/>
            <p:cNvSpPr txBox="1"/>
            <p:nvPr/>
          </p:nvSpPr>
          <p:spPr>
            <a:xfrm>
              <a:off x="6309576" y="1915"/>
              <a:ext cx="3769715" cy="1162737"/>
            </a:xfrm>
            <a:prstGeom prst="rect">
              <a:avLst/>
            </a:prstGeom>
            <a:noFill/>
            <a:ln>
              <a:noFill/>
            </a:ln>
          </p:spPr>
          <p:txBody>
            <a:bodyPr anchorCtr="0" anchor="ctr" bIns="142225" lIns="142225" spcFirstLastPara="1" rIns="142225" wrap="square" tIns="142225">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शी</a:t>
              </a:r>
              <a:r>
                <a:rPr b="0" i="0" lang="en-US" sz="2400" u="none" cap="none" strike="noStrike">
                  <a:solidFill>
                    <a:schemeClr val="dk1"/>
                  </a:solidFill>
                  <a:latin typeface="Calibri"/>
                  <a:ea typeface="Calibri"/>
                  <a:cs typeface="Calibri"/>
                  <a:sym typeface="Calibri"/>
                </a:rPr>
                <a:t>र्षक</a:t>
              </a:r>
              <a:r>
                <a:rPr b="1" i="0" lang="en-US" sz="2400" u="none" cap="none" strike="noStrike">
                  <a:solidFill>
                    <a:schemeClr val="dk1"/>
                  </a:solidFill>
                  <a:latin typeface="Calibri"/>
                  <a:ea typeface="Calibri"/>
                  <a:cs typeface="Calibri"/>
                  <a:sym typeface="Calibri"/>
                </a:rPr>
                <a:t> - </a:t>
              </a:r>
              <a:r>
                <a:rPr b="0" i="0" lang="en-US" sz="2400" u="none" cap="none" strike="noStrike">
                  <a:solidFill>
                    <a:schemeClr val="dk1"/>
                  </a:solidFill>
                  <a:latin typeface="Calibri"/>
                  <a:ea typeface="Calibri"/>
                  <a:cs typeface="Calibri"/>
                  <a:sym typeface="Calibri"/>
                </a:rPr>
                <a:t>अपनाए जाने वाले कार्य का शीर्षक कॉपी करें</a:t>
              </a:r>
              <a:endParaRPr b="0" i="0" sz="2400" u="none" cap="none" strike="noStrike">
                <a:solidFill>
                  <a:schemeClr val="dk1"/>
                </a:solidFill>
                <a:latin typeface="Calibri"/>
                <a:ea typeface="Calibri"/>
                <a:cs typeface="Calibri"/>
                <a:sym typeface="Calibri"/>
              </a:endParaRPr>
            </a:p>
          </p:txBody>
        </p:sp>
        <p:sp>
          <p:nvSpPr>
            <p:cNvPr id="440" name="Google Shape;440;p27"/>
            <p:cNvSpPr/>
            <p:nvPr/>
          </p:nvSpPr>
          <p:spPr>
            <a:xfrm rot="-1520019">
              <a:off x="4626860" y="2004730"/>
              <a:ext cx="1209234" cy="0"/>
            </a:xfrm>
            <a:custGeom>
              <a:rect b="b" l="l" r="r" t="t"/>
              <a:pathLst>
                <a:path extrusionOk="0" h="120000" w="120000">
                  <a:moveTo>
                    <a:pt x="0" y="0"/>
                  </a:moveTo>
                  <a:lnTo>
                    <a:pt x="120000" y="0"/>
                  </a:lnTo>
                </a:path>
              </a:pathLst>
            </a:custGeom>
            <a:noFill/>
            <a:ln cap="flat" cmpd="sng" w="12700">
              <a:solidFill>
                <a:srgbClr val="E3501F"/>
              </a:solidFill>
              <a:prstDash val="solid"/>
              <a:miter lim="800000"/>
              <a:headEnd len="sm" w="sm" type="none"/>
              <a:tailEnd len="sm" w="sm" type="none"/>
            </a:ln>
          </p:spPr>
        </p:sp>
        <p:cxnSp>
          <p:nvCxnSpPr>
            <p:cNvPr id="441" name="Google Shape;441;p27"/>
            <p:cNvCxnSpPr/>
            <p:nvPr/>
          </p:nvCxnSpPr>
          <p:spPr>
            <a:xfrm>
              <a:off x="5777950" y="1746021"/>
              <a:ext cx="531626" cy="0"/>
            </a:xfrm>
            <a:prstGeom prst="straightConnector1">
              <a:avLst/>
            </a:prstGeom>
            <a:noFill/>
            <a:ln cap="flat" cmpd="sng" w="12700">
              <a:solidFill>
                <a:srgbClr val="E3501F"/>
              </a:solidFill>
              <a:prstDash val="solid"/>
              <a:miter lim="800000"/>
              <a:headEnd len="sm" w="sm" type="none"/>
              <a:tailEnd len="sm" w="sm" type="none"/>
            </a:ln>
          </p:spPr>
        </p:cxnSp>
        <p:sp>
          <p:nvSpPr>
            <p:cNvPr id="442" name="Google Shape;442;p27"/>
            <p:cNvSpPr/>
            <p:nvPr/>
          </p:nvSpPr>
          <p:spPr>
            <a:xfrm>
              <a:off x="6309576" y="1164652"/>
              <a:ext cx="3769715" cy="11627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chemeClr val="dk1"/>
                </a:solidFill>
                <a:latin typeface="Calibri"/>
                <a:ea typeface="Calibri"/>
                <a:cs typeface="Calibri"/>
                <a:sym typeface="Calibri"/>
              </a:endParaRPr>
            </a:p>
          </p:txBody>
        </p:sp>
        <p:sp>
          <p:nvSpPr>
            <p:cNvPr id="443" name="Google Shape;443;p27"/>
            <p:cNvSpPr txBox="1"/>
            <p:nvPr/>
          </p:nvSpPr>
          <p:spPr>
            <a:xfrm>
              <a:off x="6309576" y="1164652"/>
              <a:ext cx="3769715" cy="1162737"/>
            </a:xfrm>
            <a:prstGeom prst="rect">
              <a:avLst/>
            </a:prstGeom>
            <a:noFill/>
            <a:ln>
              <a:noFill/>
            </a:ln>
          </p:spPr>
          <p:txBody>
            <a:bodyPr anchorCtr="0" anchor="ctr" bIns="142225" lIns="142225" spcFirstLastPara="1" rIns="142225" wrap="square" tIns="142225">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ले</a:t>
              </a:r>
              <a:r>
                <a:rPr b="0" i="0" lang="en-US" sz="2400" u="none" cap="none" strike="noStrike">
                  <a:solidFill>
                    <a:schemeClr val="dk1"/>
                  </a:solidFill>
                  <a:latin typeface="Calibri"/>
                  <a:ea typeface="Calibri"/>
                  <a:cs typeface="Calibri"/>
                  <a:sym typeface="Calibri"/>
                </a:rPr>
                <a:t>खक - यदि उपलब्ध हो तो लेखक का नाम और वेब पेज लिंक कॉपी करें</a:t>
              </a:r>
              <a:endParaRPr b="0" i="0" sz="2400" u="none" cap="none" strike="noStrike">
                <a:solidFill>
                  <a:schemeClr val="dk1"/>
                </a:solidFill>
                <a:latin typeface="Calibri"/>
                <a:ea typeface="Calibri"/>
                <a:cs typeface="Calibri"/>
                <a:sym typeface="Calibri"/>
              </a:endParaRPr>
            </a:p>
          </p:txBody>
        </p:sp>
        <p:sp>
          <p:nvSpPr>
            <p:cNvPr id="444" name="Google Shape;444;p27"/>
            <p:cNvSpPr/>
            <p:nvPr/>
          </p:nvSpPr>
          <p:spPr>
            <a:xfrm rot="1520019">
              <a:off x="4626860" y="2650049"/>
              <a:ext cx="1209234" cy="0"/>
            </a:xfrm>
            <a:custGeom>
              <a:rect b="b" l="l" r="r" t="t"/>
              <a:pathLst>
                <a:path extrusionOk="0" h="120000" w="120000">
                  <a:moveTo>
                    <a:pt x="0" y="0"/>
                  </a:moveTo>
                  <a:lnTo>
                    <a:pt x="120000" y="0"/>
                  </a:lnTo>
                </a:path>
              </a:pathLst>
            </a:custGeom>
            <a:noFill/>
            <a:ln cap="flat" cmpd="sng" w="12700">
              <a:solidFill>
                <a:srgbClr val="E3501F"/>
              </a:solidFill>
              <a:prstDash val="solid"/>
              <a:miter lim="800000"/>
              <a:headEnd len="sm" w="sm" type="none"/>
              <a:tailEnd len="sm" w="sm" type="none"/>
            </a:ln>
          </p:spPr>
        </p:sp>
        <p:cxnSp>
          <p:nvCxnSpPr>
            <p:cNvPr id="445" name="Google Shape;445;p27"/>
            <p:cNvCxnSpPr/>
            <p:nvPr/>
          </p:nvCxnSpPr>
          <p:spPr>
            <a:xfrm>
              <a:off x="5777950" y="2908758"/>
              <a:ext cx="531626" cy="0"/>
            </a:xfrm>
            <a:prstGeom prst="straightConnector1">
              <a:avLst/>
            </a:prstGeom>
            <a:noFill/>
            <a:ln cap="flat" cmpd="sng" w="12700">
              <a:solidFill>
                <a:srgbClr val="E3501F"/>
              </a:solidFill>
              <a:prstDash val="solid"/>
              <a:miter lim="800000"/>
              <a:headEnd len="sm" w="sm" type="none"/>
              <a:tailEnd len="sm" w="sm" type="none"/>
            </a:ln>
          </p:spPr>
        </p:cxnSp>
        <p:sp>
          <p:nvSpPr>
            <p:cNvPr id="446" name="Google Shape;446;p27"/>
            <p:cNvSpPr/>
            <p:nvPr/>
          </p:nvSpPr>
          <p:spPr>
            <a:xfrm>
              <a:off x="6309576" y="2327390"/>
              <a:ext cx="3769715" cy="11627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chemeClr val="dk1"/>
                </a:solidFill>
                <a:latin typeface="Calibri"/>
                <a:ea typeface="Calibri"/>
                <a:cs typeface="Calibri"/>
                <a:sym typeface="Calibri"/>
              </a:endParaRPr>
            </a:p>
          </p:txBody>
        </p:sp>
        <p:sp>
          <p:nvSpPr>
            <p:cNvPr id="447" name="Google Shape;447;p27"/>
            <p:cNvSpPr txBox="1"/>
            <p:nvPr/>
          </p:nvSpPr>
          <p:spPr>
            <a:xfrm>
              <a:off x="6309576" y="2327390"/>
              <a:ext cx="3769715" cy="1162737"/>
            </a:xfrm>
            <a:prstGeom prst="rect">
              <a:avLst/>
            </a:prstGeom>
            <a:noFill/>
            <a:ln>
              <a:noFill/>
            </a:ln>
          </p:spPr>
          <p:txBody>
            <a:bodyPr anchorCtr="0" anchor="ctr" bIns="142225" lIns="142225" spcFirstLastPara="1" rIns="142225" wrap="square" tIns="142225">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स्रो</a:t>
              </a:r>
              <a:r>
                <a:rPr b="0" i="0" lang="en-US" sz="2400" u="none" cap="none" strike="noStrike">
                  <a:solidFill>
                    <a:schemeClr val="dk1"/>
                  </a:solidFill>
                  <a:latin typeface="Calibri"/>
                  <a:ea typeface="Calibri"/>
                  <a:cs typeface="Calibri"/>
                  <a:sym typeface="Calibri"/>
                </a:rPr>
                <a:t>त - शीर्षक को मूल स्रोत से हाइपरलिंक करें</a:t>
              </a:r>
              <a:endParaRPr b="0" i="0" sz="2400" u="none" cap="none" strike="noStrike">
                <a:solidFill>
                  <a:schemeClr val="dk1"/>
                </a:solidFill>
                <a:latin typeface="Calibri"/>
                <a:ea typeface="Calibri"/>
                <a:cs typeface="Calibri"/>
                <a:sym typeface="Calibri"/>
              </a:endParaRPr>
            </a:p>
          </p:txBody>
        </p:sp>
        <p:sp>
          <p:nvSpPr>
            <p:cNvPr id="448" name="Google Shape;448;p27"/>
            <p:cNvSpPr/>
            <p:nvPr/>
          </p:nvSpPr>
          <p:spPr>
            <a:xfrm rot="3291034">
              <a:off x="4282265" y="3295368"/>
              <a:ext cx="1898425" cy="0"/>
            </a:xfrm>
            <a:custGeom>
              <a:rect b="b" l="l" r="r" t="t"/>
              <a:pathLst>
                <a:path extrusionOk="0" h="120000" w="120000">
                  <a:moveTo>
                    <a:pt x="0" y="0"/>
                  </a:moveTo>
                  <a:lnTo>
                    <a:pt x="120000" y="0"/>
                  </a:lnTo>
                </a:path>
              </a:pathLst>
            </a:custGeom>
            <a:noFill/>
            <a:ln cap="flat" cmpd="sng" w="12700">
              <a:solidFill>
                <a:srgbClr val="E3501F"/>
              </a:solidFill>
              <a:prstDash val="solid"/>
              <a:miter lim="800000"/>
              <a:headEnd len="sm" w="sm" type="none"/>
              <a:tailEnd len="sm" w="sm" type="none"/>
            </a:ln>
          </p:spPr>
        </p:sp>
        <p:cxnSp>
          <p:nvCxnSpPr>
            <p:cNvPr id="449" name="Google Shape;449;p27"/>
            <p:cNvCxnSpPr/>
            <p:nvPr/>
          </p:nvCxnSpPr>
          <p:spPr>
            <a:xfrm>
              <a:off x="5777950" y="4071495"/>
              <a:ext cx="531626" cy="0"/>
            </a:xfrm>
            <a:prstGeom prst="straightConnector1">
              <a:avLst/>
            </a:prstGeom>
            <a:noFill/>
            <a:ln cap="flat" cmpd="sng" w="12700">
              <a:solidFill>
                <a:srgbClr val="E3501F"/>
              </a:solidFill>
              <a:prstDash val="solid"/>
              <a:miter lim="800000"/>
              <a:headEnd len="sm" w="sm" type="none"/>
              <a:tailEnd len="sm" w="sm" type="none"/>
            </a:ln>
          </p:spPr>
        </p:cxnSp>
        <p:sp>
          <p:nvSpPr>
            <p:cNvPr id="450" name="Google Shape;450;p27"/>
            <p:cNvSpPr/>
            <p:nvPr/>
          </p:nvSpPr>
          <p:spPr>
            <a:xfrm>
              <a:off x="6309576" y="3490127"/>
              <a:ext cx="3769715" cy="1162737"/>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2400"/>
                <a:buFont typeface="Calibri"/>
                <a:buNone/>
              </a:pPr>
              <a:r>
                <a:t/>
              </a:r>
              <a:endParaRPr b="0" i="0" sz="2400" u="none" cap="none" strike="noStrike">
                <a:solidFill>
                  <a:schemeClr val="dk1"/>
                </a:solidFill>
                <a:latin typeface="Calibri"/>
                <a:ea typeface="Calibri"/>
                <a:cs typeface="Calibri"/>
                <a:sym typeface="Calibri"/>
              </a:endParaRPr>
            </a:p>
          </p:txBody>
        </p:sp>
        <p:sp>
          <p:nvSpPr>
            <p:cNvPr id="451" name="Google Shape;451;p27"/>
            <p:cNvSpPr txBox="1"/>
            <p:nvPr/>
          </p:nvSpPr>
          <p:spPr>
            <a:xfrm>
              <a:off x="6309576" y="3490127"/>
              <a:ext cx="3769715" cy="1162737"/>
            </a:xfrm>
            <a:prstGeom prst="rect">
              <a:avLst/>
            </a:prstGeom>
            <a:noFill/>
            <a:ln>
              <a:noFill/>
            </a:ln>
          </p:spPr>
          <p:txBody>
            <a:bodyPr anchorCtr="0" anchor="ctr" bIns="142225" lIns="142225" spcFirstLastPara="1" rIns="142225" wrap="square" tIns="142225">
              <a:noAutofit/>
            </a:bodyPr>
            <a:lstStyle/>
            <a:p>
              <a:pPr indent="0" lvl="0" marL="0" marR="0" rtl="0" algn="ctr">
                <a:lnSpc>
                  <a:spcPct val="90000"/>
                </a:lnSpc>
                <a:spcBef>
                  <a:spcPts val="0"/>
                </a:spcBef>
                <a:spcAft>
                  <a:spcPts val="0"/>
                </a:spcAft>
                <a:buClr>
                  <a:schemeClr val="dk1"/>
                </a:buClr>
                <a:buSzPts val="2400"/>
                <a:buFont typeface="Calibri"/>
                <a:buNone/>
              </a:pPr>
              <a:r>
                <a:rPr b="1" i="0" lang="en-US" sz="2400" u="none" cap="none" strike="noStrike">
                  <a:solidFill>
                    <a:schemeClr val="dk1"/>
                  </a:solidFill>
                  <a:latin typeface="Calibri"/>
                  <a:ea typeface="Calibri"/>
                  <a:cs typeface="Calibri"/>
                  <a:sym typeface="Calibri"/>
                </a:rPr>
                <a:t>ला</a:t>
              </a:r>
              <a:r>
                <a:rPr b="0" i="0" lang="en-US" sz="2400" u="none" cap="none" strike="noStrike">
                  <a:solidFill>
                    <a:schemeClr val="dk1"/>
                  </a:solidFill>
                  <a:latin typeface="Calibri"/>
                  <a:ea typeface="Calibri"/>
                  <a:cs typeface="Calibri"/>
                  <a:sym typeface="Calibri"/>
                </a:rPr>
                <a:t>इसेंस - सीसी लाइसेंस नाम और हाइपरलिंक को सीसी लाइसेंस डीड पेज पर कॉपी करें</a:t>
              </a:r>
              <a:endParaRPr b="0" i="0" sz="2400" u="none" cap="none" strike="noStrike">
                <a:solidFill>
                  <a:schemeClr val="dk1"/>
                </a:solidFill>
                <a:latin typeface="Calibri"/>
                <a:ea typeface="Calibri"/>
                <a:cs typeface="Calibri"/>
                <a:sym typeface="Calibri"/>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28"/>
          <p:cNvSpPr txBox="1"/>
          <p:nvPr>
            <p:ph type="title"/>
          </p:nvPr>
        </p:nvSpPr>
        <p:spPr>
          <a:xfrm>
            <a:off x="906621" y="416243"/>
            <a:ext cx="10523379" cy="79871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3600"/>
              <a:buFont typeface="Bodoni"/>
              <a:buNone/>
            </a:pPr>
            <a:r>
              <a:rPr lang="en-US"/>
              <a:t>एट्रिब्यूशन उदाहरण - वेब संसाधन</a:t>
            </a:r>
            <a:endParaRPr>
              <a:solidFill>
                <a:schemeClr val="dk1"/>
              </a:solidFill>
            </a:endParaRPr>
          </a:p>
        </p:txBody>
      </p:sp>
      <p:sp>
        <p:nvSpPr>
          <p:cNvPr id="457" name="Google Shape;457;p28"/>
          <p:cNvSpPr txBox="1"/>
          <p:nvPr>
            <p:ph idx="1" type="body"/>
          </p:nvPr>
        </p:nvSpPr>
        <p:spPr>
          <a:xfrm>
            <a:off x="906622" y="1214958"/>
            <a:ext cx="10294778" cy="5160721"/>
          </a:xfrm>
          <a:prstGeom prst="rect">
            <a:avLst/>
          </a:prstGeom>
          <a:noFill/>
          <a:ln>
            <a:noFill/>
          </a:ln>
        </p:spPr>
        <p:txBody>
          <a:bodyPr anchorCtr="0" anchor="t" bIns="45700" lIns="91425" spcFirstLastPara="1" rIns="91425" wrap="square" tIns="45700">
            <a:normAutofit lnSpcReduction="20000"/>
          </a:bodyPr>
          <a:lstStyle/>
          <a:p>
            <a:pPr indent="-228600" lvl="0" marL="228600" rtl="0" algn="l">
              <a:lnSpc>
                <a:spcPct val="110000"/>
              </a:lnSpc>
              <a:spcBef>
                <a:spcPts val="700"/>
              </a:spcBef>
              <a:spcAft>
                <a:spcPts val="0"/>
              </a:spcAft>
              <a:buClr>
                <a:schemeClr val="dk1"/>
              </a:buClr>
              <a:buSzPts val="2400"/>
              <a:buChar char="•"/>
            </a:pPr>
            <a:r>
              <a:rPr lang="en-US" sz="2400"/>
              <a:t>एट्रिब्यूशन उदाहरण - वेब संसाधन</a:t>
            </a:r>
            <a:endParaRPr sz="3200"/>
          </a:p>
          <a:p>
            <a:pPr indent="-228600" lvl="0" marL="228600" rtl="0" algn="l">
              <a:lnSpc>
                <a:spcPct val="110000"/>
              </a:lnSpc>
              <a:spcBef>
                <a:spcPts val="700"/>
              </a:spcBef>
              <a:spcAft>
                <a:spcPts val="0"/>
              </a:spcAft>
              <a:buClr>
                <a:schemeClr val="dk1"/>
              </a:buClr>
              <a:buSzPts val="2400"/>
              <a:buChar char="•"/>
            </a:pPr>
            <a:r>
              <a:rPr lang="en-US" sz="2400"/>
              <a:t>लेखक: क्रिएटिव कॉमन्स</a:t>
            </a:r>
            <a:endParaRPr sz="3200"/>
          </a:p>
          <a:p>
            <a:pPr indent="-228600" lvl="0" marL="228600" rtl="0" algn="l">
              <a:lnSpc>
                <a:spcPct val="110000"/>
              </a:lnSpc>
              <a:spcBef>
                <a:spcPts val="700"/>
              </a:spcBef>
              <a:spcAft>
                <a:spcPts val="0"/>
              </a:spcAft>
              <a:buClr>
                <a:schemeClr val="dk1"/>
              </a:buClr>
              <a:buSzPts val="2400"/>
              <a:buChar char="•"/>
            </a:pPr>
            <a:r>
              <a:rPr lang="en-US" sz="2400"/>
              <a:t>स्रोत: </a:t>
            </a:r>
            <a:r>
              <a:rPr lang="en-US" sz="2400" u="sng">
                <a:solidFill>
                  <a:schemeClr val="hlink"/>
                </a:solidFill>
                <a:hlinkClick r:id="rId3"/>
              </a:rPr>
              <a:t>https://wiki.creativecommons.org/wiki/Best_practices_for_attribution</a:t>
            </a:r>
            <a:r>
              <a:rPr lang="en-US" sz="2400"/>
              <a:t> (इसे शीर्षक के साथ हाइपरलिंक करें)</a:t>
            </a:r>
            <a:endParaRPr sz="3200"/>
          </a:p>
          <a:p>
            <a:pPr indent="-228600" lvl="0" marL="228600" rtl="0" algn="l">
              <a:lnSpc>
                <a:spcPct val="110000"/>
              </a:lnSpc>
              <a:spcBef>
                <a:spcPts val="700"/>
              </a:spcBef>
              <a:spcAft>
                <a:spcPts val="0"/>
              </a:spcAft>
              <a:buClr>
                <a:schemeClr val="dk1"/>
              </a:buClr>
              <a:buSzPts val="2400"/>
              <a:buChar char="•"/>
            </a:pPr>
            <a:r>
              <a:rPr lang="en-US" sz="2400"/>
              <a:t>लाइसेंस: CC BY 4.0 (हाइपरलिंक लाइसेंस डीड URL)</a:t>
            </a:r>
            <a:endParaRPr sz="2400"/>
          </a:p>
          <a:p>
            <a:pPr indent="-228600" lvl="1" marL="685800" rtl="0" algn="l">
              <a:lnSpc>
                <a:spcPct val="110000"/>
              </a:lnSpc>
              <a:spcBef>
                <a:spcPts val="700"/>
              </a:spcBef>
              <a:spcAft>
                <a:spcPts val="0"/>
              </a:spcAft>
              <a:buClr>
                <a:schemeClr val="dk1"/>
              </a:buClr>
              <a:buSzPts val="2400"/>
              <a:buChar char="–"/>
            </a:pPr>
            <a:r>
              <a:rPr lang="en-US" sz="2400"/>
              <a:t>लाइसेंस विलेख URL: </a:t>
            </a:r>
            <a:r>
              <a:rPr lang="en-US" sz="2400" u="sng">
                <a:solidFill>
                  <a:schemeClr val="hlink"/>
                </a:solidFill>
                <a:hlinkClick r:id="rId4"/>
              </a:rPr>
              <a:t>https://creativecommons.org/licenses/by/4.0/</a:t>
            </a:r>
            <a:r>
              <a:rPr lang="en-US" sz="2400"/>
              <a:t>  (इसे लाइसेंस से हाइपरलिंक करें)</a:t>
            </a:r>
            <a:endParaRPr sz="3200"/>
          </a:p>
          <a:p>
            <a:pPr indent="-228600" lvl="0" marL="228600" rtl="0" algn="l">
              <a:lnSpc>
                <a:spcPct val="110000"/>
              </a:lnSpc>
              <a:spcBef>
                <a:spcPts val="700"/>
              </a:spcBef>
              <a:spcAft>
                <a:spcPts val="0"/>
              </a:spcAft>
              <a:buClr>
                <a:schemeClr val="hlink"/>
              </a:buClr>
              <a:buSzPts val="2400"/>
              <a:buChar char="•"/>
            </a:pPr>
            <a:r>
              <a:rPr lang="en-US" sz="2400" u="sng">
                <a:solidFill>
                  <a:schemeClr val="hlink"/>
                </a:solidFill>
                <a:hlinkClick r:id="rId5"/>
              </a:rPr>
              <a:t>Best practices for attribution</a:t>
            </a:r>
            <a:r>
              <a:rPr lang="en-US" sz="2400"/>
              <a:t> द्वारा </a:t>
            </a:r>
            <a:r>
              <a:rPr lang="en-US" sz="2400" u="sng">
                <a:solidFill>
                  <a:schemeClr val="hlink"/>
                </a:solidFill>
                <a:hlinkClick r:id="rId6"/>
              </a:rPr>
              <a:t>Creative Commons</a:t>
            </a:r>
            <a:r>
              <a:rPr lang="en-US" sz="2400"/>
              <a:t> </a:t>
            </a:r>
            <a:r>
              <a:rPr lang="en-US" sz="2400" u="sng">
                <a:solidFill>
                  <a:schemeClr val="hlink"/>
                </a:solidFill>
                <a:hlinkClick r:id="rId7"/>
              </a:rPr>
              <a:t>CC BY 4.0</a:t>
            </a:r>
            <a:r>
              <a:rPr lang="en-US" sz="2400">
                <a:solidFill>
                  <a:schemeClr val="hlink"/>
                </a:solidFill>
                <a:uFill>
                  <a:noFill/>
                </a:uFill>
                <a:hlinkClick r:id="rId8"/>
              </a:rPr>
              <a:t> के अंतर्गत लाइसेंस्ड  है</a:t>
            </a:r>
            <a:endParaRPr sz="2400">
              <a:solidFill>
                <a:schemeClr val="hlink"/>
              </a:solidFill>
              <a:uFill>
                <a:noFill/>
              </a:uFill>
              <a:hlinkClick r:id="rId9"/>
            </a:endParaRPr>
          </a:p>
          <a:p>
            <a:pPr indent="-228600" lvl="1" marL="685800" rtl="0" algn="l">
              <a:lnSpc>
                <a:spcPct val="110000"/>
              </a:lnSpc>
              <a:spcBef>
                <a:spcPts val="700"/>
              </a:spcBef>
              <a:spcAft>
                <a:spcPts val="0"/>
              </a:spcAft>
              <a:buClr>
                <a:schemeClr val="dk1"/>
              </a:buClr>
              <a:buSzPts val="2400"/>
              <a:buChar char="–"/>
            </a:pPr>
            <a:r>
              <a:rPr lang="en-US" sz="2400" u="sng">
                <a:solidFill>
                  <a:schemeClr val="hlink"/>
                </a:solidFill>
                <a:hlinkClick r:id="rId10"/>
              </a:rPr>
              <a:t>Open Washington</a:t>
            </a:r>
            <a:r>
              <a:rPr lang="en-US" sz="2400"/>
              <a:t>, </a:t>
            </a:r>
            <a:r>
              <a:rPr lang="en-US" sz="2400" u="sng">
                <a:solidFill>
                  <a:schemeClr val="hlink"/>
                </a:solidFill>
                <a:hlinkClick r:id="rId11"/>
              </a:rPr>
              <a:t>SBCTC</a:t>
            </a:r>
            <a:r>
              <a:rPr lang="en-US"/>
              <a:t> द्वारा </a:t>
            </a:r>
            <a:r>
              <a:rPr lang="en-US" sz="2400" u="sng">
                <a:solidFill>
                  <a:schemeClr val="hlink"/>
                </a:solidFill>
                <a:hlinkClick r:id="rId12"/>
              </a:rPr>
              <a:t>Open Attribution Builder</a:t>
            </a:r>
            <a:r>
              <a:rPr lang="en-US" sz="2400"/>
              <a:t> का उपयोग करके उत्पन्न किये गए एट्रिब्यूशन </a:t>
            </a:r>
            <a:r>
              <a:rPr lang="en-US" sz="2400" u="sng">
                <a:solidFill>
                  <a:schemeClr val="hlink"/>
                </a:solidFill>
                <a:hlinkClick r:id="rId13"/>
              </a:rPr>
              <a:t>CC BY 4.0</a:t>
            </a:r>
            <a:r>
              <a:rPr lang="en-US" sz="2400"/>
              <a:t> के अंतर्गत लाइसेंस्ड होते हैं</a:t>
            </a:r>
            <a:endParaRPr sz="2200" u="sng">
              <a:solidFill>
                <a:schemeClr val="hlink"/>
              </a:solidFill>
              <a:hlinkClick r:id="rId14"/>
            </a:endParaRPr>
          </a:p>
        </p:txBody>
      </p:sp>
      <p:sp>
        <p:nvSpPr>
          <p:cNvPr id="458" name="Google Shape;458;p28"/>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29"/>
          <p:cNvSpPr txBox="1"/>
          <p:nvPr>
            <p:ph idx="1" type="body"/>
          </p:nvPr>
        </p:nvSpPr>
        <p:spPr>
          <a:xfrm>
            <a:off x="1018309" y="1381125"/>
            <a:ext cx="10756747" cy="4994554"/>
          </a:xfrm>
          <a:prstGeom prst="rect">
            <a:avLst/>
          </a:prstGeom>
          <a:noFill/>
          <a:ln>
            <a:noFill/>
          </a:ln>
        </p:spPr>
        <p:txBody>
          <a:bodyPr anchorCtr="0" anchor="t" bIns="45700" lIns="91425" spcFirstLastPara="1" rIns="91425" wrap="square" tIns="45700">
            <a:noAutofit/>
          </a:bodyPr>
          <a:lstStyle/>
          <a:p>
            <a:pPr indent="-228600" lvl="0" marL="228600" rtl="0" algn="l">
              <a:lnSpc>
                <a:spcPct val="110000"/>
              </a:lnSpc>
              <a:spcBef>
                <a:spcPts val="0"/>
              </a:spcBef>
              <a:spcAft>
                <a:spcPts val="0"/>
              </a:spcAft>
              <a:buClr>
                <a:schemeClr val="dk1"/>
              </a:buClr>
              <a:buSzPts val="2400"/>
              <a:buChar char="•"/>
            </a:pPr>
            <a:r>
              <a:rPr lang="en-US"/>
              <a:t>शीर्षक: पाउडर टिन्स में सोशल मीडिया आइकन</a:t>
            </a:r>
            <a:endParaRPr sz="3200"/>
          </a:p>
          <a:p>
            <a:pPr indent="-228600" lvl="0" marL="228600" rtl="0" algn="l">
              <a:lnSpc>
                <a:spcPct val="110000"/>
              </a:lnSpc>
              <a:spcBef>
                <a:spcPts val="700"/>
              </a:spcBef>
              <a:spcAft>
                <a:spcPts val="0"/>
              </a:spcAft>
              <a:buClr>
                <a:schemeClr val="dk1"/>
              </a:buClr>
              <a:buSzPts val="2400"/>
              <a:buChar char="•"/>
            </a:pPr>
            <a:r>
              <a:rPr lang="en-US"/>
              <a:t>लेखक: माइक कॉर्बेट</a:t>
            </a:r>
            <a:endParaRPr sz="3200"/>
          </a:p>
          <a:p>
            <a:pPr indent="-228600" lvl="0" marL="228600" rtl="0" algn="l">
              <a:lnSpc>
                <a:spcPct val="110000"/>
              </a:lnSpc>
              <a:spcBef>
                <a:spcPts val="700"/>
              </a:spcBef>
              <a:spcAft>
                <a:spcPts val="0"/>
              </a:spcAft>
              <a:buClr>
                <a:schemeClr val="dk1"/>
              </a:buClr>
              <a:buSzPts val="2400"/>
              <a:buChar char="•"/>
            </a:pPr>
            <a:r>
              <a:rPr lang="en-US"/>
              <a:t>स्रोत: </a:t>
            </a:r>
            <a:r>
              <a:rPr lang="en-US" u="sng">
                <a:solidFill>
                  <a:schemeClr val="hlink"/>
                </a:solidFill>
                <a:hlinkClick r:id="rId3"/>
              </a:rPr>
              <a:t>https://flic.kr/p/29Kkshj</a:t>
            </a:r>
            <a:endParaRPr sz="3200"/>
          </a:p>
          <a:p>
            <a:pPr indent="-228600" lvl="0" marL="228600" rtl="0" algn="l">
              <a:lnSpc>
                <a:spcPct val="110000"/>
              </a:lnSpc>
              <a:spcBef>
                <a:spcPts val="700"/>
              </a:spcBef>
              <a:spcAft>
                <a:spcPts val="0"/>
              </a:spcAft>
              <a:buClr>
                <a:schemeClr val="dk1"/>
              </a:buClr>
              <a:buSzPts val="2400"/>
              <a:buChar char="•"/>
            </a:pPr>
            <a:r>
              <a:rPr lang="en-US"/>
              <a:t>लाइसेंस: CC BY 2.0 </a:t>
            </a:r>
            <a:endParaRPr sz="3200"/>
          </a:p>
          <a:p>
            <a:pPr indent="-406400" lvl="1" marL="914400" rtl="0" algn="l">
              <a:lnSpc>
                <a:spcPct val="110000"/>
              </a:lnSpc>
              <a:spcBef>
                <a:spcPts val="700"/>
              </a:spcBef>
              <a:spcAft>
                <a:spcPts val="0"/>
              </a:spcAft>
              <a:buClr>
                <a:schemeClr val="dk1"/>
              </a:buClr>
              <a:buSzPts val="2400"/>
              <a:buChar char="–"/>
            </a:pPr>
            <a:r>
              <a:rPr lang="en-US"/>
              <a:t>लाइसेंस विलेख URL: </a:t>
            </a:r>
            <a:r>
              <a:rPr lang="en-US" u="sng">
                <a:solidFill>
                  <a:schemeClr val="hlink"/>
                </a:solidFill>
                <a:hlinkClick r:id="rId4"/>
              </a:rPr>
              <a:t>http://creativecommons.org/licenses/by/2.0</a:t>
            </a:r>
            <a:r>
              <a:rPr lang="en-US"/>
              <a:t> </a:t>
            </a:r>
            <a:endParaRPr sz="3200"/>
          </a:p>
          <a:p>
            <a:pPr indent="-228600" lvl="0" marL="228600" rtl="0" algn="l">
              <a:lnSpc>
                <a:spcPct val="110000"/>
              </a:lnSpc>
              <a:spcBef>
                <a:spcPts val="700"/>
              </a:spcBef>
              <a:spcAft>
                <a:spcPts val="0"/>
              </a:spcAft>
              <a:buClr>
                <a:schemeClr val="hlink"/>
              </a:buClr>
              <a:buSzPts val="2400"/>
              <a:buChar char="•"/>
            </a:pPr>
            <a:r>
              <a:rPr lang="en-US" sz="3200"/>
              <a:t>माइक कॉर्बेट द्वारा </a:t>
            </a:r>
            <a:r>
              <a:rPr lang="en-US" u="sng">
                <a:solidFill>
                  <a:schemeClr val="hlink"/>
                </a:solidFill>
                <a:hlinkClick r:id="rId5"/>
              </a:rPr>
              <a:t>Social Media Icons in Powder Tins</a:t>
            </a:r>
            <a:r>
              <a:rPr lang="en-US"/>
              <a:t> </a:t>
            </a:r>
            <a:r>
              <a:rPr lang="en-US" u="sng">
                <a:solidFill>
                  <a:schemeClr val="hlink"/>
                </a:solidFill>
                <a:hlinkClick r:id="rId6"/>
              </a:rPr>
              <a:t>CC BY 2.0</a:t>
            </a:r>
            <a:r>
              <a:rPr lang="en-US" sz="3200">
                <a:solidFill>
                  <a:schemeClr val="hlink"/>
                </a:solidFill>
              </a:rPr>
              <a:t> </a:t>
            </a:r>
            <a:r>
              <a:rPr lang="en-US" sz="3200"/>
              <a:t>के अंतर्गत लाइसेंस्ड  है</a:t>
            </a:r>
            <a:endParaRPr sz="3200"/>
          </a:p>
          <a:p>
            <a:pPr indent="-381000" lvl="1" marL="914400" rtl="0" algn="l">
              <a:lnSpc>
                <a:spcPct val="110000"/>
              </a:lnSpc>
              <a:spcBef>
                <a:spcPts val="700"/>
              </a:spcBef>
              <a:spcAft>
                <a:spcPts val="0"/>
              </a:spcAft>
              <a:buSzPts val="2400"/>
              <a:buChar char="–"/>
            </a:pPr>
            <a:r>
              <a:rPr lang="en-US" sz="2400" u="sng">
                <a:solidFill>
                  <a:schemeClr val="hlink"/>
                </a:solidFill>
                <a:hlinkClick r:id="rId7"/>
              </a:rPr>
              <a:t>Open Washington</a:t>
            </a:r>
            <a:r>
              <a:rPr lang="en-US" sz="2400"/>
              <a:t>, </a:t>
            </a:r>
            <a:r>
              <a:rPr lang="en-US" sz="2400" u="sng">
                <a:solidFill>
                  <a:schemeClr val="hlink"/>
                </a:solidFill>
                <a:hlinkClick r:id="rId8"/>
              </a:rPr>
              <a:t>SBCTC</a:t>
            </a:r>
            <a:r>
              <a:rPr lang="en-US"/>
              <a:t> द्वारा </a:t>
            </a:r>
            <a:r>
              <a:rPr lang="en-US" sz="2400" u="sng">
                <a:solidFill>
                  <a:schemeClr val="hlink"/>
                </a:solidFill>
                <a:hlinkClick r:id="rId9"/>
              </a:rPr>
              <a:t>Open Attribution Builder</a:t>
            </a:r>
            <a:r>
              <a:rPr lang="en-US" sz="2400"/>
              <a:t> का उपयोग करके उत्पन्न किये गए एट्रिब्यूशन </a:t>
            </a:r>
            <a:r>
              <a:rPr lang="en-US" sz="2400" u="sng">
                <a:solidFill>
                  <a:schemeClr val="hlink"/>
                </a:solidFill>
                <a:hlinkClick r:id="rId10"/>
              </a:rPr>
              <a:t>CC BY 4.0</a:t>
            </a:r>
            <a:r>
              <a:rPr lang="en-US" sz="2400"/>
              <a:t> के अंतर्गत लाइसेंस्ड होते हैं</a:t>
            </a:r>
            <a:endParaRPr>
              <a:solidFill>
                <a:schemeClr val="hlink"/>
              </a:solidFill>
            </a:endParaRPr>
          </a:p>
        </p:txBody>
      </p:sp>
      <p:sp>
        <p:nvSpPr>
          <p:cNvPr id="464" name="Google Shape;464;p29"/>
          <p:cNvSpPr txBox="1"/>
          <p:nvPr>
            <p:ph type="title"/>
          </p:nvPr>
        </p:nvSpPr>
        <p:spPr>
          <a:xfrm>
            <a:off x="1251677" y="382385"/>
            <a:ext cx="10523379" cy="79871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Bodoni"/>
              <a:buNone/>
            </a:pPr>
            <a:r>
              <a:rPr lang="en-US"/>
              <a:t>एट्रिब्यूशन उदाहरण - छवि​</a:t>
            </a:r>
            <a:br>
              <a:rPr lang="en-US"/>
            </a:br>
            <a:r>
              <a:rPr lang="en-US"/>
              <a:t>​</a:t>
            </a:r>
            <a:br>
              <a:rPr lang="en-US"/>
            </a:br>
            <a:endParaRPr/>
          </a:p>
        </p:txBody>
      </p:sp>
      <p:sp>
        <p:nvSpPr>
          <p:cNvPr id="465" name="Google Shape;465;p29"/>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4" name="Shape 114"/>
        <p:cNvGrpSpPr/>
        <p:nvPr/>
      </p:nvGrpSpPr>
      <p:grpSpPr>
        <a:xfrm>
          <a:off x="0" y="0"/>
          <a:ext cx="0" cy="0"/>
          <a:chOff x="0" y="0"/>
          <a:chExt cx="0" cy="0"/>
        </a:xfrm>
      </p:grpSpPr>
      <p:sp>
        <p:nvSpPr>
          <p:cNvPr id="115" name="Google Shape;115;p3"/>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6" name="Google Shape;116;p3"/>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7" name="Google Shape;117;p3"/>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18" name="Google Shape;118;p3"/>
          <p:cNvSpPr txBox="1"/>
          <p:nvPr>
            <p:ph type="title"/>
          </p:nvPr>
        </p:nvSpPr>
        <p:spPr>
          <a:xfrm>
            <a:off x="1524000" y="1293338"/>
            <a:ext cx="9144000" cy="327459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2"/>
              </a:buClr>
              <a:buSzPts val="4000"/>
              <a:buFont typeface="Calibri"/>
              <a:buNone/>
            </a:pPr>
            <a:r>
              <a:rPr lang="en-US" sz="7200"/>
              <a:t>ओईआर में खुलापन</a:t>
            </a:r>
            <a:endParaRPr/>
          </a:p>
        </p:txBody>
      </p:sp>
      <p:cxnSp>
        <p:nvCxnSpPr>
          <p:cNvPr id="119" name="Google Shape;119;p3"/>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120" name="Google Shape;120;p3"/>
          <p:cNvSpPr txBox="1"/>
          <p:nvPr>
            <p:ph idx="12" type="sldNum"/>
          </p:nvPr>
        </p:nvSpPr>
        <p:spPr>
          <a:xfrm>
            <a:off x="8610600" y="6492240"/>
            <a:ext cx="27432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9" name="Shape 469"/>
        <p:cNvGrpSpPr/>
        <p:nvPr/>
      </p:nvGrpSpPr>
      <p:grpSpPr>
        <a:xfrm>
          <a:off x="0" y="0"/>
          <a:ext cx="0" cy="0"/>
          <a:chOff x="0" y="0"/>
          <a:chExt cx="0" cy="0"/>
        </a:xfrm>
      </p:grpSpPr>
      <p:sp>
        <p:nvSpPr>
          <p:cNvPr id="470" name="Google Shape;470;p30"/>
          <p:cNvSpPr txBox="1"/>
          <p:nvPr>
            <p:ph type="title"/>
          </p:nvPr>
        </p:nvSpPr>
        <p:spPr>
          <a:xfrm>
            <a:off x="1251677" y="382385"/>
            <a:ext cx="10523379" cy="79871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Bodoni"/>
              <a:buNone/>
            </a:pPr>
            <a:r>
              <a:rPr lang="en-US"/>
              <a:t>एट्रिब्यूशन उदाहरण - वीडियो</a:t>
            </a:r>
            <a:br>
              <a:rPr lang="en-US">
                <a:solidFill>
                  <a:schemeClr val="dk1"/>
                </a:solidFill>
              </a:rPr>
            </a:br>
            <a:endParaRPr>
              <a:solidFill>
                <a:schemeClr val="dk1"/>
              </a:solidFill>
            </a:endParaRPr>
          </a:p>
        </p:txBody>
      </p:sp>
      <p:sp>
        <p:nvSpPr>
          <p:cNvPr id="471" name="Google Shape;471;p30"/>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
        <p:nvSpPr>
          <p:cNvPr id="472" name="Google Shape;472;p30"/>
          <p:cNvSpPr txBox="1"/>
          <p:nvPr>
            <p:ph idx="1" type="body"/>
          </p:nvPr>
        </p:nvSpPr>
        <p:spPr>
          <a:xfrm>
            <a:off x="1251677" y="1381125"/>
            <a:ext cx="10523379" cy="4498467"/>
          </a:xfrm>
          <a:prstGeom prst="rect">
            <a:avLst/>
          </a:prstGeom>
          <a:noFill/>
          <a:ln>
            <a:noFill/>
          </a:ln>
        </p:spPr>
        <p:txBody>
          <a:bodyPr anchorCtr="0" anchor="t" bIns="45700" lIns="91425" spcFirstLastPara="1" rIns="91425" wrap="square" tIns="45700">
            <a:noAutofit/>
          </a:bodyPr>
          <a:lstStyle/>
          <a:p>
            <a:pPr indent="-381000" lvl="0" marL="457200" rtl="0" algn="l">
              <a:lnSpc>
                <a:spcPct val="110000"/>
              </a:lnSpc>
              <a:spcBef>
                <a:spcPts val="0"/>
              </a:spcBef>
              <a:spcAft>
                <a:spcPts val="0"/>
              </a:spcAft>
              <a:buSzPts val="2400"/>
              <a:buChar char="•"/>
            </a:pPr>
            <a:r>
              <a:rPr lang="en-US"/>
              <a:t>शीर्षक: मिश्रित शिक्षण क्या है?</a:t>
            </a:r>
            <a:endParaRPr/>
          </a:p>
          <a:p>
            <a:pPr indent="-228600" lvl="0" marL="228600" rtl="0" algn="l">
              <a:lnSpc>
                <a:spcPct val="110000"/>
              </a:lnSpc>
              <a:spcBef>
                <a:spcPts val="700"/>
              </a:spcBef>
              <a:spcAft>
                <a:spcPts val="0"/>
              </a:spcAft>
              <a:buClr>
                <a:schemeClr val="dk1"/>
              </a:buClr>
              <a:buSzPts val="2400"/>
              <a:buChar char="•"/>
            </a:pPr>
            <a:r>
              <a:rPr lang="en-US"/>
              <a:t>लेखक: फ्रेडरिक स्कर्ज़िपेक</a:t>
            </a:r>
            <a:endParaRPr/>
          </a:p>
          <a:p>
            <a:pPr indent="-228600" lvl="0" marL="228600" rtl="0" algn="l">
              <a:lnSpc>
                <a:spcPct val="110000"/>
              </a:lnSpc>
              <a:spcBef>
                <a:spcPts val="700"/>
              </a:spcBef>
              <a:spcAft>
                <a:spcPts val="0"/>
              </a:spcAft>
              <a:buClr>
                <a:schemeClr val="dk1"/>
              </a:buClr>
              <a:buSzPts val="2400"/>
              <a:buChar char="•"/>
            </a:pPr>
            <a:r>
              <a:rPr lang="en-US"/>
              <a:t>स्रोत: </a:t>
            </a:r>
            <a:r>
              <a:rPr lang="en-US" u="sng">
                <a:solidFill>
                  <a:schemeClr val="hlink"/>
                </a:solidFill>
                <a:hlinkClick r:id="rId3"/>
              </a:rPr>
              <a:t>https://youtu.be/lIh4jJlvF44</a:t>
            </a:r>
            <a:endParaRPr/>
          </a:p>
          <a:p>
            <a:pPr indent="-228600" lvl="0" marL="228600" rtl="0" algn="l">
              <a:lnSpc>
                <a:spcPct val="110000"/>
              </a:lnSpc>
              <a:spcBef>
                <a:spcPts val="700"/>
              </a:spcBef>
              <a:spcAft>
                <a:spcPts val="0"/>
              </a:spcAft>
              <a:buClr>
                <a:schemeClr val="dk1"/>
              </a:buClr>
              <a:buSzPts val="2400"/>
              <a:buChar char="•"/>
            </a:pPr>
            <a:r>
              <a:rPr lang="en-US"/>
              <a:t>लाइसेंस: CC BY 3.0 </a:t>
            </a:r>
            <a:endParaRPr>
              <a:solidFill>
                <a:schemeClr val="dk1"/>
              </a:solidFill>
            </a:endParaRPr>
          </a:p>
          <a:p>
            <a:pPr indent="-406400" lvl="1" marL="914400" rtl="0" algn="l">
              <a:lnSpc>
                <a:spcPct val="110000"/>
              </a:lnSpc>
              <a:spcBef>
                <a:spcPts val="700"/>
              </a:spcBef>
              <a:spcAft>
                <a:spcPts val="0"/>
              </a:spcAft>
              <a:buClr>
                <a:schemeClr val="dk1"/>
              </a:buClr>
              <a:buSzPts val="2400"/>
              <a:buChar char="–"/>
            </a:pPr>
            <a:r>
              <a:rPr lang="en-US"/>
              <a:t>लाइसेंस विलेख URL: </a:t>
            </a:r>
            <a:r>
              <a:rPr lang="en-US" u="sng">
                <a:solidFill>
                  <a:schemeClr val="hlink"/>
                </a:solidFill>
                <a:hlinkClick r:id="rId4"/>
              </a:rPr>
              <a:t>http://creativecommons.org/licenses/by/3.0</a:t>
            </a:r>
            <a:endParaRPr/>
          </a:p>
          <a:p>
            <a:pPr indent="-228600" lvl="0" marL="228600" rtl="0" algn="l">
              <a:lnSpc>
                <a:spcPct val="110000"/>
              </a:lnSpc>
              <a:spcBef>
                <a:spcPts val="700"/>
              </a:spcBef>
              <a:spcAft>
                <a:spcPts val="0"/>
              </a:spcAft>
              <a:buClr>
                <a:schemeClr val="hlink"/>
              </a:buClr>
              <a:buSzPts val="2400"/>
              <a:buChar char="•"/>
            </a:pPr>
            <a:r>
              <a:rPr lang="en-US"/>
              <a:t>फ्रेडरिक स्कर्ज़िपेक द्वारा  </a:t>
            </a:r>
            <a:r>
              <a:rPr lang="en-US" u="sng">
                <a:solidFill>
                  <a:schemeClr val="hlink"/>
                </a:solidFill>
                <a:hlinkClick r:id="rId5"/>
              </a:rPr>
              <a:t>What is Blended Learning?</a:t>
            </a:r>
            <a:r>
              <a:rPr lang="en-US"/>
              <a:t> </a:t>
            </a:r>
            <a:r>
              <a:rPr lang="en-US" u="sng">
                <a:solidFill>
                  <a:schemeClr val="hlink"/>
                </a:solidFill>
                <a:hlinkClick r:id="rId6"/>
              </a:rPr>
              <a:t>CC BY 3.0</a:t>
            </a:r>
            <a:r>
              <a:rPr lang="en-US">
                <a:solidFill>
                  <a:schemeClr val="hlink"/>
                </a:solidFill>
              </a:rPr>
              <a:t> </a:t>
            </a:r>
            <a:r>
              <a:rPr lang="en-US"/>
              <a:t>के अंतर्गत लाइसेंस्ड  है</a:t>
            </a:r>
            <a:endParaRPr/>
          </a:p>
          <a:p>
            <a:pPr indent="-381000" lvl="1" marL="914400" rtl="0" algn="l">
              <a:lnSpc>
                <a:spcPct val="110000"/>
              </a:lnSpc>
              <a:spcBef>
                <a:spcPts val="700"/>
              </a:spcBef>
              <a:spcAft>
                <a:spcPts val="0"/>
              </a:spcAft>
              <a:buSzPts val="2400"/>
              <a:buChar char="–"/>
            </a:pPr>
            <a:r>
              <a:rPr lang="en-US" sz="2400" u="sng">
                <a:solidFill>
                  <a:schemeClr val="hlink"/>
                </a:solidFill>
                <a:hlinkClick r:id="rId7"/>
              </a:rPr>
              <a:t>Open Washington</a:t>
            </a:r>
            <a:r>
              <a:rPr lang="en-US" sz="2400"/>
              <a:t>, </a:t>
            </a:r>
            <a:r>
              <a:rPr lang="en-US" sz="2400" u="sng">
                <a:solidFill>
                  <a:schemeClr val="hlink"/>
                </a:solidFill>
                <a:hlinkClick r:id="rId8"/>
              </a:rPr>
              <a:t>SBCTC</a:t>
            </a:r>
            <a:r>
              <a:rPr lang="en-US"/>
              <a:t> द्वारा </a:t>
            </a:r>
            <a:r>
              <a:rPr lang="en-US" sz="2400" u="sng">
                <a:solidFill>
                  <a:schemeClr val="hlink"/>
                </a:solidFill>
                <a:hlinkClick r:id="rId9"/>
              </a:rPr>
              <a:t>Open Attribution Builder</a:t>
            </a:r>
            <a:r>
              <a:rPr lang="en-US" sz="2400"/>
              <a:t> का उपयोग करके उत्पन्न किये गए एट्रिब्यूशन </a:t>
            </a:r>
            <a:r>
              <a:rPr lang="en-US" sz="2400" u="sng">
                <a:solidFill>
                  <a:schemeClr val="hlink"/>
                </a:solidFill>
                <a:hlinkClick r:id="rId10"/>
              </a:rPr>
              <a:t>CC BY 4.0</a:t>
            </a:r>
            <a:r>
              <a:rPr lang="en-US" sz="2400"/>
              <a:t> के अंतर्गत लाइसेंस्ड होते हैं</a:t>
            </a:r>
            <a:endParaRPr>
              <a:solidFill>
                <a:schemeClr val="hlink"/>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31"/>
          <p:cNvSpPr txBox="1"/>
          <p:nvPr>
            <p:ph idx="1" type="body"/>
          </p:nvPr>
        </p:nvSpPr>
        <p:spPr>
          <a:xfrm>
            <a:off x="989050" y="1036325"/>
            <a:ext cx="10875600" cy="5364600"/>
          </a:xfrm>
          <a:prstGeom prst="rect">
            <a:avLst/>
          </a:prstGeom>
          <a:noFill/>
          <a:ln>
            <a:noFill/>
          </a:ln>
        </p:spPr>
        <p:txBody>
          <a:bodyPr anchorCtr="0" anchor="t" bIns="45700" lIns="91425" spcFirstLastPara="1" rIns="91425" wrap="square" tIns="45700">
            <a:noAutofit/>
          </a:bodyPr>
          <a:lstStyle/>
          <a:p>
            <a:pPr indent="-228600" lvl="0" marL="228600" rtl="0" algn="l">
              <a:lnSpc>
                <a:spcPct val="110000"/>
              </a:lnSpc>
              <a:spcBef>
                <a:spcPts val="0"/>
              </a:spcBef>
              <a:spcAft>
                <a:spcPts val="0"/>
              </a:spcAft>
              <a:buClr>
                <a:schemeClr val="dk1"/>
              </a:buClr>
              <a:buSzPts val="2400"/>
              <a:buChar char="•"/>
            </a:pPr>
            <a:r>
              <a:rPr lang="en-US" sz="2400"/>
              <a:t>एक OER को जिम्मेदार ठहराने के लिए "से अनुकूलित" वाक्यांश का प्रयोग करें</a:t>
            </a:r>
            <a:r>
              <a:rPr lang="en-US" sz="2400">
                <a:solidFill>
                  <a:schemeClr val="dk1"/>
                </a:solidFill>
              </a:rPr>
              <a:t> </a:t>
            </a:r>
            <a:endParaRPr/>
          </a:p>
          <a:p>
            <a:pPr indent="-228600" lvl="1" marL="685800" rtl="0" algn="l">
              <a:lnSpc>
                <a:spcPct val="110000"/>
              </a:lnSpc>
              <a:spcBef>
                <a:spcPts val="700"/>
              </a:spcBef>
              <a:spcAft>
                <a:spcPts val="0"/>
              </a:spcAft>
              <a:buClr>
                <a:schemeClr val="dk1"/>
              </a:buClr>
              <a:buSzPts val="2400"/>
              <a:buChar char="–"/>
            </a:pPr>
            <a:r>
              <a:rPr b="1" lang="en-US" sz="2400"/>
              <a:t>उदाहरण: </a:t>
            </a:r>
            <a:r>
              <a:rPr lang="en-US" sz="2400" u="sng">
                <a:solidFill>
                  <a:schemeClr val="hlink"/>
                </a:solidFill>
                <a:hlinkClick r:id="rId3"/>
              </a:rPr>
              <a:t>Community College Consortium for Open Educational Resources (CCCOER)</a:t>
            </a:r>
            <a:r>
              <a:rPr b="1" lang="en-US" sz="2400"/>
              <a:t> </a:t>
            </a:r>
            <a:r>
              <a:rPr lang="en-US" sz="2400"/>
              <a:t>द्वारा </a:t>
            </a:r>
            <a:r>
              <a:rPr lang="en-US" sz="2400" u="sng">
                <a:solidFill>
                  <a:schemeClr val="hlink"/>
                </a:solidFill>
                <a:hlinkClick r:id="rId4"/>
              </a:rPr>
              <a:t>Attributing OER</a:t>
            </a:r>
            <a:r>
              <a:rPr lang="en-US" sz="2400"/>
              <a:t> से अनुकूलित, </a:t>
            </a:r>
            <a:r>
              <a:rPr lang="en-US" sz="2400" u="sng">
                <a:solidFill>
                  <a:schemeClr val="hlink"/>
                </a:solidFill>
                <a:hlinkClick r:id="rId5"/>
              </a:rPr>
              <a:t>CC BY 4.0</a:t>
            </a:r>
            <a:r>
              <a:rPr lang="en-US" sz="2400"/>
              <a:t> के तहत लाइसेंस्ड  है।</a:t>
            </a:r>
            <a:endParaRPr/>
          </a:p>
          <a:p>
            <a:pPr indent="-228600" lvl="0" marL="228600" rtl="0" algn="l">
              <a:lnSpc>
                <a:spcPct val="110000"/>
              </a:lnSpc>
              <a:spcBef>
                <a:spcPts val="700"/>
              </a:spcBef>
              <a:spcAft>
                <a:spcPts val="0"/>
              </a:spcAft>
              <a:buClr>
                <a:schemeClr val="dk1"/>
              </a:buClr>
              <a:buSzPts val="2400"/>
              <a:buChar char="•"/>
            </a:pPr>
            <a:r>
              <a:rPr lang="en-US" sz="2400"/>
              <a:t>एकाधिक OER को सूचीबद्ध करने के लिए "निम्नलिखित स्रोतों से अनुकूलित" वाक्यांश का उपयोग करें</a:t>
            </a:r>
            <a:endParaRPr/>
          </a:p>
          <a:p>
            <a:pPr indent="-228600" lvl="1" marL="685800" rtl="0" algn="l">
              <a:lnSpc>
                <a:spcPct val="110000"/>
              </a:lnSpc>
              <a:spcBef>
                <a:spcPts val="700"/>
              </a:spcBef>
              <a:spcAft>
                <a:spcPts val="0"/>
              </a:spcAft>
              <a:buClr>
                <a:schemeClr val="dk1"/>
              </a:buClr>
              <a:buSzPts val="2400"/>
              <a:buChar char="–"/>
            </a:pPr>
            <a:r>
              <a:rPr b="1" lang="en-US" sz="2400"/>
              <a:t>उदाहरण: </a:t>
            </a:r>
            <a:r>
              <a:rPr lang="en-US" sz="2400"/>
              <a:t>“इस पाठ्यक्रम की सामग्री निम्नलिखित स्रोतों से अनुकूलित की गई है”</a:t>
            </a:r>
            <a:endParaRPr/>
          </a:p>
          <a:p>
            <a:pPr indent="-228600" lvl="2" marL="1143000" rtl="0" algn="l">
              <a:lnSpc>
                <a:spcPct val="110000"/>
              </a:lnSpc>
              <a:spcBef>
                <a:spcPts val="700"/>
              </a:spcBef>
              <a:spcAft>
                <a:spcPts val="0"/>
              </a:spcAft>
              <a:buClr>
                <a:schemeClr val="hlink"/>
              </a:buClr>
              <a:buSzPts val="2400"/>
              <a:buChar char="•"/>
            </a:pPr>
            <a:r>
              <a:rPr lang="en-US" sz="2400" u="sng">
                <a:solidFill>
                  <a:schemeClr val="hlink"/>
                </a:solidFill>
                <a:hlinkClick r:id="rId6"/>
              </a:rPr>
              <a:t>Creative Commons</a:t>
            </a:r>
            <a:r>
              <a:rPr lang="en-US" sz="2400"/>
              <a:t> द्वारा </a:t>
            </a:r>
            <a:r>
              <a:rPr lang="en-US" sz="2400" u="sng">
                <a:solidFill>
                  <a:schemeClr val="hlink"/>
                </a:solidFill>
                <a:hlinkClick r:id="rId7"/>
              </a:rPr>
              <a:t>Best practices for attribution</a:t>
            </a:r>
            <a:r>
              <a:rPr lang="en-US" sz="2400"/>
              <a:t>,  </a:t>
            </a:r>
            <a:r>
              <a:rPr lang="en-US" sz="2400" u="sng">
                <a:solidFill>
                  <a:schemeClr val="hlink"/>
                </a:solidFill>
                <a:hlinkClick r:id="rId8"/>
              </a:rPr>
              <a:t>CC BY 4.0</a:t>
            </a:r>
            <a:r>
              <a:rPr lang="en-US" sz="2400"/>
              <a:t> के तहत लाइसेंस्ड  है।</a:t>
            </a:r>
            <a:endParaRPr sz="2400"/>
          </a:p>
          <a:p>
            <a:pPr indent="-228600" lvl="2" marL="1143000" rtl="0" algn="l">
              <a:lnSpc>
                <a:spcPct val="110000"/>
              </a:lnSpc>
              <a:spcBef>
                <a:spcPts val="700"/>
              </a:spcBef>
              <a:spcAft>
                <a:spcPts val="0"/>
              </a:spcAft>
              <a:buClr>
                <a:schemeClr val="hlink"/>
              </a:buClr>
              <a:buSzPts val="2400"/>
              <a:buChar char="•"/>
            </a:pPr>
            <a:r>
              <a:rPr lang="en-US" sz="2400" u="sng">
                <a:solidFill>
                  <a:schemeClr val="hlink"/>
                </a:solidFill>
                <a:hlinkClick r:id="rId9"/>
              </a:rPr>
              <a:t>Community College Consortium for Open Educational Resources (CCCOER) </a:t>
            </a:r>
            <a:r>
              <a:rPr lang="en-US" sz="2400"/>
              <a:t> द्वारा </a:t>
            </a:r>
            <a:r>
              <a:rPr lang="en-US" sz="2400" u="sng">
                <a:solidFill>
                  <a:schemeClr val="hlink"/>
                </a:solidFill>
                <a:hlinkClick r:id="rId10"/>
              </a:rPr>
              <a:t>Attributing OER</a:t>
            </a:r>
            <a:r>
              <a:rPr lang="en-US" sz="2400"/>
              <a:t> </a:t>
            </a:r>
            <a:r>
              <a:rPr lang="en-US" sz="2400">
                <a:solidFill>
                  <a:schemeClr val="dk1"/>
                </a:solidFill>
              </a:rPr>
              <a:t>is licensed under </a:t>
            </a:r>
            <a:r>
              <a:rPr lang="en-US" sz="2400" u="sng">
                <a:solidFill>
                  <a:schemeClr val="hlink"/>
                </a:solidFill>
                <a:hlinkClick r:id="rId11"/>
              </a:rPr>
              <a:t>CC BY 4.0</a:t>
            </a:r>
            <a:r>
              <a:rPr lang="en-US" sz="2400"/>
              <a:t> के तहत लाइसेंस्ड  है।</a:t>
            </a:r>
            <a:endParaRPr sz="2400"/>
          </a:p>
          <a:p>
            <a:pPr indent="-228600" lvl="2" marL="1143000" rtl="0" algn="l">
              <a:lnSpc>
                <a:spcPct val="110000"/>
              </a:lnSpc>
              <a:spcBef>
                <a:spcPts val="700"/>
              </a:spcBef>
              <a:spcAft>
                <a:spcPts val="0"/>
              </a:spcAft>
              <a:buClr>
                <a:schemeClr val="hlink"/>
              </a:buClr>
              <a:buSzPts val="2400"/>
              <a:buChar char="•"/>
            </a:pPr>
            <a:r>
              <a:rPr lang="en-US" sz="2400" u="sng">
                <a:solidFill>
                  <a:schemeClr val="hlink"/>
                </a:solidFill>
                <a:hlinkClick r:id="rId12"/>
              </a:rPr>
              <a:t>Open University</a:t>
            </a:r>
            <a:r>
              <a:rPr lang="en-US" sz="2400"/>
              <a:t> द्वारा  </a:t>
            </a:r>
            <a:r>
              <a:rPr lang="en-US" sz="2400" u="sng">
                <a:solidFill>
                  <a:schemeClr val="hlink"/>
                </a:solidFill>
                <a:hlinkClick r:id="rId13"/>
              </a:rPr>
              <a:t>How to make an open online course</a:t>
            </a:r>
            <a:r>
              <a:rPr lang="en-US" sz="2400"/>
              <a:t>, </a:t>
            </a:r>
            <a:r>
              <a:rPr lang="en-US" sz="2400" u="sng">
                <a:solidFill>
                  <a:schemeClr val="hlink"/>
                </a:solidFill>
                <a:hlinkClick r:id="rId14"/>
              </a:rPr>
              <a:t>CC BY-NC-SA 4.0</a:t>
            </a:r>
            <a:r>
              <a:rPr lang="en-US" sz="2400"/>
              <a:t> के तहत लाइसेंस्ड  है।</a:t>
            </a:r>
            <a:endParaRPr sz="2400"/>
          </a:p>
          <a:p>
            <a:pPr indent="-76200" lvl="0" marL="228600" rtl="0" algn="l">
              <a:lnSpc>
                <a:spcPct val="110000"/>
              </a:lnSpc>
              <a:spcBef>
                <a:spcPts val="700"/>
              </a:spcBef>
              <a:spcAft>
                <a:spcPts val="0"/>
              </a:spcAft>
              <a:buClr>
                <a:schemeClr val="dk1"/>
              </a:buClr>
              <a:buSzPts val="2400"/>
              <a:buNone/>
            </a:pPr>
            <a:r>
              <a:t/>
            </a:r>
            <a:endParaRPr sz="2400"/>
          </a:p>
        </p:txBody>
      </p:sp>
      <p:sp>
        <p:nvSpPr>
          <p:cNvPr id="478" name="Google Shape;478;p31"/>
          <p:cNvSpPr txBox="1"/>
          <p:nvPr>
            <p:ph type="title"/>
          </p:nvPr>
        </p:nvSpPr>
        <p:spPr>
          <a:xfrm>
            <a:off x="989046" y="339634"/>
            <a:ext cx="9875520" cy="696686"/>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3600"/>
              <a:buFont typeface="Bodoni"/>
              <a:buNone/>
            </a:pPr>
            <a:r>
              <a:rPr lang="en-US"/>
              <a:t>अनुकूलन/रीमिक्स के लिए श्रेय</a:t>
            </a:r>
            <a:r>
              <a:rPr lang="en-US">
                <a:solidFill>
                  <a:schemeClr val="dk1"/>
                </a:solidFill>
              </a:rPr>
              <a:t>​</a:t>
            </a:r>
            <a:br>
              <a:rPr lang="en-US">
                <a:solidFill>
                  <a:schemeClr val="dk1"/>
                </a:solidFill>
              </a:rPr>
            </a:br>
            <a:endParaRPr>
              <a:solidFill>
                <a:schemeClr val="dk1"/>
              </a:solidFill>
            </a:endParaRPr>
          </a:p>
        </p:txBody>
      </p:sp>
      <p:sp>
        <p:nvSpPr>
          <p:cNvPr id="479" name="Google Shape;479;p31"/>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84" name="Shape 484"/>
        <p:cNvGrpSpPr/>
        <p:nvPr/>
      </p:nvGrpSpPr>
      <p:grpSpPr>
        <a:xfrm>
          <a:off x="0" y="0"/>
          <a:ext cx="0" cy="0"/>
          <a:chOff x="0" y="0"/>
          <a:chExt cx="0" cy="0"/>
        </a:xfrm>
      </p:grpSpPr>
      <p:sp>
        <p:nvSpPr>
          <p:cNvPr id="485" name="Google Shape;485;p32"/>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86" name="Google Shape;486;p32"/>
          <p:cNvSpPr/>
          <p:nvPr/>
        </p:nvSpPr>
        <p:spPr>
          <a:xfrm flipH="1">
            <a:off x="8576720" y="3335867"/>
            <a:ext cx="3291840" cy="32004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87" name="Google Shape;487;p32"/>
          <p:cNvSpPr/>
          <p:nvPr/>
        </p:nvSpPr>
        <p:spPr>
          <a:xfrm>
            <a:off x="641774" y="623275"/>
            <a:ext cx="10905053" cy="5607882"/>
          </a:xfrm>
          <a:prstGeom prst="rect">
            <a:avLst/>
          </a:prstGeom>
          <a:noFill/>
          <a:ln cap="flat" cmpd="sng" w="19050">
            <a:solidFill>
              <a:srgbClr val="3F3F3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488" name="Google Shape;488;p32"/>
          <p:cNvSpPr txBox="1"/>
          <p:nvPr>
            <p:ph type="title"/>
          </p:nvPr>
        </p:nvSpPr>
        <p:spPr>
          <a:xfrm>
            <a:off x="965200" y="2452252"/>
            <a:ext cx="5925989" cy="1953311"/>
          </a:xfrm>
          <a:prstGeom prst="rect">
            <a:avLst/>
          </a:prstGeom>
          <a:noFill/>
          <a:ln>
            <a:noFill/>
          </a:ln>
        </p:spPr>
        <p:txBody>
          <a:bodyPr anchorCtr="0" anchor="b" bIns="45700" lIns="91425" spcFirstLastPara="1" rIns="91425" wrap="square" tIns="45700">
            <a:normAutofit/>
          </a:bodyPr>
          <a:lstStyle/>
          <a:p>
            <a:pPr indent="0" lvl="0" marL="0" rtl="0" algn="r">
              <a:lnSpc>
                <a:spcPct val="90000"/>
              </a:lnSpc>
              <a:spcBef>
                <a:spcPts val="0"/>
              </a:spcBef>
              <a:spcAft>
                <a:spcPts val="0"/>
              </a:spcAft>
              <a:buClr>
                <a:schemeClr val="dk1"/>
              </a:buClr>
              <a:buSzPts val="9600"/>
              <a:buFont typeface="Calibri"/>
              <a:buNone/>
            </a:pPr>
            <a:r>
              <a:rPr lang="en-US" sz="9600"/>
              <a:t>सवाल</a:t>
            </a:r>
            <a:endParaRPr/>
          </a:p>
        </p:txBody>
      </p:sp>
      <p:pic>
        <p:nvPicPr>
          <p:cNvPr descr="Question mark" id="489" name="Google Shape;489;p32"/>
          <p:cNvPicPr preferRelativeResize="0"/>
          <p:nvPr/>
        </p:nvPicPr>
        <p:blipFill rotWithShape="1">
          <a:blip r:embed="rId3">
            <a:alphaModFix/>
          </a:blip>
          <a:srcRect b="0" l="0" r="0" t="0"/>
          <a:stretch/>
        </p:blipFill>
        <p:spPr>
          <a:xfrm>
            <a:off x="7599140" y="2209474"/>
            <a:ext cx="2489416" cy="248941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4"/>
          <p:cNvSpPr txBox="1"/>
          <p:nvPr>
            <p:ph type="title"/>
          </p:nvPr>
        </p:nvSpPr>
        <p:spPr>
          <a:xfrm>
            <a:off x="588723" y="233681"/>
            <a:ext cx="10765077" cy="85343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ओईआर में खुलापन</a:t>
            </a:r>
            <a:endParaRPr/>
          </a:p>
        </p:txBody>
      </p:sp>
      <p:grpSp>
        <p:nvGrpSpPr>
          <p:cNvPr id="127" name="Google Shape;127;p4"/>
          <p:cNvGrpSpPr/>
          <p:nvPr/>
        </p:nvGrpSpPr>
        <p:grpSpPr>
          <a:xfrm>
            <a:off x="403046" y="1061712"/>
            <a:ext cx="6993434" cy="5478195"/>
            <a:chOff x="0" y="3347"/>
            <a:chExt cx="6993434" cy="5478195"/>
          </a:xfrm>
        </p:grpSpPr>
        <p:sp>
          <p:nvSpPr>
            <p:cNvPr id="128" name="Google Shape;128;p4"/>
            <p:cNvSpPr/>
            <p:nvPr/>
          </p:nvSpPr>
          <p:spPr>
            <a:xfrm>
              <a:off x="0" y="3347"/>
              <a:ext cx="6993434" cy="1565198"/>
            </a:xfrm>
            <a:prstGeom prst="roundRect">
              <a:avLst>
                <a:gd fmla="val 10000" name="adj"/>
              </a:avLst>
            </a:prstGeom>
            <a:solidFill>
              <a:srgbClr val="CCD3E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4"/>
            <p:cNvSpPr/>
            <p:nvPr/>
          </p:nvSpPr>
          <p:spPr>
            <a:xfrm>
              <a:off x="473472" y="355516"/>
              <a:ext cx="860859" cy="860859"/>
            </a:xfrm>
            <a:prstGeom prst="rect">
              <a:avLst/>
            </a:prstGeom>
            <a:blipFill rotWithShape="1">
              <a:blip r:embed="rId3">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p4"/>
            <p:cNvSpPr/>
            <p:nvPr/>
          </p:nvSpPr>
          <p:spPr>
            <a:xfrm>
              <a:off x="1807804" y="3347"/>
              <a:ext cx="3147045"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4"/>
            <p:cNvSpPr txBox="1"/>
            <p:nvPr/>
          </p:nvSpPr>
          <p:spPr>
            <a:xfrm>
              <a:off x="1807804" y="3347"/>
              <a:ext cx="3147045" cy="1565198"/>
            </a:xfrm>
            <a:prstGeom prst="rect">
              <a:avLst/>
            </a:prstGeom>
            <a:noFill/>
            <a:ln>
              <a:noFill/>
            </a:ln>
          </p:spPr>
          <p:txBody>
            <a:bodyPr anchorCtr="0" anchor="ctr" bIns="165650" lIns="165650" spcFirstLastPara="1" rIns="165650" wrap="square" tIns="16565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Calibri"/>
                  <a:ea typeface="Calibri"/>
                  <a:cs typeface="Calibri"/>
                  <a:sym typeface="Calibri"/>
                </a:rPr>
                <a:t>कानूनी खुलापन </a:t>
              </a:r>
              <a:endParaRPr b="0" i="0" sz="2400" u="none" cap="none" strike="noStrike">
                <a:solidFill>
                  <a:schemeClr val="dk1"/>
                </a:solidFill>
                <a:latin typeface="Calibri"/>
                <a:ea typeface="Calibri"/>
                <a:cs typeface="Calibri"/>
                <a:sym typeface="Calibri"/>
              </a:endParaRPr>
            </a:p>
          </p:txBody>
        </p:sp>
        <p:sp>
          <p:nvSpPr>
            <p:cNvPr id="132" name="Google Shape;132;p4"/>
            <p:cNvSpPr/>
            <p:nvPr/>
          </p:nvSpPr>
          <p:spPr>
            <a:xfrm>
              <a:off x="4954849" y="3347"/>
              <a:ext cx="2036816"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 name="Google Shape;133;p4"/>
            <p:cNvSpPr txBox="1"/>
            <p:nvPr/>
          </p:nvSpPr>
          <p:spPr>
            <a:xfrm>
              <a:off x="4954849" y="3347"/>
              <a:ext cx="2036816" cy="1565198"/>
            </a:xfrm>
            <a:prstGeom prst="rect">
              <a:avLst/>
            </a:prstGeom>
            <a:noFill/>
            <a:ln>
              <a:noFill/>
            </a:ln>
          </p:spPr>
          <p:txBody>
            <a:bodyPr anchorCtr="0" anchor="ctr" bIns="165650" lIns="165650" spcFirstLastPara="1" rIns="165650" wrap="square" tIns="165650">
              <a:noAutofit/>
            </a:bodyPr>
            <a:lstStyle/>
            <a:p>
              <a:pPr indent="0" lvl="0" marL="0" marR="0" rtl="0" algn="just">
                <a:lnSpc>
                  <a:spcPct val="100000"/>
                </a:lnSpc>
                <a:spcBef>
                  <a:spcPts val="385"/>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खुले लाइसेंस के माध्यम से सामग्री का उपयोग करने की अनुमति</a:t>
              </a:r>
              <a:endParaRPr b="0" i="0" sz="1100" u="none" cap="none" strike="noStrike">
                <a:solidFill>
                  <a:schemeClr val="dk1"/>
                </a:solidFill>
                <a:latin typeface="Calibri"/>
                <a:ea typeface="Calibri"/>
                <a:cs typeface="Calibri"/>
                <a:sym typeface="Calibri"/>
              </a:endParaRPr>
            </a:p>
            <a:p>
              <a:pPr indent="0" lvl="0" marL="0" marR="0" rtl="0" algn="just">
                <a:lnSpc>
                  <a:spcPct val="100000"/>
                </a:lnSpc>
                <a:spcBef>
                  <a:spcPts val="385"/>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ओपन लाइसेंस बनाए रखने/पुन: उपयोग/संशोधित/रीमिक्स/पुनर्वितरण (5Rs) की स्थायी अनुमति देता है (डेविड विली, 2013)</a:t>
              </a:r>
              <a:endParaRPr b="0" i="0" sz="1100" u="none" cap="none" strike="noStrike">
                <a:solidFill>
                  <a:schemeClr val="dk1"/>
                </a:solidFill>
                <a:latin typeface="Calibri"/>
                <a:ea typeface="Calibri"/>
                <a:cs typeface="Calibri"/>
                <a:sym typeface="Calibri"/>
              </a:endParaRPr>
            </a:p>
          </p:txBody>
        </p:sp>
        <p:sp>
          <p:nvSpPr>
            <p:cNvPr id="134" name="Google Shape;134;p4"/>
            <p:cNvSpPr/>
            <p:nvPr/>
          </p:nvSpPr>
          <p:spPr>
            <a:xfrm>
              <a:off x="0" y="1959845"/>
              <a:ext cx="6993434" cy="1565198"/>
            </a:xfrm>
            <a:prstGeom prst="roundRect">
              <a:avLst>
                <a:gd fmla="val 10000" name="adj"/>
              </a:avLst>
            </a:prstGeom>
            <a:solidFill>
              <a:srgbClr val="CCD3E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p4"/>
            <p:cNvSpPr/>
            <p:nvPr/>
          </p:nvSpPr>
          <p:spPr>
            <a:xfrm>
              <a:off x="473472" y="2312015"/>
              <a:ext cx="860859" cy="860859"/>
            </a:xfrm>
            <a:prstGeom prst="rect">
              <a:avLst/>
            </a:prstGeom>
            <a:blipFill rotWithShape="1">
              <a:blip r:embed="rId4">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 name="Google Shape;136;p4"/>
            <p:cNvSpPr/>
            <p:nvPr/>
          </p:nvSpPr>
          <p:spPr>
            <a:xfrm>
              <a:off x="1807804" y="1959845"/>
              <a:ext cx="3147045"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4"/>
            <p:cNvSpPr txBox="1"/>
            <p:nvPr/>
          </p:nvSpPr>
          <p:spPr>
            <a:xfrm>
              <a:off x="1807804" y="1959845"/>
              <a:ext cx="3147045" cy="1565198"/>
            </a:xfrm>
            <a:prstGeom prst="rect">
              <a:avLst/>
            </a:prstGeom>
            <a:noFill/>
            <a:ln>
              <a:noFill/>
            </a:ln>
          </p:spPr>
          <p:txBody>
            <a:bodyPr anchorCtr="0" anchor="ctr" bIns="165650" lIns="165650" spcFirstLastPara="1" rIns="165650" wrap="square" tIns="16565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Calibri"/>
                  <a:ea typeface="Calibri"/>
                  <a:cs typeface="Calibri"/>
                  <a:sym typeface="Calibri"/>
                </a:rPr>
                <a:t>तकनीकी खुलापन </a:t>
              </a:r>
              <a:endParaRPr b="0" i="0" sz="2400" u="none" cap="none" strike="noStrike">
                <a:solidFill>
                  <a:schemeClr val="dk1"/>
                </a:solidFill>
                <a:latin typeface="Calibri"/>
                <a:ea typeface="Calibri"/>
                <a:cs typeface="Calibri"/>
                <a:sym typeface="Calibri"/>
              </a:endParaRPr>
            </a:p>
          </p:txBody>
        </p:sp>
        <p:sp>
          <p:nvSpPr>
            <p:cNvPr id="138" name="Google Shape;138;p4"/>
            <p:cNvSpPr/>
            <p:nvPr/>
          </p:nvSpPr>
          <p:spPr>
            <a:xfrm>
              <a:off x="4954849" y="1959845"/>
              <a:ext cx="2036816"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 name="Google Shape;139;p4"/>
            <p:cNvSpPr txBox="1"/>
            <p:nvPr/>
          </p:nvSpPr>
          <p:spPr>
            <a:xfrm>
              <a:off x="4954849" y="1959845"/>
              <a:ext cx="2036816" cy="1565198"/>
            </a:xfrm>
            <a:prstGeom prst="rect">
              <a:avLst/>
            </a:prstGeom>
            <a:noFill/>
            <a:ln>
              <a:noFill/>
            </a:ln>
          </p:spPr>
          <p:txBody>
            <a:bodyPr anchorCtr="0" anchor="ctr" bIns="165650" lIns="165650" spcFirstLastPara="1" rIns="165650" wrap="square" tIns="165650">
              <a:noAutofit/>
            </a:bodyPr>
            <a:lstStyle/>
            <a:p>
              <a:pPr indent="0" lvl="0" marL="0" marR="0" rtl="0" algn="l">
                <a:lnSpc>
                  <a:spcPct val="100000"/>
                </a:lnSpc>
                <a:spcBef>
                  <a:spcPts val="385"/>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विभिन्न प्रकार के उपकरणों और सॉफ्टवेयर के साथ पहुंच योग्य</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385"/>
                </a:spcBef>
                <a:spcAft>
                  <a:spcPts val="0"/>
                </a:spcAft>
                <a:buClr>
                  <a:srgbClr val="000000"/>
                </a:buClr>
                <a:buSzPts val="1100"/>
                <a:buFont typeface="Arial"/>
                <a:buNone/>
              </a:pPr>
              <a:r>
                <a:rPr b="0" i="0" lang="en-US" sz="1100" u="none" cap="none" strike="noStrike">
                  <a:solidFill>
                    <a:schemeClr val="dk1"/>
                  </a:solidFill>
                  <a:latin typeface="Calibri"/>
                  <a:ea typeface="Calibri"/>
                  <a:cs typeface="Calibri"/>
                  <a:sym typeface="Calibri"/>
                </a:rPr>
                <a:t>इंटरऑपरेबल/पुन: प्रयोज्य फ़ाइल स्वरूपों में उपलब्ध है</a:t>
              </a:r>
              <a:endParaRPr b="0" i="0" sz="1100" u="none" cap="none" strike="noStrike">
                <a:solidFill>
                  <a:schemeClr val="dk1"/>
                </a:solidFill>
                <a:latin typeface="Calibri"/>
                <a:ea typeface="Calibri"/>
                <a:cs typeface="Calibri"/>
                <a:sym typeface="Calibri"/>
              </a:endParaRPr>
            </a:p>
          </p:txBody>
        </p:sp>
        <p:sp>
          <p:nvSpPr>
            <p:cNvPr id="140" name="Google Shape;140;p4"/>
            <p:cNvSpPr/>
            <p:nvPr/>
          </p:nvSpPr>
          <p:spPr>
            <a:xfrm>
              <a:off x="0" y="3916344"/>
              <a:ext cx="6993434" cy="1565198"/>
            </a:xfrm>
            <a:prstGeom prst="roundRect">
              <a:avLst>
                <a:gd fmla="val 10000" name="adj"/>
              </a:avLst>
            </a:prstGeom>
            <a:solidFill>
              <a:srgbClr val="CCD3E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4"/>
            <p:cNvSpPr/>
            <p:nvPr/>
          </p:nvSpPr>
          <p:spPr>
            <a:xfrm>
              <a:off x="473472" y="4268513"/>
              <a:ext cx="860859" cy="860859"/>
            </a:xfrm>
            <a:prstGeom prst="rect">
              <a:avLst/>
            </a:prstGeom>
            <a:blipFill rotWithShape="1">
              <a:blip r:embed="rId5">
                <a:alphaModFix/>
              </a:blip>
              <a:stretch>
                <a:fillRect b="0" l="0" r="0" t="0"/>
              </a:stretch>
            </a:blip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4"/>
            <p:cNvSpPr/>
            <p:nvPr/>
          </p:nvSpPr>
          <p:spPr>
            <a:xfrm>
              <a:off x="1807804" y="3916344"/>
              <a:ext cx="3147045"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4"/>
            <p:cNvSpPr txBox="1"/>
            <p:nvPr/>
          </p:nvSpPr>
          <p:spPr>
            <a:xfrm>
              <a:off x="1807804" y="3916344"/>
              <a:ext cx="3147045" cy="1565198"/>
            </a:xfrm>
            <a:prstGeom prst="rect">
              <a:avLst/>
            </a:prstGeom>
            <a:noFill/>
            <a:ln>
              <a:noFill/>
            </a:ln>
          </p:spPr>
          <p:txBody>
            <a:bodyPr anchorCtr="0" anchor="ctr" bIns="165650" lIns="165650" spcFirstLastPara="1" rIns="165650" wrap="square" tIns="165650">
              <a:noAutofit/>
            </a:bodyPr>
            <a:lstStyle/>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Calibri"/>
                  <a:ea typeface="Calibri"/>
                  <a:cs typeface="Calibri"/>
                  <a:sym typeface="Calibri"/>
                </a:rPr>
                <a:t>शैक्षणिक खुलापन (खुली शैक्षिक प्रथाएँ)</a:t>
              </a:r>
              <a:endParaRPr b="0" i="0" sz="2400" u="none" cap="none" strike="noStrike">
                <a:solidFill>
                  <a:schemeClr val="dk1"/>
                </a:solidFill>
                <a:latin typeface="Calibri"/>
                <a:ea typeface="Calibri"/>
                <a:cs typeface="Calibri"/>
                <a:sym typeface="Calibri"/>
              </a:endParaRPr>
            </a:p>
          </p:txBody>
        </p:sp>
        <p:sp>
          <p:nvSpPr>
            <p:cNvPr id="144" name="Google Shape;144;p4"/>
            <p:cNvSpPr/>
            <p:nvPr/>
          </p:nvSpPr>
          <p:spPr>
            <a:xfrm>
              <a:off x="4954849" y="3916344"/>
              <a:ext cx="2036816" cy="156519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4"/>
            <p:cNvSpPr txBox="1"/>
            <p:nvPr/>
          </p:nvSpPr>
          <p:spPr>
            <a:xfrm>
              <a:off x="4954849" y="3916344"/>
              <a:ext cx="2036816" cy="1565198"/>
            </a:xfrm>
            <a:prstGeom prst="rect">
              <a:avLst/>
            </a:prstGeom>
            <a:noFill/>
            <a:ln>
              <a:noFill/>
            </a:ln>
          </p:spPr>
          <p:txBody>
            <a:bodyPr anchorCtr="0" anchor="ctr" bIns="165650" lIns="165650" spcFirstLastPara="1" rIns="165650" wrap="square" tIns="165650">
              <a:noAutofit/>
            </a:bodyPr>
            <a:lstStyle/>
            <a:p>
              <a:pPr indent="0" lvl="0" marL="0" marR="0" rtl="0" algn="l">
                <a:lnSpc>
                  <a:spcPct val="100000"/>
                </a:lnSpc>
                <a:spcBef>
                  <a:spcPts val="0"/>
                </a:spcBef>
                <a:spcAft>
                  <a:spcPts val="0"/>
                </a:spcAft>
                <a:buClr>
                  <a:schemeClr val="dk1"/>
                </a:buClr>
                <a:buSzPts val="1100"/>
                <a:buFont typeface="Arial"/>
                <a:buNone/>
              </a:pPr>
              <a:r>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US" sz="1000" u="none" cap="none" strike="noStrike">
                  <a:solidFill>
                    <a:schemeClr val="dk1"/>
                  </a:solidFill>
                  <a:latin typeface="Calibri"/>
                  <a:ea typeface="Calibri"/>
                  <a:cs typeface="Calibri"/>
                  <a:sym typeface="Calibri"/>
                </a:rPr>
                <a:t>अनुकूलन स्वतंत्रता</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385"/>
                </a:spcBef>
                <a:spcAft>
                  <a:spcPts val="0"/>
                </a:spcAft>
                <a:buClr>
                  <a:schemeClr val="dk1"/>
                </a:buClr>
                <a:buSzPts val="1100"/>
                <a:buFont typeface="Arial"/>
                <a:buNone/>
              </a:pPr>
              <a:r>
                <a:rPr b="0" i="0" lang="en-US" sz="1000" u="none" cap="none" strike="noStrike">
                  <a:solidFill>
                    <a:schemeClr val="dk1"/>
                  </a:solidFill>
                  <a:latin typeface="Calibri"/>
                  <a:ea typeface="Calibri"/>
                  <a:cs typeface="Calibri"/>
                  <a:sym typeface="Calibri"/>
                </a:rPr>
                <a:t>विभिन्न शिक्षण संदर्भों के अनुकूल</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385"/>
                </a:spcBef>
                <a:spcAft>
                  <a:spcPts val="0"/>
                </a:spcAft>
                <a:buClr>
                  <a:schemeClr val="dk1"/>
                </a:buClr>
                <a:buSzPts val="1100"/>
                <a:buFont typeface="Arial"/>
                <a:buNone/>
              </a:pPr>
              <a:r>
                <a:rPr b="0" i="0" lang="en-US" sz="1000" u="none" cap="none" strike="noStrike">
                  <a:solidFill>
                    <a:schemeClr val="dk1"/>
                  </a:solidFill>
                  <a:latin typeface="Calibri"/>
                  <a:ea typeface="Calibri"/>
                  <a:cs typeface="Calibri"/>
                  <a:sym typeface="Calibri"/>
                </a:rPr>
                <a:t>आकर्षक गतिविधियों और इंटरैक्टिव सामग्री में परिवर्तित करें (FOSS का उपयोग करके)</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385"/>
                </a:spcBef>
                <a:spcAft>
                  <a:spcPts val="0"/>
                </a:spcAft>
                <a:buClr>
                  <a:schemeClr val="dk1"/>
                </a:buClr>
                <a:buSzPts val="1100"/>
                <a:buFont typeface="Arial"/>
                <a:buNone/>
              </a:pPr>
              <a:r>
                <a:rPr b="0" i="0" lang="en-US" sz="1000" u="none" cap="none" strike="noStrike">
                  <a:solidFill>
                    <a:schemeClr val="dk1"/>
                  </a:solidFill>
                  <a:latin typeface="Calibri"/>
                  <a:ea typeface="Calibri"/>
                  <a:cs typeface="Calibri"/>
                  <a:sym typeface="Calibri"/>
                </a:rPr>
                <a:t>छात्रों के साथ सह-निर्माण (खुली शिक्षाशास्त्र)</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385"/>
                </a:spcBef>
                <a:spcAft>
                  <a:spcPts val="0"/>
                </a:spcAft>
                <a:buClr>
                  <a:srgbClr val="000000"/>
                </a:buClr>
                <a:buSzPts val="1000"/>
                <a:buFont typeface="Arial"/>
                <a:buNone/>
              </a:pPr>
              <a:r>
                <a:t/>
              </a:r>
              <a:endParaRPr b="0" i="0" sz="1000" u="none" cap="none" strike="noStrike">
                <a:solidFill>
                  <a:schemeClr val="dk1"/>
                </a:solidFill>
                <a:latin typeface="Calibri"/>
                <a:ea typeface="Calibri"/>
                <a:cs typeface="Calibri"/>
                <a:sym typeface="Calibri"/>
              </a:endParaRPr>
            </a:p>
          </p:txBody>
        </p:sp>
      </p:grpSp>
      <p:sp>
        <p:nvSpPr>
          <p:cNvPr id="146" name="Google Shape;146;p4"/>
          <p:cNvSpPr/>
          <p:nvPr/>
        </p:nvSpPr>
        <p:spPr>
          <a:xfrm>
            <a:off x="7396480" y="1087120"/>
            <a:ext cx="4175760" cy="4612640"/>
          </a:xfrm>
          <a:prstGeom prst="leftArrowCallout">
            <a:avLst>
              <a:gd fmla="val 25000" name="adj1"/>
              <a:gd fmla="val 25000" name="adj2"/>
              <a:gd fmla="val 25000" name="adj3"/>
              <a:gd fmla="val 64977" name="adj4"/>
            </a:avLst>
          </a:prstGeom>
          <a:gradFill>
            <a:gsLst>
              <a:gs pos="0">
                <a:srgbClr val="D1D1D1"/>
              </a:gs>
              <a:gs pos="50000">
                <a:srgbClr val="C7C7C7"/>
              </a:gs>
              <a:gs pos="100000">
                <a:srgbClr val="C0C0C0"/>
              </a:gs>
            </a:gsLst>
            <a:lin ang="5400000" scaled="0"/>
          </a:gradFill>
          <a:ln cap="flat" cmpd="sng" w="9525">
            <a:solidFill>
              <a:schemeClr val="accent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Calibri"/>
                <a:ea typeface="Calibri"/>
                <a:cs typeface="Calibri"/>
                <a:sym typeface="Calibri"/>
              </a:rPr>
              <a:t>ओपन एजुकेशनल रिसोर्सेज (ओईआर) शिक्षण और अनुसंधान सामग्री हैं जो या तो (ए) सार्वजनिक डोमेन में हैं या (बी) इस तरह से लाइसेंस प्राप्त हैं जो हर किसी को 5आर गतिविधियों (क्रिएटिव कॉमन्स) में शामिल होने के लिए मुफ्त और स्थायी अनुमति प्रदान करती हैं।</a:t>
            </a:r>
            <a:endParaRPr b="0" i="0" sz="2000" u="none" cap="none" strike="noStrike">
              <a:solidFill>
                <a:schemeClr val="dk1"/>
              </a:solidFill>
              <a:latin typeface="Calibri"/>
              <a:ea typeface="Calibri"/>
              <a:cs typeface="Calibri"/>
              <a:sym typeface="Calibri"/>
            </a:endParaRPr>
          </a:p>
        </p:txBody>
      </p:sp>
      <p:sp>
        <p:nvSpPr>
          <p:cNvPr id="147" name="Google Shape;147;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6"/>
                                        </p:tgtEl>
                                        <p:attrNameLst>
                                          <p:attrName>style.visibility</p:attrName>
                                        </p:attrNameLst>
                                      </p:cBhvr>
                                      <p:to>
                                        <p:strVal val="visible"/>
                                      </p:to>
                                    </p:set>
                                    <p:anim calcmode="lin" valueType="num">
                                      <p:cBhvr additive="base">
                                        <p:cTn dur="500"/>
                                        <p:tgtEl>
                                          <p:spTgt spid="146"/>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मुक्त शैक्षिक अभ्यास (ओईपी)</a:t>
            </a:r>
            <a:endParaRPr/>
          </a:p>
        </p:txBody>
      </p:sp>
      <p:grpSp>
        <p:nvGrpSpPr>
          <p:cNvPr id="154" name="Google Shape;154;p5"/>
          <p:cNvGrpSpPr/>
          <p:nvPr/>
        </p:nvGrpSpPr>
        <p:grpSpPr>
          <a:xfrm>
            <a:off x="838200" y="1735244"/>
            <a:ext cx="5181600" cy="4388326"/>
            <a:chOff x="0" y="53392"/>
            <a:chExt cx="5181600" cy="4388326"/>
          </a:xfrm>
        </p:grpSpPr>
        <p:sp>
          <p:nvSpPr>
            <p:cNvPr id="155" name="Google Shape;155;p5"/>
            <p:cNvSpPr/>
            <p:nvPr/>
          </p:nvSpPr>
          <p:spPr>
            <a:xfrm>
              <a:off x="0" y="53392"/>
              <a:ext cx="5181600" cy="998375"/>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5"/>
            <p:cNvSpPr txBox="1"/>
            <p:nvPr/>
          </p:nvSpPr>
          <p:spPr>
            <a:xfrm>
              <a:off x="48737" y="102129"/>
              <a:ext cx="5084126" cy="900901"/>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OEP एक व्यापक शब्द है (क्रोनिन एट अल., 2022)</a:t>
              </a:r>
              <a:endParaRPr b="0" i="0" sz="1400" u="none" cap="none" strike="noStrike">
                <a:solidFill>
                  <a:srgbClr val="000000"/>
                </a:solidFill>
                <a:latin typeface="Arial"/>
                <a:ea typeface="Arial"/>
                <a:cs typeface="Arial"/>
                <a:sym typeface="Arial"/>
              </a:endParaRPr>
            </a:p>
          </p:txBody>
        </p:sp>
        <p:sp>
          <p:nvSpPr>
            <p:cNvPr id="157" name="Google Shape;157;p5"/>
            <p:cNvSpPr/>
            <p:nvPr/>
          </p:nvSpPr>
          <p:spPr>
            <a:xfrm>
              <a:off x="0" y="1051767"/>
              <a:ext cx="5181600" cy="134136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5"/>
            <p:cNvSpPr txBox="1"/>
            <p:nvPr/>
          </p:nvSpPr>
          <p:spPr>
            <a:xfrm>
              <a:off x="0" y="1051767"/>
              <a:ext cx="5181600" cy="1341360"/>
            </a:xfrm>
            <a:prstGeom prst="rect">
              <a:avLst/>
            </a:prstGeom>
            <a:noFill/>
            <a:ln>
              <a:noFill/>
            </a:ln>
          </p:spPr>
          <p:txBody>
            <a:bodyPr anchorCtr="0" anchor="t" bIns="22850" lIns="164500" spcFirstLastPara="1" rIns="128000" wrap="square" tIns="22850">
              <a:noAutofit/>
            </a:bodyPr>
            <a:lstStyle/>
            <a:p>
              <a:pPr indent="-114300" lvl="1" marL="114300" marR="0" rtl="0" algn="l">
                <a:lnSpc>
                  <a:spcPct val="90000"/>
                </a:lnSpc>
                <a:spcBef>
                  <a:spcPts val="0"/>
                </a:spcBef>
                <a:spcAft>
                  <a:spcPts val="0"/>
                </a:spcAft>
                <a:buClr>
                  <a:schemeClr val="dk1"/>
                </a:buClr>
                <a:buSzPts val="1400"/>
                <a:buFont typeface="Calibri"/>
                <a:buChar char="•"/>
              </a:pPr>
              <a:r>
                <a:rPr b="0" i="0" lang="en-US" sz="1400" u="none" cap="none" strike="noStrike">
                  <a:solidFill>
                    <a:schemeClr val="dk1"/>
                  </a:solidFill>
                  <a:latin typeface="Calibri"/>
                  <a:ea typeface="Calibri"/>
                  <a:cs typeface="Calibri"/>
                  <a:sym typeface="Calibri"/>
                </a:rPr>
                <a:t>मुक्त शैक्षिक संसाधनों (ओईआर) का निर्माण, उपयोग और पुन: उपयोग</a:t>
              </a:r>
              <a:endParaRPr b="0" i="0" sz="1400" u="none" cap="none" strike="noStrike">
                <a:solidFill>
                  <a:schemeClr val="dk1"/>
                </a:solidFill>
                <a:latin typeface="Calibri"/>
                <a:ea typeface="Calibri"/>
                <a:cs typeface="Calibri"/>
                <a:sym typeface="Calibri"/>
              </a:endParaRPr>
            </a:p>
            <a:p>
              <a:pPr indent="-114300" lvl="1" marL="114300" marR="0" rtl="0" algn="l">
                <a:lnSpc>
                  <a:spcPct val="90000"/>
                </a:lnSpc>
                <a:spcBef>
                  <a:spcPts val="280"/>
                </a:spcBef>
                <a:spcAft>
                  <a:spcPts val="0"/>
                </a:spcAft>
                <a:buClr>
                  <a:schemeClr val="dk1"/>
                </a:buClr>
                <a:buSzPts val="1400"/>
                <a:buFont typeface="Calibri"/>
                <a:buChar char="•"/>
              </a:pPr>
              <a:r>
                <a:rPr b="0" i="0" lang="en-US" sz="1400" u="none" cap="none" strike="noStrike">
                  <a:solidFill>
                    <a:schemeClr val="dk1"/>
                  </a:solidFill>
                  <a:latin typeface="Calibri"/>
                  <a:ea typeface="Calibri"/>
                  <a:cs typeface="Calibri"/>
                  <a:sym typeface="Calibri"/>
                </a:rPr>
                <a:t>सहकर्मी शिक्षण, सहयोगात्मक ज्ञान निर्माण, साझाकरण और शिक्षार्थियों के सशक्तिकरण को प्रोत्साहित करने वाली शैक्षणिक प्रथाएँ (खुली शिक्षाशास्त्र)</a:t>
              </a:r>
              <a:endParaRPr b="0" i="0" sz="1400" u="none" cap="none" strike="noStrike">
                <a:solidFill>
                  <a:schemeClr val="dk1"/>
                </a:solidFill>
                <a:latin typeface="Calibri"/>
                <a:ea typeface="Calibri"/>
                <a:cs typeface="Calibri"/>
                <a:sym typeface="Calibri"/>
              </a:endParaRPr>
            </a:p>
            <a:p>
              <a:pPr indent="-114300" lvl="1" marL="114300" marR="0" rtl="0" algn="l">
                <a:lnSpc>
                  <a:spcPct val="90000"/>
                </a:lnSpc>
                <a:spcBef>
                  <a:spcPts val="280"/>
                </a:spcBef>
                <a:spcAft>
                  <a:spcPts val="0"/>
                </a:spcAft>
                <a:buClr>
                  <a:schemeClr val="dk1"/>
                </a:buClr>
                <a:buSzPts val="1400"/>
                <a:buFont typeface="Calibri"/>
                <a:buChar char="•"/>
              </a:pPr>
              <a:r>
                <a:rPr b="0" i="0" lang="en-US" sz="1400" u="none" cap="none" strike="noStrike">
                  <a:solidFill>
                    <a:schemeClr val="dk1"/>
                  </a:solidFill>
                  <a:latin typeface="Calibri"/>
                  <a:ea typeface="Calibri"/>
                  <a:cs typeface="Calibri"/>
                  <a:sym typeface="Calibri"/>
                </a:rPr>
                <a:t>खुलेपन का समर्थन करने और उसे लागू करने के लिए प्रणालीगत और संरचनात्मक पहल</a:t>
              </a:r>
              <a:endParaRPr b="0" i="0" sz="1400" u="none" cap="none" strike="noStrike">
                <a:solidFill>
                  <a:srgbClr val="000000"/>
                </a:solidFill>
                <a:latin typeface="Arial"/>
                <a:ea typeface="Arial"/>
                <a:cs typeface="Arial"/>
                <a:sym typeface="Arial"/>
              </a:endParaRPr>
            </a:p>
          </p:txBody>
        </p:sp>
        <p:sp>
          <p:nvSpPr>
            <p:cNvPr id="159" name="Google Shape;159;p5"/>
            <p:cNvSpPr/>
            <p:nvPr/>
          </p:nvSpPr>
          <p:spPr>
            <a:xfrm>
              <a:off x="0" y="2393127"/>
              <a:ext cx="5181600" cy="998375"/>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 name="Google Shape;160;p5"/>
            <p:cNvSpPr txBox="1"/>
            <p:nvPr/>
          </p:nvSpPr>
          <p:spPr>
            <a:xfrm>
              <a:off x="48737" y="2441864"/>
              <a:ext cx="5084126" cy="900901"/>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OEP ओईपी प्रथाएं - खुली शिक्षाशास्त्र, खुला सहयोग और खुला मूल्यांकन शिक्षार्थियों को प्रेरित और व्यस्त रखती हैं </a:t>
              </a:r>
              <a:endParaRPr b="0" i="0" sz="1800" u="none" cap="none" strike="noStrike">
                <a:solidFill>
                  <a:schemeClr val="lt1"/>
                </a:solidFill>
                <a:latin typeface="Calibri"/>
                <a:ea typeface="Calibri"/>
                <a:cs typeface="Calibri"/>
                <a:sym typeface="Calibri"/>
              </a:endParaRPr>
            </a:p>
          </p:txBody>
        </p:sp>
        <p:sp>
          <p:nvSpPr>
            <p:cNvPr id="161" name="Google Shape;161;p5"/>
            <p:cNvSpPr/>
            <p:nvPr/>
          </p:nvSpPr>
          <p:spPr>
            <a:xfrm>
              <a:off x="0" y="3443343"/>
              <a:ext cx="5181600" cy="998375"/>
            </a:xfrm>
            <a:prstGeom prst="roundRect">
              <a:avLst>
                <a:gd fmla="val 16667" name="adj"/>
              </a:avLst>
            </a:prstGeom>
            <a:solidFill>
              <a:srgbClr val="4372C3"/>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 name="Google Shape;162;p5"/>
            <p:cNvSpPr txBox="1"/>
            <p:nvPr/>
          </p:nvSpPr>
          <p:spPr>
            <a:xfrm>
              <a:off x="48737" y="3492080"/>
              <a:ext cx="5084126" cy="900901"/>
            </a:xfrm>
            <a:prstGeom prst="rect">
              <a:avLst/>
            </a:prstGeom>
            <a:noFill/>
            <a:ln>
              <a:noFill/>
            </a:ln>
          </p:spPr>
          <p:txBody>
            <a:bodyPr anchorCtr="0" anchor="ctr" bIns="68575" lIns="68575" spcFirstLastPara="1" rIns="68575" wrap="square" tIns="68575">
              <a:noAutofit/>
            </a:bodyPr>
            <a:lstStyle/>
            <a:p>
              <a:pPr indent="0" lvl="0" marL="0" marR="0" rtl="0" algn="l">
                <a:lnSpc>
                  <a:spcPct val="90000"/>
                </a:lnSpc>
                <a:spcBef>
                  <a:spcPts val="0"/>
                </a:spcBef>
                <a:spcAft>
                  <a:spcPts val="0"/>
                </a:spcAft>
                <a:buClr>
                  <a:srgbClr val="000000"/>
                </a:buClr>
                <a:buSzPts val="1800"/>
                <a:buFont typeface="Arial"/>
                <a:buNone/>
              </a:pPr>
              <a:r>
                <a:rPr b="0" i="0" lang="en-US" sz="1800" u="none" cap="none" strike="noStrike">
                  <a:solidFill>
                    <a:schemeClr val="lt1"/>
                  </a:solidFill>
                  <a:latin typeface="Calibri"/>
                  <a:ea typeface="Calibri"/>
                  <a:cs typeface="Calibri"/>
                  <a:sym typeface="Calibri"/>
                </a:rPr>
                <a:t>सामग्री-केंद्रित दृष्टिकोण से अभ्यास-केंद्रित दृष्टिकोण में बदलाव</a:t>
              </a:r>
              <a:endParaRPr b="0" i="0" sz="1400" u="none" cap="none" strike="noStrike">
                <a:solidFill>
                  <a:srgbClr val="000000"/>
                </a:solidFill>
                <a:latin typeface="Arial"/>
                <a:ea typeface="Arial"/>
                <a:cs typeface="Arial"/>
                <a:sym typeface="Arial"/>
              </a:endParaRPr>
            </a:p>
          </p:txBody>
        </p:sp>
      </p:grpSp>
      <p:sp>
        <p:nvSpPr>
          <p:cNvPr id="163" name="Google Shape;163;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pic>
        <p:nvPicPr>
          <p:cNvPr id="164" name="Google Shape;164;p5"/>
          <p:cNvPicPr preferRelativeResize="0"/>
          <p:nvPr/>
        </p:nvPicPr>
        <p:blipFill rotWithShape="1">
          <a:blip r:embed="rId3">
            <a:alphaModFix/>
          </a:blip>
          <a:srcRect b="0" l="0" r="0" t="0"/>
          <a:stretch/>
        </p:blipFill>
        <p:spPr>
          <a:xfrm>
            <a:off x="6134819" y="2272148"/>
            <a:ext cx="5701145" cy="2038398"/>
          </a:xfrm>
          <a:prstGeom prst="rect">
            <a:avLst/>
          </a:prstGeom>
          <a:noFill/>
          <a:ln cap="flat" cmpd="sng" w="9525">
            <a:solidFill>
              <a:schemeClr val="dk1"/>
            </a:solidFill>
            <a:prstDash val="solid"/>
            <a:round/>
            <a:headEnd len="sm" w="sm" type="none"/>
            <a:tailEnd len="sm" w="sm" type="none"/>
          </a:ln>
        </p:spPr>
      </p:pic>
      <p:sp>
        <p:nvSpPr>
          <p:cNvPr id="165" name="Google Shape;165;p5"/>
          <p:cNvSpPr/>
          <p:nvPr/>
        </p:nvSpPr>
        <p:spPr>
          <a:xfrm>
            <a:off x="6134819" y="4310546"/>
            <a:ext cx="5736567" cy="830997"/>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Calibri"/>
                <a:ea typeface="Calibri"/>
                <a:cs typeface="Calibri"/>
                <a:sym typeface="Calibri"/>
              </a:rPr>
              <a:t>बीजिंग नॉर्मल यूनिवर्सिटी के स्मार्ट लर्निंग इंस्टीट्यूट द्वारा स्कूल बंद होने के दौरान खुली शैक्षिक प्रथाओं पर मार्गदर्शन को CC BY-SA 4.0 के तहत लाइसेंस प्राप्त है।</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6"/>
          <p:cNvSpPr txBox="1"/>
          <p:nvPr>
            <p:ph type="title"/>
          </p:nvPr>
        </p:nvSpPr>
        <p:spPr>
          <a:xfrm>
            <a:off x="1059873" y="258763"/>
            <a:ext cx="10219282"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500"/>
              <a:buFont typeface="Bodoni"/>
              <a:buNone/>
            </a:pPr>
            <a:r>
              <a:rPr lang="en-US" sz="4600"/>
              <a:t>भारत में OER अपनाना</a:t>
            </a:r>
            <a:endParaRPr sz="4600"/>
          </a:p>
        </p:txBody>
      </p:sp>
      <p:sp>
        <p:nvSpPr>
          <p:cNvPr id="171" name="Google Shape;171;p6"/>
          <p:cNvSpPr txBox="1"/>
          <p:nvPr>
            <p:ph idx="1" type="body"/>
          </p:nvPr>
        </p:nvSpPr>
        <p:spPr>
          <a:xfrm>
            <a:off x="912846" y="1323216"/>
            <a:ext cx="10442511" cy="4610195"/>
          </a:xfrm>
          <a:prstGeom prst="rect">
            <a:avLst/>
          </a:prstGeom>
          <a:noFill/>
          <a:ln>
            <a:noFill/>
          </a:ln>
        </p:spPr>
        <p:txBody>
          <a:bodyPr anchorCtr="0" anchor="t" bIns="45700" lIns="91425" spcFirstLastPara="1" rIns="91425" wrap="square" tIns="45700">
            <a:normAutofit/>
          </a:bodyPr>
          <a:lstStyle/>
          <a:p>
            <a:pPr indent="-228600" lvl="0" marL="457189" rtl="0" algn="l">
              <a:lnSpc>
                <a:spcPct val="120000"/>
              </a:lnSpc>
              <a:spcBef>
                <a:spcPts val="0"/>
              </a:spcBef>
              <a:spcAft>
                <a:spcPts val="0"/>
              </a:spcAft>
              <a:buClr>
                <a:schemeClr val="dk1"/>
              </a:buClr>
              <a:buSzPts val="2605"/>
              <a:buChar char="•"/>
            </a:pPr>
            <a:r>
              <a:rPr lang="en-US"/>
              <a:t>भारत में OER को अपनाना निम्न कारणों से अपेक्षाकृत कम है (मिश्रा एवं सिंह, 2017)</a:t>
            </a:r>
            <a:endParaRPr/>
          </a:p>
          <a:p>
            <a:pPr indent="-291744" lvl="1" marL="914377" rtl="0" algn="l">
              <a:lnSpc>
                <a:spcPct val="120000"/>
              </a:lnSpc>
              <a:spcBef>
                <a:spcPts val="300"/>
              </a:spcBef>
              <a:spcAft>
                <a:spcPts val="0"/>
              </a:spcAft>
              <a:buClr>
                <a:schemeClr val="dk1"/>
              </a:buClr>
              <a:buSzPts val="2605"/>
              <a:buNone/>
            </a:pPr>
            <a:r>
              <a:t/>
            </a:r>
            <a:endParaRPr/>
          </a:p>
          <a:p>
            <a:pPr indent="-50800" lvl="0" marL="228600" rtl="0" algn="l">
              <a:lnSpc>
                <a:spcPct val="110000"/>
              </a:lnSpc>
              <a:spcBef>
                <a:spcPts val="700"/>
              </a:spcBef>
              <a:spcAft>
                <a:spcPts val="0"/>
              </a:spcAft>
              <a:buClr>
                <a:schemeClr val="dk1"/>
              </a:buClr>
              <a:buSzPts val="2800"/>
              <a:buNone/>
            </a:pPr>
            <a:r>
              <a:t/>
            </a:r>
            <a:endParaRPr b="0" i="0"/>
          </a:p>
          <a:p>
            <a:pPr indent="-50800" lvl="0" marL="228600" rtl="0" algn="l">
              <a:lnSpc>
                <a:spcPct val="110000"/>
              </a:lnSpc>
              <a:spcBef>
                <a:spcPts val="700"/>
              </a:spcBef>
              <a:spcAft>
                <a:spcPts val="0"/>
              </a:spcAft>
              <a:buClr>
                <a:schemeClr val="dk1"/>
              </a:buClr>
              <a:buSzPts val="2800"/>
              <a:buNone/>
            </a:pPr>
            <a:r>
              <a:t/>
            </a:r>
            <a:endParaRPr/>
          </a:p>
          <a:p>
            <a:pPr indent="-50800" lvl="0" marL="228600" rtl="0" algn="l">
              <a:lnSpc>
                <a:spcPct val="110000"/>
              </a:lnSpc>
              <a:spcBef>
                <a:spcPts val="700"/>
              </a:spcBef>
              <a:spcAft>
                <a:spcPts val="0"/>
              </a:spcAft>
              <a:buClr>
                <a:schemeClr val="dk1"/>
              </a:buClr>
              <a:buSzPts val="2800"/>
              <a:buNone/>
            </a:pPr>
            <a:r>
              <a:t/>
            </a:r>
            <a:endParaRPr/>
          </a:p>
        </p:txBody>
      </p:sp>
      <p:sp>
        <p:nvSpPr>
          <p:cNvPr id="172" name="Google Shape;172;p6"/>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grpSp>
        <p:nvGrpSpPr>
          <p:cNvPr id="173" name="Google Shape;173;p6"/>
          <p:cNvGrpSpPr/>
          <p:nvPr/>
        </p:nvGrpSpPr>
        <p:grpSpPr>
          <a:xfrm>
            <a:off x="-2620247" y="1765760"/>
            <a:ext cx="13301581" cy="5037480"/>
            <a:chOff x="-4227869" y="-648695"/>
            <a:chExt cx="13301581" cy="5037480"/>
          </a:xfrm>
        </p:grpSpPr>
        <p:sp>
          <p:nvSpPr>
            <p:cNvPr id="174" name="Google Shape;174;p6"/>
            <p:cNvSpPr/>
            <p:nvPr/>
          </p:nvSpPr>
          <p:spPr>
            <a:xfrm>
              <a:off x="-4227869" y="-648695"/>
              <a:ext cx="5037480" cy="5037480"/>
            </a:xfrm>
            <a:prstGeom prst="blockArc">
              <a:avLst>
                <a:gd fmla="val 18900000" name="adj1"/>
                <a:gd fmla="val 2700000" name="adj2"/>
                <a:gd fmla="val 429" name="adj3"/>
              </a:avLst>
            </a:prstGeom>
            <a:noFill/>
            <a:ln cap="flat" cmpd="sng" w="12700">
              <a:solidFill>
                <a:srgbClr val="2114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5" name="Google Shape;175;p6"/>
            <p:cNvSpPr/>
            <p:nvPr/>
          </p:nvSpPr>
          <p:spPr>
            <a:xfrm>
              <a:off x="424172" y="287538"/>
              <a:ext cx="8649540" cy="575375"/>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6" name="Google Shape;176;p6"/>
            <p:cNvSpPr txBox="1"/>
            <p:nvPr/>
          </p:nvSpPr>
          <p:spPr>
            <a:xfrm>
              <a:off x="424172" y="287538"/>
              <a:ext cx="8649540" cy="575375"/>
            </a:xfrm>
            <a:prstGeom prst="rect">
              <a:avLst/>
            </a:prstGeom>
            <a:noFill/>
            <a:ln>
              <a:noFill/>
            </a:ln>
          </p:spPr>
          <p:txBody>
            <a:bodyPr anchorCtr="0" anchor="ctr" bIns="71100" lIns="456700" spcFirstLastPara="1" rIns="71100" wrap="square" tIns="71100">
              <a:noAutofit/>
            </a:bodyPr>
            <a:lstStyle/>
            <a:p>
              <a:pPr indent="0" lvl="0" marL="0" marR="0" rtl="0" algn="l">
                <a:lnSpc>
                  <a:spcPct val="90000"/>
                </a:lnSpc>
                <a:spcBef>
                  <a:spcPts val="0"/>
                </a:spcBef>
                <a:spcAft>
                  <a:spcPts val="0"/>
                </a:spcAft>
                <a:buClr>
                  <a:schemeClr val="lt1"/>
                </a:buClr>
                <a:buSzPts val="2800"/>
                <a:buFont typeface="Times New Roman"/>
                <a:buNone/>
              </a:pPr>
              <a:r>
                <a:rPr b="0" i="0" lang="en-US" sz="2800" u="none" cap="none" strike="noStrike">
                  <a:solidFill>
                    <a:schemeClr val="lt1"/>
                  </a:solidFill>
                  <a:latin typeface="Times New Roman"/>
                  <a:ea typeface="Times New Roman"/>
                  <a:cs typeface="Times New Roman"/>
                  <a:sym typeface="Times New Roman"/>
                </a:rPr>
                <a:t>कॉपीराइट और ओपन लाइसेंसिंग की समझ</a:t>
              </a:r>
              <a:endParaRPr b="0" i="0" sz="1800" u="none" cap="none" strike="noStrike">
                <a:solidFill>
                  <a:schemeClr val="dk1"/>
                </a:solidFill>
                <a:latin typeface="Calibri"/>
                <a:ea typeface="Calibri"/>
                <a:cs typeface="Calibri"/>
                <a:sym typeface="Calibri"/>
              </a:endParaRPr>
            </a:p>
          </p:txBody>
        </p:sp>
        <p:sp>
          <p:nvSpPr>
            <p:cNvPr id="177" name="Google Shape;177;p6"/>
            <p:cNvSpPr/>
            <p:nvPr/>
          </p:nvSpPr>
          <p:spPr>
            <a:xfrm>
              <a:off x="64563" y="215616"/>
              <a:ext cx="719219" cy="719219"/>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8" name="Google Shape;178;p6"/>
            <p:cNvSpPr/>
            <p:nvPr/>
          </p:nvSpPr>
          <p:spPr>
            <a:xfrm>
              <a:off x="754048" y="1150750"/>
              <a:ext cx="8319664" cy="575375"/>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79" name="Google Shape;179;p6"/>
            <p:cNvSpPr txBox="1"/>
            <p:nvPr/>
          </p:nvSpPr>
          <p:spPr>
            <a:xfrm>
              <a:off x="754048" y="1150750"/>
              <a:ext cx="8319664" cy="575375"/>
            </a:xfrm>
            <a:prstGeom prst="rect">
              <a:avLst/>
            </a:prstGeom>
            <a:noFill/>
            <a:ln>
              <a:noFill/>
            </a:ln>
          </p:spPr>
          <p:txBody>
            <a:bodyPr anchorCtr="0" anchor="ctr" bIns="71100" lIns="456700" spcFirstLastPara="1" rIns="71100" wrap="square" tIns="71100">
              <a:noAutofit/>
            </a:bodyPr>
            <a:lstStyle/>
            <a:p>
              <a:pPr indent="0" lvl="0" marL="0" marR="0" rtl="0" algn="l">
                <a:lnSpc>
                  <a:spcPct val="90000"/>
                </a:lnSpc>
                <a:spcBef>
                  <a:spcPts val="0"/>
                </a:spcBef>
                <a:spcAft>
                  <a:spcPts val="0"/>
                </a:spcAft>
                <a:buClr>
                  <a:schemeClr val="lt1"/>
                </a:buClr>
                <a:buSzPts val="2800"/>
                <a:buFont typeface="Times New Roman"/>
                <a:buNone/>
              </a:pPr>
              <a:r>
                <a:rPr b="0" i="0" lang="en-US" sz="2800" u="none" cap="none" strike="noStrike">
                  <a:solidFill>
                    <a:schemeClr val="lt1"/>
                  </a:solidFill>
                  <a:latin typeface="Times New Roman"/>
                  <a:ea typeface="Times New Roman"/>
                  <a:cs typeface="Times New Roman"/>
                  <a:sym typeface="Times New Roman"/>
                </a:rPr>
                <a:t>वकालत और क्षमता निर्माण पहल </a:t>
              </a:r>
              <a:endParaRPr b="0" i="0" sz="1800" u="none" cap="none" strike="noStrike">
                <a:solidFill>
                  <a:schemeClr val="dk1"/>
                </a:solidFill>
                <a:latin typeface="Calibri"/>
                <a:ea typeface="Calibri"/>
                <a:cs typeface="Calibri"/>
                <a:sym typeface="Calibri"/>
              </a:endParaRPr>
            </a:p>
          </p:txBody>
        </p:sp>
        <p:sp>
          <p:nvSpPr>
            <p:cNvPr id="180" name="Google Shape;180;p6"/>
            <p:cNvSpPr/>
            <p:nvPr/>
          </p:nvSpPr>
          <p:spPr>
            <a:xfrm>
              <a:off x="394438" y="1078828"/>
              <a:ext cx="719219" cy="719219"/>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1" name="Google Shape;181;p6"/>
            <p:cNvSpPr/>
            <p:nvPr/>
          </p:nvSpPr>
          <p:spPr>
            <a:xfrm>
              <a:off x="754048" y="2013963"/>
              <a:ext cx="8319664" cy="575375"/>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2" name="Google Shape;182;p6"/>
            <p:cNvSpPr txBox="1"/>
            <p:nvPr/>
          </p:nvSpPr>
          <p:spPr>
            <a:xfrm>
              <a:off x="754048" y="2013963"/>
              <a:ext cx="8319664" cy="575375"/>
            </a:xfrm>
            <a:prstGeom prst="rect">
              <a:avLst/>
            </a:prstGeom>
            <a:noFill/>
            <a:ln>
              <a:noFill/>
            </a:ln>
          </p:spPr>
          <p:txBody>
            <a:bodyPr anchorCtr="0" anchor="ctr" bIns="71100" lIns="456700" spcFirstLastPara="1" rIns="71100" wrap="square" tIns="71100">
              <a:noAutofit/>
            </a:bodyPr>
            <a:lstStyle/>
            <a:p>
              <a:pPr indent="0" lvl="0" marL="0" marR="0" rtl="0" algn="l">
                <a:lnSpc>
                  <a:spcPct val="90000"/>
                </a:lnSpc>
                <a:spcBef>
                  <a:spcPts val="0"/>
                </a:spcBef>
                <a:spcAft>
                  <a:spcPts val="0"/>
                </a:spcAft>
                <a:buClr>
                  <a:schemeClr val="lt1"/>
                </a:buClr>
                <a:buSzPts val="2800"/>
                <a:buFont typeface="Times New Roman"/>
                <a:buNone/>
              </a:pPr>
              <a:r>
                <a:rPr b="0" i="0" lang="en-US" sz="2800" u="none" cap="none" strike="noStrike">
                  <a:solidFill>
                    <a:schemeClr val="lt1"/>
                  </a:solidFill>
                  <a:latin typeface="Times New Roman"/>
                  <a:ea typeface="Times New Roman"/>
                  <a:cs typeface="Times New Roman"/>
                  <a:sym typeface="Times New Roman"/>
                </a:rPr>
                <a:t>समय और फंडिंग</a:t>
              </a:r>
              <a:endParaRPr b="0" i="0" sz="1800" u="none" cap="none" strike="noStrike">
                <a:solidFill>
                  <a:schemeClr val="dk1"/>
                </a:solidFill>
                <a:latin typeface="Calibri"/>
                <a:ea typeface="Calibri"/>
                <a:cs typeface="Calibri"/>
                <a:sym typeface="Calibri"/>
              </a:endParaRPr>
            </a:p>
          </p:txBody>
        </p:sp>
        <p:sp>
          <p:nvSpPr>
            <p:cNvPr id="183" name="Google Shape;183;p6"/>
            <p:cNvSpPr/>
            <p:nvPr/>
          </p:nvSpPr>
          <p:spPr>
            <a:xfrm>
              <a:off x="394438" y="1942041"/>
              <a:ext cx="719219" cy="719219"/>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4" name="Google Shape;184;p6"/>
            <p:cNvSpPr/>
            <p:nvPr/>
          </p:nvSpPr>
          <p:spPr>
            <a:xfrm>
              <a:off x="424172" y="2877176"/>
              <a:ext cx="8649540" cy="575375"/>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85" name="Google Shape;185;p6"/>
            <p:cNvSpPr txBox="1"/>
            <p:nvPr/>
          </p:nvSpPr>
          <p:spPr>
            <a:xfrm>
              <a:off x="424172" y="2877176"/>
              <a:ext cx="8649540" cy="575375"/>
            </a:xfrm>
            <a:prstGeom prst="rect">
              <a:avLst/>
            </a:prstGeom>
            <a:noFill/>
            <a:ln>
              <a:noFill/>
            </a:ln>
          </p:spPr>
          <p:txBody>
            <a:bodyPr anchorCtr="0" anchor="ctr" bIns="71100" lIns="456700" spcFirstLastPara="1" rIns="71100" wrap="square" tIns="71100">
              <a:noAutofit/>
            </a:bodyPr>
            <a:lstStyle/>
            <a:p>
              <a:pPr indent="0" lvl="0" marL="0" marR="0" rtl="0" algn="l">
                <a:lnSpc>
                  <a:spcPct val="90000"/>
                </a:lnSpc>
                <a:spcBef>
                  <a:spcPts val="0"/>
                </a:spcBef>
                <a:spcAft>
                  <a:spcPts val="0"/>
                </a:spcAft>
                <a:buClr>
                  <a:schemeClr val="lt1"/>
                </a:buClr>
                <a:buSzPts val="2800"/>
                <a:buFont typeface="Times New Roman"/>
                <a:buNone/>
              </a:pPr>
              <a:r>
                <a:rPr b="0" i="0" lang="en-US" sz="2800" u="none" cap="none" strike="noStrike">
                  <a:solidFill>
                    <a:schemeClr val="lt1"/>
                  </a:solidFill>
                  <a:latin typeface="Times New Roman"/>
                  <a:ea typeface="Times New Roman"/>
                  <a:cs typeface="Times New Roman"/>
                  <a:sym typeface="Times New Roman"/>
                </a:rPr>
                <a:t>संस्थागत प्रोत्साहन और समर्थन</a:t>
              </a:r>
              <a:endParaRPr b="0" i="0" sz="1800" u="none" cap="none" strike="noStrike">
                <a:solidFill>
                  <a:schemeClr val="dk1"/>
                </a:solidFill>
                <a:latin typeface="Calibri"/>
                <a:ea typeface="Calibri"/>
                <a:cs typeface="Calibri"/>
                <a:sym typeface="Calibri"/>
              </a:endParaRPr>
            </a:p>
          </p:txBody>
        </p:sp>
        <p:sp>
          <p:nvSpPr>
            <p:cNvPr id="186" name="Google Shape;186;p6"/>
            <p:cNvSpPr/>
            <p:nvPr/>
          </p:nvSpPr>
          <p:spPr>
            <a:xfrm>
              <a:off x="64563" y="2805254"/>
              <a:ext cx="719219" cy="719219"/>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gr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7"/>
          <p:cNvSpPr txBox="1"/>
          <p:nvPr>
            <p:ph type="title"/>
          </p:nvPr>
        </p:nvSpPr>
        <p:spPr>
          <a:xfrm>
            <a:off x="912845" y="258761"/>
            <a:ext cx="10366310" cy="90150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500"/>
              <a:buFont typeface="Calibri"/>
              <a:buNone/>
            </a:pPr>
            <a:r>
              <a:rPr lang="en-US"/>
              <a:t>शिक्षकों के लिए OER योग्यता ढांचा</a:t>
            </a:r>
            <a:endParaRPr/>
          </a:p>
        </p:txBody>
      </p:sp>
      <p:sp>
        <p:nvSpPr>
          <p:cNvPr id="192" name="Google Shape;192;p7"/>
          <p:cNvSpPr txBox="1"/>
          <p:nvPr>
            <p:ph idx="1" type="body"/>
          </p:nvPr>
        </p:nvSpPr>
        <p:spPr>
          <a:xfrm>
            <a:off x="912845" y="1436448"/>
            <a:ext cx="10246991" cy="901508"/>
          </a:xfrm>
          <a:prstGeom prst="rect">
            <a:avLst/>
          </a:prstGeom>
          <a:noFill/>
          <a:ln>
            <a:noFill/>
          </a:ln>
        </p:spPr>
        <p:txBody>
          <a:bodyPr anchorCtr="0" anchor="t" bIns="45700" lIns="91425" spcFirstLastPara="1" rIns="91425" wrap="square" tIns="45700">
            <a:normAutofit fontScale="25000" lnSpcReduction="20000"/>
          </a:bodyPr>
          <a:lstStyle/>
          <a:p>
            <a:pPr indent="-216534" lvl="0" marL="228600" rtl="0" algn="l">
              <a:lnSpc>
                <a:spcPct val="110000"/>
              </a:lnSpc>
              <a:spcBef>
                <a:spcPts val="0"/>
              </a:spcBef>
              <a:spcAft>
                <a:spcPts val="0"/>
              </a:spcAft>
              <a:buClr>
                <a:schemeClr val="dk1"/>
              </a:buClr>
              <a:buSzPct val="100000"/>
              <a:buChar char="•"/>
            </a:pPr>
            <a:r>
              <a:rPr lang="en-US" sz="9600"/>
              <a:t>OER योग्यता ढांचा (IOF, यूनेस्को एट अल., 2016) </a:t>
            </a:r>
            <a:endParaRPr sz="9600"/>
          </a:p>
          <a:p>
            <a:pPr indent="-216534" lvl="0" marL="228600" rtl="0" algn="l">
              <a:lnSpc>
                <a:spcPct val="110000"/>
              </a:lnSpc>
              <a:spcBef>
                <a:spcPts val="700"/>
              </a:spcBef>
              <a:spcAft>
                <a:spcPts val="0"/>
              </a:spcAft>
              <a:buClr>
                <a:schemeClr val="dk1"/>
              </a:buClr>
              <a:buSzPct val="100000"/>
              <a:buChar char="•"/>
            </a:pPr>
            <a:r>
              <a:rPr lang="en-US" sz="9600"/>
              <a:t>समूह में बांटी गयीं 58 दक्षताएँ </a:t>
            </a:r>
            <a:endParaRPr sz="9600"/>
          </a:p>
          <a:p>
            <a:pPr indent="-64135" lvl="0" marL="228600" rtl="0" algn="l">
              <a:lnSpc>
                <a:spcPct val="110000"/>
              </a:lnSpc>
              <a:spcBef>
                <a:spcPts val="700"/>
              </a:spcBef>
              <a:spcAft>
                <a:spcPts val="0"/>
              </a:spcAft>
              <a:buClr>
                <a:schemeClr val="dk1"/>
              </a:buClr>
              <a:buSzPct val="100000"/>
              <a:buNone/>
            </a:pPr>
            <a:r>
              <a:t/>
            </a:r>
            <a:endParaRPr b="0" i="0"/>
          </a:p>
          <a:p>
            <a:pPr indent="-64135" lvl="0" marL="228600" rtl="0" algn="l">
              <a:lnSpc>
                <a:spcPct val="110000"/>
              </a:lnSpc>
              <a:spcBef>
                <a:spcPts val="700"/>
              </a:spcBef>
              <a:spcAft>
                <a:spcPts val="0"/>
              </a:spcAft>
              <a:buClr>
                <a:schemeClr val="dk1"/>
              </a:buClr>
              <a:buSzPct val="100000"/>
              <a:buNone/>
            </a:pPr>
            <a:r>
              <a:t/>
            </a:r>
            <a:endParaRPr/>
          </a:p>
          <a:p>
            <a:pPr indent="-64135" lvl="0" marL="228600" rtl="0" algn="l">
              <a:lnSpc>
                <a:spcPct val="110000"/>
              </a:lnSpc>
              <a:spcBef>
                <a:spcPts val="700"/>
              </a:spcBef>
              <a:spcAft>
                <a:spcPts val="0"/>
              </a:spcAft>
              <a:buClr>
                <a:schemeClr val="dk1"/>
              </a:buClr>
              <a:buSzPct val="100000"/>
              <a:buNone/>
            </a:pPr>
            <a:r>
              <a:t/>
            </a:r>
            <a:endParaRPr/>
          </a:p>
        </p:txBody>
      </p:sp>
      <p:grpSp>
        <p:nvGrpSpPr>
          <p:cNvPr id="193" name="Google Shape;193;p7"/>
          <p:cNvGrpSpPr/>
          <p:nvPr/>
        </p:nvGrpSpPr>
        <p:grpSpPr>
          <a:xfrm>
            <a:off x="3176558" y="2585617"/>
            <a:ext cx="5739873" cy="3138098"/>
            <a:chOff x="59122" y="164720"/>
            <a:chExt cx="5799231" cy="3186462"/>
          </a:xfrm>
        </p:grpSpPr>
        <p:sp>
          <p:nvSpPr>
            <p:cNvPr id="194" name="Google Shape;194;p7"/>
            <p:cNvSpPr/>
            <p:nvPr/>
          </p:nvSpPr>
          <p:spPr>
            <a:xfrm>
              <a:off x="333890" y="219673"/>
              <a:ext cx="5524463" cy="439628"/>
            </a:xfrm>
            <a:prstGeom prst="rect">
              <a:avLst/>
            </a:prstGeom>
            <a:solidFill>
              <a:srgbClr val="41303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5" name="Google Shape;195;p7"/>
            <p:cNvSpPr txBox="1"/>
            <p:nvPr/>
          </p:nvSpPr>
          <p:spPr>
            <a:xfrm>
              <a:off x="333890" y="219673"/>
              <a:ext cx="5524463" cy="439628"/>
            </a:xfrm>
            <a:prstGeom prst="rect">
              <a:avLst/>
            </a:prstGeom>
            <a:noFill/>
            <a:ln>
              <a:noFill/>
            </a:ln>
          </p:spPr>
          <p:txBody>
            <a:bodyPr anchorCtr="0" anchor="ctr" bIns="60950" lIns="348950" spcFirstLastPara="1" rIns="60950" wrap="square" tIns="60950">
              <a:noAutofit/>
            </a:bodyPr>
            <a:lstStyle/>
            <a:p>
              <a:pPr indent="0" lvl="0" marL="0" marR="0" rtl="0" algn="l">
                <a:lnSpc>
                  <a:spcPct val="90000"/>
                </a:lnSpc>
                <a:spcBef>
                  <a:spcPts val="0"/>
                </a:spcBef>
                <a:spcAft>
                  <a:spcPts val="0"/>
                </a:spcAft>
                <a:buClr>
                  <a:schemeClr val="lt1"/>
                </a:buClr>
                <a:buSzPts val="2400"/>
                <a:buFont typeface="Times New Roman"/>
                <a:buNone/>
              </a:pPr>
              <a:r>
                <a:rPr b="0" i="0" lang="en-US" sz="2400" u="none" cap="none" strike="noStrike">
                  <a:solidFill>
                    <a:schemeClr val="lt1"/>
                  </a:solidFill>
                  <a:latin typeface="Times New Roman"/>
                  <a:ea typeface="Times New Roman"/>
                  <a:cs typeface="Times New Roman"/>
                  <a:sym typeface="Times New Roman"/>
                </a:rPr>
                <a:t>OER से परिचित होना</a:t>
              </a:r>
              <a:endParaRPr b="0" i="0" sz="2400" u="none" cap="none" strike="noStrike">
                <a:solidFill>
                  <a:schemeClr val="lt1"/>
                </a:solidFill>
                <a:latin typeface="Times New Roman"/>
                <a:ea typeface="Times New Roman"/>
                <a:cs typeface="Times New Roman"/>
                <a:sym typeface="Times New Roman"/>
              </a:endParaRPr>
            </a:p>
          </p:txBody>
        </p:sp>
        <p:sp>
          <p:nvSpPr>
            <p:cNvPr id="196" name="Google Shape;196;p7"/>
            <p:cNvSpPr/>
            <p:nvPr/>
          </p:nvSpPr>
          <p:spPr>
            <a:xfrm>
              <a:off x="59122" y="164720"/>
              <a:ext cx="549535" cy="549535"/>
            </a:xfrm>
            <a:prstGeom prst="ellipse">
              <a:avLst/>
            </a:prstGeom>
            <a:solidFill>
              <a:schemeClr val="lt1"/>
            </a:solidFill>
            <a:ln cap="flat" cmpd="sng" w="9525">
              <a:solidFill>
                <a:srgbClr val="646959"/>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7" name="Google Shape;197;p7"/>
            <p:cNvSpPr/>
            <p:nvPr/>
          </p:nvSpPr>
          <p:spPr>
            <a:xfrm>
              <a:off x="648915" y="878905"/>
              <a:ext cx="5209438" cy="439628"/>
            </a:xfrm>
            <a:prstGeom prst="rect">
              <a:avLst/>
            </a:prstGeom>
            <a:solidFill>
              <a:srgbClr val="44593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198" name="Google Shape;198;p7"/>
            <p:cNvSpPr txBox="1"/>
            <p:nvPr/>
          </p:nvSpPr>
          <p:spPr>
            <a:xfrm>
              <a:off x="648915" y="878905"/>
              <a:ext cx="5209438" cy="439628"/>
            </a:xfrm>
            <a:prstGeom prst="rect">
              <a:avLst/>
            </a:prstGeom>
            <a:noFill/>
            <a:ln>
              <a:noFill/>
            </a:ln>
          </p:spPr>
          <p:txBody>
            <a:bodyPr anchorCtr="0" anchor="ctr" bIns="60950" lIns="348950" spcFirstLastPara="1" rIns="60950" wrap="square" tIns="60950">
              <a:noAutofit/>
            </a:bodyPr>
            <a:lstStyle/>
            <a:p>
              <a:pPr indent="0" lvl="0" marL="0" marR="0" rtl="0" algn="l">
                <a:lnSpc>
                  <a:spcPct val="90000"/>
                </a:lnSpc>
                <a:spcBef>
                  <a:spcPts val="0"/>
                </a:spcBef>
                <a:spcAft>
                  <a:spcPts val="0"/>
                </a:spcAft>
                <a:buClr>
                  <a:schemeClr val="lt1"/>
                </a:buClr>
                <a:buSzPts val="2400"/>
                <a:buFont typeface="Times New Roman"/>
                <a:buNone/>
              </a:pPr>
              <a:r>
                <a:rPr b="0" i="0" lang="en-US" sz="2400" u="none" cap="none" strike="noStrike">
                  <a:solidFill>
                    <a:schemeClr val="lt1"/>
                  </a:solidFill>
                  <a:latin typeface="Times New Roman"/>
                  <a:ea typeface="Times New Roman"/>
                  <a:cs typeface="Times New Roman"/>
                  <a:sym typeface="Times New Roman"/>
                </a:rPr>
                <a:t>OER ढूँढना</a:t>
              </a:r>
              <a:endParaRPr b="0" i="0" sz="2400" u="none" cap="none" strike="noStrike">
                <a:solidFill>
                  <a:schemeClr val="lt1"/>
                </a:solidFill>
                <a:latin typeface="Times New Roman"/>
                <a:ea typeface="Times New Roman"/>
                <a:cs typeface="Times New Roman"/>
                <a:sym typeface="Times New Roman"/>
              </a:endParaRPr>
            </a:p>
          </p:txBody>
        </p:sp>
        <p:sp>
          <p:nvSpPr>
            <p:cNvPr id="199" name="Google Shape;199;p7"/>
            <p:cNvSpPr/>
            <p:nvPr/>
          </p:nvSpPr>
          <p:spPr>
            <a:xfrm>
              <a:off x="374147" y="823951"/>
              <a:ext cx="549535" cy="549535"/>
            </a:xfrm>
            <a:prstGeom prst="ellipse">
              <a:avLst/>
            </a:prstGeom>
            <a:solidFill>
              <a:schemeClr val="lt1"/>
            </a:solidFill>
            <a:ln cap="flat" cmpd="sng" w="9525">
              <a:solidFill>
                <a:srgbClr val="45B1B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0" name="Google Shape;200;p7"/>
            <p:cNvSpPr/>
            <p:nvPr/>
          </p:nvSpPr>
          <p:spPr>
            <a:xfrm>
              <a:off x="745602" y="1538137"/>
              <a:ext cx="5112751" cy="439628"/>
            </a:xfrm>
            <a:prstGeom prst="rect">
              <a:avLst/>
            </a:prstGeom>
            <a:solidFill>
              <a:srgbClr val="CD8D0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1" name="Google Shape;201;p7"/>
            <p:cNvSpPr txBox="1"/>
            <p:nvPr/>
          </p:nvSpPr>
          <p:spPr>
            <a:xfrm>
              <a:off x="745602" y="1538137"/>
              <a:ext cx="5112751" cy="439628"/>
            </a:xfrm>
            <a:prstGeom prst="rect">
              <a:avLst/>
            </a:prstGeom>
            <a:noFill/>
            <a:ln>
              <a:noFill/>
            </a:ln>
          </p:spPr>
          <p:txBody>
            <a:bodyPr anchorCtr="0" anchor="ctr" bIns="60950" lIns="348950" spcFirstLastPara="1" rIns="60950" wrap="square" tIns="60950">
              <a:noAutofit/>
            </a:bodyPr>
            <a:lstStyle/>
            <a:p>
              <a:pPr indent="0" lvl="0" marL="0" marR="0" rtl="0" algn="l">
                <a:lnSpc>
                  <a:spcPct val="90000"/>
                </a:lnSpc>
                <a:spcBef>
                  <a:spcPts val="0"/>
                </a:spcBef>
                <a:spcAft>
                  <a:spcPts val="0"/>
                </a:spcAft>
                <a:buClr>
                  <a:schemeClr val="lt1"/>
                </a:buClr>
                <a:buSzPts val="2400"/>
                <a:buFont typeface="Times New Roman"/>
                <a:buNone/>
              </a:pPr>
              <a:r>
                <a:rPr b="0" i="0" lang="en-US" sz="2400" u="none" cap="none" strike="noStrike">
                  <a:solidFill>
                    <a:schemeClr val="lt1"/>
                  </a:solidFill>
                  <a:latin typeface="Times New Roman"/>
                  <a:ea typeface="Times New Roman"/>
                  <a:cs typeface="Times New Roman"/>
                  <a:sym typeface="Times New Roman"/>
                </a:rPr>
                <a:t>OER का उपयोग करना</a:t>
              </a:r>
              <a:endParaRPr b="0" i="0" sz="2400" u="none" cap="none" strike="noStrike">
                <a:solidFill>
                  <a:schemeClr val="lt1"/>
                </a:solidFill>
                <a:latin typeface="Times New Roman"/>
                <a:ea typeface="Times New Roman"/>
                <a:cs typeface="Times New Roman"/>
                <a:sym typeface="Times New Roman"/>
              </a:endParaRPr>
            </a:p>
          </p:txBody>
        </p:sp>
        <p:sp>
          <p:nvSpPr>
            <p:cNvPr id="202" name="Google Shape;202;p7"/>
            <p:cNvSpPr/>
            <p:nvPr/>
          </p:nvSpPr>
          <p:spPr>
            <a:xfrm>
              <a:off x="470835" y="1483183"/>
              <a:ext cx="549535" cy="549535"/>
            </a:xfrm>
            <a:prstGeom prst="ellipse">
              <a:avLst/>
            </a:prstGeom>
            <a:solidFill>
              <a:schemeClr val="lt1"/>
            </a:solidFill>
            <a:ln cap="flat" cmpd="sng" w="9525">
              <a:solidFill>
                <a:srgbClr val="8CAA7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3" name="Google Shape;203;p7"/>
            <p:cNvSpPr/>
            <p:nvPr/>
          </p:nvSpPr>
          <p:spPr>
            <a:xfrm>
              <a:off x="648915" y="2197369"/>
              <a:ext cx="5209438" cy="439628"/>
            </a:xfrm>
            <a:prstGeom prst="rect">
              <a:avLst/>
            </a:prstGeom>
            <a:solidFill>
              <a:srgbClr val="C00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4" name="Google Shape;204;p7"/>
            <p:cNvSpPr txBox="1"/>
            <p:nvPr/>
          </p:nvSpPr>
          <p:spPr>
            <a:xfrm>
              <a:off x="648915" y="2197369"/>
              <a:ext cx="5209438" cy="439628"/>
            </a:xfrm>
            <a:prstGeom prst="rect">
              <a:avLst/>
            </a:prstGeom>
            <a:noFill/>
            <a:ln>
              <a:noFill/>
            </a:ln>
          </p:spPr>
          <p:txBody>
            <a:bodyPr anchorCtr="0" anchor="ctr" bIns="60950" lIns="348950" spcFirstLastPara="1" rIns="60950" wrap="square" tIns="60950">
              <a:noAutofit/>
            </a:bodyPr>
            <a:lstStyle/>
            <a:p>
              <a:pPr indent="0" lvl="0" marL="0" marR="0" rtl="0" algn="l">
                <a:lnSpc>
                  <a:spcPct val="90000"/>
                </a:lnSpc>
                <a:spcBef>
                  <a:spcPts val="0"/>
                </a:spcBef>
                <a:spcAft>
                  <a:spcPts val="0"/>
                </a:spcAft>
                <a:buClr>
                  <a:schemeClr val="lt1"/>
                </a:buClr>
                <a:buSzPts val="2400"/>
                <a:buFont typeface="Times New Roman"/>
                <a:buNone/>
              </a:pPr>
              <a:r>
                <a:rPr b="0" i="0" lang="en-US" sz="2400" u="none" cap="none" strike="noStrike">
                  <a:solidFill>
                    <a:schemeClr val="lt1"/>
                  </a:solidFill>
                  <a:latin typeface="Times New Roman"/>
                  <a:ea typeface="Times New Roman"/>
                  <a:cs typeface="Times New Roman"/>
                  <a:sym typeface="Times New Roman"/>
                </a:rPr>
                <a:t>OER बनाना</a:t>
              </a:r>
              <a:endParaRPr b="0" i="0" sz="2400" u="none" cap="none" strike="noStrike">
                <a:solidFill>
                  <a:schemeClr val="lt1"/>
                </a:solidFill>
                <a:latin typeface="Times New Roman"/>
                <a:ea typeface="Times New Roman"/>
                <a:cs typeface="Times New Roman"/>
                <a:sym typeface="Times New Roman"/>
              </a:endParaRPr>
            </a:p>
          </p:txBody>
        </p:sp>
        <p:sp>
          <p:nvSpPr>
            <p:cNvPr id="205" name="Google Shape;205;p7"/>
            <p:cNvSpPr/>
            <p:nvPr/>
          </p:nvSpPr>
          <p:spPr>
            <a:xfrm>
              <a:off x="374147" y="2142415"/>
              <a:ext cx="549535" cy="549535"/>
            </a:xfrm>
            <a:prstGeom prst="ellipse">
              <a:avLst/>
            </a:prstGeom>
            <a:solidFill>
              <a:schemeClr val="lt1"/>
            </a:solidFill>
            <a:ln cap="flat" cmpd="sng" w="9525">
              <a:solidFill>
                <a:srgbClr val="D26D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6" name="Google Shape;206;p7"/>
            <p:cNvSpPr/>
            <p:nvPr/>
          </p:nvSpPr>
          <p:spPr>
            <a:xfrm>
              <a:off x="333890" y="2856600"/>
              <a:ext cx="5524463" cy="439628"/>
            </a:xfrm>
            <a:prstGeom prst="rect">
              <a:avLst/>
            </a:prstGeom>
            <a:solidFill>
              <a:srgbClr val="66855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sp>
          <p:nvSpPr>
            <p:cNvPr id="207" name="Google Shape;207;p7"/>
            <p:cNvSpPr txBox="1"/>
            <p:nvPr/>
          </p:nvSpPr>
          <p:spPr>
            <a:xfrm>
              <a:off x="333890" y="2856600"/>
              <a:ext cx="5524463" cy="439628"/>
            </a:xfrm>
            <a:prstGeom prst="rect">
              <a:avLst/>
            </a:prstGeom>
            <a:noFill/>
            <a:ln>
              <a:noFill/>
            </a:ln>
          </p:spPr>
          <p:txBody>
            <a:bodyPr anchorCtr="0" anchor="ctr" bIns="60950" lIns="348950" spcFirstLastPara="1" rIns="60950" wrap="square" tIns="60950">
              <a:noAutofit/>
            </a:bodyPr>
            <a:lstStyle/>
            <a:p>
              <a:pPr indent="0" lvl="0" marL="0" marR="0" rtl="0" algn="l">
                <a:lnSpc>
                  <a:spcPct val="90000"/>
                </a:lnSpc>
                <a:spcBef>
                  <a:spcPts val="0"/>
                </a:spcBef>
                <a:spcAft>
                  <a:spcPts val="0"/>
                </a:spcAft>
                <a:buClr>
                  <a:schemeClr val="lt1"/>
                </a:buClr>
                <a:buSzPts val="2400"/>
                <a:buFont typeface="Times New Roman"/>
                <a:buNone/>
              </a:pPr>
              <a:r>
                <a:rPr b="0" i="0" lang="en-US" sz="2400" u="none" cap="none" strike="noStrike">
                  <a:solidFill>
                    <a:schemeClr val="lt1"/>
                  </a:solidFill>
                  <a:latin typeface="Times New Roman"/>
                  <a:ea typeface="Times New Roman"/>
                  <a:cs typeface="Times New Roman"/>
                  <a:sym typeface="Times New Roman"/>
                </a:rPr>
                <a:t>OER साझा करना</a:t>
              </a:r>
              <a:endParaRPr b="0" i="0" sz="2400" u="none" cap="none" strike="noStrike">
                <a:solidFill>
                  <a:schemeClr val="lt1"/>
                </a:solidFill>
                <a:latin typeface="Times New Roman"/>
                <a:ea typeface="Times New Roman"/>
                <a:cs typeface="Times New Roman"/>
                <a:sym typeface="Times New Roman"/>
              </a:endParaRPr>
            </a:p>
          </p:txBody>
        </p:sp>
        <p:sp>
          <p:nvSpPr>
            <p:cNvPr id="208" name="Google Shape;208;p7"/>
            <p:cNvSpPr/>
            <p:nvPr/>
          </p:nvSpPr>
          <p:spPr>
            <a:xfrm>
              <a:off x="59122" y="2801647"/>
              <a:ext cx="549535" cy="549535"/>
            </a:xfrm>
            <a:prstGeom prst="ellipse">
              <a:avLst/>
            </a:prstGeom>
            <a:solidFill>
              <a:schemeClr val="lt1"/>
            </a:solidFill>
            <a:ln cap="flat" cmpd="sng" w="9525">
              <a:solidFill>
                <a:srgbClr val="82607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Calibri"/>
                <a:ea typeface="Calibri"/>
                <a:cs typeface="Calibri"/>
                <a:sym typeface="Calibri"/>
              </a:endParaRPr>
            </a:p>
          </p:txBody>
        </p:sp>
      </p:grpSp>
      <p:sp>
        <p:nvSpPr>
          <p:cNvPr id="209" name="Google Shape;209;p7"/>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13" name="Shape 213"/>
        <p:cNvGrpSpPr/>
        <p:nvPr/>
      </p:nvGrpSpPr>
      <p:grpSpPr>
        <a:xfrm>
          <a:off x="0" y="0"/>
          <a:ext cx="0" cy="0"/>
          <a:chOff x="0" y="0"/>
          <a:chExt cx="0" cy="0"/>
        </a:xfrm>
      </p:grpSpPr>
      <p:sp>
        <p:nvSpPr>
          <p:cNvPr id="214" name="Google Shape;214;p8"/>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15" name="Google Shape;215;p8"/>
          <p:cNvSpPr/>
          <p:nvPr/>
        </p:nvSpPr>
        <p:spPr>
          <a:xfrm>
            <a:off x="0" y="2"/>
            <a:ext cx="12192000" cy="4412583"/>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a:off x="596464" y="551962"/>
            <a:ext cx="10999072" cy="4618549"/>
          </a:xfrm>
          <a:prstGeom prst="rect">
            <a:avLst/>
          </a:prstGeom>
          <a:solidFill>
            <a:schemeClr val="lt1"/>
          </a:solidFill>
          <a:ln>
            <a:noFill/>
          </a:ln>
          <a:effectLst>
            <a:outerShdw blurRad="139700" rotWithShape="0" algn="t" dir="5400000" dist="127000">
              <a:srgbClr val="000000">
                <a:alpha val="14509"/>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17" name="Google Shape;217;p8"/>
          <p:cNvSpPr txBox="1"/>
          <p:nvPr>
            <p:ph type="title"/>
          </p:nvPr>
        </p:nvSpPr>
        <p:spPr>
          <a:xfrm>
            <a:off x="1524000" y="1293338"/>
            <a:ext cx="9144000" cy="327459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2"/>
              </a:buClr>
              <a:buSzPts val="4000"/>
              <a:buFont typeface="Calibri"/>
              <a:buNone/>
            </a:pPr>
            <a:r>
              <a:rPr lang="en-US" sz="7200"/>
              <a:t>ओईआर (OER)-सक्षम शिक्षण, अधिगम और मूल्यांकन</a:t>
            </a:r>
            <a:endParaRPr/>
          </a:p>
        </p:txBody>
      </p:sp>
      <p:cxnSp>
        <p:nvCxnSpPr>
          <p:cNvPr id="218" name="Google Shape;218;p8"/>
          <p:cNvCxnSpPr/>
          <p:nvPr/>
        </p:nvCxnSpPr>
        <p:spPr>
          <a:xfrm rot="10800000">
            <a:off x="596464" y="6354708"/>
            <a:ext cx="11000232" cy="0"/>
          </a:xfrm>
          <a:prstGeom prst="straightConnector1">
            <a:avLst/>
          </a:prstGeom>
          <a:noFill/>
          <a:ln cap="flat" cmpd="sng" w="101600">
            <a:solidFill>
              <a:schemeClr val="accent4"/>
            </a:solidFill>
            <a:prstDash val="solid"/>
            <a:miter lim="800000"/>
            <a:headEnd len="sm" w="sm" type="none"/>
            <a:tailEnd len="sm" w="sm" type="none"/>
          </a:ln>
        </p:spPr>
      </p:cxnSp>
      <p:sp>
        <p:nvSpPr>
          <p:cNvPr id="219" name="Google Shape;219;p8"/>
          <p:cNvSpPr txBox="1"/>
          <p:nvPr>
            <p:ph idx="12" type="sldNum"/>
          </p:nvPr>
        </p:nvSpPr>
        <p:spPr>
          <a:xfrm>
            <a:off x="8610600" y="6492240"/>
            <a:ext cx="2743200" cy="365125"/>
          </a:xfrm>
          <a:prstGeom prst="rect">
            <a:avLst/>
          </a:prstGeom>
          <a:noFill/>
          <a:ln>
            <a:noFill/>
          </a:ln>
        </p:spPr>
        <p:txBody>
          <a:bodyPr anchorCtr="0" anchor="ctr" bIns="45700" lIns="91425" spcFirstLastPara="1" rIns="91425" wrap="square" tIns="45700">
            <a:norm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9"/>
          <p:cNvSpPr txBox="1"/>
          <p:nvPr>
            <p:ph type="title"/>
          </p:nvPr>
        </p:nvSpPr>
        <p:spPr>
          <a:xfrm>
            <a:off x="834310" y="392545"/>
            <a:ext cx="10523379" cy="79871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600"/>
              <a:buFont typeface="Bodoni"/>
              <a:buNone/>
            </a:pPr>
            <a:r>
              <a:rPr lang="en-US" sz="4600"/>
              <a:t>OER को मुख्यधारा में लाना</a:t>
            </a:r>
            <a:endParaRPr sz="4600"/>
          </a:p>
        </p:txBody>
      </p:sp>
      <p:sp>
        <p:nvSpPr>
          <p:cNvPr id="225" name="Google Shape;225;p9"/>
          <p:cNvSpPr txBox="1"/>
          <p:nvPr>
            <p:ph idx="1" type="body"/>
          </p:nvPr>
        </p:nvSpPr>
        <p:spPr>
          <a:xfrm>
            <a:off x="1251677" y="1381125"/>
            <a:ext cx="10523379" cy="4498467"/>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3200"/>
              <a:buChar char="•"/>
            </a:pPr>
            <a:r>
              <a:rPr lang="en-US" sz="3200"/>
              <a:t>OER अपनाएं - पुन: उपयोग करें</a:t>
            </a:r>
            <a:endParaRPr/>
          </a:p>
          <a:p>
            <a:pPr indent="-228600" lvl="0" marL="228600" rtl="0" algn="l">
              <a:lnSpc>
                <a:spcPct val="110000"/>
              </a:lnSpc>
              <a:spcBef>
                <a:spcPts val="700"/>
              </a:spcBef>
              <a:spcAft>
                <a:spcPts val="0"/>
              </a:spcAft>
              <a:buClr>
                <a:schemeClr val="dk1"/>
              </a:buClr>
              <a:buSzPts val="3200"/>
              <a:buChar char="•"/>
            </a:pPr>
            <a:r>
              <a:rPr lang="en-US" sz="3200"/>
              <a:t>OER अपनाएं - हमारे पाठ्यक्रम को फिट करने के लिए ओईआर को संशोधित, संशोधित, परिवर्तित, अनुकूलित करें</a:t>
            </a:r>
            <a:endParaRPr sz="3200"/>
          </a:p>
          <a:p>
            <a:pPr indent="-228600" lvl="0" marL="228600" rtl="0" algn="l">
              <a:lnSpc>
                <a:spcPct val="110000"/>
              </a:lnSpc>
              <a:spcBef>
                <a:spcPts val="700"/>
              </a:spcBef>
              <a:spcAft>
                <a:spcPts val="0"/>
              </a:spcAft>
              <a:buClr>
                <a:schemeClr val="dk1"/>
              </a:buClr>
              <a:buSzPts val="3200"/>
              <a:buChar char="•"/>
            </a:pPr>
            <a:r>
              <a:rPr lang="en-US" sz="3200"/>
              <a:t>OER बनाना / संलेखन </a:t>
            </a:r>
            <a:endParaRPr/>
          </a:p>
        </p:txBody>
      </p:sp>
      <p:sp>
        <p:nvSpPr>
          <p:cNvPr id="226" name="Google Shape;226;p9"/>
          <p:cNvSpPr txBox="1"/>
          <p:nvPr>
            <p:ph idx="12" type="sldNum"/>
          </p:nvPr>
        </p:nvSpPr>
        <p:spPr>
          <a:xfrm>
            <a:off x="8610601" y="6375679"/>
            <a:ext cx="2819399" cy="345796"/>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1200"/>
              <a:buFont typeface="Calibri"/>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