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83" r:id="rId8"/>
    <p:sldId id="263" r:id="rId9"/>
    <p:sldId id="278" r:id="rId10"/>
    <p:sldId id="273" r:id="rId11"/>
    <p:sldId id="274" r:id="rId12"/>
    <p:sldId id="275" r:id="rId13"/>
    <p:sldId id="276" r:id="rId14"/>
    <p:sldId id="280" r:id="rId15"/>
    <p:sldId id="277" r:id="rId16"/>
    <p:sldId id="281" r:id="rId17"/>
    <p:sldId id="285" r:id="rId18"/>
    <p:sldId id="28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11"/>
  </p:normalViewPr>
  <p:slideViewPr>
    <p:cSldViewPr snapToGrid="0">
      <p:cViewPr varScale="1">
        <p:scale>
          <a:sx n="78" d="100"/>
          <a:sy n="78" d="100"/>
        </p:scale>
        <p:origin x="8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5CBFB-DCEB-BA4A-A504-8B5B0DA813DC}" type="doc">
      <dgm:prSet loTypeId="urn:microsoft.com/office/officeart/2008/layout/RadialCluster" loCatId="" qsTypeId="urn:microsoft.com/office/officeart/2005/8/quickstyle/simple1" qsCatId="simple" csTypeId="urn:microsoft.com/office/officeart/2005/8/colors/colorful1" csCatId="colorful" phldr="1"/>
      <dgm:spPr/>
      <dgm:t>
        <a:bodyPr/>
        <a:lstStyle/>
        <a:p>
          <a:endParaRPr lang="en-US"/>
        </a:p>
      </dgm:t>
    </dgm:pt>
    <dgm:pt modelId="{B5E3235A-F70D-0148-80E9-1423F7928F39}">
      <dgm:prSet custT="1"/>
      <dgm:spPr/>
      <dgm:t>
        <a:bodyPr/>
        <a:lstStyle/>
        <a:p>
          <a:r>
            <a:rPr lang="hi-IN" sz="1800" dirty="0">
              <a:solidFill>
                <a:schemeClr val="bg1"/>
              </a:solidFill>
            </a:rPr>
            <a:t>खोज प्रक्रिया</a:t>
          </a:r>
          <a:endParaRPr lang="en-IN" sz="1800" dirty="0">
            <a:solidFill>
              <a:schemeClr val="bg1"/>
            </a:solidFill>
          </a:endParaRPr>
        </a:p>
      </dgm:t>
      <dgm:extLst>
        <a:ext uri="{E40237B7-FDA0-4F09-8148-C483321AD2D9}">
          <dgm14:cNvPr xmlns:dgm14="http://schemas.microsoft.com/office/drawing/2010/diagram" id="0" name="" descr="Search process&#13;&#10;&#9;Identify keywords &#13;&#10;&#9;Use advanced search If available&#13;&#10;&#9;Evaluate results&#13;&#10;"/>
        </a:ext>
      </dgm:extLst>
    </dgm:pt>
    <dgm:pt modelId="{8A1B0453-4014-A346-8BC0-48D9DFAF0E5B}" type="parTrans" cxnId="{B5D6373F-786D-DD4F-BED3-B8C2FF8C3E94}">
      <dgm:prSet/>
      <dgm:spPr/>
      <dgm:t>
        <a:bodyPr/>
        <a:lstStyle/>
        <a:p>
          <a:endParaRPr lang="en-US" sz="1800">
            <a:solidFill>
              <a:schemeClr val="bg1"/>
            </a:solidFill>
          </a:endParaRPr>
        </a:p>
      </dgm:t>
    </dgm:pt>
    <dgm:pt modelId="{98D9A7C8-89BF-8E48-A510-FFB4D975746D}" type="sibTrans" cxnId="{B5D6373F-786D-DD4F-BED3-B8C2FF8C3E94}">
      <dgm:prSet/>
      <dgm:spPr/>
      <dgm:t>
        <a:bodyPr/>
        <a:lstStyle/>
        <a:p>
          <a:endParaRPr lang="en-US" sz="1800">
            <a:solidFill>
              <a:schemeClr val="bg1"/>
            </a:solidFill>
          </a:endParaRPr>
        </a:p>
      </dgm:t>
    </dgm:pt>
    <dgm:pt modelId="{6582BC17-539B-A944-B025-67D08395D1B1}">
      <dgm:prSet custT="1"/>
      <dgm:spPr/>
      <dgm:t>
        <a:bodyPr/>
        <a:lstStyle/>
        <a:p>
          <a:r>
            <a:rPr lang="hi-IN" sz="1800" dirty="0">
              <a:solidFill>
                <a:schemeClr val="bg1"/>
              </a:solidFill>
            </a:rPr>
            <a:t>कीवर्ड पहचानें </a:t>
          </a:r>
          <a:endParaRPr lang="en-IN" sz="1800" dirty="0">
            <a:solidFill>
              <a:schemeClr val="bg1"/>
            </a:solidFill>
          </a:endParaRPr>
        </a:p>
      </dgm:t>
      <dgm:extLst>
        <a:ext uri="{E40237B7-FDA0-4F09-8148-C483321AD2D9}">
          <dgm14:cNvPr xmlns:dgm14="http://schemas.microsoft.com/office/drawing/2010/diagram" id="0" name="" descr="Search process&#13;&#10;&#9;Identify keywords &#13;&#10;&#9;Use advanced search If available&#13;&#10;&#9;Evaluate results&#13;&#10;"/>
        </a:ext>
      </dgm:extLst>
    </dgm:pt>
    <dgm:pt modelId="{57D9DAB7-E181-1A4D-A94F-F456D0574D9A}" type="parTrans" cxnId="{552D6294-FB08-9D4E-8120-0E0D0DF4B39C}">
      <dgm:prSet/>
      <dgm:spPr/>
      <dgm:t>
        <a:bodyPr/>
        <a:lstStyle/>
        <a:p>
          <a:endParaRPr lang="en-US" sz="1800">
            <a:solidFill>
              <a:schemeClr val="bg1"/>
            </a:solidFill>
          </a:endParaRPr>
        </a:p>
      </dgm:t>
    </dgm:pt>
    <dgm:pt modelId="{45C1F183-DD17-9340-AAA0-3750068AAE14}" type="sibTrans" cxnId="{552D6294-FB08-9D4E-8120-0E0D0DF4B39C}">
      <dgm:prSet/>
      <dgm:spPr/>
      <dgm:t>
        <a:bodyPr/>
        <a:lstStyle/>
        <a:p>
          <a:endParaRPr lang="en-US" sz="1800">
            <a:solidFill>
              <a:schemeClr val="bg1"/>
            </a:solidFill>
          </a:endParaRPr>
        </a:p>
      </dgm:t>
    </dgm:pt>
    <dgm:pt modelId="{BF357341-39FB-294B-838B-479EB606C076}">
      <dgm:prSet custT="1"/>
      <dgm:spPr/>
      <dgm:t>
        <a:bodyPr/>
        <a:lstStyle/>
        <a:p>
          <a:r>
            <a:rPr lang="hi-IN" sz="1800" dirty="0">
              <a:solidFill>
                <a:schemeClr val="bg1"/>
              </a:solidFill>
            </a:rPr>
            <a:t>यदि उपलब्ध हो तो उन्नत खोज का उपयोग करें</a:t>
          </a:r>
          <a:endParaRPr lang="en-IN" sz="1800" dirty="0">
            <a:solidFill>
              <a:schemeClr val="bg1"/>
            </a:solidFill>
          </a:endParaRPr>
        </a:p>
      </dgm:t>
      <dgm:extLst>
        <a:ext uri="{E40237B7-FDA0-4F09-8148-C483321AD2D9}">
          <dgm14:cNvPr xmlns:dgm14="http://schemas.microsoft.com/office/drawing/2010/diagram" id="0" name="" descr="Search process&#13;&#10;&#9;Identify keywords &#13;&#10;&#9;Use advanced search If available&#13;&#10;&#9;Evaluate results&#13;&#10;"/>
        </a:ext>
      </dgm:extLst>
    </dgm:pt>
    <dgm:pt modelId="{BED3BDB9-1648-9544-8D22-A5AD7A357491}" type="parTrans" cxnId="{67CB475B-A960-5748-A98E-98925ABD891C}">
      <dgm:prSet/>
      <dgm:spPr/>
      <dgm:t>
        <a:bodyPr/>
        <a:lstStyle/>
        <a:p>
          <a:endParaRPr lang="en-US" sz="1800">
            <a:solidFill>
              <a:schemeClr val="bg1"/>
            </a:solidFill>
          </a:endParaRPr>
        </a:p>
      </dgm:t>
    </dgm:pt>
    <dgm:pt modelId="{8DEA0B41-3203-BD46-AC73-72EA9124F147}" type="sibTrans" cxnId="{67CB475B-A960-5748-A98E-98925ABD891C}">
      <dgm:prSet/>
      <dgm:spPr/>
      <dgm:t>
        <a:bodyPr/>
        <a:lstStyle/>
        <a:p>
          <a:endParaRPr lang="en-US" sz="1800">
            <a:solidFill>
              <a:schemeClr val="bg1"/>
            </a:solidFill>
          </a:endParaRPr>
        </a:p>
      </dgm:t>
    </dgm:pt>
    <dgm:pt modelId="{74EE83CE-5FAD-AA41-BFD9-B0DBE1EBC000}">
      <dgm:prSet custT="1"/>
      <dgm:spPr/>
      <dgm:t>
        <a:bodyPr/>
        <a:lstStyle/>
        <a:p>
          <a:r>
            <a:rPr lang="hi-IN" sz="1800" dirty="0">
              <a:solidFill>
                <a:schemeClr val="bg1"/>
              </a:solidFill>
            </a:rPr>
            <a:t>परिणामों का मूल्यांकन करें</a:t>
          </a:r>
          <a:endParaRPr lang="en-IN" sz="1800" dirty="0">
            <a:solidFill>
              <a:schemeClr val="bg1"/>
            </a:solidFill>
          </a:endParaRPr>
        </a:p>
      </dgm:t>
      <dgm:extLst>
        <a:ext uri="{E40237B7-FDA0-4F09-8148-C483321AD2D9}">
          <dgm14:cNvPr xmlns:dgm14="http://schemas.microsoft.com/office/drawing/2010/diagram" id="0" name="" descr="Search process&#13;&#10;&#9;Identify keywords &#13;&#10;&#9;Use advanced search If available&#13;&#10;&#9;Evaluate results&#13;&#10;"/>
        </a:ext>
      </dgm:extLst>
    </dgm:pt>
    <dgm:pt modelId="{E1C68FEF-93AC-1942-A6BE-6F27FBDB4AFC}" type="parTrans" cxnId="{6F2D991E-06F5-FC4C-AFD2-CD47C5868CD2}">
      <dgm:prSet/>
      <dgm:spPr/>
      <dgm:t>
        <a:bodyPr/>
        <a:lstStyle/>
        <a:p>
          <a:endParaRPr lang="en-US" sz="1800">
            <a:solidFill>
              <a:schemeClr val="bg1"/>
            </a:solidFill>
          </a:endParaRPr>
        </a:p>
      </dgm:t>
    </dgm:pt>
    <dgm:pt modelId="{B3990E32-449D-4B4D-92D9-F93811A8DE0E}" type="sibTrans" cxnId="{6F2D991E-06F5-FC4C-AFD2-CD47C5868CD2}">
      <dgm:prSet/>
      <dgm:spPr/>
      <dgm:t>
        <a:bodyPr/>
        <a:lstStyle/>
        <a:p>
          <a:pPr rtl="0"/>
          <a:endParaRPr lang="en-US" sz="1800">
            <a:solidFill>
              <a:schemeClr val="bg1"/>
            </a:solidFill>
          </a:endParaRPr>
        </a:p>
      </dgm:t>
    </dgm:pt>
    <dgm:pt modelId="{ECEDB1D1-E9C1-7145-BA99-86B9BA5B6F71}" type="pres">
      <dgm:prSet presAssocID="{2505CBFB-DCEB-BA4A-A504-8B5B0DA813DC}" presName="Name0" presStyleCnt="0">
        <dgm:presLayoutVars>
          <dgm:chMax val="1"/>
          <dgm:chPref val="1"/>
          <dgm:dir/>
          <dgm:animOne val="branch"/>
          <dgm:animLvl val="lvl"/>
        </dgm:presLayoutVars>
      </dgm:prSet>
      <dgm:spPr/>
    </dgm:pt>
    <dgm:pt modelId="{A7BA07E6-26DC-E049-953F-72EB4C8D72AD}" type="pres">
      <dgm:prSet presAssocID="{B5E3235A-F70D-0148-80E9-1423F7928F39}" presName="singleCycle" presStyleCnt="0"/>
      <dgm:spPr/>
    </dgm:pt>
    <dgm:pt modelId="{617603C8-54BA-EB48-A87C-A588A7E83987}" type="pres">
      <dgm:prSet presAssocID="{B5E3235A-F70D-0148-80E9-1423F7928F39}" presName="singleCenter" presStyleLbl="node1" presStyleIdx="0" presStyleCnt="4">
        <dgm:presLayoutVars>
          <dgm:chMax val="7"/>
          <dgm:chPref val="7"/>
        </dgm:presLayoutVars>
      </dgm:prSet>
      <dgm:spPr/>
    </dgm:pt>
    <dgm:pt modelId="{99E1768D-6785-AA4C-B2D4-90575E7D10DD}" type="pres">
      <dgm:prSet presAssocID="{57D9DAB7-E181-1A4D-A94F-F456D0574D9A}" presName="Name56" presStyleLbl="parChTrans1D2" presStyleIdx="0" presStyleCnt="3"/>
      <dgm:spPr/>
    </dgm:pt>
    <dgm:pt modelId="{A2C8BFC8-8130-2547-A162-E4670A7D3C9E}" type="pres">
      <dgm:prSet presAssocID="{6582BC17-539B-A944-B025-67D08395D1B1}" presName="text0" presStyleLbl="node1" presStyleIdx="1" presStyleCnt="4" custScaleX="198248">
        <dgm:presLayoutVars>
          <dgm:bulletEnabled val="1"/>
        </dgm:presLayoutVars>
      </dgm:prSet>
      <dgm:spPr/>
    </dgm:pt>
    <dgm:pt modelId="{BBAA77F2-FAFC-E94A-A085-0AAE8F4E352A}" type="pres">
      <dgm:prSet presAssocID="{BED3BDB9-1648-9544-8D22-A5AD7A357491}" presName="Name56" presStyleLbl="parChTrans1D2" presStyleIdx="1" presStyleCnt="3"/>
      <dgm:spPr/>
    </dgm:pt>
    <dgm:pt modelId="{B0E40FFF-B42B-7748-A20B-0F1C22C34F54}" type="pres">
      <dgm:prSet presAssocID="{BF357341-39FB-294B-838B-479EB606C076}" presName="text0" presStyleLbl="node1" presStyleIdx="2" presStyleCnt="4" custScaleX="198248">
        <dgm:presLayoutVars>
          <dgm:bulletEnabled val="1"/>
        </dgm:presLayoutVars>
      </dgm:prSet>
      <dgm:spPr/>
    </dgm:pt>
    <dgm:pt modelId="{088448CE-FB84-C848-BF83-7A6AEF86F812}" type="pres">
      <dgm:prSet presAssocID="{E1C68FEF-93AC-1942-A6BE-6F27FBDB4AFC}" presName="Name56" presStyleLbl="parChTrans1D2" presStyleIdx="2" presStyleCnt="3"/>
      <dgm:spPr/>
    </dgm:pt>
    <dgm:pt modelId="{E631820F-BE48-3D4C-AAA0-E85DCBB3433B}" type="pres">
      <dgm:prSet presAssocID="{74EE83CE-5FAD-AA41-BFD9-B0DBE1EBC000}" presName="text0" presStyleLbl="node1" presStyleIdx="3" presStyleCnt="4" custScaleX="198248">
        <dgm:presLayoutVars>
          <dgm:bulletEnabled val="1"/>
        </dgm:presLayoutVars>
      </dgm:prSet>
      <dgm:spPr/>
    </dgm:pt>
  </dgm:ptLst>
  <dgm:cxnLst>
    <dgm:cxn modelId="{BDC45F04-54AC-324E-A110-A446931CD5D9}" type="presOf" srcId="{BF357341-39FB-294B-838B-479EB606C076}" destId="{B0E40FFF-B42B-7748-A20B-0F1C22C34F54}" srcOrd="0" destOrd="0" presId="urn:microsoft.com/office/officeart/2008/layout/RadialCluster"/>
    <dgm:cxn modelId="{6F2D991E-06F5-FC4C-AFD2-CD47C5868CD2}" srcId="{B5E3235A-F70D-0148-80E9-1423F7928F39}" destId="{74EE83CE-5FAD-AA41-BFD9-B0DBE1EBC000}" srcOrd="2" destOrd="0" parTransId="{E1C68FEF-93AC-1942-A6BE-6F27FBDB4AFC}" sibTransId="{B3990E32-449D-4B4D-92D9-F93811A8DE0E}"/>
    <dgm:cxn modelId="{A8CB5527-F5BA-2F4E-8C05-151974D96FE4}" type="presOf" srcId="{B5E3235A-F70D-0148-80E9-1423F7928F39}" destId="{617603C8-54BA-EB48-A87C-A588A7E83987}" srcOrd="0" destOrd="0" presId="urn:microsoft.com/office/officeart/2008/layout/RadialCluster"/>
    <dgm:cxn modelId="{05BEA62F-AA90-6A45-9810-F4D67285FCD5}" type="presOf" srcId="{57D9DAB7-E181-1A4D-A94F-F456D0574D9A}" destId="{99E1768D-6785-AA4C-B2D4-90575E7D10DD}" srcOrd="0" destOrd="0" presId="urn:microsoft.com/office/officeart/2008/layout/RadialCluster"/>
    <dgm:cxn modelId="{B5D6373F-786D-DD4F-BED3-B8C2FF8C3E94}" srcId="{2505CBFB-DCEB-BA4A-A504-8B5B0DA813DC}" destId="{B5E3235A-F70D-0148-80E9-1423F7928F39}" srcOrd="0" destOrd="0" parTransId="{8A1B0453-4014-A346-8BC0-48D9DFAF0E5B}" sibTransId="{98D9A7C8-89BF-8E48-A510-FFB4D975746D}"/>
    <dgm:cxn modelId="{D719F73F-6371-C745-8AFB-88FEA03128E8}" type="presOf" srcId="{2505CBFB-DCEB-BA4A-A504-8B5B0DA813DC}" destId="{ECEDB1D1-E9C1-7145-BA99-86B9BA5B6F71}" srcOrd="0" destOrd="0" presId="urn:microsoft.com/office/officeart/2008/layout/RadialCluster"/>
    <dgm:cxn modelId="{67CB475B-A960-5748-A98E-98925ABD891C}" srcId="{B5E3235A-F70D-0148-80E9-1423F7928F39}" destId="{BF357341-39FB-294B-838B-479EB606C076}" srcOrd="1" destOrd="0" parTransId="{BED3BDB9-1648-9544-8D22-A5AD7A357491}" sibTransId="{8DEA0B41-3203-BD46-AC73-72EA9124F147}"/>
    <dgm:cxn modelId="{552D6294-FB08-9D4E-8120-0E0D0DF4B39C}" srcId="{B5E3235A-F70D-0148-80E9-1423F7928F39}" destId="{6582BC17-539B-A944-B025-67D08395D1B1}" srcOrd="0" destOrd="0" parTransId="{57D9DAB7-E181-1A4D-A94F-F456D0574D9A}" sibTransId="{45C1F183-DD17-9340-AAA0-3750068AAE14}"/>
    <dgm:cxn modelId="{C5DB6098-A5D5-1A41-9EC5-E174C201DC5E}" type="presOf" srcId="{6582BC17-539B-A944-B025-67D08395D1B1}" destId="{A2C8BFC8-8130-2547-A162-E4670A7D3C9E}" srcOrd="0" destOrd="0" presId="urn:microsoft.com/office/officeart/2008/layout/RadialCluster"/>
    <dgm:cxn modelId="{2ECF8CBF-D141-D64F-9ABF-E966D04FB9EC}" type="presOf" srcId="{E1C68FEF-93AC-1942-A6BE-6F27FBDB4AFC}" destId="{088448CE-FB84-C848-BF83-7A6AEF86F812}" srcOrd="0" destOrd="0" presId="urn:microsoft.com/office/officeart/2008/layout/RadialCluster"/>
    <dgm:cxn modelId="{935D4FC3-0D40-F64D-9D63-F6DB1710FD16}" type="presOf" srcId="{74EE83CE-5FAD-AA41-BFD9-B0DBE1EBC000}" destId="{E631820F-BE48-3D4C-AAA0-E85DCBB3433B}" srcOrd="0" destOrd="0" presId="urn:microsoft.com/office/officeart/2008/layout/RadialCluster"/>
    <dgm:cxn modelId="{661C1AC9-D60D-F341-AF39-3CA64B190AE4}" type="presOf" srcId="{BED3BDB9-1648-9544-8D22-A5AD7A357491}" destId="{BBAA77F2-FAFC-E94A-A085-0AAE8F4E352A}" srcOrd="0" destOrd="0" presId="urn:microsoft.com/office/officeart/2008/layout/RadialCluster"/>
    <dgm:cxn modelId="{6D1EF228-22F7-FB45-9F15-4B601215F95A}" type="presParOf" srcId="{ECEDB1D1-E9C1-7145-BA99-86B9BA5B6F71}" destId="{A7BA07E6-26DC-E049-953F-72EB4C8D72AD}" srcOrd="0" destOrd="0" presId="urn:microsoft.com/office/officeart/2008/layout/RadialCluster"/>
    <dgm:cxn modelId="{E1577A04-87A9-E145-9566-CCCF71C0C28F}" type="presParOf" srcId="{A7BA07E6-26DC-E049-953F-72EB4C8D72AD}" destId="{617603C8-54BA-EB48-A87C-A588A7E83987}" srcOrd="0" destOrd="0" presId="urn:microsoft.com/office/officeart/2008/layout/RadialCluster"/>
    <dgm:cxn modelId="{B555B3AB-AD12-9447-AF0A-4FC669CE3DAA}" type="presParOf" srcId="{A7BA07E6-26DC-E049-953F-72EB4C8D72AD}" destId="{99E1768D-6785-AA4C-B2D4-90575E7D10DD}" srcOrd="1" destOrd="0" presId="urn:microsoft.com/office/officeart/2008/layout/RadialCluster"/>
    <dgm:cxn modelId="{A955B389-3433-0F4B-9D66-8BFBAC40EE5B}" type="presParOf" srcId="{A7BA07E6-26DC-E049-953F-72EB4C8D72AD}" destId="{A2C8BFC8-8130-2547-A162-E4670A7D3C9E}" srcOrd="2" destOrd="0" presId="urn:microsoft.com/office/officeart/2008/layout/RadialCluster"/>
    <dgm:cxn modelId="{09FD535A-C30A-E849-B409-0BB7DD3D86AA}" type="presParOf" srcId="{A7BA07E6-26DC-E049-953F-72EB4C8D72AD}" destId="{BBAA77F2-FAFC-E94A-A085-0AAE8F4E352A}" srcOrd="3" destOrd="0" presId="urn:microsoft.com/office/officeart/2008/layout/RadialCluster"/>
    <dgm:cxn modelId="{F71C054F-7869-6A4F-A5BE-E01812056546}" type="presParOf" srcId="{A7BA07E6-26DC-E049-953F-72EB4C8D72AD}" destId="{B0E40FFF-B42B-7748-A20B-0F1C22C34F54}" srcOrd="4" destOrd="0" presId="urn:microsoft.com/office/officeart/2008/layout/RadialCluster"/>
    <dgm:cxn modelId="{58BD17DD-DA0D-AD45-A326-E0F9FC45902E}" type="presParOf" srcId="{A7BA07E6-26DC-E049-953F-72EB4C8D72AD}" destId="{088448CE-FB84-C848-BF83-7A6AEF86F812}" srcOrd="5" destOrd="0" presId="urn:microsoft.com/office/officeart/2008/layout/RadialCluster"/>
    <dgm:cxn modelId="{CD4F0771-A92A-554C-8741-D68FA9001E54}" type="presParOf" srcId="{A7BA07E6-26DC-E049-953F-72EB4C8D72AD}" destId="{E631820F-BE48-3D4C-AAA0-E85DCBB3433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603C8-54BA-EB48-A87C-A588A7E83987}">
      <dsp:nvSpPr>
        <dsp:cNvPr id="0" name=""/>
        <dsp:cNvSpPr/>
      </dsp:nvSpPr>
      <dsp:spPr>
        <a:xfrm>
          <a:off x="2330305" y="2303940"/>
          <a:ext cx="1485664" cy="148566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kern="1200" dirty="0">
              <a:solidFill>
                <a:schemeClr val="bg1"/>
              </a:solidFill>
            </a:rPr>
            <a:t>खोज प्रक्रिया</a:t>
          </a:r>
          <a:endParaRPr lang="en-IN" sz="1800" kern="1200" dirty="0">
            <a:solidFill>
              <a:schemeClr val="bg1"/>
            </a:solidFill>
          </a:endParaRPr>
        </a:p>
      </dsp:txBody>
      <dsp:txXfrm>
        <a:off x="2402829" y="2376464"/>
        <a:ext cx="1340616" cy="1340616"/>
      </dsp:txXfrm>
    </dsp:sp>
    <dsp:sp modelId="{99E1768D-6785-AA4C-B2D4-90575E7D10DD}">
      <dsp:nvSpPr>
        <dsp:cNvPr id="0" name=""/>
        <dsp:cNvSpPr/>
      </dsp:nvSpPr>
      <dsp:spPr>
        <a:xfrm rot="16200000">
          <a:off x="2552072" y="1782874"/>
          <a:ext cx="1042131" cy="0"/>
        </a:xfrm>
        <a:custGeom>
          <a:avLst/>
          <a:gdLst/>
          <a:ahLst/>
          <a:cxnLst/>
          <a:rect l="0" t="0" r="0" b="0"/>
          <a:pathLst>
            <a:path>
              <a:moveTo>
                <a:pt x="0" y="0"/>
              </a:moveTo>
              <a:lnTo>
                <a:pt x="1042131"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8BFC8-8130-2547-A162-E4670A7D3C9E}">
      <dsp:nvSpPr>
        <dsp:cNvPr id="0" name=""/>
        <dsp:cNvSpPr/>
      </dsp:nvSpPr>
      <dsp:spPr>
        <a:xfrm>
          <a:off x="2086462" y="266413"/>
          <a:ext cx="1973351" cy="99539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kern="1200" dirty="0">
              <a:solidFill>
                <a:schemeClr val="bg1"/>
              </a:solidFill>
            </a:rPr>
            <a:t>कीवर्ड पहचानें </a:t>
          </a:r>
          <a:endParaRPr lang="en-IN" sz="1800" kern="1200" dirty="0">
            <a:solidFill>
              <a:schemeClr val="bg1"/>
            </a:solidFill>
          </a:endParaRPr>
        </a:p>
      </dsp:txBody>
      <dsp:txXfrm>
        <a:off x="2135053" y="315004"/>
        <a:ext cx="1876169" cy="898213"/>
      </dsp:txXfrm>
    </dsp:sp>
    <dsp:sp modelId="{BBAA77F2-FAFC-E94A-A085-0AAE8F4E352A}">
      <dsp:nvSpPr>
        <dsp:cNvPr id="0" name=""/>
        <dsp:cNvSpPr/>
      </dsp:nvSpPr>
      <dsp:spPr>
        <a:xfrm rot="1800000">
          <a:off x="3787198" y="3583026"/>
          <a:ext cx="429517" cy="0"/>
        </a:xfrm>
        <a:custGeom>
          <a:avLst/>
          <a:gdLst/>
          <a:ahLst/>
          <a:cxnLst/>
          <a:rect l="0" t="0" r="0" b="0"/>
          <a:pathLst>
            <a:path>
              <a:moveTo>
                <a:pt x="0" y="0"/>
              </a:moveTo>
              <a:lnTo>
                <a:pt x="429517"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E40FFF-B42B-7748-A20B-0F1C22C34F54}">
      <dsp:nvSpPr>
        <dsp:cNvPr id="0" name=""/>
        <dsp:cNvSpPr/>
      </dsp:nvSpPr>
      <dsp:spPr>
        <a:xfrm>
          <a:off x="4063305" y="3690406"/>
          <a:ext cx="1973351" cy="99539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kern="1200" dirty="0">
              <a:solidFill>
                <a:schemeClr val="bg1"/>
              </a:solidFill>
            </a:rPr>
            <a:t>यदि उपलब्ध हो तो उन्नत खोज का उपयोग करें</a:t>
          </a:r>
          <a:endParaRPr lang="en-IN" sz="1800" kern="1200" dirty="0">
            <a:solidFill>
              <a:schemeClr val="bg1"/>
            </a:solidFill>
          </a:endParaRPr>
        </a:p>
      </dsp:txBody>
      <dsp:txXfrm>
        <a:off x="4111896" y="3738997"/>
        <a:ext cx="1876169" cy="898213"/>
      </dsp:txXfrm>
    </dsp:sp>
    <dsp:sp modelId="{088448CE-FB84-C848-BF83-7A6AEF86F812}">
      <dsp:nvSpPr>
        <dsp:cNvPr id="0" name=""/>
        <dsp:cNvSpPr/>
      </dsp:nvSpPr>
      <dsp:spPr>
        <a:xfrm rot="9000000">
          <a:off x="1929560" y="3583026"/>
          <a:ext cx="429517" cy="0"/>
        </a:xfrm>
        <a:custGeom>
          <a:avLst/>
          <a:gdLst/>
          <a:ahLst/>
          <a:cxnLst/>
          <a:rect l="0" t="0" r="0" b="0"/>
          <a:pathLst>
            <a:path>
              <a:moveTo>
                <a:pt x="0" y="0"/>
              </a:moveTo>
              <a:lnTo>
                <a:pt x="429517"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1820F-BE48-3D4C-AAA0-E85DCBB3433B}">
      <dsp:nvSpPr>
        <dsp:cNvPr id="0" name=""/>
        <dsp:cNvSpPr/>
      </dsp:nvSpPr>
      <dsp:spPr>
        <a:xfrm>
          <a:off x="109619" y="3690406"/>
          <a:ext cx="1973351" cy="99539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hi-IN" sz="1800" kern="1200" dirty="0">
              <a:solidFill>
                <a:schemeClr val="bg1"/>
              </a:solidFill>
            </a:rPr>
            <a:t>परिणामों का मूल्यांकन करें</a:t>
          </a:r>
          <a:endParaRPr lang="en-IN" sz="1800" kern="1200" dirty="0">
            <a:solidFill>
              <a:schemeClr val="bg1"/>
            </a:solidFill>
          </a:endParaRPr>
        </a:p>
      </dsp:txBody>
      <dsp:txXfrm>
        <a:off x="158210" y="3738997"/>
        <a:ext cx="1876169" cy="8982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8C156-597A-6847-992A-A2554267390E}" type="datetimeFigureOut">
              <a:rPr lang="en-US" smtClean="0"/>
              <a:t>7/12/24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61BCB-5A2F-8A4E-8B07-626C80A25CCF}" type="slidenum">
              <a:rPr lang="en-US" smtClean="0"/>
              <a:t>‹#›</a:t>
            </a:fld>
            <a:endParaRPr lang="en-US"/>
          </a:p>
        </p:txBody>
      </p:sp>
    </p:spTree>
    <p:extLst>
      <p:ext uri="{BB962C8B-B14F-4D97-AF65-F5344CB8AC3E}">
        <p14:creationId xmlns:p14="http://schemas.microsoft.com/office/powerpoint/2010/main" val="20752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hi-IN" b="0" i="0" dirty="0">
                <a:solidFill>
                  <a:srgbClr val="434141"/>
                </a:solidFill>
                <a:effectLst/>
                <a:highlight>
                  <a:srgbClr val="FCF2BD"/>
                </a:highlight>
                <a:latin typeface="Noto Sans" panose="020B0604020202020204" pitchFamily="34" charset="0"/>
              </a:rPr>
              <a:t>राष्ट्रीय शैक्षिक अनुसंधान और प्रशिक्षण परिषद (शिक्षा मंत्रालय, भारत सरकार) की एक पहल</a:t>
            </a:r>
            <a:r>
              <a:rPr lang="en-US" b="0" i="0" dirty="0">
                <a:solidFill>
                  <a:srgbClr val="434141"/>
                </a:solidFill>
                <a:effectLst/>
                <a:highlight>
                  <a:srgbClr val="FCF2BD"/>
                </a:highlight>
                <a:latin typeface="Noto Sans" panose="020B0604020202020204" pitchFamily="34" charset="0"/>
              </a:rPr>
              <a:t> - DIKSHA</a:t>
            </a:r>
            <a:endParaRPr lang="hi-IN" b="0" i="0" dirty="0">
              <a:solidFill>
                <a:srgbClr val="434141"/>
              </a:solidFill>
              <a:effectLst/>
              <a:highlight>
                <a:srgbClr val="FCF2BD"/>
              </a:highlight>
              <a:latin typeface="Noto Sans" panose="020B0604020202020204" pitchFamily="34" charset="0"/>
            </a:endParaRPr>
          </a:p>
          <a:p>
            <a:pPr algn="l"/>
            <a:br>
              <a:rPr lang="hi-IN" b="0" i="0" dirty="0">
                <a:solidFill>
                  <a:srgbClr val="232323"/>
                </a:solidFill>
                <a:effectLst/>
                <a:highlight>
                  <a:srgbClr val="FFFFFF"/>
                </a:highlight>
                <a:latin typeface="Noto Sans" panose="020B0604020202020204" pitchFamily="34" charset="0"/>
              </a:rPr>
            </a:br>
            <a:endParaRPr lang="hi-IN" b="0" i="0" dirty="0">
              <a:solidFill>
                <a:srgbClr val="232323"/>
              </a:solidFill>
              <a:effectLst/>
              <a:highlight>
                <a:srgbClr val="FFFFFF"/>
              </a:highlight>
              <a:latin typeface="Noto Sans"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8261BCB-5A2F-8A4E-8B07-626C80A25CCF}" type="slidenum">
              <a:rPr lang="en-US" smtClean="0"/>
              <a:t>6</a:t>
            </a:fld>
            <a:endParaRPr lang="en-US"/>
          </a:p>
        </p:txBody>
      </p:sp>
    </p:spTree>
    <p:extLst>
      <p:ext uri="{BB962C8B-B14F-4D97-AF65-F5344CB8AC3E}">
        <p14:creationId xmlns:p14="http://schemas.microsoft.com/office/powerpoint/2010/main" val="73269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36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Share your OER based lesson plans and resources with others</a:t>
            </a:r>
          </a:p>
          <a:p>
            <a:r>
              <a:rPr lang="en-US" sz="1200" dirty="0"/>
              <a:t>Contribute to OER community</a:t>
            </a:r>
          </a:p>
          <a:p>
            <a:r>
              <a:rPr lang="en-US" sz="1200" dirty="0"/>
              <a:t>Join online communities</a:t>
            </a:r>
          </a:p>
          <a:p>
            <a:r>
              <a:rPr lang="en-US" sz="1200" dirty="0"/>
              <a:t>Learn, practice more about OER</a:t>
            </a:r>
          </a:p>
          <a:p>
            <a:endParaRPr lang="en-US" dirty="0"/>
          </a:p>
          <a:p>
            <a:endParaRPr lang="en-US" dirty="0"/>
          </a:p>
        </p:txBody>
      </p:sp>
    </p:spTree>
    <p:extLst>
      <p:ext uri="{BB962C8B-B14F-4D97-AF65-F5344CB8AC3E}">
        <p14:creationId xmlns:p14="http://schemas.microsoft.com/office/powerpoint/2010/main" val="19908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60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Search and Discoverable openly licensed content</a:t>
            </a:r>
          </a:p>
          <a:p>
            <a:r>
              <a:rPr lang="en-US" sz="1200" dirty="0"/>
              <a:t>Quality, peer reviewed</a:t>
            </a:r>
          </a:p>
          <a:p>
            <a:r>
              <a:rPr lang="en-US" sz="1200" dirty="0"/>
              <a:t>Centralized</a:t>
            </a:r>
          </a:p>
          <a:p>
            <a:r>
              <a:rPr lang="en-US" sz="1200" dirty="0"/>
              <a:t>Sustainable, Accessible</a:t>
            </a:r>
          </a:p>
          <a:p>
            <a:r>
              <a:rPr lang="en-US" sz="1200" dirty="0"/>
              <a:t>Supporting Open content, open licenses with authoring option</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78261BCB-5A2F-8A4E-8B07-626C80A25CCF}" type="slidenum">
              <a:rPr lang="en-US" smtClean="0"/>
              <a:t>8</a:t>
            </a:fld>
            <a:endParaRPr lang="en-US"/>
          </a:p>
        </p:txBody>
      </p:sp>
    </p:spTree>
    <p:extLst>
      <p:ext uri="{BB962C8B-B14F-4D97-AF65-F5344CB8AC3E}">
        <p14:creationId xmlns:p14="http://schemas.microsoft.com/office/powerpoint/2010/main" val="34578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platforms/repositories most accessed during the period</a:t>
            </a:r>
            <a:endParaRPr lang="en-US" dirty="0"/>
          </a:p>
        </p:txBody>
      </p:sp>
    </p:spTree>
    <p:extLst>
      <p:ext uri="{BB962C8B-B14F-4D97-AF65-F5344CB8AC3E}">
        <p14:creationId xmlns:p14="http://schemas.microsoft.com/office/powerpoint/2010/main" val="43485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02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19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828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Often available in multiple formats (text, audio, video)</a:t>
            </a:r>
          </a:p>
          <a:p>
            <a:r>
              <a:rPr lang="en-US" sz="1200" dirty="0"/>
              <a:t>Culturally relevant content</a:t>
            </a:r>
          </a:p>
          <a:p>
            <a:r>
              <a:rPr lang="en-US" sz="1200" dirty="0"/>
              <a:t>Multilingual content</a:t>
            </a:r>
          </a:p>
          <a:p>
            <a:r>
              <a:rPr lang="en-US" sz="1200" dirty="0"/>
              <a:t>Accessible to ALL</a:t>
            </a:r>
          </a:p>
          <a:p>
            <a:endParaRPr lang="en-US" dirty="0"/>
          </a:p>
        </p:txBody>
      </p:sp>
    </p:spTree>
    <p:extLst>
      <p:ext uri="{BB962C8B-B14F-4D97-AF65-F5344CB8AC3E}">
        <p14:creationId xmlns:p14="http://schemas.microsoft.com/office/powerpoint/2010/main" val="250252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Growing trend of adapting/adopting OER</a:t>
            </a:r>
          </a:p>
          <a:p>
            <a:r>
              <a:rPr lang="en-US" sz="1200" dirty="0"/>
              <a:t>Enhanced technology integration</a:t>
            </a:r>
          </a:p>
          <a:p>
            <a:r>
              <a:rPr lang="en-US" sz="1200" dirty="0"/>
              <a:t>Collaborative OER development /OER authoring platforms with peer review systems</a:t>
            </a:r>
          </a:p>
          <a:p>
            <a:r>
              <a:rPr lang="en-US" sz="1200" dirty="0"/>
              <a:t>Inclusive and Diverse OER </a:t>
            </a:r>
          </a:p>
          <a:p>
            <a:endParaRPr lang="en-US" dirty="0"/>
          </a:p>
        </p:txBody>
      </p:sp>
      <p:sp>
        <p:nvSpPr>
          <p:cNvPr id="4" name="Slide Number Placeholder 3"/>
          <p:cNvSpPr>
            <a:spLocks noGrp="1"/>
          </p:cNvSpPr>
          <p:nvPr>
            <p:ph type="sldNum" sz="quarter" idx="5"/>
          </p:nvPr>
        </p:nvSpPr>
        <p:spPr/>
        <p:txBody>
          <a:bodyPr/>
          <a:lstStyle/>
          <a:p>
            <a:fld id="{78261BCB-5A2F-8A4E-8B07-626C80A25CCF}" type="slidenum">
              <a:rPr lang="en-US" smtClean="0"/>
              <a:t>15</a:t>
            </a:fld>
            <a:endParaRPr lang="en-US"/>
          </a:p>
        </p:txBody>
      </p:sp>
    </p:spTree>
    <p:extLst>
      <p:ext uri="{BB962C8B-B14F-4D97-AF65-F5344CB8AC3E}">
        <p14:creationId xmlns:p14="http://schemas.microsoft.com/office/powerpoint/2010/main" val="399498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45363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C7D6C-DE5C-E247-8E7C-9217F459090F}" type="datetimeFigureOut">
              <a:rPr lang="en-US" smtClean="0"/>
              <a:t>7/12/24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191853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418516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330583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345200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238795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346070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423525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179670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90592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C7D6C-DE5C-E247-8E7C-9217F459090F}"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201230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6C7D6C-DE5C-E247-8E7C-9217F459090F}" type="datetimeFigureOut">
              <a:rPr lang="en-US" smtClean="0"/>
              <a:t>7/12/24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109354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C7D6C-DE5C-E247-8E7C-9217F459090F}" type="datetimeFigureOut">
              <a:rPr lang="en-US" smtClean="0"/>
              <a:t>7/12/24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345080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6C7D6C-DE5C-E247-8E7C-9217F459090F}" type="datetimeFigureOut">
              <a:rPr lang="en-US" smtClean="0"/>
              <a:t>7/12/24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104391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C7D6C-DE5C-E247-8E7C-9217F459090F}" type="datetimeFigureOut">
              <a:rPr lang="en-US" smtClean="0"/>
              <a:t>7/12/24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152683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C7D6C-DE5C-E247-8E7C-9217F459090F}" type="datetimeFigureOut">
              <a:rPr lang="en-US" smtClean="0"/>
              <a:t>7/12/24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284451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DD6C7D6C-DE5C-E247-8E7C-9217F459090F}" type="datetimeFigureOut">
              <a:rPr lang="en-US" smtClean="0"/>
              <a:t>7/12/24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5B0B4506-12F2-C749-87A6-C08217DF2AD6}" type="slidenum">
              <a:rPr lang="en-US" smtClean="0"/>
              <a:t>‹#›</a:t>
            </a:fld>
            <a:endParaRPr lang="en-US"/>
          </a:p>
        </p:txBody>
      </p:sp>
    </p:spTree>
    <p:extLst>
      <p:ext uri="{BB962C8B-B14F-4D97-AF65-F5344CB8AC3E}">
        <p14:creationId xmlns:p14="http://schemas.microsoft.com/office/powerpoint/2010/main" val="51586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D6C7D6C-DE5C-E247-8E7C-9217F459090F}" type="datetimeFigureOut">
              <a:rPr lang="en-US" smtClean="0"/>
              <a:t>7/12/24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B0B4506-12F2-C749-87A6-C08217DF2AD6}" type="slidenum">
              <a:rPr lang="en-US" smtClean="0"/>
              <a:t>‹#›</a:t>
            </a:fld>
            <a:endParaRPr lang="en-US"/>
          </a:p>
        </p:txBody>
      </p:sp>
    </p:spTree>
    <p:extLst>
      <p:ext uri="{BB962C8B-B14F-4D97-AF65-F5344CB8AC3E}">
        <p14:creationId xmlns:p14="http://schemas.microsoft.com/office/powerpoint/2010/main" val="36974950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ref=chooser-v1" TargetMode="External"/><Relationship Id="rId2" Type="http://schemas.openxmlformats.org/officeDocument/2006/relationships/hyperlink" Target="https://www.linkedin.com/in/sushumnarao-tadinada/"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ksha.gov.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ndl.iitkgp.ac.in/" TargetMode="External"/><Relationship Id="rId5" Type="http://schemas.openxmlformats.org/officeDocument/2006/relationships/hyperlink" Target="https://ebooks.inflibnet.ac.in/eadhyayan/" TargetMode="External"/><Relationship Id="rId4" Type="http://schemas.openxmlformats.org/officeDocument/2006/relationships/hyperlink" Target="https://swayam.gov.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umn.edu/opentextbooks/books" TargetMode="External"/><Relationship Id="rId7" Type="http://schemas.openxmlformats.org/officeDocument/2006/relationships/hyperlink" Target="https://support.skillscommons.org/abou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phet.colorado.edu/" TargetMode="External"/><Relationship Id="rId5" Type="http://schemas.openxmlformats.org/officeDocument/2006/relationships/hyperlink" Target="https://lumenlearning.com/" TargetMode="External"/><Relationship Id="rId4" Type="http://schemas.openxmlformats.org/officeDocument/2006/relationships/hyperlink" Target="https://openstax.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asis.col.org/handle/11599/40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5A99-08B1-7683-DF25-9AAA6D4774BB}"/>
              </a:ext>
            </a:extLst>
          </p:cNvPr>
          <p:cNvSpPr>
            <a:spLocks noGrp="1"/>
          </p:cNvSpPr>
          <p:nvPr>
            <p:ph type="ctrTitle"/>
          </p:nvPr>
        </p:nvSpPr>
        <p:spPr/>
        <p:txBody>
          <a:bodyPr>
            <a:normAutofit/>
          </a:bodyPr>
          <a:lstStyle/>
          <a:p>
            <a:r>
              <a:rPr lang="hi-IN" dirty="0"/>
              <a:t>ओईआर(</a:t>
            </a:r>
            <a:r>
              <a:rPr lang="en-US" dirty="0"/>
              <a:t>OER</a:t>
            </a:r>
            <a:r>
              <a:rPr lang="hi-IN" dirty="0"/>
              <a:t>)के कोष</a:t>
            </a:r>
            <a:r>
              <a:rPr lang="en-US" dirty="0"/>
              <a:t> /</a:t>
            </a:r>
            <a:r>
              <a:rPr lang="hi-IN" dirty="0"/>
              <a:t>भंडार</a:t>
            </a:r>
            <a:endParaRPr lang="en-US" dirty="0"/>
          </a:p>
        </p:txBody>
      </p:sp>
      <p:sp>
        <p:nvSpPr>
          <p:cNvPr id="3" name="Subtitle 2">
            <a:extLst>
              <a:ext uri="{FF2B5EF4-FFF2-40B4-BE49-F238E27FC236}">
                <a16:creationId xmlns:a16="http://schemas.microsoft.com/office/drawing/2014/main" id="{2BC02B4B-BCEB-5C41-7271-B1D4A9D21836}"/>
              </a:ext>
            </a:extLst>
          </p:cNvPr>
          <p:cNvSpPr>
            <a:spLocks noGrp="1"/>
          </p:cNvSpPr>
          <p:nvPr>
            <p:ph type="subTitle" idx="1"/>
          </p:nvPr>
        </p:nvSpPr>
        <p:spPr>
          <a:xfrm>
            <a:off x="1524000" y="5908262"/>
            <a:ext cx="9144000" cy="453127"/>
          </a:xfrm>
        </p:spPr>
        <p:txBody>
          <a:bodyPr/>
          <a:lstStyle/>
          <a:p>
            <a:r>
              <a:rPr lang="hi-IN" dirty="0"/>
              <a:t>श्रीमती सुषुम्ना राव, स्वतंत्र एड-टेक सलाहकार</a:t>
            </a:r>
            <a:endParaRPr lang="en-US" dirty="0"/>
          </a:p>
        </p:txBody>
      </p:sp>
      <p:sp>
        <p:nvSpPr>
          <p:cNvPr id="4" name="Rectangle 3">
            <a:extLst>
              <a:ext uri="{FF2B5EF4-FFF2-40B4-BE49-F238E27FC236}">
                <a16:creationId xmlns:a16="http://schemas.microsoft.com/office/drawing/2014/main" id="{0933228B-2029-02BB-892C-B155A28A7DCB}"/>
              </a:ext>
            </a:extLst>
          </p:cNvPr>
          <p:cNvSpPr>
            <a:spLocks noChangeArrowheads="1"/>
          </p:cNvSpPr>
          <p:nvPr/>
        </p:nvSpPr>
        <p:spPr bwMode="auto">
          <a:xfrm>
            <a:off x="2288483" y="6552485"/>
            <a:ext cx="7615033"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Arial" panose="020B0604020202020204" pitchFamily="34" charset="0"/>
                <a:ea typeface="Source Sans Pro" panose="020B0503030403020204" pitchFamily="34" charset="0"/>
              </a:rPr>
              <a:t>Repositories of Open Educational Resources (OER) © 2024 by </a:t>
            </a:r>
            <a:r>
              <a:rPr kumimoji="0" lang="en-US" altLang="en-US" sz="1200" b="0" i="0" u="none" strike="noStrike" cap="none" normalizeH="0" baseline="0" dirty="0">
                <a:ln>
                  <a:noFill/>
                </a:ln>
                <a:solidFill>
                  <a:srgbClr val="D14500"/>
                </a:solidFill>
                <a:effectLst/>
                <a:latin typeface="Arial" panose="020B0604020202020204" pitchFamily="34" charset="0"/>
                <a:ea typeface="Source Sans Pro" panose="020B0503030403020204" pitchFamily="34" charset="0"/>
                <a:hlinkClick r:id="rId2"/>
              </a:rPr>
              <a:t>Sushumna Rao </a:t>
            </a:r>
            <a:r>
              <a:rPr kumimoji="0" lang="en-US" altLang="en-US" sz="1200" b="0" i="0" u="none" strike="noStrike" cap="none" normalizeH="0" baseline="0" dirty="0">
                <a:ln>
                  <a:noFill/>
                </a:ln>
                <a:solidFill>
                  <a:srgbClr val="333333"/>
                </a:solidFill>
                <a:effectLst/>
                <a:latin typeface="Arial" panose="020B0604020202020204" pitchFamily="34" charset="0"/>
                <a:ea typeface="Source Sans Pro" panose="020B0503030403020204" pitchFamily="34" charset="0"/>
              </a:rPr>
              <a:t>is licensed under </a:t>
            </a:r>
            <a:r>
              <a:rPr kumimoji="0" lang="en-US" altLang="en-US" sz="1200" b="0" i="0" u="none" strike="noStrike" cap="none" normalizeH="0" baseline="0" dirty="0">
                <a:ln>
                  <a:noFill/>
                </a:ln>
                <a:solidFill>
                  <a:srgbClr val="D14500"/>
                </a:solidFill>
                <a:effectLst/>
                <a:latin typeface="Arial" panose="020B0604020202020204" pitchFamily="34" charset="0"/>
                <a:ea typeface="Source Sans Pro" panose="020B0503030403020204" pitchFamily="34" charset="0"/>
                <a:hlinkClick r:id="rId3"/>
              </a:rPr>
              <a:t>CC BY 4.0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8C4048E-0946-1343-CFCD-AE151483BF7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37355" y="6592689"/>
            <a:ext cx="516658" cy="265311"/>
          </a:xfrm>
          <a:prstGeom prst="rect">
            <a:avLst/>
          </a:prstGeom>
        </p:spPr>
      </p:pic>
      <p:pic>
        <p:nvPicPr>
          <p:cNvPr id="6" name="Picture 5">
            <a:extLst>
              <a:ext uri="{FF2B5EF4-FFF2-40B4-BE49-F238E27FC236}">
                <a16:creationId xmlns:a16="http://schemas.microsoft.com/office/drawing/2014/main" id="{A86C9FDC-A08E-5B9C-5293-89DDD1031FD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27660" y="0"/>
            <a:ext cx="3864340" cy="1122363"/>
          </a:xfrm>
          <a:prstGeom prst="rect">
            <a:avLst/>
          </a:prstGeom>
        </p:spPr>
      </p:pic>
      <p:pic>
        <p:nvPicPr>
          <p:cNvPr id="7" name="Picture 6">
            <a:extLst>
              <a:ext uri="{FF2B5EF4-FFF2-40B4-BE49-F238E27FC236}">
                <a16:creationId xmlns:a16="http://schemas.microsoft.com/office/drawing/2014/main" id="{466E9621-0238-4F70-0541-CF01550A59B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0"/>
            <a:ext cx="1524000" cy="1839685"/>
          </a:xfrm>
          <a:prstGeom prst="rect">
            <a:avLst/>
          </a:prstGeom>
        </p:spPr>
      </p:pic>
    </p:spTree>
    <p:extLst>
      <p:ext uri="{BB962C8B-B14F-4D97-AF65-F5344CB8AC3E}">
        <p14:creationId xmlns:p14="http://schemas.microsoft.com/office/powerpoint/2010/main" val="359273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47EB-C79C-6FDA-762E-46406D797487}"/>
              </a:ext>
            </a:extLst>
          </p:cNvPr>
          <p:cNvSpPr>
            <a:spLocks noGrp="1"/>
          </p:cNvSpPr>
          <p:nvPr>
            <p:ph type="title"/>
          </p:nvPr>
        </p:nvSpPr>
        <p:spPr>
          <a:xfrm>
            <a:off x="0" y="-15447"/>
            <a:ext cx="6540506" cy="1616203"/>
          </a:xfrm>
        </p:spPr>
        <p:txBody>
          <a:bodyPr anchor="b">
            <a:normAutofit/>
          </a:bodyPr>
          <a:lstStyle/>
          <a:p>
            <a:r>
              <a:rPr lang="hi-IN" sz="4800" dirty="0"/>
              <a:t>ओईआर रिपॉजिटरी खोजना</a:t>
            </a:r>
            <a:endParaRPr lang="en-US" sz="4800" dirty="0"/>
          </a:p>
        </p:txBody>
      </p:sp>
      <p:graphicFrame>
        <p:nvGraphicFramePr>
          <p:cNvPr id="4" name="Content Placeholder 3">
            <a:extLst>
              <a:ext uri="{FF2B5EF4-FFF2-40B4-BE49-F238E27FC236}">
                <a16:creationId xmlns:a16="http://schemas.microsoft.com/office/drawing/2014/main" id="{9B08450B-B5C1-881B-2C69-8166B3D1405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18504036"/>
              </p:ext>
            </p:extLst>
          </p:nvPr>
        </p:nvGraphicFramePr>
        <p:xfrm>
          <a:off x="238813" y="1721963"/>
          <a:ext cx="6146276" cy="495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FD3B1E8-FF70-60BC-2236-5B8130739298}"/>
              </a:ext>
              <a:ext uri="{C183D7F6-B498-43B3-948B-1728B52AA6E4}">
                <adec:decorative xmlns:adec="http://schemas.microsoft.com/office/drawing/2017/decorative" val="1"/>
              </a:ext>
            </a:extLst>
          </p:cNvPr>
          <p:cNvPicPr>
            <a:picLocks noChangeAspect="1"/>
          </p:cNvPicPr>
          <p:nvPr/>
        </p:nvPicPr>
        <p:blipFill rotWithShape="1">
          <a:blip r:embed="rId8"/>
          <a:srcRect l="15954" r="18555" b="2"/>
          <a:stretch/>
        </p:blipFill>
        <p:spPr>
          <a:xfrm>
            <a:off x="6543676" y="-15446"/>
            <a:ext cx="5645153" cy="3447831"/>
          </a:xfrm>
          <a:prstGeom prst="rect">
            <a:avLst/>
          </a:prstGeom>
        </p:spPr>
      </p:pic>
      <p:pic>
        <p:nvPicPr>
          <p:cNvPr id="6" name="Picture 5">
            <a:extLst>
              <a:ext uri="{FF2B5EF4-FFF2-40B4-BE49-F238E27FC236}">
                <a16:creationId xmlns:a16="http://schemas.microsoft.com/office/drawing/2014/main" id="{F9FDB2EB-EFD1-B999-FD93-CA1F5A4F7A4E}"/>
              </a:ext>
              <a:ext uri="{C183D7F6-B498-43B3-948B-1728B52AA6E4}">
                <adec:decorative xmlns:adec="http://schemas.microsoft.com/office/drawing/2017/decorative" val="1"/>
              </a:ext>
            </a:extLst>
          </p:cNvPr>
          <p:cNvPicPr>
            <a:picLocks noChangeAspect="1"/>
          </p:cNvPicPr>
          <p:nvPr/>
        </p:nvPicPr>
        <p:blipFill rotWithShape="1">
          <a:blip r:embed="rId9"/>
          <a:srcRect l="8167" r="4" b="4"/>
          <a:stretch/>
        </p:blipFill>
        <p:spPr>
          <a:xfrm>
            <a:off x="6543675" y="3429000"/>
            <a:ext cx="5648324" cy="3429000"/>
          </a:xfrm>
          <a:prstGeom prst="rect">
            <a:avLst/>
          </a:prstGeom>
        </p:spPr>
      </p:pic>
    </p:spTree>
    <p:extLst>
      <p:ext uri="{BB962C8B-B14F-4D97-AF65-F5344CB8AC3E}">
        <p14:creationId xmlns:p14="http://schemas.microsoft.com/office/powerpoint/2010/main" val="331938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F61B-3DAA-6090-E68A-08CD9E7079E9}"/>
              </a:ext>
            </a:extLst>
          </p:cNvPr>
          <p:cNvSpPr>
            <a:spLocks noGrp="1"/>
          </p:cNvSpPr>
          <p:nvPr>
            <p:ph type="title"/>
          </p:nvPr>
        </p:nvSpPr>
        <p:spPr>
          <a:xfrm>
            <a:off x="0" y="0"/>
            <a:ext cx="10515600" cy="1325563"/>
          </a:xfrm>
        </p:spPr>
        <p:txBody>
          <a:bodyPr>
            <a:normAutofit/>
          </a:bodyPr>
          <a:lstStyle/>
          <a:p>
            <a:r>
              <a:rPr lang="hi-IN" sz="4800" dirty="0"/>
              <a:t>आइए OER रिपोजिटरीज़ का अन्वेषण करें</a:t>
            </a:r>
            <a:endParaRPr lang="en-US" sz="4800" dirty="0"/>
          </a:p>
        </p:txBody>
      </p:sp>
      <p:pic>
        <p:nvPicPr>
          <p:cNvPr id="33" name="Picture 32">
            <a:extLst>
              <a:ext uri="{FF2B5EF4-FFF2-40B4-BE49-F238E27FC236}">
                <a16:creationId xmlns:a16="http://schemas.microsoft.com/office/drawing/2014/main" id="{0066485A-0142-3D15-C614-4249CA77B8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1866" y="1325563"/>
            <a:ext cx="11549825" cy="5327356"/>
          </a:xfrm>
          <a:prstGeom prst="rect">
            <a:avLst/>
          </a:prstGeom>
        </p:spPr>
      </p:pic>
    </p:spTree>
    <p:extLst>
      <p:ext uri="{BB962C8B-B14F-4D97-AF65-F5344CB8AC3E}">
        <p14:creationId xmlns:p14="http://schemas.microsoft.com/office/powerpoint/2010/main" val="297990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6F33-C927-9B53-215C-22AAE594A121}"/>
              </a:ext>
            </a:extLst>
          </p:cNvPr>
          <p:cNvSpPr>
            <a:spLocks noGrp="1"/>
          </p:cNvSpPr>
          <p:nvPr>
            <p:ph type="title"/>
          </p:nvPr>
        </p:nvSpPr>
        <p:spPr>
          <a:xfrm>
            <a:off x="0" y="0"/>
            <a:ext cx="10515600" cy="1325563"/>
          </a:xfrm>
        </p:spPr>
        <p:txBody>
          <a:bodyPr vert="horz" lIns="121920" tIns="60960" rIns="121920" bIns="60960" rtlCol="0" anchor="ctr">
            <a:noAutofit/>
          </a:bodyPr>
          <a:lstStyle/>
          <a:p>
            <a:pPr algn="ctr" defTabSz="1219170"/>
            <a:r>
              <a:rPr lang="en-US" sz="4800" kern="1200" dirty="0">
                <a:latin typeface="+mj-lt"/>
                <a:ea typeface="+mj-ea"/>
                <a:cs typeface="+mj-cs"/>
              </a:rPr>
              <a:t>DEMO_DIKSHA</a:t>
            </a:r>
            <a:endParaRPr lang="en-US" sz="4800" dirty="0">
              <a:solidFill>
                <a:schemeClr val="bg1"/>
              </a:solidFill>
            </a:endParaRPr>
          </a:p>
        </p:txBody>
      </p:sp>
      <p:pic>
        <p:nvPicPr>
          <p:cNvPr id="5" name="Content Placeholder 4">
            <a:extLst>
              <a:ext uri="{FF2B5EF4-FFF2-40B4-BE49-F238E27FC236}">
                <a16:creationId xmlns:a16="http://schemas.microsoft.com/office/drawing/2014/main" id="{02149120-7F64-E813-78F3-89EECC13BAE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886690" y="2667000"/>
            <a:ext cx="6415445" cy="3124200"/>
          </a:xfrm>
          <a:prstGeom prst="rect">
            <a:avLst/>
          </a:prstGeom>
        </p:spPr>
      </p:pic>
    </p:spTree>
    <p:extLst>
      <p:ext uri="{BB962C8B-B14F-4D97-AF65-F5344CB8AC3E}">
        <p14:creationId xmlns:p14="http://schemas.microsoft.com/office/powerpoint/2010/main" val="38160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F755-AEA6-3A66-52AB-751EA1D38EB6}"/>
              </a:ext>
            </a:extLst>
          </p:cNvPr>
          <p:cNvSpPr>
            <a:spLocks noGrp="1"/>
          </p:cNvSpPr>
          <p:nvPr>
            <p:ph type="title"/>
          </p:nvPr>
        </p:nvSpPr>
        <p:spPr>
          <a:xfrm>
            <a:off x="0" y="0"/>
            <a:ext cx="10515600" cy="1325563"/>
          </a:xfrm>
        </p:spPr>
        <p:txBody>
          <a:bodyPr vert="horz" lIns="121920" tIns="60960" rIns="121920" bIns="60960" rtlCol="0" anchor="ctr">
            <a:noAutofit/>
          </a:bodyPr>
          <a:lstStyle/>
          <a:p>
            <a:pPr algn="ctr" defTabSz="1219170"/>
            <a:r>
              <a:rPr lang="en-US" sz="4800" dirty="0"/>
              <a:t>DEMO_OER Commons</a:t>
            </a:r>
          </a:p>
        </p:txBody>
      </p:sp>
      <p:pic>
        <p:nvPicPr>
          <p:cNvPr id="5" name="Content Placeholder 4">
            <a:extLst>
              <a:ext uri="{FF2B5EF4-FFF2-40B4-BE49-F238E27FC236}">
                <a16:creationId xmlns:a16="http://schemas.microsoft.com/office/drawing/2014/main" id="{D0299162-1B4C-F2D6-859C-D64A4BC38EF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25928" y="1325563"/>
            <a:ext cx="10940143" cy="5638925"/>
          </a:xfrm>
          <a:prstGeom prst="rect">
            <a:avLst/>
          </a:prstGeom>
        </p:spPr>
      </p:pic>
    </p:spTree>
    <p:extLst>
      <p:ext uri="{BB962C8B-B14F-4D97-AF65-F5344CB8AC3E}">
        <p14:creationId xmlns:p14="http://schemas.microsoft.com/office/powerpoint/2010/main" val="260682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04F2-0300-64E2-EADD-DD9AC3B6B708}"/>
              </a:ext>
            </a:extLst>
          </p:cNvPr>
          <p:cNvSpPr>
            <a:spLocks noGrp="1"/>
          </p:cNvSpPr>
          <p:nvPr>
            <p:ph type="title"/>
          </p:nvPr>
        </p:nvSpPr>
        <p:spPr>
          <a:xfrm>
            <a:off x="0" y="18256"/>
            <a:ext cx="10515600" cy="1325563"/>
          </a:xfrm>
        </p:spPr>
        <p:txBody>
          <a:bodyPr>
            <a:normAutofit/>
          </a:bodyPr>
          <a:lstStyle/>
          <a:p>
            <a:r>
              <a:rPr lang="hi-IN" sz="4000" dirty="0"/>
              <a:t>विविध और समावेशी कक्षाओं में ओईआर</a:t>
            </a:r>
            <a:endParaRPr lang="en-US" sz="4000" dirty="0"/>
          </a:p>
        </p:txBody>
      </p:sp>
      <p:sp>
        <p:nvSpPr>
          <p:cNvPr id="3" name="Content Placeholder 2">
            <a:extLst>
              <a:ext uri="{FF2B5EF4-FFF2-40B4-BE49-F238E27FC236}">
                <a16:creationId xmlns:a16="http://schemas.microsoft.com/office/drawing/2014/main" id="{75ECDB2D-8EE1-620D-A181-F72BAE34E5CC}"/>
              </a:ext>
            </a:extLst>
          </p:cNvPr>
          <p:cNvSpPr>
            <a:spLocks noGrp="1"/>
          </p:cNvSpPr>
          <p:nvPr>
            <p:ph idx="1"/>
          </p:nvPr>
        </p:nvSpPr>
        <p:spPr/>
        <p:txBody>
          <a:bodyPr>
            <a:noAutofit/>
          </a:bodyPr>
          <a:lstStyle/>
          <a:p>
            <a:r>
              <a:rPr lang="hi-IN" sz="3600" dirty="0"/>
              <a:t>अक्सर कई प्रारूपों में उपलब्ध होता है (पाठ, ऑडियो, वीडियो)</a:t>
            </a:r>
            <a:endParaRPr lang="en-US" sz="3600" dirty="0"/>
          </a:p>
          <a:p>
            <a:r>
              <a:rPr lang="hi-IN" sz="3600" dirty="0"/>
              <a:t>सांस्कृतिक रूप से प्रासंगिक सामग्री </a:t>
            </a:r>
            <a:endParaRPr lang="en-US" sz="3600" dirty="0"/>
          </a:p>
          <a:p>
            <a:r>
              <a:rPr lang="hi-IN" sz="3600" dirty="0"/>
              <a:t>बहुभाषी सामग्री </a:t>
            </a:r>
            <a:endParaRPr lang="en-US" sz="3600" dirty="0"/>
          </a:p>
          <a:p>
            <a:r>
              <a:rPr lang="hi-IN" sz="3600" dirty="0"/>
              <a:t>सभी के लिए</a:t>
            </a:r>
            <a:endParaRPr lang="en-US" sz="3600" dirty="0"/>
          </a:p>
          <a:p>
            <a:endParaRPr lang="en-US" sz="3600" dirty="0"/>
          </a:p>
          <a:p>
            <a:endParaRPr lang="en-US" sz="3600" dirty="0"/>
          </a:p>
        </p:txBody>
      </p:sp>
    </p:spTree>
    <p:extLst>
      <p:ext uri="{BB962C8B-B14F-4D97-AF65-F5344CB8AC3E}">
        <p14:creationId xmlns:p14="http://schemas.microsoft.com/office/powerpoint/2010/main" val="404597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2C40-A5C5-14D5-B995-9BB7A424C3A6}"/>
              </a:ext>
            </a:extLst>
          </p:cNvPr>
          <p:cNvSpPr>
            <a:spLocks noGrp="1"/>
          </p:cNvSpPr>
          <p:nvPr>
            <p:ph type="title"/>
          </p:nvPr>
        </p:nvSpPr>
        <p:spPr>
          <a:xfrm>
            <a:off x="0" y="0"/>
            <a:ext cx="10515600" cy="1325563"/>
          </a:xfrm>
        </p:spPr>
        <p:txBody>
          <a:bodyPr>
            <a:normAutofit/>
          </a:bodyPr>
          <a:lstStyle/>
          <a:p>
            <a:r>
              <a:rPr lang="hi-IN" sz="4000" dirty="0"/>
              <a:t>भविष्य के प्रवृत्तियों</a:t>
            </a:r>
            <a:r>
              <a:rPr lang="en-US" sz="4000" dirty="0"/>
              <a:t> </a:t>
            </a:r>
            <a:r>
              <a:rPr lang="en-US" sz="4000" dirty="0">
                <a:highlight>
                  <a:srgbClr val="FFFF00"/>
                </a:highlight>
              </a:rPr>
              <a:t>/ </a:t>
            </a:r>
            <a:r>
              <a:rPr lang="hi-IN" sz="4000" dirty="0">
                <a:highlight>
                  <a:srgbClr val="FFFF00"/>
                </a:highlight>
              </a:rPr>
              <a:t>रुझान</a:t>
            </a:r>
            <a:endParaRPr lang="en-US" sz="4000" dirty="0">
              <a:highlight>
                <a:srgbClr val="FFFF00"/>
              </a:highlight>
            </a:endParaRPr>
          </a:p>
        </p:txBody>
      </p:sp>
      <p:sp>
        <p:nvSpPr>
          <p:cNvPr id="3" name="Content Placeholder 2">
            <a:extLst>
              <a:ext uri="{FF2B5EF4-FFF2-40B4-BE49-F238E27FC236}">
                <a16:creationId xmlns:a16="http://schemas.microsoft.com/office/drawing/2014/main" id="{91004F4F-56FC-AE6B-F7B3-4CADFBEF8D99}"/>
              </a:ext>
            </a:extLst>
          </p:cNvPr>
          <p:cNvSpPr>
            <a:spLocks noGrp="1"/>
          </p:cNvSpPr>
          <p:nvPr>
            <p:ph idx="1"/>
          </p:nvPr>
        </p:nvSpPr>
        <p:spPr>
          <a:xfrm>
            <a:off x="1141413" y="1796143"/>
            <a:ext cx="9905998" cy="3995057"/>
          </a:xfrm>
        </p:spPr>
        <p:txBody>
          <a:bodyPr>
            <a:normAutofit/>
          </a:bodyPr>
          <a:lstStyle/>
          <a:p>
            <a:r>
              <a:rPr lang="hi-IN" sz="3600" dirty="0"/>
              <a:t>ओईआर</a:t>
            </a:r>
            <a:r>
              <a:rPr lang="en-US" sz="3600" dirty="0"/>
              <a:t> </a:t>
            </a:r>
            <a:r>
              <a:rPr lang="hi-IN" sz="3600" dirty="0"/>
              <a:t>अपनाने की बढ़ती प्रवृत्ति </a:t>
            </a:r>
          </a:p>
          <a:p>
            <a:r>
              <a:rPr lang="hi-IN" sz="3600" dirty="0"/>
              <a:t>उन्नत प्रौद्योगिकी एकीकरण</a:t>
            </a:r>
            <a:endParaRPr lang="en-US" sz="3600" dirty="0"/>
          </a:p>
          <a:p>
            <a:r>
              <a:rPr lang="hi-IN" sz="3600" dirty="0">
                <a:highlight>
                  <a:srgbClr val="FFFF00"/>
                </a:highlight>
              </a:rPr>
              <a:t>सहकर्मी समीक्षा प्रणालियों के साथ सहयोगात्मक ओईआर विकास</a:t>
            </a:r>
            <a:r>
              <a:rPr lang="en-US" sz="3600" dirty="0">
                <a:highlight>
                  <a:srgbClr val="FFFF00"/>
                </a:highlight>
              </a:rPr>
              <a:t> </a:t>
            </a:r>
            <a:r>
              <a:rPr lang="hi-IN" sz="3600" dirty="0">
                <a:highlight>
                  <a:srgbClr val="FFFF00"/>
                </a:highlight>
              </a:rPr>
              <a:t>ओर संलेखन</a:t>
            </a:r>
            <a:endParaRPr lang="en-US" sz="3600" dirty="0">
              <a:highlight>
                <a:srgbClr val="FFFF00"/>
              </a:highlight>
            </a:endParaRPr>
          </a:p>
          <a:p>
            <a:r>
              <a:rPr lang="hi-IN" sz="3600" dirty="0"/>
              <a:t>समावेशी और विविध ओईआर</a:t>
            </a:r>
            <a:endParaRPr lang="en-US" sz="3600" dirty="0"/>
          </a:p>
        </p:txBody>
      </p:sp>
    </p:spTree>
    <p:extLst>
      <p:ext uri="{BB962C8B-B14F-4D97-AF65-F5344CB8AC3E}">
        <p14:creationId xmlns:p14="http://schemas.microsoft.com/office/powerpoint/2010/main" val="271222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0682-E52C-589E-FDAE-795D2FC12DD8}"/>
              </a:ext>
            </a:extLst>
          </p:cNvPr>
          <p:cNvSpPr>
            <a:spLocks noGrp="1"/>
          </p:cNvSpPr>
          <p:nvPr>
            <p:ph type="title"/>
          </p:nvPr>
        </p:nvSpPr>
        <p:spPr>
          <a:xfrm>
            <a:off x="0" y="0"/>
            <a:ext cx="10515600" cy="1325563"/>
          </a:xfrm>
        </p:spPr>
        <p:txBody>
          <a:bodyPr>
            <a:noAutofit/>
          </a:bodyPr>
          <a:lstStyle/>
          <a:p>
            <a:r>
              <a:rPr lang="hi-IN" sz="4000" dirty="0"/>
              <a:t>ओईआर न केवल शैक्षिक संसाधनों तक निःशुल्क पहुंच है</a:t>
            </a:r>
            <a:r>
              <a:rPr lang="en-US" sz="4000" dirty="0"/>
              <a:t>…</a:t>
            </a:r>
          </a:p>
        </p:txBody>
      </p:sp>
      <p:sp>
        <p:nvSpPr>
          <p:cNvPr id="3" name="Content Placeholder 2">
            <a:extLst>
              <a:ext uri="{FF2B5EF4-FFF2-40B4-BE49-F238E27FC236}">
                <a16:creationId xmlns:a16="http://schemas.microsoft.com/office/drawing/2014/main" id="{3BAE9268-DE12-0E90-0C43-39AB37E0BE21}"/>
              </a:ext>
            </a:extLst>
          </p:cNvPr>
          <p:cNvSpPr>
            <a:spLocks noGrp="1"/>
          </p:cNvSpPr>
          <p:nvPr>
            <p:ph idx="1"/>
          </p:nvPr>
        </p:nvSpPr>
        <p:spPr/>
        <p:txBody>
          <a:bodyPr>
            <a:noAutofit/>
          </a:bodyPr>
          <a:lstStyle/>
          <a:p>
            <a:pPr marL="0" indent="0">
              <a:buNone/>
            </a:pPr>
            <a:r>
              <a:rPr lang="en-IN" sz="3733" i="1" dirty="0"/>
              <a:t>"The beauty of OER is not just that it provides free access to educational resources, but that it opens up the possibility for educators and students to innovate, customize, and create new learning experiences."</a:t>
            </a:r>
            <a:br>
              <a:rPr lang="en-IN" sz="3733" dirty="0"/>
            </a:br>
            <a:r>
              <a:rPr lang="en-IN" sz="3733" dirty="0"/>
              <a:t>― </a:t>
            </a:r>
            <a:r>
              <a:rPr lang="en-IN" sz="3733" b="1" dirty="0"/>
              <a:t>David Wiley</a:t>
            </a:r>
            <a:endParaRPr lang="en-US" sz="3733" dirty="0"/>
          </a:p>
        </p:txBody>
      </p:sp>
    </p:spTree>
    <p:extLst>
      <p:ext uri="{BB962C8B-B14F-4D97-AF65-F5344CB8AC3E}">
        <p14:creationId xmlns:p14="http://schemas.microsoft.com/office/powerpoint/2010/main" val="55549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0682-E52C-589E-FDAE-795D2FC12DD8}"/>
              </a:ext>
            </a:extLst>
          </p:cNvPr>
          <p:cNvSpPr>
            <a:spLocks noGrp="1"/>
          </p:cNvSpPr>
          <p:nvPr>
            <p:ph type="title"/>
          </p:nvPr>
        </p:nvSpPr>
        <p:spPr>
          <a:xfrm>
            <a:off x="0" y="18256"/>
            <a:ext cx="10515600" cy="1325563"/>
          </a:xfrm>
        </p:spPr>
        <p:txBody>
          <a:bodyPr>
            <a:normAutofit/>
          </a:bodyPr>
          <a:lstStyle/>
          <a:p>
            <a:r>
              <a:rPr lang="hi-IN" sz="4000" dirty="0"/>
              <a:t>योगदान और सहयोग</a:t>
            </a:r>
            <a:endParaRPr lang="en-US" sz="4000" dirty="0"/>
          </a:p>
        </p:txBody>
      </p:sp>
      <p:sp>
        <p:nvSpPr>
          <p:cNvPr id="4" name="Content Placeholder 3">
            <a:extLst>
              <a:ext uri="{FF2B5EF4-FFF2-40B4-BE49-F238E27FC236}">
                <a16:creationId xmlns:a16="http://schemas.microsoft.com/office/drawing/2014/main" id="{1E7BD78E-CAE8-CBA7-FF81-7D68E96D9023}"/>
              </a:ext>
            </a:extLst>
          </p:cNvPr>
          <p:cNvSpPr>
            <a:spLocks noGrp="1"/>
          </p:cNvSpPr>
          <p:nvPr>
            <p:ph idx="1"/>
          </p:nvPr>
        </p:nvSpPr>
        <p:spPr>
          <a:xfrm>
            <a:off x="1141413" y="1861457"/>
            <a:ext cx="9905998" cy="3929743"/>
          </a:xfrm>
        </p:spPr>
        <p:txBody>
          <a:bodyPr>
            <a:normAutofit/>
          </a:bodyPr>
          <a:lstStyle/>
          <a:p>
            <a:r>
              <a:rPr lang="hi-IN" sz="3600" dirty="0"/>
              <a:t>अपनी ओईआर आधारित पाठ योजनाएं और संसाधन दूसरों के साथ साझा करें </a:t>
            </a:r>
            <a:endParaRPr lang="en-US" sz="3600" dirty="0"/>
          </a:p>
          <a:p>
            <a:r>
              <a:rPr lang="hi-IN" sz="3600" dirty="0"/>
              <a:t>OER समुदाय में योगदान करें </a:t>
            </a:r>
            <a:endParaRPr lang="en-US" sz="3600" dirty="0"/>
          </a:p>
          <a:p>
            <a:r>
              <a:rPr lang="hi-IN" sz="3600" dirty="0"/>
              <a:t>ऑनलाइन समुदायों से जुड़ें </a:t>
            </a:r>
            <a:endParaRPr lang="en-US" sz="3600" dirty="0"/>
          </a:p>
          <a:p>
            <a:r>
              <a:rPr lang="hi-IN" sz="3600" dirty="0"/>
              <a:t>OER के बारे में अधिक जानें, अभ्यास करें</a:t>
            </a:r>
            <a:endParaRPr lang="en-US" sz="3600" dirty="0"/>
          </a:p>
        </p:txBody>
      </p:sp>
    </p:spTree>
    <p:extLst>
      <p:ext uri="{BB962C8B-B14F-4D97-AF65-F5344CB8AC3E}">
        <p14:creationId xmlns:p14="http://schemas.microsoft.com/office/powerpoint/2010/main" val="358316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D1E1-EEE8-9C7C-87A8-16D6784ED540}"/>
              </a:ext>
            </a:extLst>
          </p:cNvPr>
          <p:cNvSpPr>
            <a:spLocks noGrp="1"/>
          </p:cNvSpPr>
          <p:nvPr>
            <p:ph type="title"/>
          </p:nvPr>
        </p:nvSpPr>
        <p:spPr/>
        <p:txBody>
          <a:bodyPr>
            <a:normAutofit/>
          </a:bodyPr>
          <a:lstStyle/>
          <a:p>
            <a:r>
              <a:rPr lang="hi-IN" sz="8800" dirty="0"/>
              <a:t>धन्यवाद!</a:t>
            </a:r>
            <a:endParaRPr lang="en-US" sz="8800" dirty="0"/>
          </a:p>
        </p:txBody>
      </p:sp>
      <p:sp>
        <p:nvSpPr>
          <p:cNvPr id="3" name="Content Placeholder 2">
            <a:extLst>
              <a:ext uri="{FF2B5EF4-FFF2-40B4-BE49-F238E27FC236}">
                <a16:creationId xmlns:a16="http://schemas.microsoft.com/office/drawing/2014/main" id="{66B1D4AF-1233-C47B-1775-D3C83A603328}"/>
              </a:ext>
            </a:extLst>
          </p:cNvPr>
          <p:cNvSpPr>
            <a:spLocks noGrp="1"/>
          </p:cNvSpPr>
          <p:nvPr>
            <p:ph idx="1"/>
          </p:nvPr>
        </p:nvSpPr>
        <p:spPr>
          <a:xfrm>
            <a:off x="6172200" y="5760811"/>
            <a:ext cx="6019800" cy="1097189"/>
          </a:xfrm>
        </p:spPr>
        <p:txBody>
          <a:bodyPr>
            <a:normAutofit fontScale="92500" lnSpcReduction="20000"/>
          </a:bodyPr>
          <a:lstStyle/>
          <a:p>
            <a:pPr marL="0" indent="0">
              <a:buNone/>
            </a:pPr>
            <a:r>
              <a:rPr lang="hi-IN" sz="8000" dirty="0"/>
              <a:t>प्रश्न एवं उत्तर</a:t>
            </a:r>
            <a:endParaRPr lang="en-US" sz="9600" dirty="0"/>
          </a:p>
        </p:txBody>
      </p:sp>
    </p:spTree>
    <p:extLst>
      <p:ext uri="{BB962C8B-B14F-4D97-AF65-F5344CB8AC3E}">
        <p14:creationId xmlns:p14="http://schemas.microsoft.com/office/powerpoint/2010/main" val="348868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7DDB-A619-BB5F-01A8-6FD8C7EA13EC}"/>
              </a:ext>
            </a:extLst>
          </p:cNvPr>
          <p:cNvSpPr>
            <a:spLocks noGrp="1"/>
          </p:cNvSpPr>
          <p:nvPr>
            <p:ph type="title"/>
          </p:nvPr>
        </p:nvSpPr>
        <p:spPr/>
        <p:txBody>
          <a:bodyPr>
            <a:normAutofit/>
          </a:bodyPr>
          <a:lstStyle/>
          <a:p>
            <a:r>
              <a:rPr lang="hi-IN" sz="4000" dirty="0"/>
              <a:t>इस वेबिनार के अंत तक...</a:t>
            </a:r>
            <a:endParaRPr lang="en-US" sz="4000" dirty="0"/>
          </a:p>
        </p:txBody>
      </p:sp>
      <p:sp>
        <p:nvSpPr>
          <p:cNvPr id="3" name="Content Placeholder 2">
            <a:extLst>
              <a:ext uri="{FF2B5EF4-FFF2-40B4-BE49-F238E27FC236}">
                <a16:creationId xmlns:a16="http://schemas.microsoft.com/office/drawing/2014/main" id="{30E50446-EE81-5A80-B2B8-CDC8BEB181EC}"/>
              </a:ext>
            </a:extLst>
          </p:cNvPr>
          <p:cNvSpPr>
            <a:spLocks noGrp="1"/>
          </p:cNvSpPr>
          <p:nvPr>
            <p:ph idx="1"/>
          </p:nvPr>
        </p:nvSpPr>
        <p:spPr/>
        <p:txBody>
          <a:bodyPr>
            <a:normAutofit/>
          </a:bodyPr>
          <a:lstStyle/>
          <a:p>
            <a:pPr marL="0" indent="0">
              <a:buNone/>
            </a:pPr>
            <a:r>
              <a:rPr lang="hi-IN" sz="3600" dirty="0"/>
              <a:t>आप अपनी शिक्षण पद्धतियों को बढ़ाने के लिए ओईआर भंडारों का पता लगाने और मुक्त शैक्षिक संसाधनों (ओईआर) का उपयोग करने के लिए आवश्यक ज्ञान से लैस होंगे।</a:t>
            </a:r>
            <a:endParaRPr lang="en-US" sz="3600" dirty="0"/>
          </a:p>
        </p:txBody>
      </p:sp>
    </p:spTree>
    <p:extLst>
      <p:ext uri="{BB962C8B-B14F-4D97-AF65-F5344CB8AC3E}">
        <p14:creationId xmlns:p14="http://schemas.microsoft.com/office/powerpoint/2010/main" val="300780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AAD8-A027-88EA-F432-EA1AD21A3CC6}"/>
              </a:ext>
            </a:extLst>
          </p:cNvPr>
          <p:cNvSpPr>
            <a:spLocks noGrp="1"/>
          </p:cNvSpPr>
          <p:nvPr>
            <p:ph type="title"/>
          </p:nvPr>
        </p:nvSpPr>
        <p:spPr>
          <a:xfrm>
            <a:off x="0" y="0"/>
            <a:ext cx="9905998" cy="1905000"/>
          </a:xfrm>
        </p:spPr>
        <p:txBody>
          <a:bodyPr>
            <a:normAutofit/>
          </a:bodyPr>
          <a:lstStyle/>
          <a:p>
            <a:r>
              <a:rPr lang="hi-IN" sz="4000" dirty="0"/>
              <a:t>पुनर्कथन: ओईआर</a:t>
            </a:r>
            <a:endParaRPr lang="en-US" sz="4000" dirty="0"/>
          </a:p>
        </p:txBody>
      </p:sp>
      <p:sp>
        <p:nvSpPr>
          <p:cNvPr id="3" name="Content Placeholder 2">
            <a:extLst>
              <a:ext uri="{FF2B5EF4-FFF2-40B4-BE49-F238E27FC236}">
                <a16:creationId xmlns:a16="http://schemas.microsoft.com/office/drawing/2014/main" id="{A523986C-4E6F-38CB-6B9E-8F91C81BE00D}"/>
              </a:ext>
            </a:extLst>
          </p:cNvPr>
          <p:cNvSpPr>
            <a:spLocks noGrp="1"/>
          </p:cNvSpPr>
          <p:nvPr>
            <p:ph idx="1"/>
          </p:nvPr>
        </p:nvSpPr>
        <p:spPr/>
        <p:txBody>
          <a:bodyPr>
            <a:noAutofit/>
          </a:bodyPr>
          <a:lstStyle/>
          <a:p>
            <a:pPr marL="0" indent="0">
              <a:buNone/>
            </a:pPr>
            <a:r>
              <a:rPr lang="hi-IN" sz="3600" dirty="0"/>
              <a:t>कोई भी </a:t>
            </a:r>
            <a:r>
              <a:rPr lang="hi-IN" sz="3600" b="1" dirty="0">
                <a:solidFill>
                  <a:schemeClr val="tx1"/>
                </a:solidFill>
              </a:rPr>
              <a:t>शैक्षिक संसाधन </a:t>
            </a:r>
            <a:r>
              <a:rPr lang="hi-IN" sz="3600" dirty="0"/>
              <a:t>(पाठ्यचर्या मानचित्र, पाठ्यक्रम सामग्री, पाठ्यपुस्तकें, स्ट्रीमिंग वीडियो, मल्टीमीडिया एप्लिकेशन, पॉडकास्ट, और कोई अन्य सामग्री जो शिक्षण और सीखने में उपयोग के लिए डिज़ाइन की गई है) </a:t>
            </a:r>
            <a:r>
              <a:rPr lang="hi-IN" sz="3600" b="1" dirty="0">
                <a:solidFill>
                  <a:schemeClr val="tx1"/>
                </a:solidFill>
              </a:rPr>
              <a:t>जो शिक्षकों और छात्रों द्वारा उपयोग के लिए खुले तौर पर उपलब्ध हैं, बिना किसी संलग्नक के रॉयल्टी या लाइसेंस शुल्क का भुगतान करना होगा।</a:t>
            </a:r>
            <a:r>
              <a:rPr lang="hi-IN" sz="3600" b="1" dirty="0">
                <a:solidFill>
                  <a:schemeClr val="accent1"/>
                </a:solidFill>
              </a:rPr>
              <a:t> </a:t>
            </a:r>
            <a:r>
              <a:rPr lang="hi-IN" sz="3600" dirty="0"/>
              <a:t>- (यूनेस्को, 2002)।</a:t>
            </a:r>
            <a:endParaRPr lang="en-US" sz="3600" dirty="0"/>
          </a:p>
        </p:txBody>
      </p:sp>
    </p:spTree>
    <p:extLst>
      <p:ext uri="{BB962C8B-B14F-4D97-AF65-F5344CB8AC3E}">
        <p14:creationId xmlns:p14="http://schemas.microsoft.com/office/powerpoint/2010/main" val="427079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2ACA-AA25-0841-305B-F8B086D4DE3B}"/>
              </a:ext>
            </a:extLst>
          </p:cNvPr>
          <p:cNvSpPr>
            <a:spLocks noGrp="1"/>
          </p:cNvSpPr>
          <p:nvPr>
            <p:ph type="title"/>
          </p:nvPr>
        </p:nvSpPr>
        <p:spPr>
          <a:xfrm>
            <a:off x="0" y="0"/>
            <a:ext cx="9905998" cy="1905000"/>
          </a:xfrm>
        </p:spPr>
        <p:txBody>
          <a:bodyPr>
            <a:normAutofit/>
          </a:bodyPr>
          <a:lstStyle/>
          <a:p>
            <a:r>
              <a:rPr lang="hi-IN" sz="3600" dirty="0"/>
              <a:t>पुनर्कथन: क्रिएटिव कॉमन्स लाइसेंस</a:t>
            </a:r>
            <a:endParaRPr lang="en-US" sz="3600" dirty="0"/>
          </a:p>
        </p:txBody>
      </p:sp>
      <p:sp>
        <p:nvSpPr>
          <p:cNvPr id="4" name="Triangle 3">
            <a:extLst>
              <a:ext uri="{FF2B5EF4-FFF2-40B4-BE49-F238E27FC236}">
                <a16:creationId xmlns:a16="http://schemas.microsoft.com/office/drawing/2014/main" id="{2BDC44AB-91F4-B3F9-1FB9-F9AFE0F21BDA}"/>
              </a:ext>
              <a:ext uri="{C183D7F6-B498-43B3-948B-1728B52AA6E4}">
                <adec:decorative xmlns:adec="http://schemas.microsoft.com/office/drawing/2017/decorative" val="1"/>
              </a:ext>
            </a:extLst>
          </p:cNvPr>
          <p:cNvSpPr/>
          <p:nvPr/>
        </p:nvSpPr>
        <p:spPr>
          <a:xfrm rot="10800000">
            <a:off x="2142565" y="1690688"/>
            <a:ext cx="3953435" cy="5167312"/>
          </a:xfrm>
          <a:prstGeom prst="triangle">
            <a:avLst/>
          </a:prstGeom>
          <a:gradFill flip="none" rotWithShape="1">
            <a:gsLst>
              <a:gs pos="0">
                <a:schemeClr val="accent1">
                  <a:lumMod val="40000"/>
                  <a:lumOff val="60000"/>
                  <a:shade val="30000"/>
                  <a:satMod val="115000"/>
                </a:schemeClr>
              </a:gs>
              <a:gs pos="33000">
                <a:schemeClr val="accent1">
                  <a:lumMod val="40000"/>
                  <a:lumOff val="60000"/>
                  <a:shade val="67500"/>
                  <a:satMod val="115000"/>
                </a:schemeClr>
              </a:gs>
              <a:gs pos="99000">
                <a:schemeClr val="bg1"/>
              </a:gs>
              <a:gs pos="80000">
                <a:schemeClr val="accent1">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3B50B4B5-8C7C-6913-627B-82AD4B1C936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72" y="2366771"/>
            <a:ext cx="1490133" cy="524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A picture containing pool ball&#10;&#10;Description generated with very high confidence">
            <a:extLst>
              <a:ext uri="{FF2B5EF4-FFF2-40B4-BE49-F238E27FC236}">
                <a16:creationId xmlns:a16="http://schemas.microsoft.com/office/drawing/2014/main" id="{37DCD95C-06DB-15D7-64ED-EDDFD565D3A1}"/>
              </a:ext>
            </a:extLst>
          </p:cNvPr>
          <p:cNvPicPr>
            <a:picLocks noChangeAspect="1"/>
          </p:cNvPicPr>
          <p:nvPr/>
        </p:nvPicPr>
        <p:blipFill>
          <a:blip r:embed="rId3"/>
          <a:stretch>
            <a:fillRect/>
          </a:stretch>
        </p:blipFill>
        <p:spPr>
          <a:xfrm>
            <a:off x="3352872" y="3095221"/>
            <a:ext cx="1488000" cy="507795"/>
          </a:xfrm>
          <a:prstGeom prst="rect">
            <a:avLst/>
          </a:prstGeom>
          <a:ln>
            <a:noFill/>
          </a:ln>
          <a:effectLst>
            <a:outerShdw blurRad="44450" dist="27940" dir="5400000" algn="ctr">
              <a:srgbClr val="000000">
                <a:alpha val="32000"/>
              </a:srgbClr>
            </a:outerShdw>
          </a:effectLst>
        </p:spPr>
      </p:pic>
      <p:pic>
        <p:nvPicPr>
          <p:cNvPr id="7" name="Picture 16">
            <a:extLst>
              <a:ext uri="{FF2B5EF4-FFF2-40B4-BE49-F238E27FC236}">
                <a16:creationId xmlns:a16="http://schemas.microsoft.com/office/drawing/2014/main" id="{D511209C-3C0A-576E-CE41-552624DF18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52872" y="3806535"/>
            <a:ext cx="1488000" cy="522807"/>
          </a:xfrm>
          <a:prstGeom prst="rect">
            <a:avLst/>
          </a:prstGeom>
          <a:ln>
            <a:noFill/>
          </a:ln>
          <a:effectLst>
            <a:outerShdw blurRad="44450" dist="27940" dir="5400000" algn="ctr">
              <a:srgbClr val="000000">
                <a:alpha val="32000"/>
              </a:srgbClr>
            </a:outerShdw>
          </a:effectLst>
        </p:spPr>
      </p:pic>
      <p:pic>
        <p:nvPicPr>
          <p:cNvPr id="8" name="Picture 18" descr="A picture containing pool ball&#10;&#10;Description generated with high confidence">
            <a:extLst>
              <a:ext uri="{FF2B5EF4-FFF2-40B4-BE49-F238E27FC236}">
                <a16:creationId xmlns:a16="http://schemas.microsoft.com/office/drawing/2014/main" id="{BFBBF0B9-0FD3-C4EB-6022-2DFF4789FD65}"/>
              </a:ext>
            </a:extLst>
          </p:cNvPr>
          <p:cNvPicPr>
            <a:picLocks noChangeAspect="1"/>
          </p:cNvPicPr>
          <p:nvPr/>
        </p:nvPicPr>
        <p:blipFill>
          <a:blip r:embed="rId5"/>
          <a:stretch>
            <a:fillRect/>
          </a:stretch>
        </p:blipFill>
        <p:spPr>
          <a:xfrm>
            <a:off x="3352872" y="4532859"/>
            <a:ext cx="1488000" cy="534824"/>
          </a:xfrm>
          <a:prstGeom prst="rect">
            <a:avLst/>
          </a:prstGeom>
          <a:ln>
            <a:noFill/>
          </a:ln>
          <a:effectLst>
            <a:outerShdw blurRad="44450" dist="27940" dir="5400000" algn="ctr">
              <a:srgbClr val="000000">
                <a:alpha val="32000"/>
              </a:srgbClr>
            </a:outerShdw>
          </a:effectLst>
        </p:spPr>
      </p:pic>
      <p:pic>
        <p:nvPicPr>
          <p:cNvPr id="9" name="Picture 13" descr="A picture containing pool ball&#10;&#10;Description generated with high confidence">
            <a:extLst>
              <a:ext uri="{FF2B5EF4-FFF2-40B4-BE49-F238E27FC236}">
                <a16:creationId xmlns:a16="http://schemas.microsoft.com/office/drawing/2014/main" id="{047276DD-CB9E-371F-958D-3C46522460C3}"/>
              </a:ext>
            </a:extLst>
          </p:cNvPr>
          <p:cNvPicPr>
            <a:picLocks noChangeAspect="1"/>
          </p:cNvPicPr>
          <p:nvPr/>
        </p:nvPicPr>
        <p:blipFill>
          <a:blip r:embed="rId6"/>
          <a:stretch>
            <a:fillRect/>
          </a:stretch>
        </p:blipFill>
        <p:spPr>
          <a:xfrm>
            <a:off x="3352872" y="5271202"/>
            <a:ext cx="1488000" cy="542293"/>
          </a:xfrm>
          <a:prstGeom prst="rect">
            <a:avLst/>
          </a:prstGeom>
          <a:ln>
            <a:noFill/>
          </a:ln>
          <a:effectLst>
            <a:outerShdw blurRad="44450" dist="27940" dir="5400000" algn="ctr">
              <a:srgbClr val="000000">
                <a:alpha val="32000"/>
              </a:srgbClr>
            </a:outerShdw>
          </a:effectLst>
        </p:spPr>
      </p:pic>
      <p:pic>
        <p:nvPicPr>
          <p:cNvPr id="10" name="Picture 24" descr="A picture containing pool ball, sport, pool table, furniture&#10;&#10;Description generated with very high confidence">
            <a:extLst>
              <a:ext uri="{FF2B5EF4-FFF2-40B4-BE49-F238E27FC236}">
                <a16:creationId xmlns:a16="http://schemas.microsoft.com/office/drawing/2014/main" id="{728989A9-3AD1-788D-03C8-9D3FE35C7636}"/>
              </a:ext>
            </a:extLst>
          </p:cNvPr>
          <p:cNvPicPr>
            <a:picLocks noChangeAspect="1"/>
          </p:cNvPicPr>
          <p:nvPr/>
        </p:nvPicPr>
        <p:blipFill>
          <a:blip r:embed="rId7"/>
          <a:stretch>
            <a:fillRect/>
          </a:stretch>
        </p:blipFill>
        <p:spPr>
          <a:xfrm>
            <a:off x="3352872" y="6017011"/>
            <a:ext cx="1488000" cy="517940"/>
          </a:xfrm>
          <a:prstGeom prst="rect">
            <a:avLst/>
          </a:prstGeom>
          <a:ln>
            <a:noFill/>
          </a:ln>
          <a:effectLst>
            <a:outerShdw blurRad="44450" dist="27940" dir="5400000" algn="ctr">
              <a:srgbClr val="000000">
                <a:alpha val="32000"/>
              </a:srgbClr>
            </a:outerShdw>
          </a:effectLst>
        </p:spPr>
      </p:pic>
      <p:pic>
        <p:nvPicPr>
          <p:cNvPr id="11" name="Picture 10" descr="CC 0  license - Public domain license">
            <a:extLst>
              <a:ext uri="{FF2B5EF4-FFF2-40B4-BE49-F238E27FC236}">
                <a16:creationId xmlns:a16="http://schemas.microsoft.com/office/drawing/2014/main" id="{9705D722-14A0-700E-15FF-D7721A0E9887}"/>
              </a:ext>
            </a:extLst>
          </p:cNvPr>
          <p:cNvPicPr>
            <a:picLocks noChangeAspect="1"/>
          </p:cNvPicPr>
          <p:nvPr/>
        </p:nvPicPr>
        <p:blipFill>
          <a:blip r:embed="rId8"/>
          <a:stretch>
            <a:fillRect/>
          </a:stretch>
        </p:blipFill>
        <p:spPr>
          <a:xfrm>
            <a:off x="3352872" y="1690689"/>
            <a:ext cx="1488000" cy="472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3DB20641-5FEF-B4F3-8B40-2BD5875412FD}"/>
              </a:ext>
              <a:ext uri="{C183D7F6-B498-43B3-948B-1728B52AA6E4}">
                <adec:decorative xmlns:adec="http://schemas.microsoft.com/office/drawing/2017/decorative" val="1"/>
              </a:ext>
            </a:extLst>
          </p:cNvPr>
          <p:cNvCxnSpPr/>
          <p:nvPr/>
        </p:nvCxnSpPr>
        <p:spPr>
          <a:xfrm>
            <a:off x="6389424" y="1690688"/>
            <a:ext cx="0" cy="500594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B73F7B-3302-E7BF-95D0-6BE707844E71}"/>
              </a:ext>
            </a:extLst>
          </p:cNvPr>
          <p:cNvSpPr txBox="1"/>
          <p:nvPr/>
        </p:nvSpPr>
        <p:spPr>
          <a:xfrm>
            <a:off x="6449935" y="1690688"/>
            <a:ext cx="4720010" cy="666786"/>
          </a:xfrm>
          <a:prstGeom prst="rect">
            <a:avLst/>
          </a:prstGeom>
          <a:noFill/>
        </p:spPr>
        <p:txBody>
          <a:bodyPr wrap="none" rtlCol="0">
            <a:spAutoFit/>
          </a:bodyPr>
          <a:lstStyle/>
          <a:p>
            <a:r>
              <a:rPr lang="en-US" sz="3733" dirty="0"/>
              <a:t>More accommodating</a:t>
            </a:r>
          </a:p>
        </p:txBody>
      </p:sp>
      <p:sp>
        <p:nvSpPr>
          <p:cNvPr id="14" name="TextBox 13">
            <a:extLst>
              <a:ext uri="{FF2B5EF4-FFF2-40B4-BE49-F238E27FC236}">
                <a16:creationId xmlns:a16="http://schemas.microsoft.com/office/drawing/2014/main" id="{ECF74F26-2FE6-5EF9-7BA4-E1EECF81D49C}"/>
              </a:ext>
            </a:extLst>
          </p:cNvPr>
          <p:cNvSpPr txBox="1"/>
          <p:nvPr/>
        </p:nvSpPr>
        <p:spPr>
          <a:xfrm>
            <a:off x="6849380" y="6047297"/>
            <a:ext cx="3379708" cy="666786"/>
          </a:xfrm>
          <a:prstGeom prst="rect">
            <a:avLst/>
          </a:prstGeom>
          <a:noFill/>
        </p:spPr>
        <p:txBody>
          <a:bodyPr wrap="none" rtlCol="0">
            <a:spAutoFit/>
          </a:bodyPr>
          <a:lstStyle/>
          <a:p>
            <a:r>
              <a:rPr lang="en-US" sz="3733" dirty="0"/>
              <a:t>More restrictive</a:t>
            </a:r>
          </a:p>
        </p:txBody>
      </p:sp>
    </p:spTree>
    <p:extLst>
      <p:ext uri="{BB962C8B-B14F-4D97-AF65-F5344CB8AC3E}">
        <p14:creationId xmlns:p14="http://schemas.microsoft.com/office/powerpoint/2010/main" val="5061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7" presetClass="emph" presetSubtype="2" fill="hold" nodeType="clickEffect">
                                  <p:stCondLst>
                                    <p:cond delay="0"/>
                                  </p:stCondLst>
                                  <p:childTnLst>
                                    <p:animClr clrSpc="rgb" dir="cw">
                                      <p:cBhvr>
                                        <p:cTn id="15" dur="2000" fill="hold"/>
                                        <p:tgtEl>
                                          <p:spTgt spid="12"/>
                                        </p:tgtEl>
                                        <p:attrNameLst>
                                          <p:attrName>stroke.color</p:attrName>
                                        </p:attrNameLst>
                                      </p:cBhvr>
                                      <p:to>
                                        <a:schemeClr val="accent2"/>
                                      </p:to>
                                    </p:animClr>
                                    <p:set>
                                      <p:cBhvr>
                                        <p:cTn id="16" dur="2000" fill="hold"/>
                                        <p:tgtEl>
                                          <p:spTgt spid="12"/>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F8F5-2854-34EC-C6CB-E3EC87E8B646}"/>
              </a:ext>
            </a:extLst>
          </p:cNvPr>
          <p:cNvSpPr>
            <a:spLocks noGrp="1"/>
          </p:cNvSpPr>
          <p:nvPr>
            <p:ph type="title"/>
          </p:nvPr>
        </p:nvSpPr>
        <p:spPr>
          <a:xfrm>
            <a:off x="0" y="-342900"/>
            <a:ext cx="9905998" cy="1905000"/>
          </a:xfrm>
        </p:spPr>
        <p:txBody>
          <a:bodyPr>
            <a:normAutofit/>
          </a:bodyPr>
          <a:lstStyle/>
          <a:p>
            <a:r>
              <a:rPr lang="hi-IN" sz="3600" dirty="0"/>
              <a:t>रिपोजिटरी क्या है?</a:t>
            </a:r>
            <a:endParaRPr lang="en-US" sz="3600" dirty="0"/>
          </a:p>
        </p:txBody>
      </p:sp>
      <p:sp>
        <p:nvSpPr>
          <p:cNvPr id="3" name="Content Placeholder 2">
            <a:extLst>
              <a:ext uri="{FF2B5EF4-FFF2-40B4-BE49-F238E27FC236}">
                <a16:creationId xmlns:a16="http://schemas.microsoft.com/office/drawing/2014/main" id="{429D6F4D-04EC-29D0-49D1-C51961363CB9}"/>
              </a:ext>
            </a:extLst>
          </p:cNvPr>
          <p:cNvSpPr>
            <a:spLocks noGrp="1"/>
          </p:cNvSpPr>
          <p:nvPr>
            <p:ph idx="1"/>
          </p:nvPr>
        </p:nvSpPr>
        <p:spPr>
          <a:xfrm>
            <a:off x="1125084" y="2520041"/>
            <a:ext cx="10484530" cy="3124201"/>
          </a:xfrm>
        </p:spPr>
        <p:txBody>
          <a:bodyPr>
            <a:noAutofit/>
          </a:bodyPr>
          <a:lstStyle/>
          <a:p>
            <a:r>
              <a:rPr lang="hi-IN" sz="4000" dirty="0"/>
              <a:t>स्वतंत्र रूप से सुलभ शैक्षिक संसाधनों का एक बड़ा संग्रह </a:t>
            </a:r>
            <a:endParaRPr lang="en-US" sz="4000" dirty="0"/>
          </a:p>
          <a:p>
            <a:r>
              <a:rPr lang="hi-IN" sz="4000" dirty="0"/>
              <a:t>विषयों और ग्रेड स्तरों की एक विस्तृत श्रृंखला को समायोजित करें</a:t>
            </a:r>
            <a:endParaRPr lang="en-US" sz="4000" dirty="0"/>
          </a:p>
          <a:p>
            <a:r>
              <a:rPr lang="hi-IN" sz="4000" dirty="0"/>
              <a:t>सरकारी एजेंसियों और शैक्षणिक संस्थानों, </a:t>
            </a:r>
            <a:endParaRPr lang="en-US" sz="4000" dirty="0"/>
          </a:p>
          <a:p>
            <a:pPr lvl="1"/>
            <a:r>
              <a:rPr lang="hi-IN" sz="4000" dirty="0"/>
              <a:t>व्यक्तिगत ओईआर उत्साही लोगों द्वारा पेश किया गया संस्थागत भंडार</a:t>
            </a:r>
            <a:endParaRPr lang="en-US" sz="4000" dirty="0"/>
          </a:p>
          <a:p>
            <a:pPr lvl="1"/>
            <a:r>
              <a:rPr lang="hi-IN" sz="4000" dirty="0"/>
              <a:t>विषय-विशिष्ट भंडार एकत्रित भंडार</a:t>
            </a:r>
            <a:endParaRPr lang="en-US" sz="4000" dirty="0"/>
          </a:p>
        </p:txBody>
      </p:sp>
    </p:spTree>
    <p:extLst>
      <p:ext uri="{BB962C8B-B14F-4D97-AF65-F5344CB8AC3E}">
        <p14:creationId xmlns:p14="http://schemas.microsoft.com/office/powerpoint/2010/main" val="347330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1F1D-BBCA-A7EB-AA4B-9684ACD7E7CB}"/>
              </a:ext>
            </a:extLst>
          </p:cNvPr>
          <p:cNvSpPr>
            <a:spLocks noGrp="1"/>
          </p:cNvSpPr>
          <p:nvPr>
            <p:ph type="title"/>
          </p:nvPr>
        </p:nvSpPr>
        <p:spPr>
          <a:xfrm>
            <a:off x="0" y="18255"/>
            <a:ext cx="11353800" cy="1325563"/>
          </a:xfrm>
        </p:spPr>
        <p:txBody>
          <a:bodyPr>
            <a:normAutofit/>
          </a:bodyPr>
          <a:lstStyle/>
          <a:p>
            <a:r>
              <a:rPr lang="hi-IN" sz="4000" dirty="0"/>
              <a:t>ओईआर रिपॉजिटरी के उदाहरण (भारत)</a:t>
            </a:r>
            <a:endParaRPr lang="en-US" sz="4000" dirty="0"/>
          </a:p>
        </p:txBody>
      </p:sp>
      <p:sp>
        <p:nvSpPr>
          <p:cNvPr id="3" name="Content Placeholder 2">
            <a:extLst>
              <a:ext uri="{FF2B5EF4-FFF2-40B4-BE49-F238E27FC236}">
                <a16:creationId xmlns:a16="http://schemas.microsoft.com/office/drawing/2014/main" id="{D2BF3C7D-0983-A1E0-4752-32649BD2D972}"/>
              </a:ext>
            </a:extLst>
          </p:cNvPr>
          <p:cNvSpPr>
            <a:spLocks noGrp="1"/>
          </p:cNvSpPr>
          <p:nvPr>
            <p:ph idx="1"/>
          </p:nvPr>
        </p:nvSpPr>
        <p:spPr>
          <a:xfrm>
            <a:off x="1143001" y="2389413"/>
            <a:ext cx="9905998" cy="3124201"/>
          </a:xfrm>
        </p:spPr>
        <p:txBody>
          <a:bodyPr>
            <a:noAutofit/>
          </a:bodyPr>
          <a:lstStyle/>
          <a:p>
            <a:r>
              <a:rPr lang="hi-IN" sz="3200" dirty="0"/>
              <a:t>भारत सरकार के MoE द्वारा </a:t>
            </a:r>
            <a:r>
              <a:rPr lang="en-IN" sz="3200" dirty="0">
                <a:ea typeface="Roboto"/>
                <a:cs typeface="Roboto"/>
                <a:sym typeface="Roboto"/>
                <a:hlinkClick r:id="rId3"/>
              </a:rPr>
              <a:t>DIKSHA</a:t>
            </a:r>
            <a:r>
              <a:rPr lang="en-IN" sz="3200" dirty="0">
                <a:ea typeface="Roboto"/>
                <a:cs typeface="Roboto"/>
                <a:sym typeface="Roboto"/>
              </a:rPr>
              <a:t> </a:t>
            </a:r>
            <a:r>
              <a:rPr lang="hi-IN" sz="3200" dirty="0"/>
              <a:t>(</a:t>
            </a:r>
            <a:r>
              <a:rPr lang="en-IN" sz="3200" dirty="0">
                <a:ea typeface="Roboto"/>
                <a:cs typeface="Roboto"/>
                <a:sym typeface="Roboto"/>
              </a:rPr>
              <a:t>Digital Infrastructure for Knowledge Sharing</a:t>
            </a:r>
            <a:r>
              <a:rPr lang="hi-IN" sz="3200" dirty="0"/>
              <a:t>) प्लेटफॉर्म</a:t>
            </a:r>
            <a:endParaRPr lang="en-US" sz="3200" dirty="0"/>
          </a:p>
          <a:p>
            <a:r>
              <a:rPr lang="hi-IN" sz="3200" dirty="0"/>
              <a:t>एमएचआरडी द्वारा स्वयं </a:t>
            </a:r>
            <a:r>
              <a:rPr lang="en-US" sz="3200" dirty="0"/>
              <a:t>(</a:t>
            </a:r>
            <a:r>
              <a:rPr lang="en-IN" sz="3200" dirty="0">
                <a:ea typeface="Roboto"/>
                <a:cs typeface="Roboto"/>
                <a:sym typeface="Roboto"/>
                <a:hlinkClick r:id="rId4"/>
              </a:rPr>
              <a:t>SWAYAM</a:t>
            </a:r>
            <a:r>
              <a:rPr lang="en-IN" sz="3200" dirty="0">
                <a:ea typeface="Roboto"/>
                <a:cs typeface="Roboto"/>
                <a:sym typeface="Roboto"/>
              </a:rPr>
              <a:t>)</a:t>
            </a:r>
            <a:r>
              <a:rPr lang="hi-IN" sz="3200" dirty="0"/>
              <a:t>(</a:t>
            </a:r>
            <a:r>
              <a:rPr lang="en-IN" sz="3200" dirty="0">
                <a:ea typeface="Roboto"/>
                <a:cs typeface="Roboto"/>
                <a:sym typeface="Roboto"/>
              </a:rPr>
              <a:t>Study Webs of Active-learning for Young Aspiring Minds</a:t>
            </a:r>
            <a:r>
              <a:rPr lang="en-US" sz="3200" dirty="0">
                <a:ea typeface="Roboto"/>
                <a:cs typeface="Roboto"/>
                <a:sym typeface="Roboto"/>
              </a:rPr>
              <a:t>)</a:t>
            </a:r>
            <a:endParaRPr lang="en-US" sz="3200" dirty="0"/>
          </a:p>
          <a:p>
            <a:r>
              <a:rPr lang="hi-IN" sz="3200" dirty="0"/>
              <a:t>यूजीसी द्वारा ई-पीजी पाठशाला </a:t>
            </a:r>
            <a:r>
              <a:rPr lang="en-US" sz="3200" dirty="0"/>
              <a:t>(</a:t>
            </a:r>
            <a:r>
              <a:rPr lang="en-IN" sz="3200" dirty="0">
                <a:ea typeface="Roboto"/>
                <a:cs typeface="Roboto"/>
                <a:sym typeface="Roboto"/>
              </a:rPr>
              <a:t>e-PG </a:t>
            </a:r>
            <a:r>
              <a:rPr lang="en-IN" sz="3200" dirty="0" err="1">
                <a:ea typeface="Roboto"/>
                <a:cs typeface="Roboto"/>
                <a:sym typeface="Roboto"/>
              </a:rPr>
              <a:t>Pathshala</a:t>
            </a:r>
            <a:r>
              <a:rPr lang="en-US" sz="3200" dirty="0"/>
              <a:t>)</a:t>
            </a:r>
          </a:p>
          <a:p>
            <a:r>
              <a:rPr lang="hi-IN" sz="3200" dirty="0"/>
              <a:t>ई-अध्ययन </a:t>
            </a:r>
            <a:r>
              <a:rPr lang="en-US" sz="3200" dirty="0"/>
              <a:t>(</a:t>
            </a:r>
            <a:r>
              <a:rPr lang="en-IN" sz="3200" b="0" i="0" u="none" dirty="0">
                <a:hlinkClick r:id="rId5"/>
              </a:rPr>
              <a:t>E-Adhyayan</a:t>
            </a:r>
            <a:r>
              <a:rPr lang="en-IN" sz="3200" dirty="0"/>
              <a:t>)</a:t>
            </a:r>
            <a:endParaRPr lang="en-US" sz="3200" dirty="0"/>
          </a:p>
          <a:p>
            <a:r>
              <a:rPr lang="hi-IN" sz="3200" dirty="0"/>
              <a:t>एनडीएलआई</a:t>
            </a:r>
            <a:r>
              <a:rPr lang="en-US" sz="3200" dirty="0"/>
              <a:t> (</a:t>
            </a:r>
            <a:r>
              <a:rPr lang="en-IN" sz="3200" b="0" i="0" dirty="0">
                <a:hlinkClick r:id="rId6"/>
              </a:rPr>
              <a:t>NDLI</a:t>
            </a:r>
            <a:r>
              <a:rPr lang="en-IN" sz="3200" b="0" i="0" dirty="0"/>
              <a:t>​</a:t>
            </a:r>
            <a:r>
              <a:rPr lang="en-US" sz="3200" dirty="0"/>
              <a:t>)</a:t>
            </a:r>
          </a:p>
        </p:txBody>
      </p:sp>
    </p:spTree>
    <p:extLst>
      <p:ext uri="{BB962C8B-B14F-4D97-AF65-F5344CB8AC3E}">
        <p14:creationId xmlns:p14="http://schemas.microsoft.com/office/powerpoint/2010/main" val="27585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5C8B-C561-95F5-0C25-C46946C54DC4}"/>
              </a:ext>
            </a:extLst>
          </p:cNvPr>
          <p:cNvSpPr>
            <a:spLocks noGrp="1"/>
          </p:cNvSpPr>
          <p:nvPr>
            <p:ph type="title"/>
          </p:nvPr>
        </p:nvSpPr>
        <p:spPr>
          <a:xfrm>
            <a:off x="0" y="18256"/>
            <a:ext cx="10515600" cy="1325563"/>
          </a:xfrm>
        </p:spPr>
        <p:txBody>
          <a:bodyPr>
            <a:normAutofit/>
          </a:bodyPr>
          <a:lstStyle/>
          <a:p>
            <a:r>
              <a:rPr lang="hi-IN" sz="4800" dirty="0"/>
              <a:t>ओईआर रिपॉजिटरी</a:t>
            </a:r>
            <a:endParaRPr lang="en-US" sz="4800" dirty="0"/>
          </a:p>
        </p:txBody>
      </p:sp>
      <p:sp>
        <p:nvSpPr>
          <p:cNvPr id="18" name="Content Placeholder 17">
            <a:extLst>
              <a:ext uri="{FF2B5EF4-FFF2-40B4-BE49-F238E27FC236}">
                <a16:creationId xmlns:a16="http://schemas.microsoft.com/office/drawing/2014/main" id="{0EA8B7E1-314B-DDB6-E920-F94B3C2615B9}"/>
              </a:ext>
            </a:extLst>
          </p:cNvPr>
          <p:cNvSpPr>
            <a:spLocks noGrp="1"/>
          </p:cNvSpPr>
          <p:nvPr>
            <p:ph sz="half" idx="1"/>
          </p:nvPr>
        </p:nvSpPr>
        <p:spPr/>
        <p:txBody>
          <a:bodyPr>
            <a:noAutofit/>
          </a:bodyPr>
          <a:lstStyle/>
          <a:p>
            <a:pPr lvl="0">
              <a:buFont typeface="Arial" panose="020B0604020202020204" pitchFamily="34" charset="0"/>
              <a:buChar char="•"/>
            </a:pPr>
            <a:r>
              <a:rPr lang="en-IN" sz="3200" dirty="0"/>
              <a:t>Wikimedia Commons, Wiki Books</a:t>
            </a:r>
            <a:r>
              <a:rPr lang="en-US" sz="3200" dirty="0"/>
              <a:t>​</a:t>
            </a:r>
          </a:p>
          <a:p>
            <a:pPr lvl="0">
              <a:buFont typeface="Arial" panose="020B0604020202020204" pitchFamily="34" charset="0"/>
              <a:buChar char="•"/>
            </a:pPr>
            <a:r>
              <a:rPr lang="en-IN" sz="3200" dirty="0"/>
              <a:t>OER Commons</a:t>
            </a:r>
            <a:r>
              <a:rPr lang="en-US" sz="3200" dirty="0"/>
              <a:t>​</a:t>
            </a:r>
          </a:p>
          <a:p>
            <a:pPr lvl="0">
              <a:buFont typeface="Arial" panose="020B0604020202020204" pitchFamily="34" charset="0"/>
              <a:buChar char="•"/>
            </a:pPr>
            <a:r>
              <a:rPr lang="en-US" sz="3200" dirty="0"/>
              <a:t>COL Commons</a:t>
            </a:r>
          </a:p>
          <a:p>
            <a:pPr lvl="0">
              <a:buFont typeface="Arial" panose="020B0604020202020204" pitchFamily="34" charset="0"/>
              <a:buChar char="•"/>
            </a:pPr>
            <a:r>
              <a:rPr lang="en-IN" sz="3200" dirty="0"/>
              <a:t>MERLOT</a:t>
            </a:r>
            <a:r>
              <a:rPr lang="en-US" sz="3200" dirty="0"/>
              <a:t>​</a:t>
            </a:r>
          </a:p>
          <a:p>
            <a:pPr lvl="0">
              <a:buFont typeface="Arial" panose="020B0604020202020204" pitchFamily="34" charset="0"/>
              <a:buChar char="•"/>
            </a:pPr>
            <a:r>
              <a:rPr lang="en-IN" sz="3200" dirty="0">
                <a:hlinkClick r:id="rId3"/>
              </a:rPr>
              <a:t>Open Textbook Library</a:t>
            </a:r>
            <a:r>
              <a:rPr lang="en-IN" sz="3200" dirty="0"/>
              <a:t>​</a:t>
            </a:r>
          </a:p>
          <a:p>
            <a:pPr lvl="0">
              <a:buFont typeface="Arial" panose="020B0604020202020204" pitchFamily="34" charset="0"/>
              <a:buChar char="•"/>
            </a:pPr>
            <a:r>
              <a:rPr lang="en-GB" sz="3200" dirty="0">
                <a:hlinkClick r:id="rId4"/>
              </a:rPr>
              <a:t>OpenStax</a:t>
            </a:r>
            <a:r>
              <a:rPr lang="en-IN" sz="3200" dirty="0"/>
              <a:t>​</a:t>
            </a:r>
          </a:p>
        </p:txBody>
      </p:sp>
      <p:sp>
        <p:nvSpPr>
          <p:cNvPr id="3" name="Content Placeholder 2">
            <a:extLst>
              <a:ext uri="{FF2B5EF4-FFF2-40B4-BE49-F238E27FC236}">
                <a16:creationId xmlns:a16="http://schemas.microsoft.com/office/drawing/2014/main" id="{8CFC946D-F92E-7285-4338-8A64E63E43AE}"/>
              </a:ext>
            </a:extLst>
          </p:cNvPr>
          <p:cNvSpPr>
            <a:spLocks noGrp="1"/>
          </p:cNvSpPr>
          <p:nvPr>
            <p:ph sz="half" idx="2"/>
          </p:nvPr>
        </p:nvSpPr>
        <p:spPr/>
        <p:txBody>
          <a:bodyPr>
            <a:noAutofit/>
          </a:bodyPr>
          <a:lstStyle/>
          <a:p>
            <a:pPr lvl="0">
              <a:buFont typeface="Arial" panose="020B0604020202020204" pitchFamily="34" charset="0"/>
              <a:buChar char="•"/>
            </a:pPr>
            <a:r>
              <a:rPr lang="en-IN" sz="3200" dirty="0"/>
              <a:t>Libre Texts</a:t>
            </a:r>
            <a:r>
              <a:rPr lang="en-US" sz="3200" dirty="0"/>
              <a:t>​</a:t>
            </a:r>
          </a:p>
          <a:p>
            <a:pPr lvl="0">
              <a:buFont typeface="Arial" panose="020B0604020202020204" pitchFamily="34" charset="0"/>
              <a:buChar char="•"/>
            </a:pPr>
            <a:r>
              <a:rPr lang="en-IN" sz="3200" dirty="0"/>
              <a:t>Saylor Academy</a:t>
            </a:r>
            <a:r>
              <a:rPr lang="en-US" sz="3200" dirty="0"/>
              <a:t>​</a:t>
            </a:r>
          </a:p>
          <a:p>
            <a:pPr lvl="0">
              <a:buFont typeface="Arial" panose="020B0604020202020204" pitchFamily="34" charset="0"/>
              <a:buChar char="•"/>
            </a:pPr>
            <a:r>
              <a:rPr lang="en-IN" sz="3200" dirty="0">
                <a:hlinkClick r:id="rId5"/>
              </a:rPr>
              <a:t>Lumen learning</a:t>
            </a:r>
            <a:r>
              <a:rPr lang="en-IN" sz="3200" dirty="0"/>
              <a:t>​</a:t>
            </a:r>
          </a:p>
          <a:p>
            <a:pPr lvl="0">
              <a:buFont typeface="Arial" panose="020B0604020202020204" pitchFamily="34" charset="0"/>
              <a:buChar char="•"/>
            </a:pPr>
            <a:r>
              <a:rPr lang="en-IN" sz="3200" dirty="0"/>
              <a:t>Khan Academy</a:t>
            </a:r>
            <a:r>
              <a:rPr lang="en-US" sz="3200" dirty="0"/>
              <a:t>​</a:t>
            </a:r>
          </a:p>
          <a:p>
            <a:pPr lvl="0">
              <a:buFont typeface="Arial" panose="020B0604020202020204" pitchFamily="34" charset="0"/>
              <a:buChar char="•"/>
            </a:pPr>
            <a:r>
              <a:rPr lang="en-IN" sz="3200" dirty="0">
                <a:hlinkClick r:id="rId6"/>
              </a:rPr>
              <a:t>PHET Simulations</a:t>
            </a:r>
            <a:r>
              <a:rPr lang="en-IN" sz="3200" dirty="0"/>
              <a:t>​</a:t>
            </a:r>
          </a:p>
          <a:p>
            <a:pPr lvl="0">
              <a:buFont typeface="Arial" panose="020B0604020202020204" pitchFamily="34" charset="0"/>
              <a:buChar char="•"/>
            </a:pPr>
            <a:r>
              <a:rPr lang="en-IN" sz="3200" dirty="0">
                <a:hlinkClick r:id="rId7"/>
              </a:rPr>
              <a:t>Skills Commons</a:t>
            </a:r>
            <a:r>
              <a:rPr lang="en-IN" sz="3200" dirty="0"/>
              <a:t>​</a:t>
            </a:r>
          </a:p>
          <a:p>
            <a:endParaRPr lang="en-US" sz="3200" dirty="0"/>
          </a:p>
        </p:txBody>
      </p:sp>
    </p:spTree>
    <p:extLst>
      <p:ext uri="{BB962C8B-B14F-4D97-AF65-F5344CB8AC3E}">
        <p14:creationId xmlns:p14="http://schemas.microsoft.com/office/powerpoint/2010/main" val="198843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5408-FD53-FAD3-021C-47929CBB2095}"/>
              </a:ext>
            </a:extLst>
          </p:cNvPr>
          <p:cNvSpPr>
            <a:spLocks noGrp="1"/>
          </p:cNvSpPr>
          <p:nvPr>
            <p:ph type="title"/>
          </p:nvPr>
        </p:nvSpPr>
        <p:spPr>
          <a:xfrm>
            <a:off x="0" y="18255"/>
            <a:ext cx="11353800" cy="1325563"/>
          </a:xfrm>
        </p:spPr>
        <p:txBody>
          <a:bodyPr>
            <a:normAutofit/>
          </a:bodyPr>
          <a:lstStyle/>
          <a:p>
            <a:r>
              <a:rPr lang="hi-IN" sz="4000" dirty="0"/>
              <a:t>ओईआर तक पहुँचने में रिपॉजिटरी की भूमिका</a:t>
            </a:r>
            <a:endParaRPr lang="en-US" sz="4000" dirty="0"/>
          </a:p>
        </p:txBody>
      </p:sp>
      <p:sp>
        <p:nvSpPr>
          <p:cNvPr id="3" name="Content Placeholder 2">
            <a:extLst>
              <a:ext uri="{FF2B5EF4-FFF2-40B4-BE49-F238E27FC236}">
                <a16:creationId xmlns:a16="http://schemas.microsoft.com/office/drawing/2014/main" id="{1C7A8024-4261-5C39-7110-0310ED732F16}"/>
              </a:ext>
            </a:extLst>
          </p:cNvPr>
          <p:cNvSpPr>
            <a:spLocks noGrp="1"/>
          </p:cNvSpPr>
          <p:nvPr>
            <p:ph idx="1"/>
          </p:nvPr>
        </p:nvSpPr>
        <p:spPr/>
        <p:txBody>
          <a:bodyPr>
            <a:noAutofit/>
          </a:bodyPr>
          <a:lstStyle/>
          <a:p>
            <a:r>
              <a:rPr lang="hi-IN" sz="3600" dirty="0"/>
              <a:t>खुले तौर पर लाइसेंस प्राप्त सामग्री खोजें और खोजने योग्य</a:t>
            </a:r>
            <a:endParaRPr lang="en-US" sz="3600" dirty="0"/>
          </a:p>
          <a:p>
            <a:r>
              <a:rPr lang="hi-IN" sz="3600" dirty="0"/>
              <a:t>गुणवत्ता, सहकर्मी द्वारा समीक्षा की गई </a:t>
            </a:r>
            <a:endParaRPr lang="en-US" sz="3600" dirty="0"/>
          </a:p>
          <a:p>
            <a:r>
              <a:rPr lang="hi-IN" sz="3600" dirty="0"/>
              <a:t>केंद्रीकृत </a:t>
            </a:r>
            <a:endParaRPr lang="en-US" sz="3600" dirty="0"/>
          </a:p>
          <a:p>
            <a:r>
              <a:rPr lang="hi-IN" sz="3600" dirty="0"/>
              <a:t>धारणीय</a:t>
            </a:r>
            <a:endParaRPr lang="en-US" sz="3600" dirty="0"/>
          </a:p>
          <a:p>
            <a:r>
              <a:rPr lang="hi-IN" sz="3600" dirty="0"/>
              <a:t>संलेखन विकल्प के साथ</a:t>
            </a:r>
            <a:r>
              <a:rPr lang="en-US" sz="3600" dirty="0"/>
              <a:t> </a:t>
            </a:r>
            <a:r>
              <a:rPr lang="hi-IN" sz="3600" dirty="0"/>
              <a:t>सुलभ ओपन सामग्री का समर्थन</a:t>
            </a:r>
            <a:endParaRPr lang="en-US" sz="3600" dirty="0"/>
          </a:p>
        </p:txBody>
      </p:sp>
    </p:spTree>
    <p:extLst>
      <p:ext uri="{BB962C8B-B14F-4D97-AF65-F5344CB8AC3E}">
        <p14:creationId xmlns:p14="http://schemas.microsoft.com/office/powerpoint/2010/main" val="94735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63FA-C8D8-3A2E-662F-4C4A4DD9E7C2}"/>
              </a:ext>
            </a:extLst>
          </p:cNvPr>
          <p:cNvSpPr>
            <a:spLocks noGrp="1"/>
          </p:cNvSpPr>
          <p:nvPr>
            <p:ph type="title"/>
          </p:nvPr>
        </p:nvSpPr>
        <p:spPr>
          <a:xfrm>
            <a:off x="0" y="-114300"/>
            <a:ext cx="12192000" cy="1325563"/>
          </a:xfrm>
        </p:spPr>
        <p:txBody>
          <a:bodyPr>
            <a:normAutofit fontScale="90000"/>
          </a:bodyPr>
          <a:lstStyle/>
          <a:p>
            <a:r>
              <a:rPr lang="hi-IN" sz="4800" dirty="0"/>
              <a:t>कोविड-19 के दौरान उपयोग की जाने वाली रिपॉजिटरी</a:t>
            </a:r>
            <a:endParaRPr lang="en-US" sz="4800" dirty="0"/>
          </a:p>
        </p:txBody>
      </p:sp>
      <p:pic>
        <p:nvPicPr>
          <p:cNvPr id="4" name="Picture 3">
            <a:extLst>
              <a:ext uri="{FF2B5EF4-FFF2-40B4-BE49-F238E27FC236}">
                <a16:creationId xmlns:a16="http://schemas.microsoft.com/office/drawing/2014/main" id="{414AE7EF-DE2D-E652-6E2D-440E1D4DF2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27899" y="1000893"/>
            <a:ext cx="6336203" cy="4856215"/>
          </a:xfrm>
          <a:prstGeom prst="rect">
            <a:avLst/>
          </a:prstGeom>
        </p:spPr>
      </p:pic>
      <p:sp>
        <p:nvSpPr>
          <p:cNvPr id="6" name="TextBox 5">
            <a:extLst>
              <a:ext uri="{FF2B5EF4-FFF2-40B4-BE49-F238E27FC236}">
                <a16:creationId xmlns:a16="http://schemas.microsoft.com/office/drawing/2014/main" id="{0F2D34A8-D0A6-E451-4C07-1D919277AB8A}"/>
              </a:ext>
            </a:extLst>
          </p:cNvPr>
          <p:cNvSpPr txBox="1"/>
          <p:nvPr/>
        </p:nvSpPr>
        <p:spPr>
          <a:xfrm>
            <a:off x="100554" y="6034647"/>
            <a:ext cx="12833020" cy="502766"/>
          </a:xfrm>
          <a:prstGeom prst="rect">
            <a:avLst/>
          </a:prstGeom>
          <a:noFill/>
        </p:spPr>
        <p:txBody>
          <a:bodyPr wrap="square">
            <a:spAutoFit/>
          </a:bodyPr>
          <a:lstStyle/>
          <a:p>
            <a:r>
              <a:rPr lang="en-IN" sz="2667" dirty="0"/>
              <a:t>From the report of </a:t>
            </a:r>
            <a:r>
              <a:rPr lang="en-IN" sz="2667" dirty="0">
                <a:hlinkClick r:id="rId4"/>
              </a:rPr>
              <a:t>Open Educational Resources in the Commonwealth 2021</a:t>
            </a:r>
            <a:endParaRPr lang="en-US" sz="2667" dirty="0"/>
          </a:p>
        </p:txBody>
      </p:sp>
    </p:spTree>
    <p:extLst>
      <p:ext uri="{BB962C8B-B14F-4D97-AF65-F5344CB8AC3E}">
        <p14:creationId xmlns:p14="http://schemas.microsoft.com/office/powerpoint/2010/main" val="1284972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169</TotalTime>
  <Words>636</Words>
  <Application>Microsoft Macintosh PowerPoint</Application>
  <PresentationFormat>Widescreen</PresentationFormat>
  <Paragraphs>94</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Century Gothic</vt:lpstr>
      <vt:lpstr>Noto Sans</vt:lpstr>
      <vt:lpstr>Roboto</vt:lpstr>
      <vt:lpstr>Mesh</vt:lpstr>
      <vt:lpstr>ओईआर(OER)के कोष /भंडार</vt:lpstr>
      <vt:lpstr>इस वेबिनार के अंत तक...</vt:lpstr>
      <vt:lpstr>पुनर्कथन: ओईआर</vt:lpstr>
      <vt:lpstr>पुनर्कथन: क्रिएटिव कॉमन्स लाइसेंस</vt:lpstr>
      <vt:lpstr>रिपोजिटरी क्या है?</vt:lpstr>
      <vt:lpstr>ओईआर रिपॉजिटरी के उदाहरण (भारत)</vt:lpstr>
      <vt:lpstr>ओईआर रिपॉजिटरी</vt:lpstr>
      <vt:lpstr>ओईआर तक पहुँचने में रिपॉजिटरी की भूमिका</vt:lpstr>
      <vt:lpstr>कोविड-19 के दौरान उपयोग की जाने वाली रिपॉजिटरी</vt:lpstr>
      <vt:lpstr>ओईआर रिपॉजिटरी खोजना</vt:lpstr>
      <vt:lpstr>आइए OER रिपोजिटरीज़ का अन्वेषण करें</vt:lpstr>
      <vt:lpstr>DEMO_DIKSHA</vt:lpstr>
      <vt:lpstr>DEMO_OER Commons</vt:lpstr>
      <vt:lpstr>विविध और समावेशी कक्षाओं में ओईआर</vt:lpstr>
      <vt:lpstr>भविष्य के प्रवृत्तियों / रुझान</vt:lpstr>
      <vt:lpstr>ओईआर न केवल शैक्षिक संसाधनों तक निःशुल्क पहुंच है…</vt:lpstr>
      <vt:lpstr>योगदान और सहयोग</vt:lpstr>
      <vt:lpstr>धन्यवाद!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sushumna rao</dc:creator>
  <cp:lastModifiedBy>sushumna rao</cp:lastModifiedBy>
  <cp:revision>2</cp:revision>
  <dcterms:created xsi:type="dcterms:W3CDTF">2024-07-12T06:48:06Z</dcterms:created>
  <dcterms:modified xsi:type="dcterms:W3CDTF">2024-07-12T09:37:55Z</dcterms:modified>
</cp:coreProperties>
</file>