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y="6858000" cx="12192000"/>
  <p:notesSz cx="6858000" cy="9144000"/>
  <p:embeddedFontLst>
    <p:embeddedFont>
      <p:font typeface="Proxima Nova"/>
      <p:regular r:id="rId31"/>
      <p:bold r:id="rId32"/>
      <p:italic r:id="rId33"/>
      <p:boldItalic r:id="rId34"/>
    </p:embeddedFont>
    <p:embeddedFont>
      <p:font typeface="Lato"/>
      <p:regular r:id="rId35"/>
      <p:bold r:id="rId36"/>
      <p:italic r:id="rId37"/>
      <p:boldItalic r:id="rId38"/>
    </p:embeddedFont>
    <p:embeddedFont>
      <p:font typeface="Century Gothic"/>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3" roundtripDataSignature="AMtx7miGR3Jc5cvpkglWtW8KeOg67Yic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CenturyGothic-bold.fntdata"/><Relationship Id="rId20" Type="http://schemas.openxmlformats.org/officeDocument/2006/relationships/slide" Target="slides/slide16.xml"/><Relationship Id="rId42" Type="http://schemas.openxmlformats.org/officeDocument/2006/relationships/font" Target="fonts/CenturyGothic-boldItalic.fntdata"/><Relationship Id="rId41" Type="http://schemas.openxmlformats.org/officeDocument/2006/relationships/font" Target="fonts/CenturyGothic-italic.fntdata"/><Relationship Id="rId22" Type="http://schemas.openxmlformats.org/officeDocument/2006/relationships/slide" Target="slides/slide18.xml"/><Relationship Id="rId21" Type="http://schemas.openxmlformats.org/officeDocument/2006/relationships/slide" Target="slides/slide17.xml"/><Relationship Id="rId43" Type="http://customschemas.google.com/relationships/presentationmetadata" Target="meta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ProximaNova-regular.fntdata"/><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ProximaNova-italic.fntdata"/><Relationship Id="rId10" Type="http://schemas.openxmlformats.org/officeDocument/2006/relationships/slide" Target="slides/slide6.xml"/><Relationship Id="rId32" Type="http://schemas.openxmlformats.org/officeDocument/2006/relationships/font" Target="fonts/ProximaNova-bold.fntdata"/><Relationship Id="rId13" Type="http://schemas.openxmlformats.org/officeDocument/2006/relationships/slide" Target="slides/slide9.xml"/><Relationship Id="rId35" Type="http://schemas.openxmlformats.org/officeDocument/2006/relationships/font" Target="fonts/Lato-regular.fntdata"/><Relationship Id="rId12" Type="http://schemas.openxmlformats.org/officeDocument/2006/relationships/slide" Target="slides/slide8.xml"/><Relationship Id="rId34" Type="http://schemas.openxmlformats.org/officeDocument/2006/relationships/font" Target="fonts/ProximaNova-boldItalic.fntdata"/><Relationship Id="rId15" Type="http://schemas.openxmlformats.org/officeDocument/2006/relationships/slide" Target="slides/slide11.xml"/><Relationship Id="rId37" Type="http://schemas.openxmlformats.org/officeDocument/2006/relationships/font" Target="fonts/Lato-italic.fntdata"/><Relationship Id="rId14" Type="http://schemas.openxmlformats.org/officeDocument/2006/relationships/slide" Target="slides/slide10.xml"/><Relationship Id="rId36" Type="http://schemas.openxmlformats.org/officeDocument/2006/relationships/font" Target="fonts/Lato-bold.fntdata"/><Relationship Id="rId17" Type="http://schemas.openxmlformats.org/officeDocument/2006/relationships/slide" Target="slides/slide13.xml"/><Relationship Id="rId39" Type="http://schemas.openxmlformats.org/officeDocument/2006/relationships/font" Target="fonts/CenturyGothic-regular.fntdata"/><Relationship Id="rId16" Type="http://schemas.openxmlformats.org/officeDocument/2006/relationships/slide" Target="slides/slide12.xml"/><Relationship Id="rId38" Type="http://schemas.openxmlformats.org/officeDocument/2006/relationships/font" Target="fonts/Lato-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 name="Google Shape;9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2e5b4182210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8" name="Google Shape;338;g2e5b418221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IN">
                <a:solidFill>
                  <a:srgbClr val="595959"/>
                </a:solidFill>
                <a:latin typeface="Lato"/>
                <a:ea typeface="Lato"/>
                <a:cs typeface="Lato"/>
                <a:sym typeface="Lato"/>
              </a:rPr>
              <a:t>The mobile design has undergone a refreshing transformation, featuring a new color scheme and icon set to enhance visual appeal and user engagement. Following discussions with NCERT, we have decided to adopt the PANTONE Color of the Year, ensuring our design remains contemporary and aligned with current trends. Moving forward, our color scheme will dynamically change each year to reflect the designated PANTONE color. Additionally, we plan to adapt the mobile color theme to coincide with major Indian festivals such as Holi, Republic Day, Independence Day, Dusshera, Diwali, and Christmas, with the final festival list to be confirmed by NCERT.</a:t>
            </a:r>
            <a:endParaRPr>
              <a:solidFill>
                <a:srgbClr val="595959"/>
              </a:solidFill>
              <a:latin typeface="Lato"/>
              <a:ea typeface="Lato"/>
              <a:cs typeface="Lato"/>
              <a:sym typeface="Lato"/>
            </a:endParaRPr>
          </a:p>
          <a:p>
            <a:pPr indent="0" lvl="0" marL="0" rtl="0" algn="l">
              <a:lnSpc>
                <a:spcPct val="115000"/>
              </a:lnSpc>
              <a:spcBef>
                <a:spcPts val="1200"/>
              </a:spcBef>
              <a:spcAft>
                <a:spcPts val="1200"/>
              </a:spcAft>
              <a:buClr>
                <a:schemeClr val="dk1"/>
              </a:buClr>
              <a:buSzPts val="1100"/>
              <a:buFont typeface="Arial"/>
              <a:buNone/>
            </a:pPr>
            <a:r>
              <a:rPr lang="en-IN">
                <a:solidFill>
                  <a:srgbClr val="595959"/>
                </a:solidFill>
                <a:latin typeface="Lato"/>
                <a:ea typeface="Lato"/>
                <a:cs typeface="Lato"/>
                <a:sym typeface="Lato"/>
              </a:rPr>
              <a:t>Furthermore, we have streamlined the landing page of the mobile app to deliver a more intuitive user experience, simplifying navigation and enhancing accessibility for our users.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7371737fa1_3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g27371737fa1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e5757c27dd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2e5757c27dd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g2e5757c27dd_1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e5b4182210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g2e5b4182210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g2e5b4182210_0_1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IN"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e5757c27dd_1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g2e5757c27dd_1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e5757c27dd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 name="Google Shape;244;g2e5757c27dd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sp>
        <p:nvSpPr>
          <p:cNvPr id="85" name="Google Shape;85;g2e5b4182210_0_150"/>
          <p:cNvSpPr txBox="1"/>
          <p:nvPr>
            <p:ph type="title"/>
          </p:nvPr>
        </p:nvSpPr>
        <p:spPr>
          <a:xfrm>
            <a:off x="415600" y="593367"/>
            <a:ext cx="11360700" cy="763500"/>
          </a:xfrm>
          <a:prstGeom prst="rect">
            <a:avLst/>
          </a:prstGeom>
          <a:noFill/>
          <a:ln>
            <a:noFill/>
          </a:ln>
        </p:spPr>
        <p:txBody>
          <a:bodyPr anchorCtr="0" anchor="t" bIns="91425" lIns="91425" spcFirstLastPara="1" rIns="91425" wrap="square" tIns="91425">
            <a:normAutofit/>
          </a:bodyPr>
          <a:lstStyle>
            <a:lvl1pPr lvl="0" rtl="0" algn="r">
              <a:lnSpc>
                <a:spcPct val="90000"/>
              </a:lnSpc>
              <a:spcBef>
                <a:spcPts val="0"/>
              </a:spcBef>
              <a:spcAft>
                <a:spcPts val="0"/>
              </a:spcAft>
              <a:buClr>
                <a:schemeClr val="dk1"/>
              </a:buClr>
              <a:buSzPts val="3000"/>
              <a:buFont typeface="Century Gothic"/>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86" name="Google Shape;86;g2e5b4182210_0_150"/>
          <p:cNvSpPr txBox="1"/>
          <p:nvPr>
            <p:ph idx="1" type="body"/>
          </p:nvPr>
        </p:nvSpPr>
        <p:spPr>
          <a:xfrm>
            <a:off x="415600" y="1536633"/>
            <a:ext cx="11360700" cy="4555200"/>
          </a:xfrm>
          <a:prstGeom prst="rect">
            <a:avLst/>
          </a:prstGeom>
          <a:noFill/>
          <a:ln>
            <a:noFill/>
          </a:ln>
        </p:spPr>
        <p:txBody>
          <a:bodyPr anchorCtr="0" anchor="t" bIns="91425" lIns="91425" spcFirstLastPara="1" rIns="91425" wrap="square" tIns="91425">
            <a:normAutofit/>
          </a:bodyPr>
          <a:lstStyle>
            <a:lvl1pPr indent="-342900" lvl="0" marL="457200" rtl="0" algn="l">
              <a:lnSpc>
                <a:spcPct val="90000"/>
              </a:lnSpc>
              <a:spcBef>
                <a:spcPts val="0"/>
              </a:spcBef>
              <a:spcAft>
                <a:spcPts val="0"/>
              </a:spcAft>
              <a:buClr>
                <a:schemeClr val="dk1"/>
              </a:buClr>
              <a:buSzPts val="1800"/>
              <a:buChar char="●"/>
              <a:defRPr/>
            </a:lvl1pPr>
            <a:lvl2pPr indent="-317500" lvl="1" marL="914400" rtl="0" algn="l">
              <a:lnSpc>
                <a:spcPct val="90000"/>
              </a:lnSpc>
              <a:spcBef>
                <a:spcPts val="0"/>
              </a:spcBef>
              <a:spcAft>
                <a:spcPts val="0"/>
              </a:spcAft>
              <a:buClr>
                <a:schemeClr val="dk1"/>
              </a:buClr>
              <a:buSzPts val="1400"/>
              <a:buChar char="○"/>
              <a:defRPr/>
            </a:lvl2pPr>
            <a:lvl3pPr indent="-317500" lvl="2" marL="1371600" rtl="0" algn="l">
              <a:lnSpc>
                <a:spcPct val="90000"/>
              </a:lnSpc>
              <a:spcBef>
                <a:spcPts val="0"/>
              </a:spcBef>
              <a:spcAft>
                <a:spcPts val="0"/>
              </a:spcAft>
              <a:buClr>
                <a:schemeClr val="dk1"/>
              </a:buClr>
              <a:buSzPts val="1400"/>
              <a:buChar char="■"/>
              <a:defRPr/>
            </a:lvl3pPr>
            <a:lvl4pPr indent="-317500" lvl="3" marL="1828800" rtl="0" algn="l">
              <a:lnSpc>
                <a:spcPct val="90000"/>
              </a:lnSpc>
              <a:spcBef>
                <a:spcPts val="0"/>
              </a:spcBef>
              <a:spcAft>
                <a:spcPts val="0"/>
              </a:spcAft>
              <a:buClr>
                <a:schemeClr val="dk1"/>
              </a:buClr>
              <a:buSzPts val="1400"/>
              <a:buChar char="●"/>
              <a:defRPr/>
            </a:lvl4pPr>
            <a:lvl5pPr indent="-317500" lvl="4" marL="2286000" rtl="0" algn="l">
              <a:lnSpc>
                <a:spcPct val="90000"/>
              </a:lnSpc>
              <a:spcBef>
                <a:spcPts val="0"/>
              </a:spcBef>
              <a:spcAft>
                <a:spcPts val="0"/>
              </a:spcAft>
              <a:buClr>
                <a:schemeClr val="dk1"/>
              </a:buClr>
              <a:buSzPts val="1400"/>
              <a:buChar char="○"/>
              <a:defRPr/>
            </a:lvl5pPr>
            <a:lvl6pPr indent="-317500" lvl="5" marL="2743200" rtl="0" algn="l">
              <a:lnSpc>
                <a:spcPct val="90000"/>
              </a:lnSpc>
              <a:spcBef>
                <a:spcPts val="0"/>
              </a:spcBef>
              <a:spcAft>
                <a:spcPts val="0"/>
              </a:spcAft>
              <a:buClr>
                <a:schemeClr val="dk1"/>
              </a:buClr>
              <a:buSzPts val="1400"/>
              <a:buChar char="■"/>
              <a:defRPr/>
            </a:lvl6pPr>
            <a:lvl7pPr indent="-317500" lvl="6" marL="3200400" rtl="0" algn="l">
              <a:lnSpc>
                <a:spcPct val="90000"/>
              </a:lnSpc>
              <a:spcBef>
                <a:spcPts val="0"/>
              </a:spcBef>
              <a:spcAft>
                <a:spcPts val="0"/>
              </a:spcAft>
              <a:buClr>
                <a:schemeClr val="dk1"/>
              </a:buClr>
              <a:buSzPts val="1400"/>
              <a:buChar char="●"/>
              <a:defRPr/>
            </a:lvl7pPr>
            <a:lvl8pPr indent="-317500" lvl="7" marL="3657600" rtl="0" algn="l">
              <a:lnSpc>
                <a:spcPct val="90000"/>
              </a:lnSpc>
              <a:spcBef>
                <a:spcPts val="0"/>
              </a:spcBef>
              <a:spcAft>
                <a:spcPts val="0"/>
              </a:spcAft>
              <a:buClr>
                <a:schemeClr val="dk1"/>
              </a:buClr>
              <a:buSzPts val="1400"/>
              <a:buChar char="○"/>
              <a:defRPr/>
            </a:lvl8pPr>
            <a:lvl9pPr indent="-317500" lvl="8" marL="4114800" rtl="0" algn="l">
              <a:lnSpc>
                <a:spcPct val="90000"/>
              </a:lnSpc>
              <a:spcBef>
                <a:spcPts val="0"/>
              </a:spcBef>
              <a:spcAft>
                <a:spcPts val="0"/>
              </a:spcAft>
              <a:buClr>
                <a:schemeClr val="dk1"/>
              </a:buClr>
              <a:buSzPts val="1400"/>
              <a:buChar char="■"/>
              <a:defRPr/>
            </a:lvl9pPr>
          </a:lstStyle>
          <a:p/>
        </p:txBody>
      </p:sp>
      <p:sp>
        <p:nvSpPr>
          <p:cNvPr id="87" name="Google Shape;87;g2e5b4182210_0_150"/>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rmAutofit/>
          </a:bodyPr>
          <a:lstStyle>
            <a:lvl1pPr indent="0" lvl="0"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1pPr>
            <a:lvl2pPr indent="0" lvl="1"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2pPr>
            <a:lvl3pPr indent="0" lvl="2"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3pPr>
            <a:lvl4pPr indent="0" lvl="3"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4pPr>
            <a:lvl5pPr indent="0" lvl="4"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5pPr>
            <a:lvl6pPr indent="0" lvl="5"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6pPr>
            <a:lvl7pPr indent="0" lvl="6"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7pPr>
            <a:lvl8pPr indent="0" lvl="7"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8pPr>
            <a:lvl9pPr indent="0" lvl="8" marL="0" rtl="0" algn="r">
              <a:buClr>
                <a:srgbClr val="888888"/>
              </a:buClr>
              <a:buSzPts val="1050"/>
              <a:buFont typeface="Century Gothic"/>
              <a:buNone/>
              <a:defRPr b="0" i="0" sz="1050" u="none" cap="none" strike="noStrike">
                <a:solidFill>
                  <a:srgbClr val="888888"/>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5"/>
          <p:cNvSpPr/>
          <p:nvPr>
            <p:ph idx="2" type="pic"/>
          </p:nvPr>
        </p:nvSpPr>
        <p:spPr>
          <a:xfrm>
            <a:off x="5183188" y="987425"/>
            <a:ext cx="6172200" cy="4873625"/>
          </a:xfrm>
          <a:prstGeom prst="rect">
            <a:avLst/>
          </a:prstGeom>
          <a:noFill/>
          <a:ln>
            <a:noFill/>
          </a:ln>
        </p:spPr>
      </p:sp>
      <p:sp>
        <p:nvSpPr>
          <p:cNvPr id="68" name="Google Shape;68;p3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4.png"/><Relationship Id="rId5" Type="http://schemas.openxmlformats.org/officeDocument/2006/relationships/image" Target="../media/image28.png"/><Relationship Id="rId6"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4.pn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diksha.gov.in/help/getting-started/recover-password/index.html" TargetMode="External"/><Relationship Id="rId4" Type="http://schemas.openxmlformats.org/officeDocument/2006/relationships/hyperlink" Target="https://diksha.gov.in/help/getting-started/diksha-mobile-app/accessing-app.html#logging-in-with-google" TargetMode="External"/><Relationship Id="rId5" Type="http://schemas.openxmlformats.org/officeDocument/2006/relationships/hyperlink" Target="https://diksha.gov.in/help/getting-started/diksha-mobile-app/accessing-app.html#logging-in-with-state-system" TargetMode="External"/><Relationship Id="rId6"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7.jpg"/><Relationship Id="rId4" Type="http://schemas.openxmlformats.org/officeDocument/2006/relationships/image" Target="../media/image20.jpg"/><Relationship Id="rId5" Type="http://schemas.openxmlformats.org/officeDocument/2006/relationships/image" Target="../media/image2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iksha.gov.in/help/getting-started/explore-diksha/diksha.gov.in" TargetMode="Externa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6.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 Id="rId4" Type="http://schemas.openxmlformats.org/officeDocument/2006/relationships/image" Target="../media/image32.png"/><Relationship Id="rId5"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9.png"/><Relationship Id="rId6" Type="http://schemas.openxmlformats.org/officeDocument/2006/relationships/image" Target="../media/image2.png"/><Relationship Id="rId7"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15.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3" name="Google Shape;93;p1"/>
          <p:cNvSpPr txBox="1"/>
          <p:nvPr>
            <p:ph type="ctrTitle"/>
          </p:nvPr>
        </p:nvSpPr>
        <p:spPr>
          <a:xfrm>
            <a:off x="1620588" y="2127875"/>
            <a:ext cx="8950800" cy="2387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4600"/>
              <a:buFont typeface="Calibri"/>
              <a:buNone/>
            </a:pPr>
            <a:r>
              <a:rPr b="1" lang="en-IN" sz="5400">
                <a:latin typeface="Times New Roman"/>
                <a:ea typeface="Times New Roman"/>
                <a:cs typeface="Times New Roman"/>
                <a:sym typeface="Times New Roman"/>
              </a:rPr>
              <a:t>DIKSHA </a:t>
            </a:r>
            <a:br>
              <a:rPr b="1" lang="en-IN" sz="4600">
                <a:latin typeface="Times New Roman"/>
                <a:ea typeface="Times New Roman"/>
                <a:cs typeface="Times New Roman"/>
                <a:sym typeface="Times New Roman"/>
              </a:rPr>
            </a:br>
            <a:r>
              <a:rPr lang="en-IN" sz="4600">
                <a:latin typeface="Times New Roman"/>
                <a:ea typeface="Times New Roman"/>
                <a:cs typeface="Times New Roman"/>
                <a:sym typeface="Times New Roman"/>
              </a:rPr>
              <a:t>Home Page and it’s Navigation </a:t>
            </a:r>
            <a:endParaRPr>
              <a:latin typeface="Times New Roman"/>
              <a:ea typeface="Times New Roman"/>
              <a:cs typeface="Times New Roman"/>
              <a:sym typeface="Times New Roman"/>
            </a:endParaRPr>
          </a:p>
        </p:txBody>
      </p:sp>
      <p:grpSp>
        <p:nvGrpSpPr>
          <p:cNvPr id="94" name="Google Shape;94;p1"/>
          <p:cNvGrpSpPr/>
          <p:nvPr/>
        </p:nvGrpSpPr>
        <p:grpSpPr>
          <a:xfrm>
            <a:off x="0" y="2984992"/>
            <a:ext cx="731521" cy="673460"/>
            <a:chOff x="3940602" y="308034"/>
            <a:chExt cx="2116791" cy="3428999"/>
          </a:xfrm>
        </p:grpSpPr>
        <p:sp>
          <p:nvSpPr>
            <p:cNvPr id="95" name="Google Shape;95;p1"/>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6" name="Google Shape;96;p1"/>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97" name="Google Shape;97;p1"/>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98" name="Google Shape;98;p1"/>
          <p:cNvSpPr/>
          <p:nvPr/>
        </p:nvSpPr>
        <p:spPr>
          <a:xfrm flipH="1">
            <a:off x="10697670" y="0"/>
            <a:ext cx="1494330" cy="6858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DIKSHA - for School Education - Apps on Google Play" id="99" name="Google Shape;99;p1"/>
          <p:cNvPicPr preferRelativeResize="0"/>
          <p:nvPr/>
        </p:nvPicPr>
        <p:blipFill rotWithShape="1">
          <a:blip r:embed="rId3">
            <a:alphaModFix/>
          </a:blip>
          <a:srcRect b="0" l="0" r="0" t="0"/>
          <a:stretch/>
        </p:blipFill>
        <p:spPr>
          <a:xfrm>
            <a:off x="4578775" y="115400"/>
            <a:ext cx="1380375" cy="1380375"/>
          </a:xfrm>
          <a:prstGeom prst="rect">
            <a:avLst/>
          </a:prstGeom>
          <a:noFill/>
          <a:ln>
            <a:noFill/>
          </a:ln>
        </p:spPr>
      </p:pic>
      <p:pic>
        <p:nvPicPr>
          <p:cNvPr id="100" name="Google Shape;100;p1"/>
          <p:cNvPicPr preferRelativeResize="0"/>
          <p:nvPr/>
        </p:nvPicPr>
        <p:blipFill>
          <a:blip r:embed="rId4">
            <a:alphaModFix/>
          </a:blip>
          <a:stretch>
            <a:fillRect/>
          </a:stretch>
        </p:blipFill>
        <p:spPr>
          <a:xfrm>
            <a:off x="9273300" y="0"/>
            <a:ext cx="1066800" cy="1609725"/>
          </a:xfrm>
          <a:prstGeom prst="rect">
            <a:avLst/>
          </a:prstGeom>
          <a:noFill/>
          <a:ln>
            <a:noFill/>
          </a:ln>
        </p:spPr>
      </p:pic>
      <p:pic>
        <p:nvPicPr>
          <p:cNvPr id="101" name="Google Shape;101;p1"/>
          <p:cNvPicPr preferRelativeResize="0"/>
          <p:nvPr/>
        </p:nvPicPr>
        <p:blipFill>
          <a:blip r:embed="rId5">
            <a:alphaModFix/>
          </a:blip>
          <a:stretch>
            <a:fillRect/>
          </a:stretch>
        </p:blipFill>
        <p:spPr>
          <a:xfrm>
            <a:off x="311775" y="5033725"/>
            <a:ext cx="10028324" cy="1089650"/>
          </a:xfrm>
          <a:prstGeom prst="rect">
            <a:avLst/>
          </a:prstGeom>
          <a:solidFill>
            <a:schemeClr val="lt1"/>
          </a:solidFill>
          <a:ln>
            <a:noFill/>
          </a:ln>
        </p:spPr>
      </p:pic>
      <p:pic>
        <p:nvPicPr>
          <p:cNvPr descr="How many types of government in India - National Parliaments Facts" id="102" name="Google Shape;102;p1"/>
          <p:cNvPicPr preferRelativeResize="0"/>
          <p:nvPr/>
        </p:nvPicPr>
        <p:blipFill rotWithShape="1">
          <a:blip r:embed="rId6">
            <a:alphaModFix/>
          </a:blip>
          <a:srcRect b="5499" l="0" r="0" t="0"/>
          <a:stretch/>
        </p:blipFill>
        <p:spPr>
          <a:xfrm>
            <a:off x="1042900" y="219675"/>
            <a:ext cx="1380372" cy="118771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3" name="Shape 253"/>
        <p:cNvGrpSpPr/>
        <p:nvPr/>
      </p:nvGrpSpPr>
      <p:grpSpPr>
        <a:xfrm>
          <a:off x="0" y="0"/>
          <a:ext cx="0" cy="0"/>
          <a:chOff x="0" y="0"/>
          <a:chExt cx="0" cy="0"/>
        </a:xfrm>
      </p:grpSpPr>
      <p:sp>
        <p:nvSpPr>
          <p:cNvPr id="254" name="Google Shape;254;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5" name="Google Shape;255;p6"/>
          <p:cNvSpPr txBox="1"/>
          <p:nvPr>
            <p:ph type="title"/>
          </p:nvPr>
        </p:nvSpPr>
        <p:spPr>
          <a:xfrm>
            <a:off x="841248" y="251312"/>
            <a:ext cx="10506456" cy="1010264"/>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IN"/>
              <a:t>Ways to access </a:t>
            </a:r>
            <a:r>
              <a:rPr b="1" lang="en-IN"/>
              <a:t>DIKSHA</a:t>
            </a:r>
            <a:endParaRPr/>
          </a:p>
        </p:txBody>
      </p:sp>
      <p:sp>
        <p:nvSpPr>
          <p:cNvPr id="256" name="Google Shape;256;p6"/>
          <p:cNvSpPr/>
          <p:nvPr/>
        </p:nvSpPr>
        <p:spPr>
          <a:xfrm>
            <a:off x="0" y="417618"/>
            <a:ext cx="128016" cy="63141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57" name="Google Shape;257;p6"/>
          <p:cNvSpPr/>
          <p:nvPr/>
        </p:nvSpPr>
        <p:spPr>
          <a:xfrm>
            <a:off x="841248" y="1380864"/>
            <a:ext cx="10506456"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258" name="Google Shape;258;p6"/>
          <p:cNvGrpSpPr/>
          <p:nvPr/>
        </p:nvGrpSpPr>
        <p:grpSpPr>
          <a:xfrm>
            <a:off x="838200" y="1650781"/>
            <a:ext cx="10506456" cy="4583826"/>
            <a:chOff x="0" y="559"/>
            <a:chExt cx="10506456" cy="4583826"/>
          </a:xfrm>
        </p:grpSpPr>
        <p:sp>
          <p:nvSpPr>
            <p:cNvPr id="259" name="Google Shape;259;p6"/>
            <p:cNvSpPr/>
            <p:nvPr/>
          </p:nvSpPr>
          <p:spPr>
            <a:xfrm>
              <a:off x="0" y="559"/>
              <a:ext cx="10506456" cy="1309664"/>
            </a:xfrm>
            <a:prstGeom prst="roundRect">
              <a:avLst>
                <a:gd fmla="val 1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396173" y="295234"/>
              <a:ext cx="720315" cy="720315"/>
            </a:xfrm>
            <a:prstGeom prst="bentArrow">
              <a:avLst>
                <a:gd fmla="val 25000" name="adj1"/>
                <a:gd fmla="val 25000" name="adj2"/>
                <a:gd fmla="val 25000" name="adj3"/>
                <a:gd fmla="val 43750" name="adj4"/>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1512662" y="559"/>
              <a:ext cx="8993793" cy="13096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txBox="1"/>
            <p:nvPr/>
          </p:nvSpPr>
          <p:spPr>
            <a:xfrm>
              <a:off x="1512662" y="559"/>
              <a:ext cx="8993793" cy="1309664"/>
            </a:xfrm>
            <a:prstGeom prst="rect">
              <a:avLst/>
            </a:prstGeom>
            <a:noFill/>
            <a:ln>
              <a:noFill/>
            </a:ln>
          </p:spPr>
          <p:txBody>
            <a:bodyPr anchorCtr="0" anchor="ctr" bIns="138600" lIns="138600" spcFirstLastPara="1" rIns="138600" wrap="square" tIns="138600">
              <a:noAutofit/>
            </a:bodyPr>
            <a:lstStyle/>
            <a:p>
              <a:pPr indent="0" lvl="0" marL="0" marR="0" rtl="0" algn="l">
                <a:lnSpc>
                  <a:spcPct val="90000"/>
                </a:lnSpc>
                <a:spcBef>
                  <a:spcPts val="0"/>
                </a:spcBef>
                <a:spcAft>
                  <a:spcPts val="0"/>
                </a:spcAft>
                <a:buClr>
                  <a:schemeClr val="dk1"/>
                </a:buClr>
                <a:buSzPts val="2000"/>
                <a:buFont typeface="Calibri"/>
                <a:buNone/>
              </a:pPr>
              <a:r>
                <a:rPr b="1" i="0" lang="en-IN" sz="2000" u="none" cap="none" strike="noStrike">
                  <a:solidFill>
                    <a:schemeClr val="dk1"/>
                  </a:solidFill>
                  <a:latin typeface="Calibri"/>
                  <a:ea typeface="Calibri"/>
                  <a:cs typeface="Calibri"/>
                  <a:sym typeface="Calibri"/>
                </a:rPr>
                <a:t>Via Mobile app:</a:t>
              </a:r>
              <a:r>
                <a:rPr b="0" i="0" lang="en-IN" sz="2000" u="none" cap="none" strike="noStrike">
                  <a:solidFill>
                    <a:schemeClr val="dk1"/>
                  </a:solidFill>
                  <a:latin typeface="Calibri"/>
                  <a:ea typeface="Calibri"/>
                  <a:cs typeface="Calibri"/>
                  <a:sym typeface="Calibri"/>
                </a:rPr>
                <a:t> Learners can simply download the mobile app from play store/app store, register themselves and start using it. All types of content ranging from eContent, Assessment/Quiz, PDF, eTextbook are available on the app.</a:t>
              </a:r>
              <a:endParaRPr b="0" i="0" sz="2000" u="none" cap="none" strike="noStrike">
                <a:solidFill>
                  <a:schemeClr val="dk1"/>
                </a:solidFill>
                <a:latin typeface="Calibri"/>
                <a:ea typeface="Calibri"/>
                <a:cs typeface="Calibri"/>
                <a:sym typeface="Calibri"/>
              </a:endParaRPr>
            </a:p>
          </p:txBody>
        </p:sp>
        <p:sp>
          <p:nvSpPr>
            <p:cNvPr id="263" name="Google Shape;263;p6"/>
            <p:cNvSpPr/>
            <p:nvPr/>
          </p:nvSpPr>
          <p:spPr>
            <a:xfrm>
              <a:off x="0" y="1637640"/>
              <a:ext cx="10506456" cy="1309664"/>
            </a:xfrm>
            <a:prstGeom prst="roundRect">
              <a:avLst>
                <a:gd fmla="val 1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a:off x="396173" y="1932315"/>
              <a:ext cx="720315" cy="72031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p:nvPr/>
          </p:nvSpPr>
          <p:spPr>
            <a:xfrm>
              <a:off x="1512662" y="1637640"/>
              <a:ext cx="8993793" cy="13096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txBox="1"/>
            <p:nvPr/>
          </p:nvSpPr>
          <p:spPr>
            <a:xfrm>
              <a:off x="1512662" y="1637640"/>
              <a:ext cx="8993793" cy="1309664"/>
            </a:xfrm>
            <a:prstGeom prst="rect">
              <a:avLst/>
            </a:prstGeom>
            <a:noFill/>
            <a:ln>
              <a:noFill/>
            </a:ln>
          </p:spPr>
          <p:txBody>
            <a:bodyPr anchorCtr="0" anchor="ctr" bIns="138600" lIns="138600" spcFirstLastPara="1" rIns="138600" wrap="square" tIns="138600">
              <a:noAutofit/>
            </a:bodyPr>
            <a:lstStyle/>
            <a:p>
              <a:pPr indent="0" lvl="0" marL="0" marR="0" rtl="0" algn="l">
                <a:lnSpc>
                  <a:spcPct val="90000"/>
                </a:lnSpc>
                <a:spcBef>
                  <a:spcPts val="0"/>
                </a:spcBef>
                <a:spcAft>
                  <a:spcPts val="0"/>
                </a:spcAft>
                <a:buClr>
                  <a:schemeClr val="dk1"/>
                </a:buClr>
                <a:buSzPts val="2000"/>
                <a:buFont typeface="Calibri"/>
                <a:buNone/>
              </a:pPr>
              <a:r>
                <a:rPr b="1" i="0" lang="en-IN" sz="2000" u="none" cap="none" strike="noStrike">
                  <a:solidFill>
                    <a:schemeClr val="dk1"/>
                  </a:solidFill>
                  <a:latin typeface="Calibri"/>
                  <a:ea typeface="Calibri"/>
                  <a:cs typeface="Calibri"/>
                  <a:sym typeface="Calibri"/>
                </a:rPr>
                <a:t>Via Portal</a:t>
              </a:r>
              <a:r>
                <a:rPr b="0" i="0" lang="en-IN" sz="2000" u="none" cap="none" strike="noStrike">
                  <a:solidFill>
                    <a:schemeClr val="dk1"/>
                  </a:solidFill>
                  <a:latin typeface="Calibri"/>
                  <a:ea typeface="Calibri"/>
                  <a:cs typeface="Calibri"/>
                  <a:sym typeface="Calibri"/>
                </a:rPr>
                <a:t>: Learners can also access e-content by visiting https://diksha.gov.in/</a:t>
              </a:r>
              <a:endParaRPr b="0" i="0" sz="2000" u="none" cap="none" strike="noStrike">
                <a:solidFill>
                  <a:schemeClr val="dk1"/>
                </a:solidFill>
                <a:latin typeface="Calibri"/>
                <a:ea typeface="Calibri"/>
                <a:cs typeface="Calibri"/>
                <a:sym typeface="Calibri"/>
              </a:endParaRPr>
            </a:p>
          </p:txBody>
        </p:sp>
        <p:sp>
          <p:nvSpPr>
            <p:cNvPr id="267" name="Google Shape;267;p6"/>
            <p:cNvSpPr/>
            <p:nvPr/>
          </p:nvSpPr>
          <p:spPr>
            <a:xfrm>
              <a:off x="0" y="3274721"/>
              <a:ext cx="10506456" cy="1309664"/>
            </a:xfrm>
            <a:prstGeom prst="roundRect">
              <a:avLst>
                <a:gd fmla="val 1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396173" y="3569396"/>
              <a:ext cx="720315" cy="72031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1512662" y="3274721"/>
              <a:ext cx="8993793" cy="130966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txBox="1"/>
            <p:nvPr/>
          </p:nvSpPr>
          <p:spPr>
            <a:xfrm>
              <a:off x="1512662" y="3274721"/>
              <a:ext cx="8993793" cy="1309664"/>
            </a:xfrm>
            <a:prstGeom prst="rect">
              <a:avLst/>
            </a:prstGeom>
            <a:noFill/>
            <a:ln>
              <a:noFill/>
            </a:ln>
          </p:spPr>
          <p:txBody>
            <a:bodyPr anchorCtr="0" anchor="ctr" bIns="138600" lIns="138600" spcFirstLastPara="1" rIns="138600" wrap="square" tIns="138600">
              <a:noAutofit/>
            </a:bodyPr>
            <a:lstStyle/>
            <a:p>
              <a:pPr indent="0" lvl="0" marL="0" marR="0" rtl="0" algn="l">
                <a:lnSpc>
                  <a:spcPct val="90000"/>
                </a:lnSpc>
                <a:spcBef>
                  <a:spcPts val="0"/>
                </a:spcBef>
                <a:spcAft>
                  <a:spcPts val="0"/>
                </a:spcAft>
                <a:buClr>
                  <a:schemeClr val="dk1"/>
                </a:buClr>
                <a:buSzPts val="2000"/>
                <a:buFont typeface="Calibri"/>
                <a:buNone/>
              </a:pPr>
              <a:r>
                <a:rPr b="1" i="0" lang="en-IN" sz="2000" u="none" cap="none" strike="noStrike">
                  <a:solidFill>
                    <a:schemeClr val="dk1"/>
                  </a:solidFill>
                  <a:latin typeface="Calibri"/>
                  <a:ea typeface="Calibri"/>
                  <a:cs typeface="Calibri"/>
                  <a:sym typeface="Calibri"/>
                </a:rPr>
                <a:t>Via QR code</a:t>
              </a:r>
              <a:r>
                <a:rPr b="0" i="0" lang="en-IN" sz="2000" u="none" cap="none" strike="noStrike">
                  <a:solidFill>
                    <a:schemeClr val="dk1"/>
                  </a:solidFill>
                  <a:latin typeface="Calibri"/>
                  <a:ea typeface="Calibri"/>
                  <a:cs typeface="Calibri"/>
                  <a:sym typeface="Calibri"/>
                </a:rPr>
                <a:t>: States/UTs have printed Textbooks with contextualized QR codes, which can simply be scanned using any scanner from a smartphone and the learner gets redirected to the concept video/PDF/simulation directly.</a:t>
              </a:r>
              <a:endParaRPr b="0" i="0" sz="2000" u="none" cap="none" strike="noStrike">
                <a:solidFill>
                  <a:schemeClr val="dk1"/>
                </a:solidFill>
                <a:latin typeface="Calibri"/>
                <a:ea typeface="Calibri"/>
                <a:cs typeface="Calibri"/>
                <a:sym typeface="Calibri"/>
              </a:endParaRPr>
            </a:p>
          </p:txBody>
        </p:sp>
      </p:grpSp>
      <p:pic>
        <p:nvPicPr>
          <p:cNvPr descr="Smart Phone with solid fill" id="271" name="Google Shape;271;p6"/>
          <p:cNvPicPr preferRelativeResize="0"/>
          <p:nvPr/>
        </p:nvPicPr>
        <p:blipFill rotWithShape="1">
          <a:blip r:embed="rId6">
            <a:alphaModFix/>
          </a:blip>
          <a:srcRect b="0" l="0" r="0" t="0"/>
          <a:stretch/>
        </p:blipFill>
        <p:spPr>
          <a:xfrm>
            <a:off x="1045028" y="1787798"/>
            <a:ext cx="914400" cy="914400"/>
          </a:xfrm>
          <a:prstGeom prst="rect">
            <a:avLst/>
          </a:prstGeom>
          <a:noFill/>
          <a:ln>
            <a:noFill/>
          </a:ln>
        </p:spPr>
      </p:pic>
      <p:pic>
        <p:nvPicPr>
          <p:cNvPr descr="Monitor with solid fill" id="272" name="Google Shape;272;p6"/>
          <p:cNvPicPr preferRelativeResize="0"/>
          <p:nvPr/>
        </p:nvPicPr>
        <p:blipFill rotWithShape="1">
          <a:blip r:embed="rId7">
            <a:alphaModFix/>
          </a:blip>
          <a:srcRect b="0" l="0" r="0" t="0"/>
          <a:stretch/>
        </p:blipFill>
        <p:spPr>
          <a:xfrm>
            <a:off x="1143000" y="3533800"/>
            <a:ext cx="914400" cy="91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6" name="Shape 276"/>
        <p:cNvGrpSpPr/>
        <p:nvPr/>
      </p:nvGrpSpPr>
      <p:grpSpPr>
        <a:xfrm>
          <a:off x="0" y="0"/>
          <a:ext cx="0" cy="0"/>
          <a:chOff x="0" y="0"/>
          <a:chExt cx="0" cy="0"/>
        </a:xfrm>
      </p:grpSpPr>
      <p:sp>
        <p:nvSpPr>
          <p:cNvPr id="277" name="Google Shape;277;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8" name="Google Shape;278;p7"/>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lang="en-IN" sz="3800"/>
              <a:t>How to access content via Mobile app?</a:t>
            </a:r>
            <a:endParaRPr/>
          </a:p>
        </p:txBody>
      </p:sp>
      <p:sp>
        <p:nvSpPr>
          <p:cNvPr id="279" name="Google Shape;279;p7"/>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0" name="Google Shape;280;p7"/>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Font typeface="Arial"/>
              <a:buChar char="•"/>
            </a:pPr>
            <a:r>
              <a:rPr b="0" i="0" lang="en-IN" sz="2000"/>
              <a:t>Access to Play Store, search for DIKSHA app, download and install it on device</a:t>
            </a:r>
            <a:endParaRPr/>
          </a:p>
          <a:p>
            <a:pPr indent="-228600" lvl="0" marL="228600" rtl="0" algn="l">
              <a:lnSpc>
                <a:spcPct val="90000"/>
              </a:lnSpc>
              <a:spcBef>
                <a:spcPts val="1000"/>
              </a:spcBef>
              <a:spcAft>
                <a:spcPts val="0"/>
              </a:spcAft>
              <a:buClr>
                <a:schemeClr val="dk1"/>
              </a:buClr>
              <a:buSzPts val="2000"/>
              <a:buFont typeface="Arial"/>
              <a:buChar char="•"/>
            </a:pPr>
            <a:r>
              <a:rPr b="0" i="0" lang="en-IN" sz="2000"/>
              <a:t>The </a:t>
            </a:r>
            <a:r>
              <a:rPr b="1" i="0" lang="en-IN" sz="2000"/>
              <a:t>Login</a:t>
            </a:r>
            <a:r>
              <a:rPr b="0" i="0" lang="en-IN" sz="2000"/>
              <a:t> feature allows authorized users to access unlimited DIKSHA content using the app</a:t>
            </a:r>
            <a:endParaRPr/>
          </a:p>
          <a:p>
            <a:pPr indent="0" lvl="0" marL="0" rtl="0" algn="l">
              <a:lnSpc>
                <a:spcPct val="90000"/>
              </a:lnSpc>
              <a:spcBef>
                <a:spcPts val="1000"/>
              </a:spcBef>
              <a:spcAft>
                <a:spcPts val="0"/>
              </a:spcAft>
              <a:buClr>
                <a:schemeClr val="dk1"/>
              </a:buClr>
              <a:buSzPts val="2000"/>
              <a:buNone/>
            </a:pPr>
            <a:r>
              <a:rPr lang="en-IN" sz="2000"/>
              <a:t> </a:t>
            </a:r>
            <a:endParaRPr b="0" i="0" sz="2000"/>
          </a:p>
          <a:p>
            <a:pPr indent="0" lvl="0" marL="0" rtl="0" algn="l">
              <a:lnSpc>
                <a:spcPct val="90000"/>
              </a:lnSpc>
              <a:spcBef>
                <a:spcPts val="1000"/>
              </a:spcBef>
              <a:spcAft>
                <a:spcPts val="0"/>
              </a:spcAft>
              <a:buClr>
                <a:schemeClr val="dk1"/>
              </a:buClr>
              <a:buSzPts val="2000"/>
              <a:buNone/>
            </a:pPr>
            <a:br>
              <a:rPr lang="en-IN" sz="2000"/>
            </a:br>
            <a:endParaRPr sz="2000"/>
          </a:p>
        </p:txBody>
      </p:sp>
      <p:pic>
        <p:nvPicPr>
          <p:cNvPr id="281" name="Google Shape;281;p7"/>
          <p:cNvPicPr preferRelativeResize="0"/>
          <p:nvPr/>
        </p:nvPicPr>
        <p:blipFill rotWithShape="1">
          <a:blip r:embed="rId3">
            <a:alphaModFix/>
          </a:blip>
          <a:srcRect b="0" l="16855" r="17925" t="938"/>
          <a:stretch/>
        </p:blipFill>
        <p:spPr>
          <a:xfrm>
            <a:off x="4841845" y="640080"/>
            <a:ext cx="6528621" cy="5577840"/>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5" name="Shape 285"/>
        <p:cNvGrpSpPr/>
        <p:nvPr/>
      </p:nvGrpSpPr>
      <p:grpSpPr>
        <a:xfrm>
          <a:off x="0" y="0"/>
          <a:ext cx="0" cy="0"/>
          <a:chOff x="0" y="0"/>
          <a:chExt cx="0" cy="0"/>
        </a:xfrm>
      </p:grpSpPr>
      <p:sp>
        <p:nvSpPr>
          <p:cNvPr id="286" name="Google Shape;286;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7" name="Google Shape;287;p8"/>
          <p:cNvSpPr txBox="1"/>
          <p:nvPr>
            <p:ph type="title"/>
          </p:nvPr>
        </p:nvSpPr>
        <p:spPr>
          <a:xfrm>
            <a:off x="630936" y="640080"/>
            <a:ext cx="4818888" cy="1481328"/>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lang="en-IN" sz="4200"/>
              <a:t>How to login on DIKSHA Mobile app?</a:t>
            </a:r>
            <a:endParaRPr/>
          </a:p>
        </p:txBody>
      </p:sp>
      <p:sp>
        <p:nvSpPr>
          <p:cNvPr id="288" name="Google Shape;288;p8"/>
          <p:cNvSpPr/>
          <p:nvPr/>
        </p:nvSpPr>
        <p:spPr>
          <a:xfrm>
            <a:off x="643278" y="2372868"/>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9" name="Google Shape;289;p8"/>
          <p:cNvSpPr txBox="1"/>
          <p:nvPr>
            <p:ph idx="1" type="body"/>
          </p:nvPr>
        </p:nvSpPr>
        <p:spPr>
          <a:xfrm>
            <a:off x="630936" y="2660904"/>
            <a:ext cx="4818888" cy="354787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b="0" i="0" lang="en-IN" sz="1700"/>
              <a:t>Log in to DIKSHA mobile app using your registered credentials</a:t>
            </a:r>
            <a:endParaRPr/>
          </a:p>
          <a:p>
            <a:pPr indent="0" lvl="0" marL="0" rtl="0" algn="l">
              <a:lnSpc>
                <a:spcPct val="90000"/>
              </a:lnSpc>
              <a:spcBef>
                <a:spcPts val="1000"/>
              </a:spcBef>
              <a:spcAft>
                <a:spcPts val="0"/>
              </a:spcAft>
              <a:buClr>
                <a:schemeClr val="dk1"/>
              </a:buClr>
              <a:buSzPts val="1700"/>
              <a:buNone/>
            </a:pPr>
            <a:br>
              <a:rPr lang="en-IN" sz="1700"/>
            </a:br>
            <a:r>
              <a:rPr b="0" i="0" lang="en-IN" sz="1700"/>
              <a:t>1. Enter your registered </a:t>
            </a:r>
            <a:r>
              <a:rPr b="1" i="0" lang="en-IN" sz="1700"/>
              <a:t>Email Address</a:t>
            </a:r>
            <a:r>
              <a:rPr b="0" i="0" lang="en-IN" sz="1700"/>
              <a:t> or </a:t>
            </a:r>
            <a:r>
              <a:rPr b="1" i="0" lang="en-IN" sz="1700"/>
              <a:t>Mobile Number</a:t>
            </a:r>
            <a:br>
              <a:rPr lang="en-IN" sz="1700"/>
            </a:br>
            <a:r>
              <a:rPr b="0" i="0" lang="en-IN" sz="1700"/>
              <a:t>2. Enter the </a:t>
            </a:r>
            <a:r>
              <a:rPr b="1" i="0" lang="en-IN" sz="1700"/>
              <a:t>Password</a:t>
            </a:r>
            <a:br>
              <a:rPr lang="en-IN" sz="1700"/>
            </a:br>
            <a:r>
              <a:rPr b="0" i="0" lang="en-IN" sz="1700"/>
              <a:t>3. Tap </a:t>
            </a:r>
            <a:r>
              <a:rPr b="1" i="0" lang="en-IN" sz="1700"/>
              <a:t>Login</a:t>
            </a:r>
            <a:br>
              <a:rPr lang="en-IN" sz="1700"/>
            </a:br>
            <a:r>
              <a:rPr b="0" i="0" lang="en-IN" sz="1700"/>
              <a:t>4. If you have forgotten your password, tap </a:t>
            </a:r>
            <a:r>
              <a:rPr b="1" i="0" lang="en-IN" sz="1700"/>
              <a:t>Forgot?</a:t>
            </a:r>
            <a:br>
              <a:rPr lang="en-IN" sz="1700"/>
            </a:br>
            <a:r>
              <a:rPr b="0" i="0" lang="en-IN" sz="1700"/>
              <a:t>For details on recovering password, refer </a:t>
            </a:r>
            <a:r>
              <a:rPr b="0" i="0" lang="en-IN" sz="1700" u="sng" strike="noStrike">
                <a:solidFill>
                  <a:schemeClr val="hlink"/>
                </a:solidFill>
                <a:hlinkClick r:id="rId3"/>
              </a:rPr>
              <a:t>Recovering Password</a:t>
            </a:r>
            <a:br>
              <a:rPr lang="en-IN" sz="1700"/>
            </a:br>
            <a:r>
              <a:rPr b="0" i="0" lang="en-IN" sz="1700"/>
              <a:t>5. Alternatively, you can login on DIKSHA app using your:</a:t>
            </a:r>
            <a:br>
              <a:rPr lang="en-IN" sz="1700"/>
            </a:br>
            <a:r>
              <a:rPr b="0" i="0" lang="en-IN" sz="1700"/>
              <a:t> a. </a:t>
            </a:r>
            <a:r>
              <a:rPr b="0" i="0" lang="en-IN" sz="1700" u="sng" strike="noStrike">
                <a:solidFill>
                  <a:schemeClr val="hlink"/>
                </a:solidFill>
                <a:hlinkClick r:id="rId4"/>
              </a:rPr>
              <a:t>Google Account Credentials</a:t>
            </a:r>
            <a:br>
              <a:rPr lang="en-IN" sz="1700"/>
            </a:br>
            <a:r>
              <a:rPr b="0" i="0" lang="en-IN" sz="1700"/>
              <a:t> b. </a:t>
            </a:r>
            <a:r>
              <a:rPr b="0" i="0" lang="en-IN" sz="1700" u="sng" strike="noStrike">
                <a:solidFill>
                  <a:schemeClr val="hlink"/>
                </a:solidFill>
                <a:hlinkClick r:id="rId5"/>
              </a:rPr>
              <a:t>State Credentials</a:t>
            </a:r>
            <a:endParaRPr sz="1700"/>
          </a:p>
        </p:txBody>
      </p:sp>
      <p:pic>
        <p:nvPicPr>
          <p:cNvPr descr="Graphical user interface, text, application&#10;&#10;Description automatically generated" id="290" name="Google Shape;290;p8"/>
          <p:cNvPicPr preferRelativeResize="0"/>
          <p:nvPr/>
        </p:nvPicPr>
        <p:blipFill rotWithShape="1">
          <a:blip r:embed="rId6">
            <a:alphaModFix/>
          </a:blip>
          <a:srcRect b="0" l="0" r="0" t="0"/>
          <a:stretch/>
        </p:blipFill>
        <p:spPr>
          <a:xfrm>
            <a:off x="7245820" y="640080"/>
            <a:ext cx="3165424" cy="5577840"/>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4" name="Shape 294"/>
        <p:cNvGrpSpPr/>
        <p:nvPr/>
      </p:nvGrpSpPr>
      <p:grpSpPr>
        <a:xfrm>
          <a:off x="0" y="0"/>
          <a:ext cx="0" cy="0"/>
          <a:chOff x="0" y="0"/>
          <a:chExt cx="0" cy="0"/>
        </a:xfrm>
      </p:grpSpPr>
      <p:sp>
        <p:nvSpPr>
          <p:cNvPr id="295" name="Google Shape;295;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6" name="Google Shape;296;p9"/>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lang="en-IN" sz="3800"/>
              <a:t>How to login on DIKSHA Mobile app?</a:t>
            </a:r>
            <a:endParaRPr/>
          </a:p>
        </p:txBody>
      </p:sp>
      <p:sp>
        <p:nvSpPr>
          <p:cNvPr id="297" name="Google Shape;297;p9"/>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8" name="Google Shape;298;p9"/>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700"/>
              <a:buNone/>
            </a:pPr>
            <a:r>
              <a:rPr b="0" i="0" lang="en-IN" sz="1700"/>
              <a:t>On successful login, a pop-up window is displayed</a:t>
            </a:r>
            <a:endParaRPr/>
          </a:p>
          <a:p>
            <a:pPr indent="0" lvl="0" marL="0" rtl="0" algn="l">
              <a:lnSpc>
                <a:spcPct val="90000"/>
              </a:lnSpc>
              <a:spcBef>
                <a:spcPts val="1000"/>
              </a:spcBef>
              <a:spcAft>
                <a:spcPts val="0"/>
              </a:spcAft>
              <a:buClr>
                <a:schemeClr val="dk1"/>
              </a:buClr>
              <a:buSzPts val="1700"/>
              <a:buNone/>
            </a:pPr>
            <a:br>
              <a:rPr lang="en-IN" sz="1700"/>
            </a:br>
            <a:r>
              <a:rPr b="0" i="0" lang="en-IN" sz="1700"/>
              <a:t>6. Select the following from the respective drop-down menus to discover content relevant to you:</a:t>
            </a:r>
            <a:br>
              <a:rPr lang="en-IN" sz="1700"/>
            </a:br>
            <a:r>
              <a:rPr b="0" i="0" lang="en-IN" sz="1700"/>
              <a:t> a. </a:t>
            </a:r>
            <a:r>
              <a:rPr b="1" i="0" lang="en-IN" sz="1700"/>
              <a:t>Board</a:t>
            </a:r>
            <a:br>
              <a:rPr lang="en-IN" sz="1700"/>
            </a:br>
            <a:r>
              <a:rPr b="0" i="0" lang="en-IN" sz="1700"/>
              <a:t> b. </a:t>
            </a:r>
            <a:r>
              <a:rPr b="1" i="0" lang="en-IN" sz="1700"/>
              <a:t>Medium</a:t>
            </a:r>
            <a:br>
              <a:rPr lang="en-IN" sz="1700"/>
            </a:br>
            <a:r>
              <a:rPr b="0" i="0" lang="en-IN" sz="1700"/>
              <a:t> c. </a:t>
            </a:r>
            <a:r>
              <a:rPr b="1" i="0" lang="en-IN" sz="1700"/>
              <a:t>Class</a:t>
            </a:r>
            <a:br>
              <a:rPr lang="en-IN" sz="1700"/>
            </a:br>
            <a:r>
              <a:rPr b="0" i="0" lang="en-IN" sz="1700"/>
              <a:t>7. Tap </a:t>
            </a:r>
            <a:r>
              <a:rPr b="1" i="0" lang="en-IN" sz="1700"/>
              <a:t>FINISH</a:t>
            </a:r>
            <a:r>
              <a:rPr b="0" i="0" lang="en-IN" sz="1700"/>
              <a:t> to complete updating the profile. The library page is displayed with content suggestions based on the selected search criteria</a:t>
            </a:r>
            <a:endParaRPr sz="1700"/>
          </a:p>
        </p:txBody>
      </p:sp>
      <p:pic>
        <p:nvPicPr>
          <p:cNvPr descr="Graphical user interface&#10;&#10;Description automatically generated" id="299" name="Google Shape;299;p9"/>
          <p:cNvPicPr preferRelativeResize="0"/>
          <p:nvPr/>
        </p:nvPicPr>
        <p:blipFill rotWithShape="1">
          <a:blip r:embed="rId3">
            <a:alphaModFix/>
          </a:blip>
          <a:srcRect b="0" l="0" r="0" t="0"/>
          <a:stretch/>
        </p:blipFill>
        <p:spPr>
          <a:xfrm>
            <a:off x="4715371" y="640080"/>
            <a:ext cx="6781569" cy="5577840"/>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3" name="Shape 303"/>
        <p:cNvGrpSpPr/>
        <p:nvPr/>
      </p:nvGrpSpPr>
      <p:grpSpPr>
        <a:xfrm>
          <a:off x="0" y="0"/>
          <a:ext cx="0" cy="0"/>
          <a:chOff x="0" y="0"/>
          <a:chExt cx="0" cy="0"/>
        </a:xfrm>
      </p:grpSpPr>
      <p:sp>
        <p:nvSpPr>
          <p:cNvPr id="304" name="Google Shape;304;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5" name="Google Shape;305;p10"/>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lang="en-IN" sz="3800"/>
              <a:t>How to login on DIKSHA Mobile app?</a:t>
            </a:r>
            <a:endParaRPr/>
          </a:p>
        </p:txBody>
      </p:sp>
      <p:sp>
        <p:nvSpPr>
          <p:cNvPr id="306" name="Google Shape;306;p10"/>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7" name="Google Shape;307;p10"/>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1500"/>
              <a:buNone/>
            </a:pPr>
            <a:r>
              <a:rPr b="0" i="0" lang="en-IN" sz="1500"/>
              <a:t>You can log in to DIKSHA app using your Google account credentials. To log in with your Google account:</a:t>
            </a:r>
            <a:endParaRPr/>
          </a:p>
          <a:p>
            <a:pPr indent="0" lvl="0" marL="0" rtl="0" algn="l">
              <a:lnSpc>
                <a:spcPct val="90000"/>
              </a:lnSpc>
              <a:spcBef>
                <a:spcPts val="1000"/>
              </a:spcBef>
              <a:spcAft>
                <a:spcPts val="0"/>
              </a:spcAft>
              <a:buClr>
                <a:schemeClr val="dk1"/>
              </a:buClr>
              <a:buSzPts val="1500"/>
              <a:buNone/>
            </a:pPr>
            <a:r>
              <a:t/>
            </a:r>
            <a:endParaRPr sz="1500"/>
          </a:p>
          <a:p>
            <a:pPr indent="0" lvl="0" marL="0" rtl="0" algn="l">
              <a:lnSpc>
                <a:spcPct val="90000"/>
              </a:lnSpc>
              <a:spcBef>
                <a:spcPts val="1000"/>
              </a:spcBef>
              <a:spcAft>
                <a:spcPts val="0"/>
              </a:spcAft>
              <a:buClr>
                <a:schemeClr val="dk1"/>
              </a:buClr>
              <a:buSzPts val="1500"/>
              <a:buNone/>
            </a:pPr>
            <a:r>
              <a:rPr b="0" i="0" lang="en-IN" sz="1500"/>
              <a:t>1. Tap </a:t>
            </a:r>
            <a:r>
              <a:rPr b="1" i="0" lang="en-IN" sz="1500"/>
              <a:t>log in with Google</a:t>
            </a:r>
            <a:br>
              <a:rPr lang="en-IN" sz="1500"/>
            </a:br>
            <a:r>
              <a:rPr b="0" i="0" lang="en-IN" sz="1500"/>
              <a:t>2. Select the account with which you would like to log in</a:t>
            </a:r>
            <a:endParaRPr/>
          </a:p>
          <a:p>
            <a:pPr indent="0" lvl="0" marL="0" rtl="0" algn="l">
              <a:lnSpc>
                <a:spcPct val="90000"/>
              </a:lnSpc>
              <a:spcBef>
                <a:spcPts val="1000"/>
              </a:spcBef>
              <a:spcAft>
                <a:spcPts val="0"/>
              </a:spcAft>
              <a:buClr>
                <a:schemeClr val="dk1"/>
              </a:buClr>
              <a:buSzPts val="1500"/>
              <a:buNone/>
            </a:pPr>
            <a:r>
              <a:rPr b="0" i="0" lang="en-IN" sz="1500"/>
              <a:t>3. Tap </a:t>
            </a:r>
            <a:r>
              <a:rPr b="1" i="0" lang="en-IN" sz="1500"/>
              <a:t>Allow</a:t>
            </a:r>
            <a:r>
              <a:rPr b="0" i="0" lang="en-IN" sz="1500"/>
              <a:t> for providing permission to DIKSHA app to access your Google account. A </a:t>
            </a:r>
            <a:r>
              <a:rPr b="1" i="0" lang="en-IN" sz="1500"/>
              <a:t>Terms and Conditions</a:t>
            </a:r>
            <a:r>
              <a:rPr b="0" i="0" lang="en-IN" sz="1500"/>
              <a:t> page is displayed</a:t>
            </a:r>
            <a:br>
              <a:rPr lang="en-IN" sz="1500"/>
            </a:br>
            <a:r>
              <a:rPr b="0" i="0" lang="en-IN" sz="1500"/>
              <a:t>4. Tap </a:t>
            </a:r>
            <a:r>
              <a:rPr b="1" i="0" lang="en-IN" sz="1500"/>
              <a:t>I agree to the terms and conditions of use</a:t>
            </a:r>
            <a:br>
              <a:rPr lang="en-IN" sz="1500"/>
            </a:br>
            <a:r>
              <a:rPr b="0" i="0" lang="en-IN" sz="1500"/>
              <a:t>5. Tap </a:t>
            </a:r>
            <a:r>
              <a:rPr b="1" i="0" lang="en-IN" sz="1500"/>
              <a:t>Continue</a:t>
            </a:r>
            <a:endParaRPr sz="1500"/>
          </a:p>
        </p:txBody>
      </p:sp>
      <p:pic>
        <p:nvPicPr>
          <p:cNvPr descr="Graphical user interface, text, application, chat or text message&#10;&#10;Description automatically generated" id="308" name="Google Shape;308;p10"/>
          <p:cNvPicPr preferRelativeResize="0"/>
          <p:nvPr/>
        </p:nvPicPr>
        <p:blipFill rotWithShape="1">
          <a:blip r:embed="rId3">
            <a:alphaModFix/>
          </a:blip>
          <a:srcRect b="0" l="0" r="0" t="0"/>
          <a:stretch/>
        </p:blipFill>
        <p:spPr>
          <a:xfrm>
            <a:off x="4536422" y="640080"/>
            <a:ext cx="6899788" cy="5778572"/>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2" name="Shape 312"/>
        <p:cNvGrpSpPr/>
        <p:nvPr/>
      </p:nvGrpSpPr>
      <p:grpSpPr>
        <a:xfrm>
          <a:off x="0" y="0"/>
          <a:ext cx="0" cy="0"/>
          <a:chOff x="0" y="0"/>
          <a:chExt cx="0" cy="0"/>
        </a:xfrm>
      </p:grpSpPr>
      <p:sp>
        <p:nvSpPr>
          <p:cNvPr id="313" name="Google Shape;313;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4" name="Google Shape;314;p11"/>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lang="en-IN" sz="3800"/>
              <a:t>How to login on DIKSHA Mobile app?</a:t>
            </a:r>
            <a:endParaRPr/>
          </a:p>
        </p:txBody>
      </p:sp>
      <p:sp>
        <p:nvSpPr>
          <p:cNvPr id="315" name="Google Shape;315;p11"/>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6" name="Google Shape;316;p11"/>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500"/>
              <a:buChar char="•"/>
            </a:pPr>
            <a:r>
              <a:rPr b="0" i="0" lang="en-IN" sz="1500"/>
              <a:t>You can log in to DIKSHA app using your State account credentials.</a:t>
            </a:r>
            <a:br>
              <a:rPr lang="en-IN" sz="1500"/>
            </a:br>
            <a:r>
              <a:rPr b="0" i="0" lang="en-IN" sz="1500"/>
              <a:t>1. Tap </a:t>
            </a:r>
            <a:r>
              <a:rPr b="1" i="0" lang="en-IN" sz="1500"/>
              <a:t>Login with State System</a:t>
            </a:r>
            <a:r>
              <a:rPr b="0" i="0" lang="en-IN" sz="1500"/>
              <a:t>. State selection page is displayed</a:t>
            </a:r>
            <a:br>
              <a:rPr lang="en-IN" sz="1500"/>
            </a:br>
            <a:r>
              <a:rPr b="0" i="0" lang="en-IN" sz="1500"/>
              <a:t>2. Select the state from the drop-down list</a:t>
            </a:r>
            <a:br>
              <a:rPr lang="en-IN" sz="1500"/>
            </a:br>
            <a:r>
              <a:rPr b="0" i="0" lang="en-IN" sz="1500"/>
              <a:t>3. Tap </a:t>
            </a:r>
            <a:r>
              <a:rPr b="1" i="0" lang="en-IN" sz="1500"/>
              <a:t>SUBMIT</a:t>
            </a:r>
            <a:r>
              <a:rPr b="0" i="0" lang="en-IN" sz="1500"/>
              <a:t>. You are redirected to the home page of the respective state website</a:t>
            </a:r>
            <a:br>
              <a:rPr lang="en-IN" sz="1500"/>
            </a:br>
            <a:r>
              <a:rPr b="0" i="0" lang="en-IN" sz="1500"/>
              <a:t>Login with valid credentials provided by the state. On successfully logging in, you are redirected to DIKSHA app as a logged in user</a:t>
            </a:r>
            <a:endParaRPr sz="1500"/>
          </a:p>
        </p:txBody>
      </p:sp>
      <p:pic>
        <p:nvPicPr>
          <p:cNvPr descr="Graphical user interface, application&#10;&#10;Description automatically generated" id="317" name="Google Shape;317;p11"/>
          <p:cNvPicPr preferRelativeResize="0"/>
          <p:nvPr/>
        </p:nvPicPr>
        <p:blipFill rotWithShape="1">
          <a:blip r:embed="rId3">
            <a:alphaModFix/>
          </a:blip>
          <a:srcRect b="0" l="0" r="0" t="0"/>
          <a:stretch/>
        </p:blipFill>
        <p:spPr>
          <a:xfrm>
            <a:off x="4654296" y="771068"/>
            <a:ext cx="6903720" cy="5315863"/>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1" name="Shape 321"/>
        <p:cNvGrpSpPr/>
        <p:nvPr/>
      </p:nvGrpSpPr>
      <p:grpSpPr>
        <a:xfrm>
          <a:off x="0" y="0"/>
          <a:ext cx="0" cy="0"/>
          <a:chOff x="0" y="0"/>
          <a:chExt cx="0" cy="0"/>
        </a:xfrm>
      </p:grpSpPr>
      <p:sp>
        <p:nvSpPr>
          <p:cNvPr id="322" name="Google Shape;322;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3" name="Google Shape;323;p12"/>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lang="en-IN" sz="3800"/>
              <a:t>How to login on DIKSHA Mobile app?</a:t>
            </a:r>
            <a:endParaRPr/>
          </a:p>
        </p:txBody>
      </p:sp>
      <p:sp>
        <p:nvSpPr>
          <p:cNvPr id="324" name="Google Shape;324;p12"/>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5" name="Google Shape;325;p12"/>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b="0" i="0" lang="en-IN" sz="2200"/>
              <a:t>3. Tap </a:t>
            </a:r>
            <a:r>
              <a:rPr b="1" i="0" lang="en-IN" sz="2200"/>
              <a:t>Allow</a:t>
            </a:r>
            <a:r>
              <a:rPr b="0" i="0" lang="en-IN" sz="2200"/>
              <a:t> for providing permission to DIKSHA app to access your Google account. A </a:t>
            </a:r>
            <a:r>
              <a:rPr b="1" i="0" lang="en-IN" sz="2200"/>
              <a:t>Terms and Conditions</a:t>
            </a:r>
            <a:r>
              <a:rPr b="0" i="0" lang="en-IN" sz="2200"/>
              <a:t> page is displayed</a:t>
            </a:r>
            <a:br>
              <a:rPr lang="en-IN" sz="2200"/>
            </a:br>
            <a:r>
              <a:rPr b="0" i="0" lang="en-IN" sz="2200"/>
              <a:t>4. Tap </a:t>
            </a:r>
            <a:r>
              <a:rPr b="1" i="0" lang="en-IN" sz="2200"/>
              <a:t>I agree to the terms and conditions of use</a:t>
            </a:r>
            <a:br>
              <a:rPr lang="en-IN" sz="2200"/>
            </a:br>
            <a:r>
              <a:rPr b="0" i="0" lang="en-IN" sz="2200"/>
              <a:t>5. Tap </a:t>
            </a:r>
            <a:r>
              <a:rPr b="1" i="0" lang="en-IN" sz="2200"/>
              <a:t>Continue</a:t>
            </a:r>
            <a:endParaRPr sz="2200"/>
          </a:p>
        </p:txBody>
      </p:sp>
      <p:pic>
        <p:nvPicPr>
          <p:cNvPr descr="Graphical user interface, text, application, chat or text message&#10;&#10;Description automatically generated" id="326" name="Google Shape;326;p12"/>
          <p:cNvPicPr preferRelativeResize="0"/>
          <p:nvPr/>
        </p:nvPicPr>
        <p:blipFill rotWithShape="1">
          <a:blip r:embed="rId3">
            <a:alphaModFix/>
          </a:blip>
          <a:srcRect b="0" l="0" r="0" t="0"/>
          <a:stretch/>
        </p:blipFill>
        <p:spPr>
          <a:xfrm>
            <a:off x="4761365" y="640080"/>
            <a:ext cx="6550446" cy="5698888"/>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0" name="Shape 330"/>
        <p:cNvGrpSpPr/>
        <p:nvPr/>
      </p:nvGrpSpPr>
      <p:grpSpPr>
        <a:xfrm>
          <a:off x="0" y="0"/>
          <a:ext cx="0" cy="0"/>
          <a:chOff x="0" y="0"/>
          <a:chExt cx="0" cy="0"/>
        </a:xfrm>
      </p:grpSpPr>
      <p:sp>
        <p:nvSpPr>
          <p:cNvPr id="331" name="Google Shape;331;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2" name="Google Shape;332;p13"/>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Calibri"/>
              <a:buNone/>
            </a:pPr>
            <a:r>
              <a:rPr lang="en-IN" sz="3800"/>
              <a:t>Things to Remember for first time users</a:t>
            </a:r>
            <a:endParaRPr/>
          </a:p>
        </p:txBody>
      </p:sp>
      <p:sp>
        <p:nvSpPr>
          <p:cNvPr id="333" name="Google Shape;333;p13"/>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4" name="Google Shape;334;p13"/>
          <p:cNvSpPr txBox="1"/>
          <p:nvPr>
            <p:ph idx="1" type="body"/>
          </p:nvPr>
        </p:nvSpPr>
        <p:spPr>
          <a:xfrm>
            <a:off x="630936" y="2807208"/>
            <a:ext cx="3429000" cy="34107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700"/>
              <a:buChar char="•"/>
            </a:pPr>
            <a:r>
              <a:rPr b="0" i="0" lang="en-IN" sz="1700"/>
              <a:t>First time users must enter the mobile number which is registered with the state portal. An OTP is sent to this registered number for verification</a:t>
            </a:r>
            <a:br>
              <a:rPr lang="en-IN" sz="1700"/>
            </a:br>
            <a:r>
              <a:rPr b="0" i="0" lang="en-IN" sz="1700"/>
              <a:t>1. Enter your mobile number</a:t>
            </a:r>
            <a:br>
              <a:rPr lang="en-IN" sz="1700"/>
            </a:br>
            <a:r>
              <a:rPr b="0" i="0" lang="en-IN" sz="1700"/>
              <a:t>2. Tap </a:t>
            </a:r>
            <a:r>
              <a:rPr b="1" i="0" lang="en-IN" sz="1700"/>
              <a:t>SUBMIT</a:t>
            </a:r>
            <a:br>
              <a:rPr lang="en-IN" sz="1700"/>
            </a:br>
            <a:r>
              <a:rPr b="0" i="0" lang="en-IN" sz="1700"/>
              <a:t>3. Enter the OTP received on your registered mobile number</a:t>
            </a:r>
            <a:br>
              <a:rPr lang="en-IN" sz="1700"/>
            </a:br>
            <a:r>
              <a:rPr b="0" i="0" lang="en-IN" sz="1700"/>
              <a:t>4. Tap </a:t>
            </a:r>
            <a:r>
              <a:rPr b="1" i="0" lang="en-IN" sz="1700"/>
              <a:t>SUBMIT</a:t>
            </a:r>
            <a:br>
              <a:rPr lang="en-IN" sz="1700"/>
            </a:br>
            <a:r>
              <a:rPr b="0" i="0" lang="en-IN" sz="1700"/>
              <a:t>5. Tap </a:t>
            </a:r>
            <a:r>
              <a:rPr b="1" i="0" lang="en-IN" sz="1700"/>
              <a:t>Resend OTP</a:t>
            </a:r>
            <a:r>
              <a:rPr b="0" i="0" lang="en-IN" sz="1700"/>
              <a:t>, in case you have not received the OTP</a:t>
            </a:r>
            <a:endParaRPr sz="1700"/>
          </a:p>
        </p:txBody>
      </p:sp>
      <p:pic>
        <p:nvPicPr>
          <p:cNvPr descr="Graphical user interface, application&#10;&#10;Description automatically generated" id="335" name="Google Shape;335;p13"/>
          <p:cNvPicPr preferRelativeResize="0"/>
          <p:nvPr/>
        </p:nvPicPr>
        <p:blipFill rotWithShape="1">
          <a:blip r:embed="rId3">
            <a:alphaModFix/>
          </a:blip>
          <a:srcRect b="0" l="0" r="0" t="0"/>
          <a:stretch/>
        </p:blipFill>
        <p:spPr>
          <a:xfrm>
            <a:off x="4654296" y="986809"/>
            <a:ext cx="6903720" cy="4884381"/>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2e5b4182210_0_2"/>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fontScale="90000"/>
          </a:bodyPr>
          <a:lstStyle/>
          <a:p>
            <a:pPr indent="0" lvl="0" marL="0" rtl="0" algn="r">
              <a:lnSpc>
                <a:spcPct val="90000"/>
              </a:lnSpc>
              <a:spcBef>
                <a:spcPts val="0"/>
              </a:spcBef>
              <a:spcAft>
                <a:spcPts val="0"/>
              </a:spcAft>
              <a:buClr>
                <a:schemeClr val="dk1"/>
              </a:buClr>
              <a:buSzPct val="75757"/>
              <a:buFont typeface="Century Gothic"/>
              <a:buNone/>
            </a:pPr>
            <a:r>
              <a:rPr lang="en-IN"/>
              <a:t>MOBILE DESIGN ENHANCEMENTS</a:t>
            </a:r>
            <a:endParaRPr/>
          </a:p>
        </p:txBody>
      </p:sp>
      <p:sp>
        <p:nvSpPr>
          <p:cNvPr id="341" name="Google Shape;341;g2e5b4182210_0_2"/>
          <p:cNvSpPr txBox="1"/>
          <p:nvPr>
            <p:ph idx="1" type="body"/>
          </p:nvPr>
        </p:nvSpPr>
        <p:spPr>
          <a:xfrm>
            <a:off x="415600" y="593375"/>
            <a:ext cx="3995100" cy="5970900"/>
          </a:xfrm>
          <a:prstGeom prst="rect">
            <a:avLst/>
          </a:prstGeom>
          <a:noFill/>
          <a:ln>
            <a:noFill/>
          </a:ln>
        </p:spPr>
        <p:txBody>
          <a:bodyPr anchorCtr="0" anchor="t" bIns="121900" lIns="121900" spcFirstLastPara="1" rIns="121900" wrap="square" tIns="121900">
            <a:noAutofit/>
          </a:bodyPr>
          <a:lstStyle/>
          <a:p>
            <a:pPr indent="-400462" lvl="0" marL="609584"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Mobile design transformation:</a:t>
            </a:r>
            <a:endParaRPr sz="3100">
              <a:latin typeface="Times New Roman"/>
              <a:ea typeface="Times New Roman"/>
              <a:cs typeface="Times New Roman"/>
              <a:sym typeface="Times New Roman"/>
            </a:endParaRPr>
          </a:p>
          <a:p>
            <a:pPr indent="-400462" lvl="1" marL="1219169"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New color scheme and icon set for improved visual appeal and user engagement</a:t>
            </a:r>
            <a:endParaRPr sz="2700">
              <a:latin typeface="Times New Roman"/>
              <a:ea typeface="Times New Roman"/>
              <a:cs typeface="Times New Roman"/>
              <a:sym typeface="Times New Roman"/>
            </a:endParaRPr>
          </a:p>
          <a:p>
            <a:pPr indent="-400462" lvl="0" marL="609584"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Decision to adopt PANTONE Color of the Year after discussions with NCERT:</a:t>
            </a:r>
            <a:endParaRPr sz="3100">
              <a:latin typeface="Times New Roman"/>
              <a:ea typeface="Times New Roman"/>
              <a:cs typeface="Times New Roman"/>
              <a:sym typeface="Times New Roman"/>
            </a:endParaRPr>
          </a:p>
          <a:p>
            <a:pPr indent="-400462" lvl="1" marL="1219169"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Ensures contemporary design aligned with current trends</a:t>
            </a:r>
            <a:endParaRPr sz="2700">
              <a:latin typeface="Times New Roman"/>
              <a:ea typeface="Times New Roman"/>
              <a:cs typeface="Times New Roman"/>
              <a:sym typeface="Times New Roman"/>
            </a:endParaRPr>
          </a:p>
          <a:p>
            <a:pPr indent="-400462" lvl="0" marL="609584"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Planned dynamic change of color scheme annually to reflect PANTONE color</a:t>
            </a:r>
            <a:endParaRPr sz="1900">
              <a:latin typeface="Times New Roman"/>
              <a:ea typeface="Times New Roman"/>
              <a:cs typeface="Times New Roman"/>
              <a:sym typeface="Times New Roman"/>
            </a:endParaRPr>
          </a:p>
          <a:p>
            <a:pPr indent="-400462" lvl="0" marL="609584"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Streamlined landing page of mobile app:</a:t>
            </a:r>
            <a:endParaRPr sz="3100">
              <a:latin typeface="Times New Roman"/>
              <a:ea typeface="Times New Roman"/>
              <a:cs typeface="Times New Roman"/>
              <a:sym typeface="Times New Roman"/>
            </a:endParaRPr>
          </a:p>
          <a:p>
            <a:pPr indent="-400462" lvl="0" marL="609584"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Enhances user experience by simplifying navigation</a:t>
            </a:r>
            <a:endParaRPr sz="3100">
              <a:latin typeface="Times New Roman"/>
              <a:ea typeface="Times New Roman"/>
              <a:cs typeface="Times New Roman"/>
              <a:sym typeface="Times New Roman"/>
            </a:endParaRPr>
          </a:p>
          <a:p>
            <a:pPr indent="-400462" lvl="0" marL="609584" rtl="0" algn="just">
              <a:lnSpc>
                <a:spcPct val="105000"/>
              </a:lnSpc>
              <a:spcBef>
                <a:spcPts val="0"/>
              </a:spcBef>
              <a:spcAft>
                <a:spcPts val="0"/>
              </a:spcAft>
              <a:buClr>
                <a:schemeClr val="dk1"/>
              </a:buClr>
              <a:buSzPts val="1205"/>
              <a:buFont typeface="Times New Roman"/>
              <a:buChar char="●"/>
            </a:pPr>
            <a:r>
              <a:rPr lang="en-IN" sz="1900">
                <a:latin typeface="Times New Roman"/>
                <a:ea typeface="Times New Roman"/>
                <a:cs typeface="Times New Roman"/>
                <a:sym typeface="Times New Roman"/>
              </a:rPr>
              <a:t>Improves accessibility for users</a:t>
            </a:r>
            <a:endParaRPr sz="3100">
              <a:latin typeface="Times New Roman"/>
              <a:ea typeface="Times New Roman"/>
              <a:cs typeface="Times New Roman"/>
              <a:sym typeface="Times New Roman"/>
            </a:endParaRPr>
          </a:p>
        </p:txBody>
      </p:sp>
      <p:sp>
        <p:nvSpPr>
          <p:cNvPr id="342" name="Google Shape;342;g2e5b4182210_0_2"/>
          <p:cNvSpPr txBox="1"/>
          <p:nvPr>
            <p:ph idx="12" type="sldNum"/>
          </p:nvPr>
        </p:nvSpPr>
        <p:spPr>
          <a:xfrm>
            <a:off x="11296611" y="6217623"/>
            <a:ext cx="731700" cy="524700"/>
          </a:xfrm>
          <a:prstGeom prst="rect">
            <a:avLst/>
          </a:prstGeom>
          <a:noFill/>
          <a:ln>
            <a:noFill/>
          </a:ln>
        </p:spPr>
        <p:txBody>
          <a:bodyPr anchorCtr="0" anchor="ctr" bIns="121900" lIns="121900" spcFirstLastPara="1" rIns="121900" wrap="square" tIns="121900">
            <a:normAutofit/>
          </a:bodyPr>
          <a:lstStyle/>
          <a:p>
            <a:pPr indent="0" lvl="0" marL="0" rtl="0" algn="r">
              <a:spcBef>
                <a:spcPts val="0"/>
              </a:spcBef>
              <a:spcAft>
                <a:spcPts val="0"/>
              </a:spcAft>
              <a:buClr>
                <a:schemeClr val="dk2"/>
              </a:buClr>
              <a:buSzPts val="1000"/>
              <a:buFont typeface="Proxima Nova"/>
              <a:buNone/>
            </a:pPr>
            <a:fld id="{00000000-1234-1234-1234-123412341234}" type="slidenum">
              <a:rPr lang="en-IN">
                <a:solidFill>
                  <a:schemeClr val="dk2"/>
                </a:solidFill>
                <a:latin typeface="Proxima Nova"/>
                <a:ea typeface="Proxima Nova"/>
                <a:cs typeface="Proxima Nova"/>
                <a:sym typeface="Proxima Nova"/>
              </a:rPr>
              <a:t>‹#›</a:t>
            </a:fld>
            <a:endParaRPr>
              <a:solidFill>
                <a:schemeClr val="dk2"/>
              </a:solidFill>
              <a:latin typeface="Proxima Nova"/>
              <a:ea typeface="Proxima Nova"/>
              <a:cs typeface="Proxima Nova"/>
              <a:sym typeface="Proxima Nova"/>
            </a:endParaRPr>
          </a:p>
        </p:txBody>
      </p:sp>
      <p:pic>
        <p:nvPicPr>
          <p:cNvPr id="343" name="Google Shape;343;g2e5b4182210_0_2"/>
          <p:cNvPicPr preferRelativeResize="0"/>
          <p:nvPr/>
        </p:nvPicPr>
        <p:blipFill rotWithShape="1">
          <a:blip r:embed="rId3">
            <a:alphaModFix/>
          </a:blip>
          <a:srcRect b="0" l="0" r="0" t="0"/>
          <a:stretch/>
        </p:blipFill>
        <p:spPr>
          <a:xfrm>
            <a:off x="4941101" y="1431351"/>
            <a:ext cx="2309801" cy="5132868"/>
          </a:xfrm>
          <a:prstGeom prst="rect">
            <a:avLst/>
          </a:prstGeom>
          <a:noFill/>
          <a:ln>
            <a:noFill/>
          </a:ln>
        </p:spPr>
      </p:pic>
      <p:pic>
        <p:nvPicPr>
          <p:cNvPr id="344" name="Google Shape;344;g2e5b4182210_0_2"/>
          <p:cNvPicPr preferRelativeResize="0"/>
          <p:nvPr/>
        </p:nvPicPr>
        <p:blipFill rotWithShape="1">
          <a:blip r:embed="rId4">
            <a:alphaModFix/>
          </a:blip>
          <a:srcRect b="0" l="0" r="0" t="0"/>
          <a:stretch/>
        </p:blipFill>
        <p:spPr>
          <a:xfrm>
            <a:off x="7396223" y="1442988"/>
            <a:ext cx="2266636" cy="5037036"/>
          </a:xfrm>
          <a:prstGeom prst="rect">
            <a:avLst/>
          </a:prstGeom>
          <a:noFill/>
          <a:ln>
            <a:noFill/>
          </a:ln>
        </p:spPr>
      </p:pic>
      <p:pic>
        <p:nvPicPr>
          <p:cNvPr id="345" name="Google Shape;345;g2e5b4182210_0_2"/>
          <p:cNvPicPr preferRelativeResize="0"/>
          <p:nvPr/>
        </p:nvPicPr>
        <p:blipFill rotWithShape="1">
          <a:blip r:embed="rId5">
            <a:alphaModFix/>
          </a:blip>
          <a:srcRect b="0" l="0" r="0" t="0"/>
          <a:stretch/>
        </p:blipFill>
        <p:spPr>
          <a:xfrm>
            <a:off x="9808179" y="1442987"/>
            <a:ext cx="2220032" cy="503703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1" name="Google Shape;351;p14"/>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52" name="Google Shape;352;p14"/>
          <p:cNvSpPr txBox="1"/>
          <p:nvPr/>
        </p:nvSpPr>
        <p:spPr>
          <a:xfrm>
            <a:off x="2103121" y="310343"/>
            <a:ext cx="7985759" cy="868823"/>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4000"/>
              <a:buFont typeface="Calibri"/>
              <a:buNone/>
            </a:pPr>
            <a:r>
              <a:rPr b="0" i="0" lang="en-IN" sz="4000" u="none" cap="none" strike="noStrike">
                <a:solidFill>
                  <a:schemeClr val="dk1"/>
                </a:solidFill>
                <a:latin typeface="Calibri"/>
                <a:ea typeface="Calibri"/>
                <a:cs typeface="Calibri"/>
                <a:sym typeface="Calibri"/>
              </a:rPr>
              <a:t>Logging in to the DIKSHA portal</a:t>
            </a:r>
            <a:endParaRPr/>
          </a:p>
        </p:txBody>
      </p:sp>
      <p:sp>
        <p:nvSpPr>
          <p:cNvPr id="353" name="Google Shape;353;p14"/>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54" name="Google Shape;354;p14"/>
          <p:cNvSpPr txBox="1"/>
          <p:nvPr>
            <p:ph idx="1" type="body"/>
          </p:nvPr>
        </p:nvSpPr>
        <p:spPr>
          <a:xfrm>
            <a:off x="2615738" y="1263807"/>
            <a:ext cx="6960524" cy="5985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2000"/>
              <a:buNone/>
            </a:pPr>
            <a:r>
              <a:rPr b="0" i="0" lang="en-IN" sz="2000">
                <a:solidFill>
                  <a:schemeClr val="lt1"/>
                </a:solidFill>
                <a:latin typeface="Calibri"/>
                <a:ea typeface="Calibri"/>
                <a:cs typeface="Calibri"/>
                <a:sym typeface="Calibri"/>
              </a:rPr>
              <a:t>Choose the respective role and then click on Continue</a:t>
            </a:r>
            <a:endParaRPr sz="2000">
              <a:solidFill>
                <a:schemeClr val="lt1"/>
              </a:solidFill>
              <a:latin typeface="Calibri"/>
              <a:ea typeface="Calibri"/>
              <a:cs typeface="Calibri"/>
              <a:sym typeface="Calibri"/>
            </a:endParaRPr>
          </a:p>
        </p:txBody>
      </p:sp>
      <p:pic>
        <p:nvPicPr>
          <p:cNvPr id="355" name="Google Shape;355;p14"/>
          <p:cNvPicPr preferRelativeResize="0"/>
          <p:nvPr/>
        </p:nvPicPr>
        <p:blipFill rotWithShape="1">
          <a:blip r:embed="rId3">
            <a:alphaModFix/>
          </a:blip>
          <a:srcRect b="0" l="0" r="0" t="0"/>
          <a:stretch/>
        </p:blipFill>
        <p:spPr>
          <a:xfrm>
            <a:off x="2454656" y="2139484"/>
            <a:ext cx="7282688" cy="40965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 name="Shape 106"/>
        <p:cNvGrpSpPr/>
        <p:nvPr/>
      </p:nvGrpSpPr>
      <p:grpSpPr>
        <a:xfrm>
          <a:off x="0" y="0"/>
          <a:ext cx="0" cy="0"/>
          <a:chOff x="0" y="0"/>
          <a:chExt cx="0" cy="0"/>
        </a:xfrm>
      </p:grpSpPr>
      <p:sp>
        <p:nvSpPr>
          <p:cNvPr id="107" name="Google Shape;107;g27371737fa1_3_6"/>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08" name="Google Shape;108;g27371737fa1_3_6"/>
          <p:cNvGrpSpPr/>
          <p:nvPr/>
        </p:nvGrpSpPr>
        <p:grpSpPr>
          <a:xfrm>
            <a:off x="82" y="1062849"/>
            <a:ext cx="731548" cy="673456"/>
            <a:chOff x="3940602" y="308034"/>
            <a:chExt cx="2116748" cy="3429000"/>
          </a:xfrm>
        </p:grpSpPr>
        <p:sp>
          <p:nvSpPr>
            <p:cNvPr id="109" name="Google Shape;109;g27371737fa1_3_6"/>
            <p:cNvSpPr/>
            <p:nvPr/>
          </p:nvSpPr>
          <p:spPr>
            <a:xfrm>
              <a:off x="3940602"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0" name="Google Shape;110;g27371737fa1_3_6"/>
            <p:cNvSpPr/>
            <p:nvPr/>
          </p:nvSpPr>
          <p:spPr>
            <a:xfrm>
              <a:off x="4715626"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1" name="Google Shape;111;g27371737fa1_3_6"/>
            <p:cNvSpPr/>
            <p:nvPr/>
          </p:nvSpPr>
          <p:spPr>
            <a:xfrm>
              <a:off x="5490650"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12" name="Google Shape;112;g27371737fa1_3_6"/>
          <p:cNvSpPr/>
          <p:nvPr/>
        </p:nvSpPr>
        <p:spPr>
          <a:xfrm>
            <a:off x="665775" y="304700"/>
            <a:ext cx="5590800" cy="10467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13" name="Google Shape;113;g27371737fa1_3_6"/>
          <p:cNvSpPr txBox="1"/>
          <p:nvPr>
            <p:ph type="title"/>
          </p:nvPr>
        </p:nvSpPr>
        <p:spPr>
          <a:xfrm>
            <a:off x="996981" y="494890"/>
            <a:ext cx="4928400" cy="6735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b="1" lang="en-IN" sz="3600">
                <a:latin typeface="Times New Roman"/>
                <a:ea typeface="Times New Roman"/>
                <a:cs typeface="Times New Roman"/>
                <a:sym typeface="Times New Roman"/>
              </a:rPr>
              <a:t>Introduction</a:t>
            </a:r>
            <a:endParaRPr b="1">
              <a:latin typeface="Times New Roman"/>
              <a:ea typeface="Times New Roman"/>
              <a:cs typeface="Times New Roman"/>
              <a:sym typeface="Times New Roman"/>
            </a:endParaRPr>
          </a:p>
        </p:txBody>
      </p:sp>
      <p:cxnSp>
        <p:nvCxnSpPr>
          <p:cNvPr id="114" name="Google Shape;114;g27371737fa1_3_6"/>
          <p:cNvCxnSpPr/>
          <p:nvPr/>
        </p:nvCxnSpPr>
        <p:spPr>
          <a:xfrm rot="10800000">
            <a:off x="838200" y="6492240"/>
            <a:ext cx="10515600" cy="0"/>
          </a:xfrm>
          <a:prstGeom prst="straightConnector1">
            <a:avLst/>
          </a:prstGeom>
          <a:noFill/>
          <a:ln cap="flat" cmpd="sng" w="57150">
            <a:solidFill>
              <a:schemeClr val="accent4"/>
            </a:solidFill>
            <a:prstDash val="solid"/>
            <a:miter lim="800000"/>
            <a:headEnd len="sm" w="sm" type="none"/>
            <a:tailEnd len="sm" w="sm" type="none"/>
          </a:ln>
        </p:spPr>
      </p:cxnSp>
      <p:sp>
        <p:nvSpPr>
          <p:cNvPr id="115" name="Google Shape;115;g27371737fa1_3_6"/>
          <p:cNvSpPr txBox="1"/>
          <p:nvPr/>
        </p:nvSpPr>
        <p:spPr>
          <a:xfrm>
            <a:off x="838200" y="1736300"/>
            <a:ext cx="10934100" cy="4571400"/>
          </a:xfrm>
          <a:prstGeom prst="rect">
            <a:avLst/>
          </a:prstGeom>
          <a:noFill/>
          <a:ln>
            <a:noFill/>
          </a:ln>
        </p:spPr>
        <p:txBody>
          <a:bodyPr anchorCtr="0" anchor="t" bIns="91425" lIns="91425" spcFirstLastPara="1" rIns="91425" wrap="square" tIns="91425">
            <a:spAutoFit/>
          </a:bodyPr>
          <a:lstStyle/>
          <a:p>
            <a:pPr indent="0" lvl="0" marL="0" rtl="0" algn="l">
              <a:lnSpc>
                <a:spcPct val="200000"/>
              </a:lnSpc>
              <a:spcBef>
                <a:spcPts val="0"/>
              </a:spcBef>
              <a:spcAft>
                <a:spcPts val="0"/>
              </a:spcAft>
              <a:buNone/>
            </a:pPr>
            <a:r>
              <a:rPr lang="en-IN" sz="1600">
                <a:solidFill>
                  <a:schemeClr val="dk1"/>
                </a:solidFill>
              </a:rPr>
              <a:t>•</a:t>
            </a:r>
            <a:r>
              <a:rPr lang="en-IN" sz="1900">
                <a:solidFill>
                  <a:schemeClr val="dk1"/>
                </a:solidFill>
                <a:latin typeface="Times New Roman"/>
                <a:ea typeface="Times New Roman"/>
                <a:cs typeface="Times New Roman"/>
                <a:sym typeface="Times New Roman"/>
              </a:rPr>
              <a:t>DIKSHA (Digital Infrastructure for Knowledge Sharing) is a national platform for school education</a:t>
            </a:r>
            <a:endParaRPr sz="19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IN" sz="1900">
                <a:solidFill>
                  <a:schemeClr val="dk1"/>
                </a:solidFill>
                <a:latin typeface="Times New Roman"/>
                <a:ea typeface="Times New Roman"/>
                <a:cs typeface="Times New Roman"/>
                <a:sym typeface="Times New Roman"/>
              </a:rPr>
              <a:t>•It is an initiative of National Council for Educational Research and Training (NCERT), under the aegis of the Ministry of Education (MoE), GoI. Launched in 2017 </a:t>
            </a:r>
            <a:endParaRPr sz="19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IN" sz="1900">
                <a:solidFill>
                  <a:schemeClr val="dk1"/>
                </a:solidFill>
                <a:latin typeface="Times New Roman"/>
                <a:ea typeface="Times New Roman"/>
                <a:cs typeface="Times New Roman"/>
                <a:sym typeface="Times New Roman"/>
              </a:rPr>
              <a:t>•DIKSHA is a content management system having more than </a:t>
            </a:r>
            <a:r>
              <a:rPr b="1" lang="en-IN" sz="1900">
                <a:solidFill>
                  <a:schemeClr val="dk1"/>
                </a:solidFill>
                <a:latin typeface="Times New Roman"/>
                <a:ea typeface="Times New Roman"/>
                <a:cs typeface="Times New Roman"/>
                <a:sym typeface="Times New Roman"/>
              </a:rPr>
              <a:t>3.5 Lakh</a:t>
            </a:r>
            <a:r>
              <a:rPr lang="en-IN" sz="1900">
                <a:solidFill>
                  <a:schemeClr val="dk1"/>
                </a:solidFill>
                <a:latin typeface="Times New Roman"/>
                <a:ea typeface="Times New Roman"/>
                <a:cs typeface="Times New Roman"/>
                <a:sym typeface="Times New Roman"/>
              </a:rPr>
              <a:t> content in the form of Video, Audio, PDF, Interactive content in </a:t>
            </a:r>
            <a:r>
              <a:rPr b="1" lang="en-IN" sz="1900">
                <a:solidFill>
                  <a:schemeClr val="dk1"/>
                </a:solidFill>
                <a:latin typeface="Times New Roman"/>
                <a:ea typeface="Times New Roman"/>
                <a:cs typeface="Times New Roman"/>
                <a:sym typeface="Times New Roman"/>
              </a:rPr>
              <a:t>84</a:t>
            </a:r>
            <a:r>
              <a:rPr lang="en-IN" sz="1900">
                <a:solidFill>
                  <a:schemeClr val="dk1"/>
                </a:solidFill>
                <a:latin typeface="Times New Roman"/>
                <a:ea typeface="Times New Roman"/>
                <a:cs typeface="Times New Roman"/>
                <a:sym typeface="Times New Roman"/>
              </a:rPr>
              <a:t> languages etc</a:t>
            </a:r>
            <a:endParaRPr sz="19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IN" sz="1900">
                <a:solidFill>
                  <a:schemeClr val="dk1"/>
                </a:solidFill>
                <a:latin typeface="Times New Roman"/>
                <a:ea typeface="Times New Roman"/>
                <a:cs typeface="Times New Roman"/>
                <a:sym typeface="Times New Roman"/>
              </a:rPr>
              <a:t>•DIKSHA has been adopted by almost all the States, Union Territories, central autonomous bodies/boards including CBSE.</a:t>
            </a:r>
            <a:endParaRPr sz="1900">
              <a:solidFill>
                <a:schemeClr val="dk1"/>
              </a:solidFill>
              <a:latin typeface="Times New Roman"/>
              <a:ea typeface="Times New Roman"/>
              <a:cs typeface="Times New Roman"/>
              <a:sym typeface="Times New Roman"/>
            </a:endParaRPr>
          </a:p>
          <a:p>
            <a:pPr indent="0" lvl="0" marL="0" rtl="0" algn="l">
              <a:lnSpc>
                <a:spcPct val="200000"/>
              </a:lnSpc>
              <a:spcBef>
                <a:spcPts val="0"/>
              </a:spcBef>
              <a:spcAft>
                <a:spcPts val="0"/>
              </a:spcAft>
              <a:buNone/>
            </a:pPr>
            <a:r>
              <a:rPr lang="en-IN" sz="1900">
                <a:solidFill>
                  <a:schemeClr val="dk1"/>
                </a:solidFill>
                <a:latin typeface="Times New Roman"/>
                <a:ea typeface="Times New Roman"/>
                <a:cs typeface="Times New Roman"/>
                <a:sym typeface="Times New Roman"/>
              </a:rPr>
              <a:t>•There are </a:t>
            </a:r>
            <a:r>
              <a:rPr b="1" lang="en-IN" sz="1900">
                <a:solidFill>
                  <a:schemeClr val="dk1"/>
                </a:solidFill>
                <a:latin typeface="Times New Roman"/>
                <a:ea typeface="Times New Roman"/>
                <a:cs typeface="Times New Roman"/>
                <a:sym typeface="Times New Roman"/>
              </a:rPr>
              <a:t>6410</a:t>
            </a:r>
            <a:r>
              <a:rPr lang="en-IN" sz="1900">
                <a:solidFill>
                  <a:schemeClr val="dk1"/>
                </a:solidFill>
                <a:latin typeface="Times New Roman"/>
                <a:ea typeface="Times New Roman"/>
                <a:cs typeface="Times New Roman"/>
                <a:sym typeface="Times New Roman"/>
              </a:rPr>
              <a:t> Energized Textbooks and </a:t>
            </a:r>
            <a:r>
              <a:rPr b="1" lang="en-IN" sz="1900">
                <a:solidFill>
                  <a:schemeClr val="dk1"/>
                </a:solidFill>
                <a:latin typeface="Times New Roman"/>
                <a:ea typeface="Times New Roman"/>
                <a:cs typeface="Times New Roman"/>
                <a:sym typeface="Times New Roman"/>
              </a:rPr>
              <a:t>20797</a:t>
            </a:r>
            <a:r>
              <a:rPr lang="en-IN" sz="1900">
                <a:solidFill>
                  <a:schemeClr val="dk1"/>
                </a:solidFill>
                <a:latin typeface="Times New Roman"/>
                <a:ea typeface="Times New Roman"/>
                <a:cs typeface="Times New Roman"/>
                <a:sym typeface="Times New Roman"/>
              </a:rPr>
              <a:t> e Courses available on DIKSHA platform</a:t>
            </a:r>
            <a:endParaRPr sz="1900">
              <a:solidFill>
                <a:schemeClr val="dk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9" name="Shape 359"/>
        <p:cNvGrpSpPr/>
        <p:nvPr/>
      </p:nvGrpSpPr>
      <p:grpSpPr>
        <a:xfrm>
          <a:off x="0" y="0"/>
          <a:ext cx="0" cy="0"/>
          <a:chOff x="0" y="0"/>
          <a:chExt cx="0" cy="0"/>
        </a:xfrm>
      </p:grpSpPr>
      <p:sp>
        <p:nvSpPr>
          <p:cNvPr id="360" name="Google Shape;360;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1" name="Google Shape;361;p15"/>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62" name="Google Shape;362;p15"/>
          <p:cNvSpPr txBox="1"/>
          <p:nvPr>
            <p:ph type="title"/>
          </p:nvPr>
        </p:nvSpPr>
        <p:spPr>
          <a:xfrm>
            <a:off x="2103121" y="310343"/>
            <a:ext cx="7985759" cy="868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IN" sz="4000">
                <a:solidFill>
                  <a:schemeClr val="dk1"/>
                </a:solidFill>
                <a:latin typeface="Calibri"/>
                <a:ea typeface="Calibri"/>
                <a:cs typeface="Calibri"/>
                <a:sym typeface="Calibri"/>
              </a:rPr>
              <a:t>Logging in to the DIKSHA portal</a:t>
            </a:r>
            <a:endParaRPr/>
          </a:p>
        </p:txBody>
      </p:sp>
      <p:sp>
        <p:nvSpPr>
          <p:cNvPr id="363" name="Google Shape;363;p15"/>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364" name="Google Shape;364;p15"/>
          <p:cNvSpPr txBox="1"/>
          <p:nvPr>
            <p:ph idx="1" type="body"/>
          </p:nvPr>
        </p:nvSpPr>
        <p:spPr>
          <a:xfrm>
            <a:off x="2615738" y="1263807"/>
            <a:ext cx="6960524" cy="59851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1700"/>
              <a:buNone/>
            </a:pPr>
            <a:r>
              <a:rPr b="0" i="0" lang="en-IN" sz="1700">
                <a:solidFill>
                  <a:schemeClr val="lt1"/>
                </a:solidFill>
                <a:latin typeface="Calibri"/>
                <a:ea typeface="Calibri"/>
                <a:cs typeface="Calibri"/>
                <a:sym typeface="Calibri"/>
              </a:rPr>
              <a:t>To explore content on DIKSHA, type </a:t>
            </a:r>
            <a:r>
              <a:rPr b="0" i="0" lang="en-IN" sz="1700" u="sng" strike="noStrike">
                <a:solidFill>
                  <a:schemeClr val="lt1"/>
                </a:solidFill>
                <a:latin typeface="Calibri"/>
                <a:ea typeface="Calibri"/>
                <a:cs typeface="Calibri"/>
                <a:sym typeface="Calibri"/>
                <a:hlinkClick r:id="rId3">
                  <a:extLst>
                    <a:ext uri="{A12FA001-AC4F-418D-AE19-62706E023703}">
                      <ahyp:hlinkClr val="tx"/>
                    </a:ext>
                  </a:extLst>
                </a:hlinkClick>
              </a:rPr>
              <a:t>diksha.gov.in</a:t>
            </a:r>
            <a:r>
              <a:rPr b="0" i="0" lang="en-IN" sz="1700">
                <a:solidFill>
                  <a:schemeClr val="lt1"/>
                </a:solidFill>
                <a:latin typeface="Calibri"/>
                <a:ea typeface="Calibri"/>
                <a:cs typeface="Calibri"/>
                <a:sym typeface="Calibri"/>
              </a:rPr>
              <a:t> in the browser, and follow the below steps:</a:t>
            </a:r>
            <a:endParaRPr sz="1700">
              <a:solidFill>
                <a:schemeClr val="lt1"/>
              </a:solidFill>
              <a:latin typeface="Calibri"/>
              <a:ea typeface="Calibri"/>
              <a:cs typeface="Calibri"/>
              <a:sym typeface="Calibri"/>
            </a:endParaRPr>
          </a:p>
        </p:txBody>
      </p:sp>
      <p:pic>
        <p:nvPicPr>
          <p:cNvPr id="365" name="Google Shape;365;p15"/>
          <p:cNvPicPr preferRelativeResize="0"/>
          <p:nvPr/>
        </p:nvPicPr>
        <p:blipFill rotWithShape="1">
          <a:blip r:embed="rId4">
            <a:alphaModFix/>
          </a:blip>
          <a:srcRect b="0" l="0" r="0" t="0"/>
          <a:stretch/>
        </p:blipFill>
        <p:spPr>
          <a:xfrm>
            <a:off x="1594338" y="2139484"/>
            <a:ext cx="9003323" cy="409651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9" name="Shape 369"/>
        <p:cNvGrpSpPr/>
        <p:nvPr/>
      </p:nvGrpSpPr>
      <p:grpSpPr>
        <a:xfrm>
          <a:off x="0" y="0"/>
          <a:ext cx="0" cy="0"/>
          <a:chOff x="0" y="0"/>
          <a:chExt cx="0" cy="0"/>
        </a:xfrm>
      </p:grpSpPr>
      <p:sp>
        <p:nvSpPr>
          <p:cNvPr id="370" name="Google Shape;370;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1" name="Google Shape;371;p16"/>
          <p:cNvSpPr txBox="1"/>
          <p:nvPr>
            <p:ph type="title"/>
          </p:nvPr>
        </p:nvSpPr>
        <p:spPr>
          <a:xfrm>
            <a:off x="630936" y="502920"/>
            <a:ext cx="3419856" cy="14630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IN" sz="3700">
                <a:latin typeface="Calibri"/>
                <a:ea typeface="Calibri"/>
                <a:cs typeface="Calibri"/>
                <a:sym typeface="Calibri"/>
              </a:rPr>
              <a:t>Logging in to the DIKSHA portal</a:t>
            </a:r>
            <a:endParaRPr/>
          </a:p>
        </p:txBody>
      </p:sp>
      <p:sp>
        <p:nvSpPr>
          <p:cNvPr id="372" name="Google Shape;372;p16"/>
          <p:cNvSpPr/>
          <p:nvPr/>
        </p:nvSpPr>
        <p:spPr>
          <a:xfrm rot="5400000">
            <a:off x="3566159" y="1225296"/>
            <a:ext cx="1554480" cy="18288"/>
          </a:xfrm>
          <a:custGeom>
            <a:rect b="b" l="l" r="r" t="t"/>
            <a:pathLst>
              <a:path extrusionOk="0" fill="none" h="18288" w="155448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extrusionOk="0" h="18288" w="155448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3" name="Google Shape;373;p16"/>
          <p:cNvSpPr txBox="1"/>
          <p:nvPr>
            <p:ph idx="1" type="body"/>
          </p:nvPr>
        </p:nvSpPr>
        <p:spPr>
          <a:xfrm>
            <a:off x="4654295" y="502920"/>
            <a:ext cx="6894576" cy="146304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2200"/>
              <a:buNone/>
            </a:pPr>
            <a:r>
              <a:rPr lang="en-IN" sz="2200">
                <a:latin typeface="Calibri"/>
                <a:ea typeface="Calibri"/>
                <a:cs typeface="Calibri"/>
                <a:sym typeface="Calibri"/>
              </a:rPr>
              <a:t>Fill in the details such as </a:t>
            </a:r>
            <a:endParaRPr/>
          </a:p>
          <a:p>
            <a:pPr indent="0" lvl="0" marL="0" rtl="0" algn="l">
              <a:lnSpc>
                <a:spcPct val="90000"/>
              </a:lnSpc>
              <a:spcBef>
                <a:spcPts val="1000"/>
              </a:spcBef>
              <a:spcAft>
                <a:spcPts val="0"/>
              </a:spcAft>
              <a:buClr>
                <a:schemeClr val="dk1"/>
              </a:buClr>
              <a:buSzPts val="2200"/>
              <a:buNone/>
            </a:pPr>
            <a:r>
              <a:rPr lang="en-IN" sz="2200">
                <a:latin typeface="Calibri"/>
                <a:ea typeface="Calibri"/>
                <a:cs typeface="Calibri"/>
                <a:sym typeface="Calibri"/>
              </a:rPr>
              <a:t>Name, role, state, and district</a:t>
            </a:r>
            <a:endParaRPr/>
          </a:p>
        </p:txBody>
      </p:sp>
      <p:pic>
        <p:nvPicPr>
          <p:cNvPr id="374" name="Google Shape;374;p16"/>
          <p:cNvPicPr preferRelativeResize="0"/>
          <p:nvPr/>
        </p:nvPicPr>
        <p:blipFill rotWithShape="1">
          <a:blip r:embed="rId3">
            <a:alphaModFix/>
          </a:blip>
          <a:srcRect b="0" l="0" r="0" t="0"/>
          <a:stretch/>
        </p:blipFill>
        <p:spPr>
          <a:xfrm>
            <a:off x="1641195" y="2290936"/>
            <a:ext cx="8897418" cy="395935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8" name="Shape 378"/>
        <p:cNvGrpSpPr/>
        <p:nvPr/>
      </p:nvGrpSpPr>
      <p:grpSpPr>
        <a:xfrm>
          <a:off x="0" y="0"/>
          <a:ext cx="0" cy="0"/>
          <a:chOff x="0" y="0"/>
          <a:chExt cx="0" cy="0"/>
        </a:xfrm>
      </p:grpSpPr>
      <p:sp>
        <p:nvSpPr>
          <p:cNvPr id="379" name="Google Shape;379;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0" name="Google Shape;380;p19"/>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81" name="Google Shape;381;p19"/>
          <p:cNvSpPr txBox="1"/>
          <p:nvPr>
            <p:ph type="title"/>
          </p:nvPr>
        </p:nvSpPr>
        <p:spPr>
          <a:xfrm>
            <a:off x="2103121" y="310343"/>
            <a:ext cx="7985759" cy="868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Calibri"/>
              <a:buNone/>
            </a:pPr>
            <a:r>
              <a:rPr lang="en-IN" sz="4000">
                <a:solidFill>
                  <a:schemeClr val="dk1"/>
                </a:solidFill>
                <a:latin typeface="Calibri"/>
                <a:ea typeface="Calibri"/>
                <a:cs typeface="Calibri"/>
                <a:sym typeface="Calibri"/>
              </a:rPr>
              <a:t>On clicking </a:t>
            </a:r>
            <a:r>
              <a:rPr b="1" lang="en-IN" sz="4000">
                <a:solidFill>
                  <a:schemeClr val="dk1"/>
                </a:solidFill>
                <a:latin typeface="Calibri"/>
                <a:ea typeface="Calibri"/>
                <a:cs typeface="Calibri"/>
                <a:sym typeface="Calibri"/>
              </a:rPr>
              <a:t>Explore DIKSHA</a:t>
            </a:r>
            <a:endParaRPr sz="4000">
              <a:solidFill>
                <a:schemeClr val="dk1"/>
              </a:solidFill>
              <a:latin typeface="Calibri"/>
              <a:ea typeface="Calibri"/>
              <a:cs typeface="Calibri"/>
              <a:sym typeface="Calibri"/>
            </a:endParaRPr>
          </a:p>
        </p:txBody>
      </p:sp>
      <p:sp>
        <p:nvSpPr>
          <p:cNvPr id="382" name="Google Shape;382;p19"/>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383" name="Google Shape;383;p19"/>
          <p:cNvPicPr preferRelativeResize="0"/>
          <p:nvPr>
            <p:ph idx="1" type="body"/>
          </p:nvPr>
        </p:nvPicPr>
        <p:blipFill rotWithShape="1">
          <a:blip r:embed="rId3">
            <a:alphaModFix/>
          </a:blip>
          <a:srcRect b="0" l="0" r="0" t="0"/>
          <a:stretch/>
        </p:blipFill>
        <p:spPr>
          <a:xfrm>
            <a:off x="1691147" y="2139484"/>
            <a:ext cx="8809705" cy="409651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7" name="Shape 387"/>
        <p:cNvGrpSpPr/>
        <p:nvPr/>
      </p:nvGrpSpPr>
      <p:grpSpPr>
        <a:xfrm>
          <a:off x="0" y="0"/>
          <a:ext cx="0" cy="0"/>
          <a:chOff x="0" y="0"/>
          <a:chExt cx="0" cy="0"/>
        </a:xfrm>
      </p:grpSpPr>
      <p:sp>
        <p:nvSpPr>
          <p:cNvPr id="388" name="Google Shape;388;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9" name="Google Shape;389;p20"/>
          <p:cNvSpPr/>
          <p:nvPr/>
        </p:nvSpPr>
        <p:spPr>
          <a:xfrm>
            <a:off x="1903615" y="221673"/>
            <a:ext cx="8384770" cy="1332634"/>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9803"/>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0" name="Google Shape;390;p20"/>
          <p:cNvSpPr txBox="1"/>
          <p:nvPr>
            <p:ph type="title"/>
          </p:nvPr>
        </p:nvSpPr>
        <p:spPr>
          <a:xfrm>
            <a:off x="2103121" y="310343"/>
            <a:ext cx="7985759" cy="86882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lang="en-IN" sz="2800">
                <a:solidFill>
                  <a:schemeClr val="dk1"/>
                </a:solidFill>
                <a:latin typeface="Calibri"/>
                <a:ea typeface="Calibri"/>
                <a:cs typeface="Calibri"/>
                <a:sym typeface="Calibri"/>
              </a:rPr>
              <a:t>On clicking </a:t>
            </a:r>
            <a:r>
              <a:rPr b="1" lang="en-IN" sz="2800">
                <a:solidFill>
                  <a:schemeClr val="dk1"/>
                </a:solidFill>
                <a:latin typeface="Calibri"/>
                <a:ea typeface="Calibri"/>
                <a:cs typeface="Calibri"/>
                <a:sym typeface="Calibri"/>
              </a:rPr>
              <a:t>Digital Textbooks</a:t>
            </a:r>
            <a:br>
              <a:rPr b="1" lang="en-IN" sz="2800">
                <a:solidFill>
                  <a:schemeClr val="dk1"/>
                </a:solidFill>
                <a:latin typeface="Calibri"/>
                <a:ea typeface="Calibri"/>
                <a:cs typeface="Calibri"/>
                <a:sym typeface="Calibri"/>
              </a:rPr>
            </a:br>
            <a:r>
              <a:rPr lang="en-IN" sz="2800">
                <a:solidFill>
                  <a:schemeClr val="dk1"/>
                </a:solidFill>
                <a:latin typeface="Calibri"/>
                <a:ea typeface="Calibri"/>
                <a:cs typeface="Calibri"/>
                <a:sym typeface="Calibri"/>
              </a:rPr>
              <a:t>(Board, Medium, Class, Subject)</a:t>
            </a:r>
            <a:endParaRPr/>
          </a:p>
        </p:txBody>
      </p:sp>
      <p:sp>
        <p:nvSpPr>
          <p:cNvPr id="391" name="Google Shape;391;p20"/>
          <p:cNvSpPr/>
          <p:nvPr/>
        </p:nvSpPr>
        <p:spPr>
          <a:xfrm>
            <a:off x="2483110" y="1211407"/>
            <a:ext cx="722578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392" name="Google Shape;392;p20"/>
          <p:cNvPicPr preferRelativeResize="0"/>
          <p:nvPr/>
        </p:nvPicPr>
        <p:blipFill rotWithShape="1">
          <a:blip r:embed="rId3">
            <a:alphaModFix/>
          </a:blip>
          <a:srcRect b="0" l="0" r="0" t="0"/>
          <a:stretch/>
        </p:blipFill>
        <p:spPr>
          <a:xfrm>
            <a:off x="1569468" y="2139484"/>
            <a:ext cx="9053063" cy="4096512"/>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6" name="Shape 396"/>
        <p:cNvGrpSpPr/>
        <p:nvPr/>
      </p:nvGrpSpPr>
      <p:grpSpPr>
        <a:xfrm>
          <a:off x="0" y="0"/>
          <a:ext cx="0" cy="0"/>
          <a:chOff x="0" y="0"/>
          <a:chExt cx="0" cy="0"/>
        </a:xfrm>
      </p:grpSpPr>
      <p:sp>
        <p:nvSpPr>
          <p:cNvPr id="397" name="Google Shape;397;p21"/>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8" name="Google Shape;398;p21"/>
          <p:cNvSpPr txBox="1"/>
          <p:nvPr/>
        </p:nvSpPr>
        <p:spPr>
          <a:xfrm>
            <a:off x="630936" y="457200"/>
            <a:ext cx="4343400" cy="1929384"/>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Calibri"/>
              <a:buNone/>
            </a:pPr>
            <a:r>
              <a:rPr b="0" i="0" lang="en-IN" sz="4400" u="none" cap="none" strike="noStrike">
                <a:solidFill>
                  <a:schemeClr val="dk1"/>
                </a:solidFill>
                <a:latin typeface="Calibri"/>
                <a:ea typeface="Calibri"/>
                <a:cs typeface="Calibri"/>
                <a:sym typeface="Calibri"/>
              </a:rPr>
              <a:t>How to access content via QR Code?</a:t>
            </a:r>
            <a:endParaRPr/>
          </a:p>
        </p:txBody>
      </p:sp>
      <p:sp>
        <p:nvSpPr>
          <p:cNvPr id="399" name="Google Shape;399;p21"/>
          <p:cNvSpPr/>
          <p:nvPr/>
        </p:nvSpPr>
        <p:spPr>
          <a:xfrm rot="5400000">
            <a:off x="4471415" y="1412748"/>
            <a:ext cx="1554480" cy="18288"/>
          </a:xfrm>
          <a:custGeom>
            <a:rect b="b" l="l" r="r" t="t"/>
            <a:pathLst>
              <a:path extrusionOk="0" fill="none" h="18288" w="155448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extrusionOk="0" h="18288" w="155448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0" name="Google Shape;400;p21"/>
          <p:cNvSpPr txBox="1"/>
          <p:nvPr/>
        </p:nvSpPr>
        <p:spPr>
          <a:xfrm>
            <a:off x="5541263" y="457200"/>
            <a:ext cx="6007608" cy="1929384"/>
          </a:xfrm>
          <a:prstGeom prst="rect">
            <a:avLst/>
          </a:prstGeom>
          <a:noFill/>
          <a:ln>
            <a:noFill/>
          </a:ln>
        </p:spPr>
        <p:txBody>
          <a:bodyPr anchorCtr="0" anchor="ctr" bIns="45700" lIns="91425" spcFirstLastPara="1" rIns="91425" wrap="square" tIns="45700">
            <a:normAutofit/>
          </a:bodyPr>
          <a:lstStyle/>
          <a:p>
            <a:pPr indent="-228600" lvl="0" marL="228600" marR="0" rtl="0" algn="l">
              <a:lnSpc>
                <a:spcPct val="90000"/>
              </a:lnSpc>
              <a:spcBef>
                <a:spcPts val="0"/>
              </a:spcBef>
              <a:spcAft>
                <a:spcPts val="0"/>
              </a:spcAft>
              <a:buClr>
                <a:schemeClr val="dk1"/>
              </a:buClr>
              <a:buSzPts val="1700"/>
              <a:buFont typeface="Arial"/>
              <a:buChar char="•"/>
            </a:pPr>
            <a:r>
              <a:rPr b="0" i="0" lang="en-IN" sz="1700" u="none" cap="none" strike="noStrike">
                <a:solidFill>
                  <a:schemeClr val="dk1"/>
                </a:solidFill>
                <a:latin typeface="Calibri"/>
                <a:ea typeface="Calibri"/>
                <a:cs typeface="Calibri"/>
                <a:sym typeface="Calibri"/>
              </a:rPr>
              <a:t>Step 1: Download the DIKSHA app on your device</a:t>
            </a:r>
            <a:endParaRPr/>
          </a:p>
          <a:p>
            <a:pPr indent="-228600" lvl="0" marL="228600" marR="0" rtl="0" algn="l">
              <a:lnSpc>
                <a:spcPct val="90000"/>
              </a:lnSpc>
              <a:spcBef>
                <a:spcPts val="1000"/>
              </a:spcBef>
              <a:spcAft>
                <a:spcPts val="0"/>
              </a:spcAft>
              <a:buClr>
                <a:schemeClr val="dk1"/>
              </a:buClr>
              <a:buSzPts val="1700"/>
              <a:buFont typeface="Arial"/>
              <a:buChar char="•"/>
            </a:pPr>
            <a:r>
              <a:rPr b="0" i="0" lang="en-IN" sz="1700" u="none" cap="none" strike="noStrike">
                <a:solidFill>
                  <a:schemeClr val="dk1"/>
                </a:solidFill>
                <a:latin typeface="Calibri"/>
                <a:ea typeface="Calibri"/>
                <a:cs typeface="Calibri"/>
                <a:sym typeface="Calibri"/>
              </a:rPr>
              <a:t>Step 2: Open the app and click on the scanner of DIKSHA app</a:t>
            </a:r>
            <a:endParaRPr/>
          </a:p>
          <a:p>
            <a:pPr indent="-228600" lvl="0" marL="228600" marR="0" rtl="0" algn="l">
              <a:lnSpc>
                <a:spcPct val="90000"/>
              </a:lnSpc>
              <a:spcBef>
                <a:spcPts val="1000"/>
              </a:spcBef>
              <a:spcAft>
                <a:spcPts val="0"/>
              </a:spcAft>
              <a:buClr>
                <a:schemeClr val="dk1"/>
              </a:buClr>
              <a:buSzPts val="1700"/>
              <a:buFont typeface="Arial"/>
              <a:buChar char="•"/>
            </a:pPr>
            <a:r>
              <a:rPr b="0" i="0" lang="en-IN" sz="1700" u="none" cap="none" strike="noStrike">
                <a:solidFill>
                  <a:schemeClr val="dk1"/>
                </a:solidFill>
                <a:latin typeface="Calibri"/>
                <a:ea typeface="Calibri"/>
                <a:cs typeface="Calibri"/>
                <a:sym typeface="Calibri"/>
              </a:rPr>
              <a:t>Step 3: Scan the QR code mentioned on the book</a:t>
            </a:r>
            <a:endParaRPr/>
          </a:p>
          <a:p>
            <a:pPr indent="-228600" lvl="0" marL="228600" marR="0" rtl="0" algn="l">
              <a:lnSpc>
                <a:spcPct val="90000"/>
              </a:lnSpc>
              <a:spcBef>
                <a:spcPts val="1000"/>
              </a:spcBef>
              <a:spcAft>
                <a:spcPts val="0"/>
              </a:spcAft>
              <a:buClr>
                <a:schemeClr val="dk1"/>
              </a:buClr>
              <a:buSzPts val="1700"/>
              <a:buFont typeface="Arial"/>
              <a:buChar char="•"/>
            </a:pPr>
            <a:r>
              <a:rPr b="0" i="0" lang="en-IN" sz="1700" u="none" cap="none" strike="noStrike">
                <a:solidFill>
                  <a:schemeClr val="dk1"/>
                </a:solidFill>
                <a:latin typeface="Calibri"/>
                <a:ea typeface="Calibri"/>
                <a:cs typeface="Calibri"/>
                <a:sym typeface="Calibri"/>
              </a:rPr>
              <a:t>Step 4: The corresponding content will further open on the app</a:t>
            </a:r>
            <a:endParaRPr/>
          </a:p>
          <a:p>
            <a:pPr indent="107950" lvl="0" marL="0" marR="0" rtl="0" algn="l">
              <a:lnSpc>
                <a:spcPct val="90000"/>
              </a:lnSpc>
              <a:spcBef>
                <a:spcPts val="1000"/>
              </a:spcBef>
              <a:spcAft>
                <a:spcPts val="0"/>
              </a:spcAft>
              <a:buClr>
                <a:schemeClr val="dk1"/>
              </a:buClr>
              <a:buSzPts val="1700"/>
              <a:buFont typeface="Arial"/>
              <a:buNone/>
            </a:pPr>
            <a:r>
              <a:t/>
            </a:r>
            <a:endParaRPr b="0" i="0" sz="1700" u="none" cap="none" strike="noStrike">
              <a:solidFill>
                <a:schemeClr val="dk1"/>
              </a:solidFill>
              <a:latin typeface="Calibri"/>
              <a:ea typeface="Calibri"/>
              <a:cs typeface="Calibri"/>
              <a:sym typeface="Calibri"/>
            </a:endParaRPr>
          </a:p>
        </p:txBody>
      </p:sp>
      <p:pic>
        <p:nvPicPr>
          <p:cNvPr id="401" name="Google Shape;401;p21"/>
          <p:cNvPicPr preferRelativeResize="0"/>
          <p:nvPr/>
        </p:nvPicPr>
        <p:blipFill rotWithShape="1">
          <a:blip r:embed="rId3">
            <a:alphaModFix/>
          </a:blip>
          <a:srcRect b="0" l="0" r="0" t="0"/>
          <a:stretch/>
        </p:blipFill>
        <p:spPr>
          <a:xfrm>
            <a:off x="87086" y="2493390"/>
            <a:ext cx="5989320" cy="3831083"/>
          </a:xfrm>
          <a:prstGeom prst="rect">
            <a:avLst/>
          </a:prstGeom>
          <a:noFill/>
          <a:ln>
            <a:noFill/>
          </a:ln>
        </p:spPr>
      </p:pic>
      <p:pic>
        <p:nvPicPr>
          <p:cNvPr id="402" name="Google Shape;402;p21"/>
          <p:cNvPicPr preferRelativeResize="0"/>
          <p:nvPr/>
        </p:nvPicPr>
        <p:blipFill rotWithShape="1">
          <a:blip r:embed="rId4">
            <a:alphaModFix/>
          </a:blip>
          <a:srcRect b="0" l="0" r="0" t="0"/>
          <a:stretch/>
        </p:blipFill>
        <p:spPr>
          <a:xfrm>
            <a:off x="7846624" y="2068285"/>
            <a:ext cx="2572109" cy="4528457"/>
          </a:xfrm>
          <a:prstGeom prst="rect">
            <a:avLst/>
          </a:prstGeom>
          <a:noFill/>
          <a:ln cap="flat" cmpd="sng" w="9525">
            <a:solidFill>
              <a:schemeClr val="dk1"/>
            </a:solidFill>
            <a:prstDash val="solid"/>
            <a:round/>
            <a:headEnd len="sm" w="sm" type="none"/>
            <a:tailEnd len="sm" w="sm" type="none"/>
          </a:ln>
        </p:spPr>
      </p:pic>
      <p:sp>
        <p:nvSpPr>
          <p:cNvPr id="403" name="Google Shape;403;p21"/>
          <p:cNvSpPr/>
          <p:nvPr/>
        </p:nvSpPr>
        <p:spPr>
          <a:xfrm>
            <a:off x="6455229" y="4267200"/>
            <a:ext cx="1055914" cy="413657"/>
          </a:xfrm>
          <a:prstGeom prst="stripedRightArrow">
            <a:avLst>
              <a:gd fmla="val 50000" name="adj1"/>
              <a:gd fmla="val 50000" name="adj2"/>
            </a:avLst>
          </a:prstGeom>
          <a:solidFill>
            <a:srgbClr val="FFD966"/>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7" name="Shape 407"/>
        <p:cNvGrpSpPr/>
        <p:nvPr/>
      </p:nvGrpSpPr>
      <p:grpSpPr>
        <a:xfrm>
          <a:off x="0" y="0"/>
          <a:ext cx="0" cy="0"/>
          <a:chOff x="0" y="0"/>
          <a:chExt cx="0" cy="0"/>
        </a:xfrm>
      </p:grpSpPr>
      <p:sp>
        <p:nvSpPr>
          <p:cNvPr id="408" name="Google Shape;408;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9" name="Google Shape;409;p22"/>
          <p:cNvSpPr txBox="1"/>
          <p:nvPr>
            <p:ph type="title"/>
          </p:nvPr>
        </p:nvSpPr>
        <p:spPr>
          <a:xfrm>
            <a:off x="841248" y="685800"/>
            <a:ext cx="10506456" cy="1157005"/>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700"/>
              <a:buFont typeface="Calibri"/>
              <a:buNone/>
            </a:pPr>
            <a:r>
              <a:rPr lang="en-IN" sz="3700"/>
              <a:t>Things to remember while accessing content through QR code</a:t>
            </a:r>
            <a:endParaRPr/>
          </a:p>
        </p:txBody>
      </p:sp>
      <p:sp>
        <p:nvSpPr>
          <p:cNvPr id="410" name="Google Shape;410;p22"/>
          <p:cNvSpPr/>
          <p:nvPr/>
        </p:nvSpPr>
        <p:spPr>
          <a:xfrm rot="5400000">
            <a:off x="1120140" y="34093"/>
            <a:ext cx="146304" cy="704088"/>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11" name="Google Shape;411;p22"/>
          <p:cNvSpPr/>
          <p:nvPr/>
        </p:nvSpPr>
        <p:spPr>
          <a:xfrm>
            <a:off x="841248" y="1958056"/>
            <a:ext cx="10506456" cy="18288"/>
          </a:xfrm>
          <a:prstGeom prst="rect">
            <a:avLst/>
          </a:prstGeom>
          <a:solidFill>
            <a:srgbClr val="D5D5D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grpSp>
        <p:nvGrpSpPr>
          <p:cNvPr id="412" name="Google Shape;412;p22"/>
          <p:cNvGrpSpPr/>
          <p:nvPr/>
        </p:nvGrpSpPr>
        <p:grpSpPr>
          <a:xfrm>
            <a:off x="838200" y="2295725"/>
            <a:ext cx="10506456" cy="3876000"/>
            <a:chOff x="0" y="473"/>
            <a:chExt cx="10506456" cy="3876000"/>
          </a:xfrm>
        </p:grpSpPr>
        <p:sp>
          <p:nvSpPr>
            <p:cNvPr id="413" name="Google Shape;413;p22"/>
            <p:cNvSpPr/>
            <p:nvPr/>
          </p:nvSpPr>
          <p:spPr>
            <a:xfrm>
              <a:off x="0" y="473"/>
              <a:ext cx="10506456" cy="1107428"/>
            </a:xfrm>
            <a:prstGeom prst="roundRect">
              <a:avLst>
                <a:gd fmla="val 1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2"/>
            <p:cNvSpPr/>
            <p:nvPr/>
          </p:nvSpPr>
          <p:spPr>
            <a:xfrm>
              <a:off x="334997" y="249644"/>
              <a:ext cx="609085" cy="60908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2"/>
            <p:cNvSpPr/>
            <p:nvPr/>
          </p:nvSpPr>
          <p:spPr>
            <a:xfrm>
              <a:off x="1279080" y="473"/>
              <a:ext cx="9227375" cy="11074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2"/>
            <p:cNvSpPr txBox="1"/>
            <p:nvPr/>
          </p:nvSpPr>
          <p:spPr>
            <a:xfrm>
              <a:off x="1279080" y="473"/>
              <a:ext cx="9227375" cy="1107428"/>
            </a:xfrm>
            <a:prstGeom prst="rect">
              <a:avLst/>
            </a:prstGeom>
            <a:noFill/>
            <a:ln>
              <a:noFill/>
            </a:ln>
          </p:spPr>
          <p:txBody>
            <a:bodyPr anchorCtr="0" anchor="ctr" bIns="117200" lIns="117200" spcFirstLastPara="1" rIns="117200" wrap="square" tIns="117200">
              <a:noAutofit/>
            </a:bodyPr>
            <a:lstStyle/>
            <a:p>
              <a:pPr indent="0" lvl="0" marL="0" marR="0" rtl="0" algn="l">
                <a:lnSpc>
                  <a:spcPct val="100000"/>
                </a:lnSpc>
                <a:spcBef>
                  <a:spcPts val="0"/>
                </a:spcBef>
                <a:spcAft>
                  <a:spcPts val="0"/>
                </a:spcAft>
                <a:buClr>
                  <a:schemeClr val="dk1"/>
                </a:buClr>
                <a:buSzPts val="1800"/>
                <a:buFont typeface="Calibri"/>
                <a:buNone/>
              </a:pPr>
              <a:r>
                <a:rPr b="0" i="0" lang="en-IN" sz="1800" u="none" cap="none" strike="noStrike">
                  <a:solidFill>
                    <a:schemeClr val="dk1"/>
                  </a:solidFill>
                  <a:latin typeface="Calibri"/>
                  <a:ea typeface="Calibri"/>
                  <a:cs typeface="Calibri"/>
                  <a:sym typeface="Calibri"/>
                </a:rPr>
                <a:t>If there is one content resource associated with the scanned QR code, you directly see the content details page. If more than one content resource is associated with the same QR code, you see a list of results</a:t>
              </a:r>
              <a:endParaRPr b="0" i="0" sz="1800" u="none" cap="none" strike="noStrike">
                <a:solidFill>
                  <a:schemeClr val="dk1"/>
                </a:solidFill>
                <a:latin typeface="Calibri"/>
                <a:ea typeface="Calibri"/>
                <a:cs typeface="Calibri"/>
                <a:sym typeface="Calibri"/>
              </a:endParaRPr>
            </a:p>
          </p:txBody>
        </p:sp>
        <p:sp>
          <p:nvSpPr>
            <p:cNvPr id="417" name="Google Shape;417;p22"/>
            <p:cNvSpPr/>
            <p:nvPr/>
          </p:nvSpPr>
          <p:spPr>
            <a:xfrm>
              <a:off x="0" y="1384759"/>
              <a:ext cx="10506456" cy="1107428"/>
            </a:xfrm>
            <a:prstGeom prst="roundRect">
              <a:avLst>
                <a:gd fmla="val 10000" name="adj"/>
              </a:avLst>
            </a:prstGeom>
            <a:solidFill>
              <a:srgbClr val="C47F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2"/>
            <p:cNvSpPr/>
            <p:nvPr/>
          </p:nvSpPr>
          <p:spPr>
            <a:xfrm>
              <a:off x="334997" y="1633931"/>
              <a:ext cx="609085" cy="60908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2"/>
            <p:cNvSpPr/>
            <p:nvPr/>
          </p:nvSpPr>
          <p:spPr>
            <a:xfrm>
              <a:off x="1279080" y="1384759"/>
              <a:ext cx="9227375" cy="11074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2"/>
            <p:cNvSpPr txBox="1"/>
            <p:nvPr/>
          </p:nvSpPr>
          <p:spPr>
            <a:xfrm>
              <a:off x="1279080" y="1384759"/>
              <a:ext cx="9227375" cy="1107428"/>
            </a:xfrm>
            <a:prstGeom prst="rect">
              <a:avLst/>
            </a:prstGeom>
            <a:noFill/>
            <a:ln>
              <a:noFill/>
            </a:ln>
          </p:spPr>
          <p:txBody>
            <a:bodyPr anchorCtr="0" anchor="ctr" bIns="117200" lIns="117200" spcFirstLastPara="1" rIns="117200" wrap="square" tIns="117200">
              <a:noAutofit/>
            </a:bodyPr>
            <a:lstStyle/>
            <a:p>
              <a:pPr indent="0" lvl="0" marL="0" marR="0" rtl="0" algn="l">
                <a:lnSpc>
                  <a:spcPct val="100000"/>
                </a:lnSpc>
                <a:spcBef>
                  <a:spcPts val="0"/>
                </a:spcBef>
                <a:spcAft>
                  <a:spcPts val="0"/>
                </a:spcAft>
                <a:buClr>
                  <a:schemeClr val="dk1"/>
                </a:buClr>
                <a:buSzPts val="1800"/>
                <a:buFont typeface="Calibri"/>
                <a:buNone/>
              </a:pPr>
              <a:r>
                <a:rPr b="0" i="0" lang="en-IN" sz="1800" u="none" cap="none" strike="noStrike">
                  <a:solidFill>
                    <a:schemeClr val="dk1"/>
                  </a:solidFill>
                  <a:latin typeface="Calibri"/>
                  <a:ea typeface="Calibri"/>
                  <a:cs typeface="Calibri"/>
                  <a:sym typeface="Calibri"/>
                </a:rPr>
                <a:t>You can see results across all content types - courses, textbooks or individual content resources</a:t>
              </a:r>
              <a:endParaRPr b="0" i="0" sz="1800" u="none" cap="none" strike="noStrike">
                <a:solidFill>
                  <a:schemeClr val="dk1"/>
                </a:solidFill>
                <a:latin typeface="Calibri"/>
                <a:ea typeface="Calibri"/>
                <a:cs typeface="Calibri"/>
                <a:sym typeface="Calibri"/>
              </a:endParaRPr>
            </a:p>
          </p:txBody>
        </p:sp>
        <p:sp>
          <p:nvSpPr>
            <p:cNvPr id="421" name="Google Shape;421;p22"/>
            <p:cNvSpPr/>
            <p:nvPr/>
          </p:nvSpPr>
          <p:spPr>
            <a:xfrm>
              <a:off x="0" y="2769045"/>
              <a:ext cx="10506456" cy="1107428"/>
            </a:xfrm>
            <a:prstGeom prst="roundRect">
              <a:avLst>
                <a:gd fmla="val 10000" name="adj"/>
              </a:avLst>
            </a:prstGeom>
            <a:solidFill>
              <a:srgbClr val="A4A4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2"/>
            <p:cNvSpPr/>
            <p:nvPr/>
          </p:nvSpPr>
          <p:spPr>
            <a:xfrm>
              <a:off x="334997" y="3018217"/>
              <a:ext cx="609085" cy="60908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2"/>
            <p:cNvSpPr/>
            <p:nvPr/>
          </p:nvSpPr>
          <p:spPr>
            <a:xfrm>
              <a:off x="1279080" y="2769045"/>
              <a:ext cx="9227375" cy="11074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2"/>
            <p:cNvSpPr txBox="1"/>
            <p:nvPr/>
          </p:nvSpPr>
          <p:spPr>
            <a:xfrm>
              <a:off x="1279080" y="2769045"/>
              <a:ext cx="9227375" cy="1107428"/>
            </a:xfrm>
            <a:prstGeom prst="rect">
              <a:avLst/>
            </a:prstGeom>
            <a:noFill/>
            <a:ln>
              <a:noFill/>
            </a:ln>
          </p:spPr>
          <p:txBody>
            <a:bodyPr anchorCtr="0" anchor="ctr" bIns="117200" lIns="117200" spcFirstLastPara="1" rIns="117200" wrap="square" tIns="117200">
              <a:noAutofit/>
            </a:bodyPr>
            <a:lstStyle/>
            <a:p>
              <a:pPr indent="0" lvl="0" marL="0" marR="0" rtl="0" algn="l">
                <a:lnSpc>
                  <a:spcPct val="100000"/>
                </a:lnSpc>
                <a:spcBef>
                  <a:spcPts val="0"/>
                </a:spcBef>
                <a:spcAft>
                  <a:spcPts val="0"/>
                </a:spcAft>
                <a:buClr>
                  <a:schemeClr val="dk1"/>
                </a:buClr>
                <a:buSzPts val="1800"/>
                <a:buFont typeface="Calibri"/>
                <a:buNone/>
              </a:pPr>
              <a:r>
                <a:rPr b="0" i="0" lang="en-IN" sz="1800" u="none" cap="none" strike="noStrike">
                  <a:solidFill>
                    <a:schemeClr val="dk1"/>
                  </a:solidFill>
                  <a:latin typeface="Calibri"/>
                  <a:ea typeface="Calibri"/>
                  <a:cs typeface="Calibri"/>
                  <a:sym typeface="Calibri"/>
                </a:rPr>
                <a:t>When you scan a QR code of a unit or a content that exists on your device (downloaded) on your device, the QR scan will display relevant content, irrespective of whether you are online or offline</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8" name="Shape 428"/>
        <p:cNvGrpSpPr/>
        <p:nvPr/>
      </p:nvGrpSpPr>
      <p:grpSpPr>
        <a:xfrm>
          <a:off x="0" y="0"/>
          <a:ext cx="0" cy="0"/>
          <a:chOff x="0" y="0"/>
          <a:chExt cx="0" cy="0"/>
        </a:xfrm>
      </p:grpSpPr>
      <p:sp>
        <p:nvSpPr>
          <p:cNvPr id="429" name="Google Shape;429;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5"/>
          <p:cNvSpPr/>
          <p:nvPr/>
        </p:nvSpPr>
        <p:spPr>
          <a:xfrm>
            <a:off x="1114425" y="0"/>
            <a:ext cx="9963150"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cap="flat" cmpd="sng" w="9525">
            <a:solidFill>
              <a:srgbClr val="EFEFEF"/>
            </a:solidFill>
            <a:prstDash val="solid"/>
            <a:miter lim="800000"/>
            <a:headEnd len="sm" w="sm" type="none"/>
            <a:tailEnd len="sm" w="sm" type="none"/>
          </a:ln>
          <a:effectLst>
            <a:outerShdw blurRad="139700" sx="102000" rotWithShape="0" algn="ctr" sy="102000">
              <a:srgbClr val="D8D8D8">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1" name="Google Shape;431;p25"/>
          <p:cNvSpPr/>
          <p:nvPr/>
        </p:nvSpPr>
        <p:spPr>
          <a:xfrm>
            <a:off x="1121664" y="0"/>
            <a:ext cx="9948672" cy="6858000"/>
          </a:xfrm>
          <a:custGeom>
            <a:rect b="b" l="l" r="r" t="t"/>
            <a:pathLst>
              <a:path extrusionOk="0" h="6858000" w="996315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32" name="Google Shape;432;p25"/>
          <p:cNvSpPr txBox="1"/>
          <p:nvPr/>
        </p:nvSpPr>
        <p:spPr>
          <a:xfrm>
            <a:off x="1524003" y="1999615"/>
            <a:ext cx="9144000" cy="276402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None/>
            </a:pPr>
            <a:r>
              <a:rPr lang="en-IN" sz="7200">
                <a:solidFill>
                  <a:schemeClr val="dk1"/>
                </a:solidFill>
                <a:latin typeface="Calibri"/>
                <a:ea typeface="Calibri"/>
                <a:cs typeface="Calibri"/>
                <a:sym typeface="Calibri"/>
              </a:rPr>
              <a:t>Thank You</a:t>
            </a:r>
            <a:endParaRPr/>
          </a:p>
        </p:txBody>
      </p:sp>
      <p:sp>
        <p:nvSpPr>
          <p:cNvPr id="433" name="Google Shape;433;p25"/>
          <p:cNvSpPr/>
          <p:nvPr/>
        </p:nvSpPr>
        <p:spPr>
          <a:xfrm>
            <a:off x="3718560" y="5524786"/>
            <a:ext cx="4754880" cy="2743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3"/>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2" name="Google Shape;122;p3"/>
          <p:cNvSpPr/>
          <p:nvPr/>
        </p:nvSpPr>
        <p:spPr>
          <a:xfrm>
            <a:off x="0" y="1"/>
            <a:ext cx="12192000" cy="518714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3" name="Google Shape;123;p3"/>
          <p:cNvSpPr/>
          <p:nvPr/>
        </p:nvSpPr>
        <p:spPr>
          <a:xfrm>
            <a:off x="596464" y="551961"/>
            <a:ext cx="10999072" cy="5399950"/>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screenshot of a computer&#10;&#10;Description automatically generated" id="124" name="Google Shape;124;p3"/>
          <p:cNvPicPr preferRelativeResize="0"/>
          <p:nvPr/>
        </p:nvPicPr>
        <p:blipFill rotWithShape="1">
          <a:blip r:embed="rId3">
            <a:alphaModFix/>
          </a:blip>
          <a:srcRect b="6300" l="0" r="0" t="9244"/>
          <a:stretch/>
        </p:blipFill>
        <p:spPr>
          <a:xfrm>
            <a:off x="838200" y="754148"/>
            <a:ext cx="10515600" cy="4995575"/>
          </a:xfrm>
          <a:prstGeom prst="rect">
            <a:avLst/>
          </a:prstGeom>
          <a:noFill/>
          <a:ln>
            <a:noFill/>
          </a:ln>
        </p:spPr>
      </p:pic>
      <p:cxnSp>
        <p:nvCxnSpPr>
          <p:cNvPr id="125" name="Google Shape;125;p3"/>
          <p:cNvCxnSpPr/>
          <p:nvPr/>
        </p:nvCxnSpPr>
        <p:spPr>
          <a:xfrm rot="10800000">
            <a:off x="596464" y="6329769"/>
            <a:ext cx="11000232" cy="0"/>
          </a:xfrm>
          <a:prstGeom prst="straightConnector1">
            <a:avLst/>
          </a:prstGeom>
          <a:noFill/>
          <a:ln cap="flat" cmpd="sng" w="152400">
            <a:solidFill>
              <a:schemeClr val="accent4"/>
            </a:solidFill>
            <a:prstDash val="solid"/>
            <a:miter lim="800000"/>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g2e5757c27dd_1_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2" name="Google Shape;132;g2e5757c27dd_1_0"/>
          <p:cNvSpPr/>
          <p:nvPr/>
        </p:nvSpPr>
        <p:spPr>
          <a:xfrm>
            <a:off x="1903615" y="221673"/>
            <a:ext cx="8384700" cy="1332600"/>
          </a:xfrm>
          <a:prstGeom prst="rect">
            <a:avLst/>
          </a:prstGeom>
          <a:solidFill>
            <a:schemeClr val="lt1"/>
          </a:solidFill>
          <a:ln cap="flat" cmpd="sng" w="12700">
            <a:solidFill>
              <a:srgbClr val="E1E1E1"/>
            </a:solidFill>
            <a:prstDash val="solid"/>
            <a:miter lim="800000"/>
            <a:headEnd len="sm" w="sm" type="none"/>
            <a:tailEnd len="sm" w="sm" type="none"/>
          </a:ln>
          <a:effectLst>
            <a:outerShdw blurRad="50800" rotWithShape="0" algn="tl" dir="2700000" dist="38100">
              <a:srgbClr val="C5C2C2">
                <a:alpha val="498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33" name="Google Shape;133;g2e5757c27dd_1_0"/>
          <p:cNvSpPr txBox="1"/>
          <p:nvPr>
            <p:ph type="title"/>
          </p:nvPr>
        </p:nvSpPr>
        <p:spPr>
          <a:xfrm>
            <a:off x="2103121" y="310343"/>
            <a:ext cx="7985700" cy="868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Font typeface="Calibri"/>
              <a:buNone/>
            </a:pPr>
            <a:r>
              <a:rPr b="1" lang="en-IN" sz="2800">
                <a:solidFill>
                  <a:schemeClr val="dk1"/>
                </a:solidFill>
                <a:latin typeface="Times New Roman"/>
                <a:ea typeface="Times New Roman"/>
                <a:cs typeface="Times New Roman"/>
                <a:sym typeface="Times New Roman"/>
              </a:rPr>
              <a:t>Tenants on DIKSHA</a:t>
            </a:r>
            <a:br>
              <a:rPr b="1" lang="en-IN" sz="2800">
                <a:solidFill>
                  <a:schemeClr val="dk1"/>
                </a:solidFill>
                <a:latin typeface="Times New Roman"/>
                <a:ea typeface="Times New Roman"/>
                <a:cs typeface="Times New Roman"/>
                <a:sym typeface="Times New Roman"/>
              </a:rPr>
            </a:br>
            <a:r>
              <a:rPr b="1" lang="en-IN" sz="2800">
                <a:solidFill>
                  <a:schemeClr val="dk1"/>
                </a:solidFill>
                <a:latin typeface="Times New Roman"/>
                <a:ea typeface="Times New Roman"/>
                <a:cs typeface="Times New Roman"/>
                <a:sym typeface="Times New Roman"/>
              </a:rPr>
              <a:t>(35 States/UTs and 3 Autonomous Bodies) </a:t>
            </a:r>
            <a:endParaRPr>
              <a:latin typeface="Times New Roman"/>
              <a:ea typeface="Times New Roman"/>
              <a:cs typeface="Times New Roman"/>
              <a:sym typeface="Times New Roman"/>
            </a:endParaRPr>
          </a:p>
        </p:txBody>
      </p:sp>
      <p:sp>
        <p:nvSpPr>
          <p:cNvPr id="134" name="Google Shape;134;g2e5757c27dd_1_0"/>
          <p:cNvSpPr/>
          <p:nvPr/>
        </p:nvSpPr>
        <p:spPr>
          <a:xfrm>
            <a:off x="2483110" y="1211407"/>
            <a:ext cx="7225800" cy="685800"/>
          </a:xfrm>
          <a:prstGeom prst="roundRect">
            <a:avLst>
              <a:gd fmla="val 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pic>
        <p:nvPicPr>
          <p:cNvPr id="135" name="Google Shape;135;g2e5757c27dd_1_0"/>
          <p:cNvPicPr preferRelativeResize="0"/>
          <p:nvPr/>
        </p:nvPicPr>
        <p:blipFill rotWithShape="1">
          <a:blip r:embed="rId3">
            <a:alphaModFix/>
          </a:blip>
          <a:srcRect b="6664" l="0" r="0" t="0"/>
          <a:stretch/>
        </p:blipFill>
        <p:spPr>
          <a:xfrm>
            <a:off x="1404257" y="1976084"/>
            <a:ext cx="9753600" cy="484890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40" name="Shape 140"/>
        <p:cNvGrpSpPr/>
        <p:nvPr/>
      </p:nvGrpSpPr>
      <p:grpSpPr>
        <a:xfrm>
          <a:off x="0" y="0"/>
          <a:ext cx="0" cy="0"/>
          <a:chOff x="0" y="0"/>
          <a:chExt cx="0" cy="0"/>
        </a:xfrm>
      </p:grpSpPr>
      <p:sp>
        <p:nvSpPr>
          <p:cNvPr id="141" name="Google Shape;141;g2e5b4182210_0_154"/>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142" name="Google Shape;142;g2e5b4182210_0_154"/>
          <p:cNvSpPr/>
          <p:nvPr/>
        </p:nvSpPr>
        <p:spPr>
          <a:xfrm>
            <a:off x="559308" y="562356"/>
            <a:ext cx="11073300" cy="5733300"/>
          </a:xfrm>
          <a:prstGeom prst="roundRect">
            <a:avLst>
              <a:gd fmla="val 3242" name="adj"/>
            </a:avLst>
          </a:prstGeom>
          <a:solidFill>
            <a:srgbClr val="FFFFFF"/>
          </a:solidFill>
          <a:ln cap="flat" cmpd="sng" w="3175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143" name="Google Shape;143;g2e5b4182210_0_154"/>
          <p:cNvSpPr/>
          <p:nvPr/>
        </p:nvSpPr>
        <p:spPr>
          <a:xfrm>
            <a:off x="643403" y="643464"/>
            <a:ext cx="10905300" cy="5571000"/>
          </a:xfrm>
          <a:prstGeom prst="roundRect">
            <a:avLst>
              <a:gd fmla="val 2403"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entury Gothic"/>
              <a:buNone/>
            </a:pPr>
            <a:r>
              <a:t/>
            </a:r>
            <a:endParaRPr b="0" i="0" sz="1800" u="none" cap="none" strike="noStrike">
              <a:solidFill>
                <a:srgbClr val="FFFFFF"/>
              </a:solidFill>
              <a:latin typeface="Century Gothic"/>
              <a:ea typeface="Century Gothic"/>
              <a:cs typeface="Century Gothic"/>
              <a:sym typeface="Century Gothic"/>
            </a:endParaRPr>
          </a:p>
        </p:txBody>
      </p:sp>
      <p:sp>
        <p:nvSpPr>
          <p:cNvPr id="144" name="Google Shape;144;g2e5b4182210_0_154"/>
          <p:cNvSpPr txBox="1"/>
          <p:nvPr/>
        </p:nvSpPr>
        <p:spPr>
          <a:xfrm>
            <a:off x="0" y="0"/>
            <a:ext cx="12192000" cy="598800"/>
          </a:xfrm>
          <a:prstGeom prst="rect">
            <a:avLst/>
          </a:prstGeom>
          <a:solidFill>
            <a:srgbClr val="F4A6B7"/>
          </a:solid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2800"/>
              <a:buFont typeface="Century Gothic"/>
              <a:buNone/>
            </a:pPr>
            <a:r>
              <a:rPr b="1" i="0" lang="en-IN" sz="2800" u="none" cap="none" strike="noStrike">
                <a:solidFill>
                  <a:schemeClr val="dk1"/>
                </a:solidFill>
                <a:latin typeface="Century Gothic"/>
                <a:ea typeface="Century Gothic"/>
                <a:cs typeface="Century Gothic"/>
                <a:sym typeface="Century Gothic"/>
              </a:rPr>
              <a:t>VERTICALS IN DIKSHA</a:t>
            </a:r>
            <a:endParaRPr/>
          </a:p>
        </p:txBody>
      </p:sp>
      <p:pic>
        <p:nvPicPr>
          <p:cNvPr id="145" name="Google Shape;145;g2e5b4182210_0_154"/>
          <p:cNvPicPr preferRelativeResize="0"/>
          <p:nvPr/>
        </p:nvPicPr>
        <p:blipFill rotWithShape="1">
          <a:blip r:embed="rId3">
            <a:alphaModFix/>
          </a:blip>
          <a:srcRect b="0" l="0" r="0" t="0"/>
          <a:stretch/>
        </p:blipFill>
        <p:spPr>
          <a:xfrm>
            <a:off x="7846135" y="675629"/>
            <a:ext cx="3610866" cy="1956284"/>
          </a:xfrm>
          <a:prstGeom prst="rect">
            <a:avLst/>
          </a:prstGeom>
          <a:noFill/>
          <a:ln cap="flat" cmpd="sng" w="9525">
            <a:solidFill>
              <a:schemeClr val="accent1"/>
            </a:solidFill>
            <a:prstDash val="solid"/>
            <a:round/>
            <a:headEnd len="sm" w="sm" type="none"/>
            <a:tailEnd len="sm" w="sm" type="none"/>
          </a:ln>
        </p:spPr>
      </p:pic>
      <p:pic>
        <p:nvPicPr>
          <p:cNvPr id="146" name="Google Shape;146;g2e5b4182210_0_154"/>
          <p:cNvPicPr preferRelativeResize="0"/>
          <p:nvPr/>
        </p:nvPicPr>
        <p:blipFill rotWithShape="1">
          <a:blip r:embed="rId4">
            <a:alphaModFix/>
          </a:blip>
          <a:srcRect b="0" l="0" r="0" t="0"/>
          <a:stretch/>
        </p:blipFill>
        <p:spPr>
          <a:xfrm>
            <a:off x="711773" y="675629"/>
            <a:ext cx="3634093" cy="1962854"/>
          </a:xfrm>
          <a:prstGeom prst="rect">
            <a:avLst/>
          </a:prstGeom>
          <a:noFill/>
          <a:ln cap="flat" cmpd="sng" w="9525">
            <a:solidFill>
              <a:schemeClr val="accent1"/>
            </a:solidFill>
            <a:prstDash val="solid"/>
            <a:round/>
            <a:headEnd len="sm" w="sm" type="none"/>
            <a:tailEnd len="sm" w="sm" type="none"/>
          </a:ln>
        </p:spPr>
      </p:pic>
      <p:pic>
        <p:nvPicPr>
          <p:cNvPr id="147" name="Google Shape;147;g2e5b4182210_0_154"/>
          <p:cNvPicPr preferRelativeResize="0"/>
          <p:nvPr/>
        </p:nvPicPr>
        <p:blipFill rotWithShape="1">
          <a:blip r:embed="rId5">
            <a:alphaModFix/>
          </a:blip>
          <a:srcRect b="0" l="0" r="0" t="0"/>
          <a:stretch/>
        </p:blipFill>
        <p:spPr>
          <a:xfrm>
            <a:off x="711773" y="4242376"/>
            <a:ext cx="3634092" cy="1956284"/>
          </a:xfrm>
          <a:prstGeom prst="rect">
            <a:avLst/>
          </a:prstGeom>
          <a:noFill/>
          <a:ln cap="flat" cmpd="sng" w="9525">
            <a:solidFill>
              <a:schemeClr val="accent1"/>
            </a:solidFill>
            <a:prstDash val="solid"/>
            <a:round/>
            <a:headEnd len="sm" w="sm" type="none"/>
            <a:tailEnd len="sm" w="sm" type="none"/>
          </a:ln>
        </p:spPr>
      </p:pic>
      <p:pic>
        <p:nvPicPr>
          <p:cNvPr id="148" name="Google Shape;148;g2e5b4182210_0_154"/>
          <p:cNvPicPr preferRelativeResize="0"/>
          <p:nvPr/>
        </p:nvPicPr>
        <p:blipFill rotWithShape="1">
          <a:blip r:embed="rId6">
            <a:alphaModFix/>
          </a:blip>
          <a:srcRect b="0" l="0" r="0" t="0"/>
          <a:stretch/>
        </p:blipFill>
        <p:spPr>
          <a:xfrm>
            <a:off x="7846135" y="4163634"/>
            <a:ext cx="3610866" cy="1956284"/>
          </a:xfrm>
          <a:prstGeom prst="rect">
            <a:avLst/>
          </a:prstGeom>
          <a:noFill/>
          <a:ln cap="flat" cmpd="sng" w="9525">
            <a:solidFill>
              <a:schemeClr val="accent1"/>
            </a:solidFill>
            <a:prstDash val="solid"/>
            <a:round/>
            <a:headEnd len="sm" w="sm" type="none"/>
            <a:tailEnd len="sm" w="sm" type="none"/>
          </a:ln>
        </p:spPr>
      </p:pic>
      <p:pic>
        <p:nvPicPr>
          <p:cNvPr id="149" name="Google Shape;149;g2e5b4182210_0_154"/>
          <p:cNvPicPr preferRelativeResize="0"/>
          <p:nvPr/>
        </p:nvPicPr>
        <p:blipFill rotWithShape="1">
          <a:blip r:embed="rId7">
            <a:alphaModFix/>
          </a:blip>
          <a:srcRect b="0" l="0" r="0" t="0"/>
          <a:stretch/>
        </p:blipFill>
        <p:spPr>
          <a:xfrm>
            <a:off x="4345865" y="2518061"/>
            <a:ext cx="3500270" cy="1844737"/>
          </a:xfrm>
          <a:prstGeom prst="rect">
            <a:avLst/>
          </a:prstGeom>
          <a:noFill/>
          <a:ln cap="flat" cmpd="sng" w="9525">
            <a:solidFill>
              <a:schemeClr val="accent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3" name="Shape 153"/>
        <p:cNvGrpSpPr/>
        <p:nvPr/>
      </p:nvGrpSpPr>
      <p:grpSpPr>
        <a:xfrm>
          <a:off x="0" y="0"/>
          <a:ext cx="0" cy="0"/>
          <a:chOff x="0" y="0"/>
          <a:chExt cx="0" cy="0"/>
        </a:xfrm>
      </p:grpSpPr>
      <p:sp>
        <p:nvSpPr>
          <p:cNvPr id="154" name="Google Shape;154;p4"/>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155" name="Google Shape;155;p4"/>
          <p:cNvGrpSpPr/>
          <p:nvPr/>
        </p:nvGrpSpPr>
        <p:grpSpPr>
          <a:xfrm rot="5400000">
            <a:off x="-1564767" y="1890177"/>
            <a:ext cx="5859921" cy="2079178"/>
            <a:chOff x="6081592" y="1998368"/>
            <a:chExt cx="5613489" cy="782175"/>
          </a:xfrm>
        </p:grpSpPr>
        <p:sp>
          <p:nvSpPr>
            <p:cNvPr id="156" name="Google Shape;156;p4"/>
            <p:cNvSpPr/>
            <p:nvPr/>
          </p:nvSpPr>
          <p:spPr>
            <a:xfrm rot="5400000">
              <a:off x="11227981" y="2313068"/>
              <a:ext cx="781800" cy="152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7" name="Google Shape;157;p4"/>
            <p:cNvSpPr/>
            <p:nvPr/>
          </p:nvSpPr>
          <p:spPr>
            <a:xfrm rot="10800000">
              <a:off x="6081592" y="1998743"/>
              <a:ext cx="5373000" cy="7818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158" name="Google Shape;158;p4"/>
          <p:cNvSpPr/>
          <p:nvPr/>
        </p:nvSpPr>
        <p:spPr>
          <a:xfrm>
            <a:off x="579528" y="466344"/>
            <a:ext cx="11111700" cy="59178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screenshot of a computer&#10;&#10;Description automatically generated" id="159" name="Google Shape;159;p4"/>
          <p:cNvPicPr preferRelativeResize="0"/>
          <p:nvPr/>
        </p:nvPicPr>
        <p:blipFill rotWithShape="1">
          <a:blip r:embed="rId3">
            <a:alphaModFix/>
          </a:blip>
          <a:srcRect b="0" l="0" r="0" t="9008"/>
          <a:stretch/>
        </p:blipFill>
        <p:spPr>
          <a:xfrm>
            <a:off x="838200" y="704765"/>
            <a:ext cx="10628376" cy="544000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grpSp>
        <p:nvGrpSpPr>
          <p:cNvPr id="164" name="Google Shape;164;p5"/>
          <p:cNvGrpSpPr/>
          <p:nvPr/>
        </p:nvGrpSpPr>
        <p:grpSpPr>
          <a:xfrm>
            <a:off x="346768" y="249346"/>
            <a:ext cx="11661749" cy="6608652"/>
            <a:chOff x="183482" y="249346"/>
            <a:chExt cx="11661749" cy="6608652"/>
          </a:xfrm>
        </p:grpSpPr>
        <p:sp>
          <p:nvSpPr>
            <p:cNvPr id="165" name="Google Shape;165;p5"/>
            <p:cNvSpPr/>
            <p:nvPr/>
          </p:nvSpPr>
          <p:spPr>
            <a:xfrm>
              <a:off x="9643807" y="1750038"/>
              <a:ext cx="287142" cy="2371638"/>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66" name="Google Shape;166;p5"/>
            <p:cNvSpPr/>
            <p:nvPr/>
          </p:nvSpPr>
          <p:spPr>
            <a:xfrm>
              <a:off x="9643807" y="1750038"/>
              <a:ext cx="287142" cy="1479643"/>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67" name="Google Shape;167;p5"/>
            <p:cNvSpPr/>
            <p:nvPr/>
          </p:nvSpPr>
          <p:spPr>
            <a:xfrm>
              <a:off x="9643807" y="1750038"/>
              <a:ext cx="287142" cy="587647"/>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68" name="Google Shape;168;p5"/>
            <p:cNvSpPr/>
            <p:nvPr/>
          </p:nvSpPr>
          <p:spPr>
            <a:xfrm>
              <a:off x="5775071" y="858042"/>
              <a:ext cx="4634448" cy="283299"/>
            </a:xfrm>
            <a:custGeom>
              <a:rect b="b" l="l" r="r" t="t"/>
              <a:pathLst>
                <a:path extrusionOk="0" h="120000" w="120000">
                  <a:moveTo>
                    <a:pt x="0" y="0"/>
                  </a:moveTo>
                  <a:lnTo>
                    <a:pt x="0" y="60000"/>
                  </a:lnTo>
                  <a:lnTo>
                    <a:pt x="120000" y="60000"/>
                  </a:lnTo>
                  <a:lnTo>
                    <a:pt x="120000" y="120000"/>
                  </a:lnTo>
                </a:path>
              </a:pathLst>
            </a:custGeom>
            <a:noFill/>
            <a:ln cap="flat" cmpd="sng" w="12700">
              <a:solidFill>
                <a:schemeClr val="accent6"/>
              </a:solidFill>
              <a:prstDash val="solid"/>
              <a:miter lim="800000"/>
              <a:headEnd len="sm" w="sm" type="none"/>
              <a:tailEnd len="sm" w="sm" type="none"/>
            </a:ln>
          </p:spPr>
        </p:sp>
        <p:sp>
          <p:nvSpPr>
            <p:cNvPr id="169" name="Google Shape;169;p5"/>
            <p:cNvSpPr/>
            <p:nvPr/>
          </p:nvSpPr>
          <p:spPr>
            <a:xfrm>
              <a:off x="7446225" y="2642033"/>
              <a:ext cx="287142" cy="391161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0" name="Google Shape;170;p5"/>
            <p:cNvSpPr/>
            <p:nvPr/>
          </p:nvSpPr>
          <p:spPr>
            <a:xfrm>
              <a:off x="7446225" y="2642033"/>
              <a:ext cx="287142" cy="3154780"/>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1" name="Google Shape;171;p5"/>
            <p:cNvSpPr/>
            <p:nvPr/>
          </p:nvSpPr>
          <p:spPr>
            <a:xfrm>
              <a:off x="7446225" y="2642033"/>
              <a:ext cx="276255" cy="2273664"/>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2" name="Google Shape;172;p5"/>
            <p:cNvSpPr/>
            <p:nvPr/>
          </p:nvSpPr>
          <p:spPr>
            <a:xfrm>
              <a:off x="7446225" y="2642033"/>
              <a:ext cx="287142" cy="1479643"/>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3" name="Google Shape;173;p5"/>
            <p:cNvSpPr/>
            <p:nvPr/>
          </p:nvSpPr>
          <p:spPr>
            <a:xfrm>
              <a:off x="7446225" y="2642033"/>
              <a:ext cx="287142" cy="58764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4" name="Google Shape;174;p5"/>
            <p:cNvSpPr/>
            <p:nvPr/>
          </p:nvSpPr>
          <p:spPr>
            <a:xfrm>
              <a:off x="7113147" y="1750038"/>
              <a:ext cx="1098790" cy="283299"/>
            </a:xfrm>
            <a:custGeom>
              <a:rect b="b" l="l" r="r" t="t"/>
              <a:pathLst>
                <a:path extrusionOk="0" h="120000" w="120000">
                  <a:moveTo>
                    <a:pt x="0" y="0"/>
                  </a:moveTo>
                  <a:lnTo>
                    <a:pt x="0" y="60000"/>
                  </a:lnTo>
                  <a:lnTo>
                    <a:pt x="120000" y="60000"/>
                  </a:lnTo>
                  <a:lnTo>
                    <a:pt x="120000" y="120000"/>
                  </a:lnTo>
                </a:path>
              </a:pathLst>
            </a:custGeom>
            <a:noFill/>
            <a:ln cap="flat" cmpd="sng" w="12700">
              <a:solidFill>
                <a:srgbClr val="4372C3"/>
              </a:solidFill>
              <a:prstDash val="solid"/>
              <a:miter lim="800000"/>
              <a:headEnd len="sm" w="sm" type="none"/>
              <a:tailEnd len="sm" w="sm" type="none"/>
            </a:ln>
          </p:spPr>
        </p:sp>
        <p:sp>
          <p:nvSpPr>
            <p:cNvPr id="175" name="Google Shape;175;p5"/>
            <p:cNvSpPr/>
            <p:nvPr/>
          </p:nvSpPr>
          <p:spPr>
            <a:xfrm>
              <a:off x="5248644" y="2642033"/>
              <a:ext cx="287142" cy="2371638"/>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6" name="Google Shape;176;p5"/>
            <p:cNvSpPr/>
            <p:nvPr/>
          </p:nvSpPr>
          <p:spPr>
            <a:xfrm>
              <a:off x="5248644" y="2642033"/>
              <a:ext cx="287142" cy="1479643"/>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7" name="Google Shape;177;p5"/>
            <p:cNvSpPr/>
            <p:nvPr/>
          </p:nvSpPr>
          <p:spPr>
            <a:xfrm>
              <a:off x="5248644" y="2642033"/>
              <a:ext cx="287142" cy="58764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78" name="Google Shape;178;p5"/>
            <p:cNvSpPr/>
            <p:nvPr/>
          </p:nvSpPr>
          <p:spPr>
            <a:xfrm>
              <a:off x="6014357" y="1750038"/>
              <a:ext cx="1098790" cy="283299"/>
            </a:xfrm>
            <a:custGeom>
              <a:rect b="b" l="l" r="r" t="t"/>
              <a:pathLst>
                <a:path extrusionOk="0" h="120000" w="120000">
                  <a:moveTo>
                    <a:pt x="120000" y="0"/>
                  </a:moveTo>
                  <a:lnTo>
                    <a:pt x="120000" y="60000"/>
                  </a:lnTo>
                  <a:lnTo>
                    <a:pt x="0" y="60000"/>
                  </a:lnTo>
                  <a:lnTo>
                    <a:pt x="0" y="120000"/>
                  </a:lnTo>
                </a:path>
              </a:pathLst>
            </a:custGeom>
            <a:noFill/>
            <a:ln cap="flat" cmpd="sng" w="12700">
              <a:solidFill>
                <a:srgbClr val="4372C3"/>
              </a:solidFill>
              <a:prstDash val="solid"/>
              <a:miter lim="800000"/>
              <a:headEnd len="sm" w="sm" type="none"/>
              <a:tailEnd len="sm" w="sm" type="none"/>
            </a:ln>
          </p:spPr>
        </p:sp>
        <p:sp>
          <p:nvSpPr>
            <p:cNvPr id="179" name="Google Shape;179;p5"/>
            <p:cNvSpPr/>
            <p:nvPr/>
          </p:nvSpPr>
          <p:spPr>
            <a:xfrm>
              <a:off x="5775071" y="858042"/>
              <a:ext cx="1338076" cy="283299"/>
            </a:xfrm>
            <a:custGeom>
              <a:rect b="b" l="l" r="r" t="t"/>
              <a:pathLst>
                <a:path extrusionOk="0" h="120000" w="120000">
                  <a:moveTo>
                    <a:pt x="0" y="0"/>
                  </a:moveTo>
                  <a:lnTo>
                    <a:pt x="0" y="60000"/>
                  </a:lnTo>
                  <a:lnTo>
                    <a:pt x="120000" y="60000"/>
                  </a:lnTo>
                  <a:lnTo>
                    <a:pt x="120000" y="120000"/>
                  </a:lnTo>
                </a:path>
              </a:pathLst>
            </a:custGeom>
            <a:noFill/>
            <a:ln cap="flat" cmpd="sng" w="12700">
              <a:solidFill>
                <a:schemeClr val="accent6"/>
              </a:solidFill>
              <a:prstDash val="solid"/>
              <a:miter lim="800000"/>
              <a:headEnd len="sm" w="sm" type="none"/>
              <a:tailEnd len="sm" w="sm" type="none"/>
            </a:ln>
          </p:spPr>
        </p:sp>
        <p:sp>
          <p:nvSpPr>
            <p:cNvPr id="180" name="Google Shape;180;p5"/>
            <p:cNvSpPr/>
            <p:nvPr/>
          </p:nvSpPr>
          <p:spPr>
            <a:xfrm>
              <a:off x="3051062" y="2642033"/>
              <a:ext cx="287142" cy="1479643"/>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1" name="Google Shape;181;p5"/>
            <p:cNvSpPr/>
            <p:nvPr/>
          </p:nvSpPr>
          <p:spPr>
            <a:xfrm>
              <a:off x="3051062" y="2642033"/>
              <a:ext cx="287142" cy="587647"/>
            </a:xfrm>
            <a:custGeom>
              <a:rect b="b" l="l" r="r" t="t"/>
              <a:pathLst>
                <a:path extrusionOk="0" h="120000" w="120000">
                  <a:moveTo>
                    <a:pt x="0" y="0"/>
                  </a:moveTo>
                  <a:lnTo>
                    <a:pt x="0" y="120000"/>
                  </a:lnTo>
                  <a:lnTo>
                    <a:pt x="120000" y="120000"/>
                  </a:lnTo>
                </a:path>
              </a:pathLst>
            </a:custGeom>
            <a:noFill/>
            <a:ln cap="flat" cmpd="sng" w="12700">
              <a:solidFill>
                <a:schemeClr val="accent2"/>
              </a:solidFill>
              <a:prstDash val="solid"/>
              <a:miter lim="800000"/>
              <a:headEnd len="sm" w="sm" type="none"/>
              <a:tailEnd len="sm" w="sm" type="none"/>
            </a:ln>
          </p:spPr>
        </p:sp>
        <p:sp>
          <p:nvSpPr>
            <p:cNvPr id="182" name="Google Shape;182;p5"/>
            <p:cNvSpPr/>
            <p:nvPr/>
          </p:nvSpPr>
          <p:spPr>
            <a:xfrm>
              <a:off x="3771055" y="1750038"/>
              <a:ext cx="91440" cy="283299"/>
            </a:xfrm>
            <a:custGeom>
              <a:rect b="b" l="l" r="r" t="t"/>
              <a:pathLst>
                <a:path extrusionOk="0" h="120000" w="120000">
                  <a:moveTo>
                    <a:pt x="60000" y="0"/>
                  </a:moveTo>
                  <a:lnTo>
                    <a:pt x="60000" y="120000"/>
                  </a:lnTo>
                </a:path>
              </a:pathLst>
            </a:custGeom>
            <a:noFill/>
            <a:ln cap="flat" cmpd="sng" w="12700">
              <a:solidFill>
                <a:srgbClr val="4372C3"/>
              </a:solidFill>
              <a:prstDash val="solid"/>
              <a:miter lim="800000"/>
              <a:headEnd len="sm" w="sm" type="none"/>
              <a:tailEnd len="sm" w="sm" type="none"/>
            </a:ln>
          </p:spPr>
        </p:sp>
        <p:sp>
          <p:nvSpPr>
            <p:cNvPr id="183" name="Google Shape;183;p5"/>
            <p:cNvSpPr/>
            <p:nvPr/>
          </p:nvSpPr>
          <p:spPr>
            <a:xfrm>
              <a:off x="3816775" y="858042"/>
              <a:ext cx="1958296" cy="283299"/>
            </a:xfrm>
            <a:custGeom>
              <a:rect b="b" l="l" r="r" t="t"/>
              <a:pathLst>
                <a:path extrusionOk="0" h="120000" w="120000">
                  <a:moveTo>
                    <a:pt x="120000" y="0"/>
                  </a:moveTo>
                  <a:lnTo>
                    <a:pt x="120000" y="60000"/>
                  </a:lnTo>
                  <a:lnTo>
                    <a:pt x="0" y="60000"/>
                  </a:lnTo>
                  <a:lnTo>
                    <a:pt x="0" y="120000"/>
                  </a:lnTo>
                </a:path>
              </a:pathLst>
            </a:custGeom>
            <a:noFill/>
            <a:ln cap="flat" cmpd="sng" w="12700">
              <a:solidFill>
                <a:schemeClr val="accent6"/>
              </a:solidFill>
              <a:prstDash val="solid"/>
              <a:miter lim="800000"/>
              <a:headEnd len="sm" w="sm" type="none"/>
              <a:tailEnd len="sm" w="sm" type="none"/>
            </a:ln>
          </p:spPr>
        </p:sp>
        <p:sp>
          <p:nvSpPr>
            <p:cNvPr id="184" name="Google Shape;184;p5"/>
            <p:cNvSpPr/>
            <p:nvPr/>
          </p:nvSpPr>
          <p:spPr>
            <a:xfrm>
              <a:off x="374910" y="1750038"/>
              <a:ext cx="287142" cy="2371638"/>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85" name="Google Shape;185;p5"/>
            <p:cNvSpPr/>
            <p:nvPr/>
          </p:nvSpPr>
          <p:spPr>
            <a:xfrm>
              <a:off x="374910" y="1750038"/>
              <a:ext cx="287142" cy="1479643"/>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86" name="Google Shape;186;p5"/>
            <p:cNvSpPr/>
            <p:nvPr/>
          </p:nvSpPr>
          <p:spPr>
            <a:xfrm>
              <a:off x="374910" y="1750038"/>
              <a:ext cx="287142" cy="587647"/>
            </a:xfrm>
            <a:custGeom>
              <a:rect b="b" l="l" r="r" t="t"/>
              <a:pathLst>
                <a:path extrusionOk="0" h="120000" w="120000">
                  <a:moveTo>
                    <a:pt x="0" y="0"/>
                  </a:moveTo>
                  <a:lnTo>
                    <a:pt x="0" y="120000"/>
                  </a:lnTo>
                  <a:lnTo>
                    <a:pt x="120000" y="120000"/>
                  </a:lnTo>
                </a:path>
              </a:pathLst>
            </a:custGeom>
            <a:noFill/>
            <a:ln cap="flat" cmpd="sng" w="12700">
              <a:solidFill>
                <a:srgbClr val="4372C3"/>
              </a:solidFill>
              <a:prstDash val="solid"/>
              <a:miter lim="800000"/>
              <a:headEnd len="sm" w="sm" type="none"/>
              <a:tailEnd len="sm" w="sm" type="none"/>
            </a:ln>
          </p:spPr>
        </p:sp>
        <p:sp>
          <p:nvSpPr>
            <p:cNvPr id="187" name="Google Shape;187;p5"/>
            <p:cNvSpPr/>
            <p:nvPr/>
          </p:nvSpPr>
          <p:spPr>
            <a:xfrm>
              <a:off x="1140623" y="858042"/>
              <a:ext cx="4634448" cy="283299"/>
            </a:xfrm>
            <a:custGeom>
              <a:rect b="b" l="l" r="r" t="t"/>
              <a:pathLst>
                <a:path extrusionOk="0" h="120000" w="120000">
                  <a:moveTo>
                    <a:pt x="120000" y="0"/>
                  </a:moveTo>
                  <a:lnTo>
                    <a:pt x="120000" y="60000"/>
                  </a:lnTo>
                  <a:lnTo>
                    <a:pt x="0" y="60000"/>
                  </a:lnTo>
                  <a:lnTo>
                    <a:pt x="0" y="120000"/>
                  </a:lnTo>
                </a:path>
              </a:pathLst>
            </a:custGeom>
            <a:noFill/>
            <a:ln cap="flat" cmpd="sng" w="12700">
              <a:solidFill>
                <a:schemeClr val="accent6"/>
              </a:solidFill>
              <a:prstDash val="solid"/>
              <a:miter lim="800000"/>
              <a:headEnd len="sm" w="sm" type="none"/>
              <a:tailEnd len="sm" w="sm" type="none"/>
            </a:ln>
          </p:spPr>
        </p:sp>
        <p:sp>
          <p:nvSpPr>
            <p:cNvPr id="188" name="Google Shape;188;p5"/>
            <p:cNvSpPr/>
            <p:nvPr/>
          </p:nvSpPr>
          <p:spPr>
            <a:xfrm>
              <a:off x="4817930" y="249346"/>
              <a:ext cx="1914282" cy="608696"/>
            </a:xfrm>
            <a:prstGeom prst="rect">
              <a:avLst/>
            </a:prstGeom>
            <a:gradFill>
              <a:gsLst>
                <a:gs pos="0">
                  <a:srgbClr val="FFC647"/>
                </a:gs>
                <a:gs pos="50000">
                  <a:srgbClr val="FFC600"/>
                </a:gs>
                <a:gs pos="100000">
                  <a:srgbClr val="E3B400"/>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5"/>
            <p:cNvSpPr txBox="1"/>
            <p:nvPr/>
          </p:nvSpPr>
          <p:spPr>
            <a:xfrm>
              <a:off x="4817930" y="249346"/>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1" i="0" lang="en-IN" sz="1700" u="none" cap="none" strike="noStrike">
                  <a:solidFill>
                    <a:schemeClr val="lt1"/>
                  </a:solidFill>
                  <a:latin typeface="Calibri"/>
                  <a:ea typeface="Calibri"/>
                  <a:cs typeface="Calibri"/>
                  <a:sym typeface="Calibri"/>
                </a:rPr>
                <a:t>Dashboard</a:t>
              </a:r>
              <a:endParaRPr b="1" i="0" sz="1700" u="none" cap="none" strike="noStrike">
                <a:solidFill>
                  <a:schemeClr val="lt1"/>
                </a:solidFill>
                <a:latin typeface="Calibri"/>
                <a:ea typeface="Calibri"/>
                <a:cs typeface="Calibri"/>
                <a:sym typeface="Calibri"/>
              </a:endParaRPr>
            </a:p>
          </p:txBody>
        </p:sp>
        <p:sp>
          <p:nvSpPr>
            <p:cNvPr id="190" name="Google Shape;190;p5"/>
            <p:cNvSpPr/>
            <p:nvPr/>
          </p:nvSpPr>
          <p:spPr>
            <a:xfrm>
              <a:off x="183482"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5"/>
            <p:cNvSpPr txBox="1"/>
            <p:nvPr/>
          </p:nvSpPr>
          <p:spPr>
            <a:xfrm>
              <a:off x="183482" y="1141342"/>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1" i="0" lang="en-IN" sz="1700" u="none" cap="none" strike="noStrike">
                  <a:solidFill>
                    <a:schemeClr val="lt1"/>
                  </a:solidFill>
                  <a:latin typeface="Calibri"/>
                  <a:ea typeface="Calibri"/>
                  <a:cs typeface="Calibri"/>
                  <a:sym typeface="Calibri"/>
                </a:rPr>
                <a:t>User Metrics</a:t>
              </a:r>
              <a:endParaRPr b="1" i="0" sz="1700" u="none" cap="none" strike="noStrike">
                <a:solidFill>
                  <a:schemeClr val="lt1"/>
                </a:solidFill>
                <a:latin typeface="Calibri"/>
                <a:ea typeface="Calibri"/>
                <a:cs typeface="Calibri"/>
                <a:sym typeface="Calibri"/>
              </a:endParaRPr>
            </a:p>
          </p:txBody>
        </p:sp>
        <p:sp>
          <p:nvSpPr>
            <p:cNvPr id="192" name="Google Shape;192;p5"/>
            <p:cNvSpPr/>
            <p:nvPr/>
          </p:nvSpPr>
          <p:spPr>
            <a:xfrm>
              <a:off x="662052"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5"/>
            <p:cNvSpPr txBox="1"/>
            <p:nvPr/>
          </p:nvSpPr>
          <p:spPr>
            <a:xfrm>
              <a:off x="662052"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Registered Users Trend</a:t>
              </a:r>
              <a:endParaRPr b="0" i="0" sz="1700" u="none" cap="none" strike="noStrike">
                <a:solidFill>
                  <a:schemeClr val="lt1"/>
                </a:solidFill>
                <a:latin typeface="Calibri"/>
                <a:ea typeface="Calibri"/>
                <a:cs typeface="Calibri"/>
                <a:sym typeface="Calibri"/>
              </a:endParaRPr>
            </a:p>
          </p:txBody>
        </p:sp>
        <p:sp>
          <p:nvSpPr>
            <p:cNvPr id="194" name="Google Shape;194;p5"/>
            <p:cNvSpPr/>
            <p:nvPr/>
          </p:nvSpPr>
          <p:spPr>
            <a:xfrm>
              <a:off x="662052" y="2925333"/>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5"/>
            <p:cNvSpPr txBox="1"/>
            <p:nvPr/>
          </p:nvSpPr>
          <p:spPr>
            <a:xfrm>
              <a:off x="662052"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Last 3 Months Active Users Trend</a:t>
              </a:r>
              <a:endParaRPr b="0" i="0" sz="1700" u="none" cap="none" strike="noStrike">
                <a:solidFill>
                  <a:schemeClr val="lt1"/>
                </a:solidFill>
                <a:latin typeface="Calibri"/>
                <a:ea typeface="Calibri"/>
                <a:cs typeface="Calibri"/>
                <a:sym typeface="Calibri"/>
              </a:endParaRPr>
            </a:p>
          </p:txBody>
        </p:sp>
        <p:sp>
          <p:nvSpPr>
            <p:cNvPr id="196" name="Google Shape;196;p5"/>
            <p:cNvSpPr/>
            <p:nvPr/>
          </p:nvSpPr>
          <p:spPr>
            <a:xfrm>
              <a:off x="662052" y="3817329"/>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5"/>
            <p:cNvSpPr txBox="1"/>
            <p:nvPr/>
          </p:nvSpPr>
          <p:spPr>
            <a:xfrm>
              <a:off x="662052"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Registered Users across all States/UT</a:t>
              </a:r>
              <a:endParaRPr b="0" i="0" sz="1700" u="none" cap="none" strike="noStrike">
                <a:solidFill>
                  <a:schemeClr val="lt1"/>
                </a:solidFill>
                <a:latin typeface="Calibri"/>
                <a:ea typeface="Calibri"/>
                <a:cs typeface="Calibri"/>
                <a:sym typeface="Calibri"/>
              </a:endParaRPr>
            </a:p>
          </p:txBody>
        </p:sp>
        <p:sp>
          <p:nvSpPr>
            <p:cNvPr id="198" name="Google Shape;198;p5"/>
            <p:cNvSpPr/>
            <p:nvPr/>
          </p:nvSpPr>
          <p:spPr>
            <a:xfrm>
              <a:off x="2859634"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5"/>
            <p:cNvSpPr txBox="1"/>
            <p:nvPr/>
          </p:nvSpPr>
          <p:spPr>
            <a:xfrm>
              <a:off x="2859634" y="1141342"/>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1" i="0" lang="en-IN" sz="1700" u="none" cap="none" strike="noStrike">
                  <a:solidFill>
                    <a:schemeClr val="lt1"/>
                  </a:solidFill>
                  <a:latin typeface="Calibri"/>
                  <a:ea typeface="Calibri"/>
                  <a:cs typeface="Calibri"/>
                  <a:sym typeface="Calibri"/>
                </a:rPr>
                <a:t>Usage Metrics</a:t>
              </a:r>
              <a:endParaRPr b="1" i="0" sz="1700" u="none" cap="none" strike="noStrike">
                <a:solidFill>
                  <a:schemeClr val="lt1"/>
                </a:solidFill>
                <a:latin typeface="Calibri"/>
                <a:ea typeface="Calibri"/>
                <a:cs typeface="Calibri"/>
                <a:sym typeface="Calibri"/>
              </a:endParaRPr>
            </a:p>
          </p:txBody>
        </p:sp>
        <p:sp>
          <p:nvSpPr>
            <p:cNvPr id="200" name="Google Shape;200;p5"/>
            <p:cNvSpPr/>
            <p:nvPr/>
          </p:nvSpPr>
          <p:spPr>
            <a:xfrm>
              <a:off x="2859634"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5"/>
            <p:cNvSpPr txBox="1"/>
            <p:nvPr/>
          </p:nvSpPr>
          <p:spPr>
            <a:xfrm>
              <a:off x="2859634"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Learning Trend </a:t>
              </a:r>
              <a:endParaRPr b="0" i="0" sz="1700" u="none" cap="none" strike="noStrike">
                <a:solidFill>
                  <a:schemeClr val="lt1"/>
                </a:solidFill>
                <a:latin typeface="Calibri"/>
                <a:ea typeface="Calibri"/>
                <a:cs typeface="Calibri"/>
                <a:sym typeface="Calibri"/>
              </a:endParaRPr>
            </a:p>
          </p:txBody>
        </p:sp>
        <p:sp>
          <p:nvSpPr>
            <p:cNvPr id="202" name="Google Shape;202;p5"/>
            <p:cNvSpPr/>
            <p:nvPr/>
          </p:nvSpPr>
          <p:spPr>
            <a:xfrm>
              <a:off x="3338204" y="2925333"/>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5"/>
            <p:cNvSpPr txBox="1"/>
            <p:nvPr/>
          </p:nvSpPr>
          <p:spPr>
            <a:xfrm>
              <a:off x="3338204"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Learning sessions</a:t>
              </a:r>
              <a:endParaRPr b="0" i="0" sz="1700" u="none" cap="none" strike="noStrike">
                <a:solidFill>
                  <a:schemeClr val="lt1"/>
                </a:solidFill>
                <a:latin typeface="Calibri"/>
                <a:ea typeface="Calibri"/>
                <a:cs typeface="Calibri"/>
                <a:sym typeface="Calibri"/>
              </a:endParaRPr>
            </a:p>
          </p:txBody>
        </p:sp>
        <p:sp>
          <p:nvSpPr>
            <p:cNvPr id="204" name="Google Shape;204;p5"/>
            <p:cNvSpPr/>
            <p:nvPr/>
          </p:nvSpPr>
          <p:spPr>
            <a:xfrm>
              <a:off x="3338204" y="3817329"/>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5"/>
            <p:cNvSpPr txBox="1"/>
            <p:nvPr/>
          </p:nvSpPr>
          <p:spPr>
            <a:xfrm>
              <a:off x="3338204"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Learning minutes </a:t>
              </a:r>
              <a:endParaRPr b="0" i="0" sz="1700" u="none" cap="none" strike="noStrike">
                <a:solidFill>
                  <a:schemeClr val="lt1"/>
                </a:solidFill>
                <a:latin typeface="Calibri"/>
                <a:ea typeface="Calibri"/>
                <a:cs typeface="Calibri"/>
                <a:sym typeface="Calibri"/>
              </a:endParaRPr>
            </a:p>
          </p:txBody>
        </p:sp>
        <p:sp>
          <p:nvSpPr>
            <p:cNvPr id="206" name="Google Shape;206;p5"/>
            <p:cNvSpPr/>
            <p:nvPr/>
          </p:nvSpPr>
          <p:spPr>
            <a:xfrm>
              <a:off x="6156006"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5"/>
            <p:cNvSpPr txBox="1"/>
            <p:nvPr/>
          </p:nvSpPr>
          <p:spPr>
            <a:xfrm>
              <a:off x="6156006" y="1141342"/>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1" i="0" lang="en-IN" sz="1700" u="none" cap="none" strike="noStrike">
                  <a:solidFill>
                    <a:schemeClr val="lt1"/>
                  </a:solidFill>
                  <a:latin typeface="Calibri"/>
                  <a:ea typeface="Calibri"/>
                  <a:cs typeface="Calibri"/>
                  <a:sym typeface="Calibri"/>
                </a:rPr>
                <a:t>Content Metrics</a:t>
              </a:r>
              <a:endParaRPr b="1" i="0" sz="1700" u="none" cap="none" strike="noStrike">
                <a:solidFill>
                  <a:schemeClr val="lt1"/>
                </a:solidFill>
                <a:latin typeface="Calibri"/>
                <a:ea typeface="Calibri"/>
                <a:cs typeface="Calibri"/>
                <a:sym typeface="Calibri"/>
              </a:endParaRPr>
            </a:p>
          </p:txBody>
        </p:sp>
        <p:sp>
          <p:nvSpPr>
            <p:cNvPr id="208" name="Google Shape;208;p5"/>
            <p:cNvSpPr/>
            <p:nvPr/>
          </p:nvSpPr>
          <p:spPr>
            <a:xfrm>
              <a:off x="5057215"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5"/>
            <p:cNvSpPr txBox="1"/>
            <p:nvPr/>
          </p:nvSpPr>
          <p:spPr>
            <a:xfrm>
              <a:off x="5057215"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Energized Textbooks</a:t>
              </a:r>
              <a:endParaRPr b="0" i="0" sz="1700" u="none" cap="none" strike="noStrike">
                <a:solidFill>
                  <a:schemeClr val="lt1"/>
                </a:solidFill>
                <a:latin typeface="Calibri"/>
                <a:ea typeface="Calibri"/>
                <a:cs typeface="Calibri"/>
                <a:sym typeface="Calibri"/>
              </a:endParaRPr>
            </a:p>
          </p:txBody>
        </p:sp>
        <p:sp>
          <p:nvSpPr>
            <p:cNvPr id="210" name="Google Shape;210;p5"/>
            <p:cNvSpPr/>
            <p:nvPr/>
          </p:nvSpPr>
          <p:spPr>
            <a:xfrm>
              <a:off x="5535786" y="2925333"/>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txBox="1"/>
            <p:nvPr/>
          </p:nvSpPr>
          <p:spPr>
            <a:xfrm>
              <a:off x="5535786"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Medium wise</a:t>
              </a:r>
              <a:endParaRPr b="0" i="0" sz="1700" u="none" cap="none" strike="noStrike">
                <a:solidFill>
                  <a:schemeClr val="lt1"/>
                </a:solidFill>
                <a:latin typeface="Calibri"/>
                <a:ea typeface="Calibri"/>
                <a:cs typeface="Calibri"/>
                <a:sym typeface="Calibri"/>
              </a:endParaRPr>
            </a:p>
          </p:txBody>
        </p:sp>
        <p:sp>
          <p:nvSpPr>
            <p:cNvPr id="212" name="Google Shape;212;p5"/>
            <p:cNvSpPr/>
            <p:nvPr/>
          </p:nvSpPr>
          <p:spPr>
            <a:xfrm>
              <a:off x="5535786" y="3817329"/>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txBox="1"/>
            <p:nvPr/>
          </p:nvSpPr>
          <p:spPr>
            <a:xfrm>
              <a:off x="5535786"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Grade wise</a:t>
              </a:r>
              <a:endParaRPr b="0" i="0" sz="1700" u="none" cap="none" strike="noStrike">
                <a:solidFill>
                  <a:schemeClr val="lt1"/>
                </a:solidFill>
                <a:latin typeface="Calibri"/>
                <a:ea typeface="Calibri"/>
                <a:cs typeface="Calibri"/>
                <a:sym typeface="Calibri"/>
              </a:endParaRPr>
            </a:p>
          </p:txBody>
        </p:sp>
        <p:sp>
          <p:nvSpPr>
            <p:cNvPr id="214" name="Google Shape;214;p5"/>
            <p:cNvSpPr/>
            <p:nvPr/>
          </p:nvSpPr>
          <p:spPr>
            <a:xfrm>
              <a:off x="5535786" y="4709324"/>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txBox="1"/>
            <p:nvPr/>
          </p:nvSpPr>
          <p:spPr>
            <a:xfrm>
              <a:off x="5535786" y="4709324"/>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Subject wise</a:t>
              </a:r>
              <a:endParaRPr b="0" i="0" sz="1700" u="none" cap="none" strike="noStrike">
                <a:solidFill>
                  <a:schemeClr val="lt1"/>
                </a:solidFill>
                <a:latin typeface="Calibri"/>
                <a:ea typeface="Calibri"/>
                <a:cs typeface="Calibri"/>
                <a:sym typeface="Calibri"/>
              </a:endParaRPr>
            </a:p>
          </p:txBody>
        </p:sp>
        <p:sp>
          <p:nvSpPr>
            <p:cNvPr id="216" name="Google Shape;216;p5"/>
            <p:cNvSpPr/>
            <p:nvPr/>
          </p:nvSpPr>
          <p:spPr>
            <a:xfrm>
              <a:off x="7254797"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txBox="1"/>
            <p:nvPr/>
          </p:nvSpPr>
          <p:spPr>
            <a:xfrm>
              <a:off x="7254797"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e-Content </a:t>
              </a:r>
              <a:endParaRPr b="0" i="0" sz="1700" u="none" cap="none" strike="noStrike">
                <a:solidFill>
                  <a:schemeClr val="lt1"/>
                </a:solidFill>
                <a:latin typeface="Calibri"/>
                <a:ea typeface="Calibri"/>
                <a:cs typeface="Calibri"/>
                <a:sym typeface="Calibri"/>
              </a:endParaRPr>
            </a:p>
          </p:txBody>
        </p:sp>
        <p:sp>
          <p:nvSpPr>
            <p:cNvPr id="218" name="Google Shape;218;p5"/>
            <p:cNvSpPr/>
            <p:nvPr/>
          </p:nvSpPr>
          <p:spPr>
            <a:xfrm>
              <a:off x="7733368" y="2925333"/>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txBox="1"/>
            <p:nvPr/>
          </p:nvSpPr>
          <p:spPr>
            <a:xfrm>
              <a:off x="7733368"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Year wise e-Content Trend</a:t>
              </a:r>
              <a:endParaRPr b="0" i="0" sz="1700" u="none" cap="none" strike="noStrike">
                <a:solidFill>
                  <a:schemeClr val="lt1"/>
                </a:solidFill>
                <a:latin typeface="Calibri"/>
                <a:ea typeface="Calibri"/>
                <a:cs typeface="Calibri"/>
                <a:sym typeface="Calibri"/>
              </a:endParaRPr>
            </a:p>
          </p:txBody>
        </p:sp>
        <p:sp>
          <p:nvSpPr>
            <p:cNvPr id="220" name="Google Shape;220;p5"/>
            <p:cNvSpPr/>
            <p:nvPr/>
          </p:nvSpPr>
          <p:spPr>
            <a:xfrm>
              <a:off x="7733368" y="3817329"/>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5"/>
            <p:cNvSpPr txBox="1"/>
            <p:nvPr/>
          </p:nvSpPr>
          <p:spPr>
            <a:xfrm>
              <a:off x="7733368"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Medium wise</a:t>
              </a:r>
              <a:endParaRPr b="0" i="0" sz="1700" u="none" cap="none" strike="noStrike">
                <a:solidFill>
                  <a:schemeClr val="lt1"/>
                </a:solidFill>
                <a:latin typeface="Calibri"/>
                <a:ea typeface="Calibri"/>
                <a:cs typeface="Calibri"/>
                <a:sym typeface="Calibri"/>
              </a:endParaRPr>
            </a:p>
          </p:txBody>
        </p:sp>
        <p:sp>
          <p:nvSpPr>
            <p:cNvPr id="222" name="Google Shape;222;p5"/>
            <p:cNvSpPr/>
            <p:nvPr/>
          </p:nvSpPr>
          <p:spPr>
            <a:xfrm>
              <a:off x="7722481" y="4611350"/>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txBox="1"/>
            <p:nvPr/>
          </p:nvSpPr>
          <p:spPr>
            <a:xfrm>
              <a:off x="7722481" y="4611350"/>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Grade wise</a:t>
              </a:r>
              <a:endParaRPr b="0" i="0" sz="1700" u="none" cap="none" strike="noStrike">
                <a:solidFill>
                  <a:schemeClr val="lt1"/>
                </a:solidFill>
                <a:latin typeface="Calibri"/>
                <a:ea typeface="Calibri"/>
                <a:cs typeface="Calibri"/>
                <a:sym typeface="Calibri"/>
              </a:endParaRPr>
            </a:p>
          </p:txBody>
        </p:sp>
        <p:sp>
          <p:nvSpPr>
            <p:cNvPr id="224" name="Google Shape;224;p5"/>
            <p:cNvSpPr/>
            <p:nvPr/>
          </p:nvSpPr>
          <p:spPr>
            <a:xfrm>
              <a:off x="7733368" y="5492465"/>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txBox="1"/>
            <p:nvPr/>
          </p:nvSpPr>
          <p:spPr>
            <a:xfrm>
              <a:off x="7733368" y="5492465"/>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Data Based on Content Type</a:t>
              </a:r>
              <a:endParaRPr b="0" i="0" sz="1700" u="none" cap="none" strike="noStrike">
                <a:solidFill>
                  <a:schemeClr val="lt1"/>
                </a:solidFill>
                <a:latin typeface="Calibri"/>
                <a:ea typeface="Calibri"/>
                <a:cs typeface="Calibri"/>
                <a:sym typeface="Calibri"/>
              </a:endParaRPr>
            </a:p>
          </p:txBody>
        </p:sp>
        <p:sp>
          <p:nvSpPr>
            <p:cNvPr id="226" name="Google Shape;226;p5"/>
            <p:cNvSpPr/>
            <p:nvPr/>
          </p:nvSpPr>
          <p:spPr>
            <a:xfrm>
              <a:off x="7733368" y="6249302"/>
              <a:ext cx="1914282" cy="608696"/>
            </a:xfrm>
            <a:prstGeom prst="rect">
              <a:avLst/>
            </a:prstGeom>
            <a:gradFill>
              <a:gsLst>
                <a:gs pos="0">
                  <a:srgbClr val="F08B54"/>
                </a:gs>
                <a:gs pos="50000">
                  <a:srgbClr val="F67A26"/>
                </a:gs>
                <a:gs pos="100000">
                  <a:srgbClr val="E36A1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txBox="1"/>
            <p:nvPr/>
          </p:nvSpPr>
          <p:spPr>
            <a:xfrm>
              <a:off x="7733368" y="6249302"/>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Tenant wise</a:t>
              </a:r>
              <a:endParaRPr b="0" i="0" sz="1700" u="none" cap="none" strike="noStrike">
                <a:solidFill>
                  <a:schemeClr val="lt1"/>
                </a:solidFill>
                <a:latin typeface="Calibri"/>
                <a:ea typeface="Calibri"/>
                <a:cs typeface="Calibri"/>
                <a:sym typeface="Calibri"/>
              </a:endParaRPr>
            </a:p>
          </p:txBody>
        </p:sp>
        <p:sp>
          <p:nvSpPr>
            <p:cNvPr id="228" name="Google Shape;228;p5"/>
            <p:cNvSpPr/>
            <p:nvPr/>
          </p:nvSpPr>
          <p:spPr>
            <a:xfrm>
              <a:off x="9452379" y="1141342"/>
              <a:ext cx="1914282" cy="608696"/>
            </a:xfrm>
            <a:prstGeom prst="rect">
              <a:avLst/>
            </a:prstGeom>
            <a:gradFill>
              <a:gsLst>
                <a:gs pos="0">
                  <a:srgbClr val="7FB75F"/>
                </a:gs>
                <a:gs pos="50000">
                  <a:srgbClr val="6EB141"/>
                </a:gs>
                <a:gs pos="100000">
                  <a:srgbClr val="5FA134"/>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txBox="1"/>
            <p:nvPr/>
          </p:nvSpPr>
          <p:spPr>
            <a:xfrm>
              <a:off x="9452379" y="1141342"/>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1" i="0" lang="en-IN" sz="1700" u="none" cap="none" strike="noStrike">
                  <a:solidFill>
                    <a:schemeClr val="lt1"/>
                  </a:solidFill>
                  <a:latin typeface="Calibri"/>
                  <a:ea typeface="Calibri"/>
                  <a:cs typeface="Calibri"/>
                  <a:sym typeface="Calibri"/>
                </a:rPr>
                <a:t>Course Metrics</a:t>
              </a:r>
              <a:endParaRPr b="1" i="0" sz="1700" u="none" cap="none" strike="noStrike">
                <a:solidFill>
                  <a:schemeClr val="lt1"/>
                </a:solidFill>
                <a:latin typeface="Calibri"/>
                <a:ea typeface="Calibri"/>
                <a:cs typeface="Calibri"/>
                <a:sym typeface="Calibri"/>
              </a:endParaRPr>
            </a:p>
          </p:txBody>
        </p:sp>
        <p:sp>
          <p:nvSpPr>
            <p:cNvPr id="230" name="Google Shape;230;p5"/>
            <p:cNvSpPr/>
            <p:nvPr/>
          </p:nvSpPr>
          <p:spPr>
            <a:xfrm>
              <a:off x="9930949" y="2033337"/>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txBox="1"/>
            <p:nvPr/>
          </p:nvSpPr>
          <p:spPr>
            <a:xfrm>
              <a:off x="9930949" y="2033337"/>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National and State wise Course Metrics</a:t>
              </a:r>
              <a:endParaRPr b="0" i="0" sz="1700" u="none" cap="none" strike="noStrike">
                <a:solidFill>
                  <a:schemeClr val="lt1"/>
                </a:solidFill>
                <a:latin typeface="Calibri"/>
                <a:ea typeface="Calibri"/>
                <a:cs typeface="Calibri"/>
                <a:sym typeface="Calibri"/>
              </a:endParaRPr>
            </a:p>
          </p:txBody>
        </p:sp>
        <p:sp>
          <p:nvSpPr>
            <p:cNvPr id="232" name="Google Shape;232;p5"/>
            <p:cNvSpPr/>
            <p:nvPr/>
          </p:nvSpPr>
          <p:spPr>
            <a:xfrm>
              <a:off x="9930949" y="2925333"/>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txBox="1"/>
            <p:nvPr/>
          </p:nvSpPr>
          <p:spPr>
            <a:xfrm>
              <a:off x="9930949" y="2925333"/>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Course Consumption Trend Year wise</a:t>
              </a:r>
              <a:endParaRPr/>
            </a:p>
          </p:txBody>
        </p:sp>
        <p:sp>
          <p:nvSpPr>
            <p:cNvPr id="234" name="Google Shape;234;p5"/>
            <p:cNvSpPr/>
            <p:nvPr/>
          </p:nvSpPr>
          <p:spPr>
            <a:xfrm>
              <a:off x="9930949" y="3817329"/>
              <a:ext cx="1914282" cy="608696"/>
            </a:xfrm>
            <a:prstGeom prst="rect">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txBox="1"/>
            <p:nvPr/>
          </p:nvSpPr>
          <p:spPr>
            <a:xfrm>
              <a:off x="9930949" y="3817329"/>
              <a:ext cx="1914282" cy="608696"/>
            </a:xfrm>
            <a:prstGeom prst="rect">
              <a:avLst/>
            </a:prstGeom>
            <a:noFill/>
            <a:ln>
              <a:noFill/>
            </a:ln>
          </p:spPr>
          <p:txBody>
            <a:bodyPr anchorCtr="0" anchor="ctr" bIns="10775" lIns="10775" spcFirstLastPara="1" rIns="10775" wrap="square" tIns="10775">
              <a:noAutofit/>
            </a:bodyPr>
            <a:lstStyle/>
            <a:p>
              <a:pPr indent="0" lvl="0" marL="0" marR="0" rtl="0" algn="ctr">
                <a:lnSpc>
                  <a:spcPct val="90000"/>
                </a:lnSpc>
                <a:spcBef>
                  <a:spcPts val="0"/>
                </a:spcBef>
                <a:spcAft>
                  <a:spcPts val="0"/>
                </a:spcAft>
                <a:buClr>
                  <a:schemeClr val="lt1"/>
                </a:buClr>
                <a:buSzPts val="1700"/>
                <a:buFont typeface="Calibri"/>
                <a:buNone/>
              </a:pPr>
              <a:r>
                <a:rPr b="0" i="0" lang="en-IN" sz="1700" u="none" cap="none" strike="noStrike">
                  <a:solidFill>
                    <a:schemeClr val="lt1"/>
                  </a:solidFill>
                  <a:latin typeface="Calibri"/>
                  <a:ea typeface="Calibri"/>
                  <a:cs typeface="Calibri"/>
                  <a:sym typeface="Calibri"/>
                </a:rPr>
                <a:t>Enrolments across all States/UT</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g2e5757c27dd_1_29"/>
          <p:cNvPicPr preferRelativeResize="0"/>
          <p:nvPr/>
        </p:nvPicPr>
        <p:blipFill rotWithShape="1">
          <a:blip r:embed="rId3">
            <a:alphaModFix/>
          </a:blip>
          <a:srcRect b="6827" l="0" r="0" t="12377"/>
          <a:stretch/>
        </p:blipFill>
        <p:spPr>
          <a:xfrm>
            <a:off x="0" y="0"/>
            <a:ext cx="12192000" cy="4169229"/>
          </a:xfrm>
          <a:prstGeom prst="rect">
            <a:avLst/>
          </a:prstGeom>
          <a:noFill/>
          <a:ln cap="sq" cmpd="thickThin" w="9525">
            <a:solidFill>
              <a:srgbClr val="000000"/>
            </a:solidFill>
            <a:prstDash val="solid"/>
            <a:miter lim="800000"/>
            <a:headEnd len="sm" w="sm" type="none"/>
            <a:tailEnd len="sm" w="sm" type="none"/>
          </a:ln>
        </p:spPr>
      </p:pic>
      <p:pic>
        <p:nvPicPr>
          <p:cNvPr id="241" name="Google Shape;241;g2e5757c27dd_1_29"/>
          <p:cNvPicPr preferRelativeResize="0"/>
          <p:nvPr/>
        </p:nvPicPr>
        <p:blipFill rotWithShape="1">
          <a:blip r:embed="rId4">
            <a:alphaModFix/>
          </a:blip>
          <a:srcRect b="0" l="0" r="0" t="0"/>
          <a:stretch/>
        </p:blipFill>
        <p:spPr>
          <a:xfrm>
            <a:off x="0" y="4251157"/>
            <a:ext cx="12192002" cy="2606843"/>
          </a:xfrm>
          <a:prstGeom prst="rect">
            <a:avLst/>
          </a:prstGeom>
          <a:noFill/>
          <a:ln cap="sq" cmpd="thickThin" w="9525">
            <a:solidFill>
              <a:srgbClr val="000000"/>
            </a:solidFill>
            <a:prstDash val="solid"/>
            <a:miter lim="800000"/>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id="246" name="Google Shape;246;g2e5757c27dd_1_22"/>
          <p:cNvPicPr preferRelativeResize="0"/>
          <p:nvPr/>
        </p:nvPicPr>
        <p:blipFill rotWithShape="1">
          <a:blip r:embed="rId3">
            <a:alphaModFix/>
          </a:blip>
          <a:srcRect b="17620" l="0" r="0" t="0"/>
          <a:stretch/>
        </p:blipFill>
        <p:spPr>
          <a:xfrm>
            <a:off x="1548343" y="643467"/>
            <a:ext cx="4006086" cy="6168697"/>
          </a:xfrm>
          <a:prstGeom prst="rect">
            <a:avLst/>
          </a:prstGeom>
          <a:noFill/>
          <a:ln>
            <a:noFill/>
          </a:ln>
        </p:spPr>
      </p:pic>
      <p:pic>
        <p:nvPicPr>
          <p:cNvPr id="247" name="Google Shape;247;g2e5757c27dd_1_22"/>
          <p:cNvPicPr preferRelativeResize="0"/>
          <p:nvPr/>
        </p:nvPicPr>
        <p:blipFill rotWithShape="1">
          <a:blip r:embed="rId4">
            <a:alphaModFix/>
          </a:blip>
          <a:srcRect b="0" l="0" r="0" t="0"/>
          <a:stretch/>
        </p:blipFill>
        <p:spPr>
          <a:xfrm>
            <a:off x="6705603" y="689302"/>
            <a:ext cx="3938054" cy="6168698"/>
          </a:xfrm>
          <a:prstGeom prst="rect">
            <a:avLst/>
          </a:prstGeom>
          <a:noFill/>
          <a:ln cap="flat" cmpd="sng" w="9525">
            <a:solidFill>
              <a:schemeClr val="dk1"/>
            </a:solidFill>
            <a:prstDash val="solid"/>
            <a:round/>
            <a:headEnd len="sm" w="sm" type="none"/>
            <a:tailEnd len="sm" w="sm" type="none"/>
          </a:ln>
        </p:spPr>
      </p:pic>
      <p:pic>
        <p:nvPicPr>
          <p:cNvPr id="248" name="Google Shape;248;g2e5757c27dd_1_22"/>
          <p:cNvPicPr preferRelativeResize="0"/>
          <p:nvPr/>
        </p:nvPicPr>
        <p:blipFill rotWithShape="1">
          <a:blip r:embed="rId5">
            <a:alphaModFix/>
          </a:blip>
          <a:srcRect b="0" l="6655" r="0" t="6594"/>
          <a:stretch/>
        </p:blipFill>
        <p:spPr>
          <a:xfrm>
            <a:off x="500742" y="123244"/>
            <a:ext cx="881743" cy="1110559"/>
          </a:xfrm>
          <a:prstGeom prst="rect">
            <a:avLst/>
          </a:prstGeom>
          <a:noFill/>
          <a:ln>
            <a:noFill/>
          </a:ln>
        </p:spPr>
      </p:pic>
      <p:sp>
        <p:nvSpPr>
          <p:cNvPr id="249" name="Google Shape;249;g2e5757c27dd_1_22"/>
          <p:cNvSpPr txBox="1"/>
          <p:nvPr/>
        </p:nvSpPr>
        <p:spPr>
          <a:xfrm>
            <a:off x="1548343" y="212322"/>
            <a:ext cx="9095400" cy="369300"/>
          </a:xfrm>
          <a:prstGeom prst="rect">
            <a:avLst/>
          </a:prstGeom>
          <a:solidFill>
            <a:srgbClr val="0040FF"/>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IN" sz="1800" u="none" cap="none" strike="noStrike">
                <a:solidFill>
                  <a:schemeClr val="lt1"/>
                </a:solidFill>
                <a:latin typeface="Calibri"/>
                <a:ea typeface="Calibri"/>
                <a:cs typeface="Calibri"/>
                <a:sym typeface="Calibri"/>
              </a:rPr>
              <a:t>Accessibility Menu on DIKSHA</a:t>
            </a:r>
            <a:endParaRPr b="1"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2024-06-06T17:29:29Z</dcterms:created>
  <dc:creator>Shweta Tiwari</dc:creator>
</cp:coreProperties>
</file>