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34"/>
  </p:notesMasterIdLst>
  <p:sldIdLst>
    <p:sldId id="256" r:id="rId3"/>
    <p:sldId id="307" r:id="rId4"/>
    <p:sldId id="314" r:id="rId5"/>
    <p:sldId id="315" r:id="rId6"/>
    <p:sldId id="310" r:id="rId7"/>
    <p:sldId id="283" r:id="rId8"/>
    <p:sldId id="284" r:id="rId9"/>
    <p:sldId id="285" r:id="rId10"/>
    <p:sldId id="288" r:id="rId11"/>
    <p:sldId id="289" r:id="rId12"/>
    <p:sldId id="290" r:id="rId13"/>
    <p:sldId id="291" r:id="rId14"/>
    <p:sldId id="292" r:id="rId15"/>
    <p:sldId id="280" r:id="rId16"/>
    <p:sldId id="260" r:id="rId17"/>
    <p:sldId id="261" r:id="rId18"/>
    <p:sldId id="311" r:id="rId19"/>
    <p:sldId id="312" r:id="rId20"/>
    <p:sldId id="298" r:id="rId21"/>
    <p:sldId id="299" r:id="rId22"/>
    <p:sldId id="313" r:id="rId23"/>
    <p:sldId id="303" r:id="rId24"/>
    <p:sldId id="304" r:id="rId25"/>
    <p:sldId id="305" r:id="rId26"/>
    <p:sldId id="306" r:id="rId27"/>
    <p:sldId id="294" r:id="rId28"/>
    <p:sldId id="295" r:id="rId29"/>
    <p:sldId id="296" r:id="rId30"/>
    <p:sldId id="297" r:id="rId31"/>
    <p:sldId id="276" r:id="rId32"/>
    <p:sldId id="277" r:id="rId33"/>
  </p:sldIdLst>
  <p:sldSz cx="9144000" cy="5143500" type="screen16x9"/>
  <p:notesSz cx="6858000" cy="9144000"/>
  <p:embeddedFontLst>
    <p:embeddedFont>
      <p:font typeface="Playfair Display" panose="020B0604020202020204" charset="0"/>
      <p:regular r:id="rId35"/>
      <p:bold r:id="rId36"/>
      <p:italic r:id="rId37"/>
      <p:boldItalic r:id="rId38"/>
    </p:embeddedFont>
    <p:embeddedFont>
      <p:font typeface="Montserrat" panose="020B0604020202020204" charset="0"/>
      <p:regular r:id="rId39"/>
      <p:bold r:id="rId40"/>
      <p:italic r:id="rId41"/>
      <p:boldItalic r:id="rId42"/>
    </p:embeddedFont>
    <p:embeddedFont>
      <p:font typeface="Georgia" panose="02040502050405020303" pitchFamily="18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Lexend Deca" panose="020B0604020202020204" charset="0"/>
      <p:regular r:id="rId51"/>
      <p:bold r:id="rId52"/>
    </p:embeddedFont>
    <p:embeddedFont>
      <p:font typeface="Oswald" panose="020B0604020202020204" charset="0"/>
      <p:regular r:id="rId53"/>
      <p:bold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hSeMdu8GlALV4hqT9mbH4wLAZ1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4" d="100"/>
          <a:sy n="124" d="100"/>
        </p:scale>
        <p:origin x="250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63" Type="http://customschemas.google.com/relationships/presentationmetadata" Target="meta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133FEC-381F-4E2D-9476-E63497380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2166D23-6B47-4F4D-958A-DAD7E2CF5E51}">
      <dgm:prSet/>
      <dgm:spPr/>
      <dgm:t>
        <a:bodyPr/>
        <a:lstStyle/>
        <a:p>
          <a:r>
            <a:rPr lang="hi-IN"/>
            <a:t>निपुण भारत मिशन के तहत मूलभूत साक्षरता और संख्यात्मकता</a:t>
          </a:r>
          <a:endParaRPr lang="en-US"/>
        </a:p>
      </dgm:t>
    </dgm:pt>
    <dgm:pt modelId="{FF0E7CBF-0D99-4C6F-8584-5C985F291C00}" type="parTrans" cxnId="{14B08A0B-F65D-4132-8E17-8744A41289EA}">
      <dgm:prSet/>
      <dgm:spPr/>
      <dgm:t>
        <a:bodyPr/>
        <a:lstStyle/>
        <a:p>
          <a:endParaRPr lang="en-US"/>
        </a:p>
      </dgm:t>
    </dgm:pt>
    <dgm:pt modelId="{D4299A9E-92B8-4B15-B713-FA2A06D594FC}" type="sibTrans" cxnId="{14B08A0B-F65D-4132-8E17-8744A41289EA}">
      <dgm:prSet/>
      <dgm:spPr/>
      <dgm:t>
        <a:bodyPr/>
        <a:lstStyle/>
        <a:p>
          <a:endParaRPr lang="en-US"/>
        </a:p>
      </dgm:t>
    </dgm:pt>
    <dgm:pt modelId="{F13AF59C-58CD-4621-B205-52C69D19556B}">
      <dgm:prSet/>
      <dgm:spPr/>
      <dgm:t>
        <a:bodyPr/>
        <a:lstStyle/>
        <a:p>
          <a:r>
            <a:rPr lang="hi-IN"/>
            <a:t>ई -जादुई पिटारा </a:t>
          </a:r>
          <a:endParaRPr lang="en-US"/>
        </a:p>
      </dgm:t>
    </dgm:pt>
    <dgm:pt modelId="{D3DD1E35-9D5D-4118-8AD0-C6C855645665}" type="parTrans" cxnId="{6EE2D7E7-315B-484B-8DB5-0373A4A59CED}">
      <dgm:prSet/>
      <dgm:spPr/>
      <dgm:t>
        <a:bodyPr/>
        <a:lstStyle/>
        <a:p>
          <a:endParaRPr lang="en-US"/>
        </a:p>
      </dgm:t>
    </dgm:pt>
    <dgm:pt modelId="{5B950DAA-A4CF-4E30-8C79-94AD736203D3}" type="sibTrans" cxnId="{6EE2D7E7-315B-484B-8DB5-0373A4A59CED}">
      <dgm:prSet/>
      <dgm:spPr/>
      <dgm:t>
        <a:bodyPr/>
        <a:lstStyle/>
        <a:p>
          <a:endParaRPr lang="en-US"/>
        </a:p>
      </dgm:t>
    </dgm:pt>
    <dgm:pt modelId="{D90E1303-EBAA-48F5-8966-BC31C4AD1A8D}">
      <dgm:prSet/>
      <dgm:spPr/>
      <dgm:t>
        <a:bodyPr/>
        <a:lstStyle/>
        <a:p>
          <a:r>
            <a:rPr lang="hi-IN"/>
            <a:t>सभी के लिए शिक्षा</a:t>
          </a:r>
          <a:endParaRPr lang="en-US"/>
        </a:p>
      </dgm:t>
    </dgm:pt>
    <dgm:pt modelId="{E9B10AA8-94AA-43AD-96E7-7836E7CA7D88}" type="parTrans" cxnId="{61989AE1-F62A-44A0-B4BE-42780E1D0B57}">
      <dgm:prSet/>
      <dgm:spPr/>
      <dgm:t>
        <a:bodyPr/>
        <a:lstStyle/>
        <a:p>
          <a:endParaRPr lang="en-US"/>
        </a:p>
      </dgm:t>
    </dgm:pt>
    <dgm:pt modelId="{DFB0CE31-E855-4523-82FE-C6360F10AE63}" type="sibTrans" cxnId="{61989AE1-F62A-44A0-B4BE-42780E1D0B57}">
      <dgm:prSet/>
      <dgm:spPr/>
      <dgm:t>
        <a:bodyPr/>
        <a:lstStyle/>
        <a:p>
          <a:endParaRPr lang="en-US"/>
        </a:p>
      </dgm:t>
    </dgm:pt>
    <dgm:pt modelId="{8181C5BE-622F-4538-A873-012F915DE40F}">
      <dgm:prSet/>
      <dgm:spPr/>
      <dgm:t>
        <a:bodyPr/>
        <a:lstStyle/>
        <a:p>
          <a:r>
            <a:rPr lang="hi-IN" dirty="0"/>
            <a:t>आभासी प्रयोगशालाएँ</a:t>
          </a:r>
          <a:endParaRPr lang="en-US" dirty="0"/>
        </a:p>
      </dgm:t>
    </dgm:pt>
    <dgm:pt modelId="{6D1439CC-5CE0-4893-929B-001E04A787DA}" type="parTrans" cxnId="{11BD4A45-DD32-4BBF-8B0D-4CA73F38699D}">
      <dgm:prSet/>
      <dgm:spPr/>
      <dgm:t>
        <a:bodyPr/>
        <a:lstStyle/>
        <a:p>
          <a:endParaRPr lang="en-US"/>
        </a:p>
      </dgm:t>
    </dgm:pt>
    <dgm:pt modelId="{B4D0D7EB-04AA-4495-A059-A6348EFD9D59}" type="sibTrans" cxnId="{11BD4A45-DD32-4BBF-8B0D-4CA73F38699D}">
      <dgm:prSet/>
      <dgm:spPr/>
      <dgm:t>
        <a:bodyPr/>
        <a:lstStyle/>
        <a:p>
          <a:endParaRPr lang="en-US"/>
        </a:p>
      </dgm:t>
    </dgm:pt>
    <dgm:pt modelId="{8E34A914-AE7D-4770-8605-C7EC1D30D000}">
      <dgm:prSet/>
      <dgm:spPr/>
      <dgm:t>
        <a:bodyPr/>
        <a:lstStyle/>
        <a:p>
          <a:r>
            <a:rPr lang="hi-IN"/>
            <a:t>व्यावसायिक शिक्षा</a:t>
          </a:r>
          <a:endParaRPr lang="en-US"/>
        </a:p>
      </dgm:t>
    </dgm:pt>
    <dgm:pt modelId="{474F5603-A03F-4E7C-A6E4-156BDAAFEF7E}" type="parTrans" cxnId="{B942BC59-6678-4A5D-ACFB-361C76417A9B}">
      <dgm:prSet/>
      <dgm:spPr/>
      <dgm:t>
        <a:bodyPr/>
        <a:lstStyle/>
        <a:p>
          <a:endParaRPr lang="en-US"/>
        </a:p>
      </dgm:t>
    </dgm:pt>
    <dgm:pt modelId="{3B5EF69A-0D72-42C1-ABBA-38F32E6FEA04}" type="sibTrans" cxnId="{B942BC59-6678-4A5D-ACFB-361C76417A9B}">
      <dgm:prSet/>
      <dgm:spPr/>
      <dgm:t>
        <a:bodyPr/>
        <a:lstStyle/>
        <a:p>
          <a:endParaRPr lang="en-US"/>
        </a:p>
      </dgm:t>
    </dgm:pt>
    <dgm:pt modelId="{A0FA3C6F-0E8F-4F7D-99D3-A0543264231F}" type="pres">
      <dgm:prSet presAssocID="{6A133FEC-381F-4E2D-9476-E63497380E0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8BCD5F-B812-41CE-A042-D164DB64B2EC}" type="pres">
      <dgm:prSet presAssocID="{62166D23-6B47-4F4D-958A-DAD7E2CF5E5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C7B309-EDB3-4AD0-9055-128623E789C0}" type="pres">
      <dgm:prSet presAssocID="{D4299A9E-92B8-4B15-B713-FA2A06D594FC}" presName="spacer" presStyleCnt="0"/>
      <dgm:spPr/>
    </dgm:pt>
    <dgm:pt modelId="{771791EE-D2FD-41D0-9665-A113338975A7}" type="pres">
      <dgm:prSet presAssocID="{F13AF59C-58CD-4621-B205-52C69D19556B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474E12-8A9A-4027-97CB-EC8D24F778A7}" type="pres">
      <dgm:prSet presAssocID="{5B950DAA-A4CF-4E30-8C79-94AD736203D3}" presName="spacer" presStyleCnt="0"/>
      <dgm:spPr/>
    </dgm:pt>
    <dgm:pt modelId="{BE6FDE88-92DF-4663-B3D6-DA8F02C75E97}" type="pres">
      <dgm:prSet presAssocID="{D90E1303-EBAA-48F5-8966-BC31C4AD1A8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1321F5-4327-4A6A-A750-178034BFEEA5}" type="pres">
      <dgm:prSet presAssocID="{DFB0CE31-E855-4523-82FE-C6360F10AE63}" presName="spacer" presStyleCnt="0"/>
      <dgm:spPr/>
    </dgm:pt>
    <dgm:pt modelId="{CC802836-8490-4274-BF89-74555F13F1C7}" type="pres">
      <dgm:prSet presAssocID="{8181C5BE-622F-4538-A873-012F915DE40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335AC3-20D3-4E1E-A72D-CD7373DA92C5}" type="pres">
      <dgm:prSet presAssocID="{B4D0D7EB-04AA-4495-A059-A6348EFD9D59}" presName="spacer" presStyleCnt="0"/>
      <dgm:spPr/>
    </dgm:pt>
    <dgm:pt modelId="{852FE387-D4BC-4668-BAA7-51B3B4CB4598}" type="pres">
      <dgm:prSet presAssocID="{8E34A914-AE7D-4770-8605-C7EC1D30D00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B08A0B-F65D-4132-8E17-8744A41289EA}" srcId="{6A133FEC-381F-4E2D-9476-E63497380E0E}" destId="{62166D23-6B47-4F4D-958A-DAD7E2CF5E51}" srcOrd="0" destOrd="0" parTransId="{FF0E7CBF-0D99-4C6F-8584-5C985F291C00}" sibTransId="{D4299A9E-92B8-4B15-B713-FA2A06D594FC}"/>
    <dgm:cxn modelId="{B942BC59-6678-4A5D-ACFB-361C76417A9B}" srcId="{6A133FEC-381F-4E2D-9476-E63497380E0E}" destId="{8E34A914-AE7D-4770-8605-C7EC1D30D000}" srcOrd="4" destOrd="0" parTransId="{474F5603-A03F-4E7C-A6E4-156BDAAFEF7E}" sibTransId="{3B5EF69A-0D72-42C1-ABBA-38F32E6FEA04}"/>
    <dgm:cxn modelId="{61989AE1-F62A-44A0-B4BE-42780E1D0B57}" srcId="{6A133FEC-381F-4E2D-9476-E63497380E0E}" destId="{D90E1303-EBAA-48F5-8966-BC31C4AD1A8D}" srcOrd="2" destOrd="0" parTransId="{E9B10AA8-94AA-43AD-96E7-7836E7CA7D88}" sibTransId="{DFB0CE31-E855-4523-82FE-C6360F10AE63}"/>
    <dgm:cxn modelId="{FC83D72C-2B5B-4280-BADA-0D9A6BD700BA}" type="presOf" srcId="{8181C5BE-622F-4538-A873-012F915DE40F}" destId="{CC802836-8490-4274-BF89-74555F13F1C7}" srcOrd="0" destOrd="0" presId="urn:microsoft.com/office/officeart/2005/8/layout/vList2"/>
    <dgm:cxn modelId="{A86C5FDF-50EB-489D-B65C-393F845DABB8}" type="presOf" srcId="{F13AF59C-58CD-4621-B205-52C69D19556B}" destId="{771791EE-D2FD-41D0-9665-A113338975A7}" srcOrd="0" destOrd="0" presId="urn:microsoft.com/office/officeart/2005/8/layout/vList2"/>
    <dgm:cxn modelId="{7BA7CF5C-6620-4223-8565-69598647DCFD}" type="presOf" srcId="{62166D23-6B47-4F4D-958A-DAD7E2CF5E51}" destId="{988BCD5F-B812-41CE-A042-D164DB64B2EC}" srcOrd="0" destOrd="0" presId="urn:microsoft.com/office/officeart/2005/8/layout/vList2"/>
    <dgm:cxn modelId="{11BD4A45-DD32-4BBF-8B0D-4CA73F38699D}" srcId="{6A133FEC-381F-4E2D-9476-E63497380E0E}" destId="{8181C5BE-622F-4538-A873-012F915DE40F}" srcOrd="3" destOrd="0" parTransId="{6D1439CC-5CE0-4893-929B-001E04A787DA}" sibTransId="{B4D0D7EB-04AA-4495-A059-A6348EFD9D59}"/>
    <dgm:cxn modelId="{D55B1F47-EA32-4D22-B06E-2B7823D2783A}" type="presOf" srcId="{D90E1303-EBAA-48F5-8966-BC31C4AD1A8D}" destId="{BE6FDE88-92DF-4663-B3D6-DA8F02C75E97}" srcOrd="0" destOrd="0" presId="urn:microsoft.com/office/officeart/2005/8/layout/vList2"/>
    <dgm:cxn modelId="{6EE2D7E7-315B-484B-8DB5-0373A4A59CED}" srcId="{6A133FEC-381F-4E2D-9476-E63497380E0E}" destId="{F13AF59C-58CD-4621-B205-52C69D19556B}" srcOrd="1" destOrd="0" parTransId="{D3DD1E35-9D5D-4118-8AD0-C6C855645665}" sibTransId="{5B950DAA-A4CF-4E30-8C79-94AD736203D3}"/>
    <dgm:cxn modelId="{E306B183-11FE-4607-B802-FD9AA843664B}" type="presOf" srcId="{6A133FEC-381F-4E2D-9476-E63497380E0E}" destId="{A0FA3C6F-0E8F-4F7D-99D3-A0543264231F}" srcOrd="0" destOrd="0" presId="urn:microsoft.com/office/officeart/2005/8/layout/vList2"/>
    <dgm:cxn modelId="{00B06E59-9350-4C13-9630-BDA779B2BF5F}" type="presOf" srcId="{8E34A914-AE7D-4770-8605-C7EC1D30D000}" destId="{852FE387-D4BC-4668-BAA7-51B3B4CB4598}" srcOrd="0" destOrd="0" presId="urn:microsoft.com/office/officeart/2005/8/layout/vList2"/>
    <dgm:cxn modelId="{E973EABB-4987-44FD-BF50-F271E5913E87}" type="presParOf" srcId="{A0FA3C6F-0E8F-4F7D-99D3-A0543264231F}" destId="{988BCD5F-B812-41CE-A042-D164DB64B2EC}" srcOrd="0" destOrd="0" presId="urn:microsoft.com/office/officeart/2005/8/layout/vList2"/>
    <dgm:cxn modelId="{CE3882DE-F6A4-415E-8AB8-157DEC54864E}" type="presParOf" srcId="{A0FA3C6F-0E8F-4F7D-99D3-A0543264231F}" destId="{AFC7B309-EDB3-4AD0-9055-128623E789C0}" srcOrd="1" destOrd="0" presId="urn:microsoft.com/office/officeart/2005/8/layout/vList2"/>
    <dgm:cxn modelId="{382084C2-95D4-472C-A287-03C4C4D1CE86}" type="presParOf" srcId="{A0FA3C6F-0E8F-4F7D-99D3-A0543264231F}" destId="{771791EE-D2FD-41D0-9665-A113338975A7}" srcOrd="2" destOrd="0" presId="urn:microsoft.com/office/officeart/2005/8/layout/vList2"/>
    <dgm:cxn modelId="{437C688E-B453-4612-AC33-30A4FF8E7D68}" type="presParOf" srcId="{A0FA3C6F-0E8F-4F7D-99D3-A0543264231F}" destId="{B0474E12-8A9A-4027-97CB-EC8D24F778A7}" srcOrd="3" destOrd="0" presId="urn:microsoft.com/office/officeart/2005/8/layout/vList2"/>
    <dgm:cxn modelId="{EBB86732-8CC4-4B3F-8964-3AA09A1A2F1E}" type="presParOf" srcId="{A0FA3C6F-0E8F-4F7D-99D3-A0543264231F}" destId="{BE6FDE88-92DF-4663-B3D6-DA8F02C75E97}" srcOrd="4" destOrd="0" presId="urn:microsoft.com/office/officeart/2005/8/layout/vList2"/>
    <dgm:cxn modelId="{4D13C918-3FF9-4B28-8DE5-F0073FC0B14C}" type="presParOf" srcId="{A0FA3C6F-0E8F-4F7D-99D3-A0543264231F}" destId="{D91321F5-4327-4A6A-A750-178034BFEEA5}" srcOrd="5" destOrd="0" presId="urn:microsoft.com/office/officeart/2005/8/layout/vList2"/>
    <dgm:cxn modelId="{C0007813-893A-4C9A-BC4D-F2CC3B150994}" type="presParOf" srcId="{A0FA3C6F-0E8F-4F7D-99D3-A0543264231F}" destId="{CC802836-8490-4274-BF89-74555F13F1C7}" srcOrd="6" destOrd="0" presId="urn:microsoft.com/office/officeart/2005/8/layout/vList2"/>
    <dgm:cxn modelId="{1B02823D-6F56-4D45-B05C-4A9DF48AE822}" type="presParOf" srcId="{A0FA3C6F-0E8F-4F7D-99D3-A0543264231F}" destId="{A1335AC3-20D3-4E1E-A72D-CD7373DA92C5}" srcOrd="7" destOrd="0" presId="urn:microsoft.com/office/officeart/2005/8/layout/vList2"/>
    <dgm:cxn modelId="{89B7F67D-4DA4-4BE2-A3B5-AECC7C10383F}" type="presParOf" srcId="{A0FA3C6F-0E8F-4F7D-99D3-A0543264231F}" destId="{852FE387-D4BC-4668-BAA7-51B3B4CB459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BCD5F-B812-41CE-A042-D164DB64B2EC}">
      <dsp:nvSpPr>
        <dsp:cNvPr id="0" name=""/>
        <dsp:cNvSpPr/>
      </dsp:nvSpPr>
      <dsp:spPr>
        <a:xfrm>
          <a:off x="0" y="9746"/>
          <a:ext cx="3943349" cy="692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1600" kern="1200"/>
            <a:t>निपुण भारत मिशन के तहत मूलभूत साक्षरता और संख्यात्मकता</a:t>
          </a:r>
          <a:endParaRPr lang="en-US" sz="1600" kern="1200"/>
        </a:p>
      </dsp:txBody>
      <dsp:txXfrm>
        <a:off x="33812" y="43558"/>
        <a:ext cx="3875725" cy="625015"/>
      </dsp:txXfrm>
    </dsp:sp>
    <dsp:sp modelId="{771791EE-D2FD-41D0-9665-A113338975A7}">
      <dsp:nvSpPr>
        <dsp:cNvPr id="0" name=""/>
        <dsp:cNvSpPr/>
      </dsp:nvSpPr>
      <dsp:spPr>
        <a:xfrm>
          <a:off x="0" y="748466"/>
          <a:ext cx="3943349" cy="692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1600" kern="1200"/>
            <a:t>ई -जादुई पिटारा </a:t>
          </a:r>
          <a:endParaRPr lang="en-US" sz="1600" kern="1200"/>
        </a:p>
      </dsp:txBody>
      <dsp:txXfrm>
        <a:off x="33812" y="782278"/>
        <a:ext cx="3875725" cy="625015"/>
      </dsp:txXfrm>
    </dsp:sp>
    <dsp:sp modelId="{BE6FDE88-92DF-4663-B3D6-DA8F02C75E97}">
      <dsp:nvSpPr>
        <dsp:cNvPr id="0" name=""/>
        <dsp:cNvSpPr/>
      </dsp:nvSpPr>
      <dsp:spPr>
        <a:xfrm>
          <a:off x="0" y="1487186"/>
          <a:ext cx="3943349" cy="692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1600" kern="1200"/>
            <a:t>सभी के लिए शिक्षा</a:t>
          </a:r>
          <a:endParaRPr lang="en-US" sz="1600" kern="1200"/>
        </a:p>
      </dsp:txBody>
      <dsp:txXfrm>
        <a:off x="33812" y="1520998"/>
        <a:ext cx="3875725" cy="625015"/>
      </dsp:txXfrm>
    </dsp:sp>
    <dsp:sp modelId="{CC802836-8490-4274-BF89-74555F13F1C7}">
      <dsp:nvSpPr>
        <dsp:cNvPr id="0" name=""/>
        <dsp:cNvSpPr/>
      </dsp:nvSpPr>
      <dsp:spPr>
        <a:xfrm>
          <a:off x="0" y="2225906"/>
          <a:ext cx="3943349" cy="692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1600" kern="1200" dirty="0"/>
            <a:t>आभासी प्रयोगशालाएँ</a:t>
          </a:r>
          <a:endParaRPr lang="en-US" sz="1600" kern="1200" dirty="0"/>
        </a:p>
      </dsp:txBody>
      <dsp:txXfrm>
        <a:off x="33812" y="2259718"/>
        <a:ext cx="3875725" cy="625015"/>
      </dsp:txXfrm>
    </dsp:sp>
    <dsp:sp modelId="{852FE387-D4BC-4668-BAA7-51B3B4CB4598}">
      <dsp:nvSpPr>
        <dsp:cNvPr id="0" name=""/>
        <dsp:cNvSpPr/>
      </dsp:nvSpPr>
      <dsp:spPr>
        <a:xfrm>
          <a:off x="0" y="2964626"/>
          <a:ext cx="3943349" cy="692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1600" kern="1200"/>
            <a:t>व्यावसायिक शिक्षा</a:t>
          </a:r>
          <a:endParaRPr lang="en-US" sz="1600" kern="1200"/>
        </a:p>
      </dsp:txBody>
      <dsp:txXfrm>
        <a:off x="33812" y="2998438"/>
        <a:ext cx="3875725" cy="6250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42280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3e8a9a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2383e8a9a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1549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288bc6c04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288bc6c04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2836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288bc6c04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288bc6c04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2904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fb0e6a50ac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gfb0e6a50ac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980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7749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8619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8497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0557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4605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2075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3497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5407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3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2383e8a9ad_0_9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g22383e8a9ad_0_9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22383e8a9ad_0_9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g22383e8a9ad_0_9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2383e8a9ad_0_9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g22383e8a9ad_0_9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g22383e8a9ad_0_9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g22383e8a9ad_0_9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22383e8a9ad_0_9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2383e8a9ad_0_10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22383e8a9ad_0_102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0" name="Google Shape;80;g22383e8a9ad_0_10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g22383e8a9ad_0_10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g22383e8a9ad_0_10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2383e8a9ad_0_108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g22383e8a9ad_0_10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g22383e8a9ad_0_10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g22383e8a9ad_0_10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22383e8a9ad_0_10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2383e8a9ad_0_1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22383e8a9ad_0_1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g22383e8a9ad_0_114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g22383e8a9ad_0_1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22383e8a9ad_0_1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22383e8a9ad_0_1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2383e8a9ad_0_12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22383e8a9ad_0_121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9" name="Google Shape;99;g22383e8a9ad_0_121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g22383e8a9ad_0_12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1" name="Google Shape;101;g22383e8a9ad_0_12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g22383e8a9ad_0_1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22383e8a9ad_0_1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22383e8a9ad_0_1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2383e8a9ad_0_1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22383e8a9ad_0_1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22383e8a9ad_0_1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2383e8a9ad_0_13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22383e8a9ad_0_13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12" name="Google Shape;112;g22383e8a9ad_0_13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3" name="Google Shape;113;g22383e8a9ad_0_1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22383e8a9ad_0_1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g22383e8a9ad_0_1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2383e8a9ad_0_14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22383e8a9ad_0_14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g22383e8a9ad_0_141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20" name="Google Shape;120;g22383e8a9ad_0_1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22383e8a9ad_0_1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22383e8a9ad_0_1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2383e8a9ad_0_14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g22383e8a9ad_0_148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g22383e8a9ad_0_1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22383e8a9ad_0_1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22383e8a9ad_0_1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2383e8a9ad_0_154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22383e8a9ad_0_154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g22383e8a9ad_0_15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22383e8a9ad_0_15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22383e8a9ad_0_15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6150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⬡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∙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∙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dt" idx="10"/>
          </p:nvPr>
        </p:nvSpPr>
        <p:spPr>
          <a:xfrm>
            <a:off x="628650" y="476767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4"/>
          <p:cNvSpPr txBox="1">
            <a:spLocks noGrp="1"/>
          </p:cNvSpPr>
          <p:nvPr>
            <p:ph type="ftr" idx="11"/>
          </p:nvPr>
        </p:nvSpPr>
        <p:spPr>
          <a:xfrm>
            <a:off x="3028950" y="476767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sldNum" idx="12"/>
          </p:nvPr>
        </p:nvSpPr>
        <p:spPr>
          <a:xfrm>
            <a:off x="6457950" y="476767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5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5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0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" name="Google Shape;46;p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" name="Google Shape;47;p40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8" name="Google Shape;48;p40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" name="Google Shape;49;p4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50" name="Google Shape;50;p4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53" name="Google Shape;53;p4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3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2383e8a9ad_0_8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g22383e8a9ad_0_8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g22383e8a9ad_0_8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g22383e8a9ad_0_8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g22383e8a9ad_0_8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jaaduipitara.ncert.gov.in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iksha.gov.in/adult-education.htm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iksha.gov.in/virtuallabs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iksha.gov.in/vocational-education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iksha.gov.in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3e8a9ad_0_80"/>
          <p:cNvSpPr/>
          <p:nvPr/>
        </p:nvSpPr>
        <p:spPr>
          <a:xfrm flipH="1">
            <a:off x="6675008" y="2436463"/>
            <a:ext cx="2469000" cy="2400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g22383e8a9ad_0_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175" y="254422"/>
            <a:ext cx="682208" cy="103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22383e8a9ad_0_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0164" y="254422"/>
            <a:ext cx="865220" cy="96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22383e8a9ad_0_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5000" y="286675"/>
            <a:ext cx="1408875" cy="74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22383e8a9ad_0_80"/>
          <p:cNvSpPr txBox="1"/>
          <p:nvPr/>
        </p:nvSpPr>
        <p:spPr>
          <a:xfrm>
            <a:off x="732925" y="1948100"/>
            <a:ext cx="78441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hi-IN" sz="2800" b="1" dirty="0">
                <a:solidFill>
                  <a:schemeClr val="accent2">
                    <a:lumMod val="75000"/>
                  </a:schemeClr>
                </a:solidFill>
              </a:rPr>
              <a:t>दीक्षा के फोकस एरिया (केंद्रीय विषयों ) की व्याख्या </a:t>
            </a:r>
            <a:endParaRPr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36774" y="328875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 err="1"/>
              <a:t>केंद्रीय</a:t>
            </a:r>
            <a:r>
              <a:rPr lang="en-US" sz="1600" b="1" dirty="0"/>
              <a:t> </a:t>
            </a:r>
            <a:r>
              <a:rPr lang="en-US" sz="1600" b="1" dirty="0" err="1"/>
              <a:t>शैक्षिक</a:t>
            </a:r>
            <a:r>
              <a:rPr lang="en-US" sz="1600" b="1" dirty="0"/>
              <a:t> </a:t>
            </a:r>
            <a:r>
              <a:rPr lang="en-US" sz="1600" b="1" dirty="0" err="1"/>
              <a:t>प्रौद्योगिकी</a:t>
            </a:r>
            <a:r>
              <a:rPr lang="en-US" sz="1600" b="1" dirty="0"/>
              <a:t> </a:t>
            </a:r>
            <a:r>
              <a:rPr lang="en-US" sz="1600" b="1" dirty="0" err="1"/>
              <a:t>संस्‍थान</a:t>
            </a:r>
            <a:r>
              <a:rPr lang="en-US" sz="1600" b="1" dirty="0"/>
              <a:t>, </a:t>
            </a:r>
          </a:p>
          <a:p>
            <a:pPr algn="ctr"/>
            <a:r>
              <a:rPr lang="en-US" sz="1600" b="1" dirty="0" err="1"/>
              <a:t>राष्‍ट्रीय</a:t>
            </a:r>
            <a:r>
              <a:rPr lang="en-US" sz="1600" b="1" dirty="0"/>
              <a:t> </a:t>
            </a:r>
            <a:r>
              <a:rPr lang="en-US" sz="1600" b="1" dirty="0" err="1"/>
              <a:t>शैक्षिक</a:t>
            </a:r>
            <a:r>
              <a:rPr lang="en-US" sz="1600" b="1" dirty="0"/>
              <a:t> </a:t>
            </a:r>
            <a:r>
              <a:rPr lang="en-US" sz="1600" b="1" dirty="0" err="1"/>
              <a:t>अनुसंधान</a:t>
            </a:r>
            <a:r>
              <a:rPr lang="en-US" sz="1600" b="1" dirty="0"/>
              <a:t> </a:t>
            </a:r>
            <a:r>
              <a:rPr lang="en-US" sz="1600" b="1" dirty="0" err="1"/>
              <a:t>और</a:t>
            </a:r>
            <a:r>
              <a:rPr lang="en-US" sz="1600" b="1" dirty="0"/>
              <a:t> </a:t>
            </a:r>
            <a:r>
              <a:rPr lang="en-US" sz="1600" b="1" dirty="0" err="1"/>
              <a:t>प्रशिक्षण</a:t>
            </a:r>
            <a:r>
              <a:rPr lang="en-US" sz="1600" b="1" dirty="0"/>
              <a:t> </a:t>
            </a:r>
            <a:r>
              <a:rPr lang="en-US" sz="1600" b="1" dirty="0" err="1"/>
              <a:t>परिषद</a:t>
            </a:r>
            <a:r>
              <a:rPr lang="en-US" sz="1600" b="1" dirty="0"/>
              <a:t> (</a:t>
            </a:r>
            <a:r>
              <a:rPr lang="en-US" sz="1600" b="1" dirty="0" err="1"/>
              <a:t>एनसीईआरटी</a:t>
            </a:r>
            <a:r>
              <a:rPr lang="en-US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6"/>
          <p:cNvPicPr preferRelativeResize="0"/>
          <p:nvPr/>
        </p:nvPicPr>
        <p:blipFill rotWithShape="1">
          <a:blip r:embed="rId3">
            <a:alphaModFix/>
          </a:blip>
          <a:srcRect l="-1200" t="-13719" r="1197" b="13718"/>
          <a:stretch/>
        </p:blipFill>
        <p:spPr>
          <a:xfrm>
            <a:off x="311699" y="143961"/>
            <a:ext cx="8559675" cy="454646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6"/>
          <p:cNvSpPr txBox="1">
            <a:spLocks noGrp="1"/>
          </p:cNvSpPr>
          <p:nvPr>
            <p:ph type="title"/>
          </p:nvPr>
        </p:nvSpPr>
        <p:spPr>
          <a:xfrm>
            <a:off x="311699" y="0"/>
            <a:ext cx="8540138" cy="40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7315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8205"/>
              <a:buNone/>
            </a:pPr>
            <a:r>
              <a:rPr lang="en" sz="2600" dirty="0">
                <a:highlight>
                  <a:srgbClr val="FFFF00"/>
                </a:highlight>
              </a:rPr>
              <a:t>(Contd.)</a:t>
            </a:r>
            <a:endParaRPr dirty="0"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026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7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41" name="Google Shape;24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275" y="566025"/>
            <a:ext cx="8599448" cy="451244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7"/>
          <p:cNvSpPr txBox="1">
            <a:spLocks noGrp="1"/>
          </p:cNvSpPr>
          <p:nvPr>
            <p:ph type="title"/>
          </p:nvPr>
        </p:nvSpPr>
        <p:spPr>
          <a:xfrm>
            <a:off x="311700" y="58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7315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8205"/>
              <a:buNone/>
            </a:pPr>
            <a:r>
              <a:rPr lang="en" sz="2600">
                <a:highlight>
                  <a:srgbClr val="FFFF00"/>
                </a:highlight>
              </a:rPr>
              <a:t>(Contd.)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6843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50" y="693825"/>
            <a:ext cx="8208899" cy="4304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8"/>
          <p:cNvSpPr txBox="1">
            <a:spLocks noGrp="1"/>
          </p:cNvSpPr>
          <p:nvPr>
            <p:ph type="title"/>
          </p:nvPr>
        </p:nvSpPr>
        <p:spPr>
          <a:xfrm>
            <a:off x="311700" y="58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7315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8205"/>
              <a:buNone/>
            </a:pPr>
            <a:r>
              <a:rPr lang="en" sz="2600"/>
              <a:t>(</a:t>
            </a:r>
            <a:r>
              <a:rPr lang="en" sz="2600">
                <a:highlight>
                  <a:srgbClr val="FFFF00"/>
                </a:highlight>
              </a:rPr>
              <a:t>Contd</a:t>
            </a:r>
            <a:r>
              <a:rPr lang="en" sz="2600"/>
              <a:t>.)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5621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7315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42307"/>
              <a:buFont typeface="Arial"/>
              <a:buNone/>
            </a:pPr>
            <a:r>
              <a:rPr lang="en" sz="2600"/>
              <a:t>(</a:t>
            </a:r>
            <a:r>
              <a:rPr lang="en" sz="2600">
                <a:highlight>
                  <a:srgbClr val="FFFF00"/>
                </a:highlight>
              </a:rPr>
              <a:t>Contd</a:t>
            </a:r>
            <a:r>
              <a:rPr lang="en" sz="2600"/>
              <a:t>.)</a:t>
            </a:r>
            <a:endParaRPr/>
          </a:p>
        </p:txBody>
      </p:sp>
      <p:sp>
        <p:nvSpPr>
          <p:cNvPr id="254" name="Google Shape;254;p29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55" name="Google Shape;25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338" y="1131475"/>
            <a:ext cx="7969324" cy="3875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766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05" y="182281"/>
            <a:ext cx="8569795" cy="40245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62247" y="4717717"/>
            <a:ext cx="27703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https://ejaaduipitara.ncert.gov.in/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451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288bc6c042_0_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586" y="141676"/>
            <a:ext cx="6295504" cy="50665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288bc6c042_0_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13" y="173183"/>
            <a:ext cx="8986410" cy="44888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</p:spPr>
        <p:txBody>
          <a:bodyPr spcFirstLastPara="1" wrap="square" lIns="68575" tIns="34275" rIns="68575" bIns="34275" anchor="t" anchorCtr="0">
            <a:normAutofit/>
          </a:bodyPr>
          <a:lstStyle/>
          <a:p>
            <a:endParaRPr lang="en-US" b="0" i="0" u="none" strike="noStrike" cap="none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hi-IN" b="0" i="0" u="none" strike="noStrike" cap="none" dirty="0">
                <a:latin typeface="Playfair Display"/>
                <a:ea typeface="Playfair Display"/>
                <a:cs typeface="Playfair Display"/>
                <a:sym typeface="Playfair Display"/>
              </a:rPr>
              <a:t>राष्ट्रीय शिक्षा नीति (एनईपी) </a:t>
            </a:r>
            <a:r>
              <a:rPr lang="hi-IN" sz="2000" b="0" i="0" u="none" strike="noStrike" cap="none" dirty="0">
                <a:latin typeface="Playfair Display"/>
                <a:ea typeface="Playfair Display"/>
                <a:cs typeface="Playfair Display"/>
                <a:sym typeface="Playfair Display"/>
              </a:rPr>
              <a:t>2020</a:t>
            </a:r>
            <a:r>
              <a:rPr lang="hi-IN" b="0" i="0" u="none" strike="noStrike" cap="none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hi-IN" dirty="0"/>
              <a:t>के </a:t>
            </a:r>
            <a:r>
              <a:rPr lang="hi-IN" dirty="0" smtClean="0"/>
              <a:t>अनुसा</a:t>
            </a:r>
            <a:r>
              <a:rPr lang="hi-IN" dirty="0"/>
              <a:t>र </a:t>
            </a:r>
            <a:r>
              <a:rPr lang="hi-IN" b="0" i="0" u="none" strike="noStrike" cap="none" dirty="0">
                <a:latin typeface="Playfair Display"/>
                <a:ea typeface="Playfair Display"/>
                <a:cs typeface="Playfair Display"/>
                <a:sym typeface="Playfair Display"/>
              </a:rPr>
              <a:t>बुनियादी </a:t>
            </a:r>
            <a:r>
              <a:rPr lang="hi-IN" dirty="0"/>
              <a:t>साक्षरता, शिक्षा </a:t>
            </a:r>
            <a:r>
              <a:rPr lang="hi-IN" b="0" i="0" u="none" strike="noStrike" cap="none" dirty="0" smtClean="0">
                <a:latin typeface="Playfair Display"/>
                <a:ea typeface="Playfair Display"/>
                <a:cs typeface="Playfair Display"/>
                <a:sym typeface="Playfair Display"/>
              </a:rPr>
              <a:t>और </a:t>
            </a:r>
            <a:r>
              <a:rPr lang="hi-IN" b="0" i="0" u="none" strike="noStrike" cap="none" dirty="0">
                <a:latin typeface="Playfair Display"/>
                <a:ea typeface="Playfair Display"/>
                <a:cs typeface="Playfair Display"/>
                <a:sym typeface="Playfair Display"/>
              </a:rPr>
              <a:t>आजीविका प्राप्त करने के अवसर को प्रत्येक नागरिक के मानव अधिकारों के रूप में देखा जाना चाहिए</a:t>
            </a:r>
            <a:r>
              <a:rPr lang="hi-IN" b="0" i="0" u="none" strike="noStrike" cap="none" dirty="0" smtClean="0">
                <a:latin typeface="Playfair Display"/>
                <a:ea typeface="Playfair Display"/>
                <a:cs typeface="Playfair Display"/>
                <a:sym typeface="Playfair Display"/>
              </a:rPr>
              <a:t>।</a:t>
            </a:r>
            <a:endParaRPr lang="en-US" dirty="0"/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hi-IN" b="0" i="0" u="none" strike="noStrike" cap="none" dirty="0" smtClean="0">
                <a:latin typeface="Playfair Display"/>
                <a:ea typeface="Playfair Display"/>
                <a:cs typeface="Playfair Display"/>
                <a:sym typeface="Playfair Display"/>
              </a:rPr>
              <a:t>भारत </a:t>
            </a:r>
            <a:r>
              <a:rPr lang="hi-IN" b="0" i="0" u="none" strike="noStrike" cap="none" dirty="0">
                <a:latin typeface="Playfair Display"/>
                <a:ea typeface="Playfair Display"/>
                <a:cs typeface="Playfair Display"/>
                <a:sym typeface="Playfair Display"/>
              </a:rPr>
              <a:t>में दुनिया </a:t>
            </a:r>
            <a:r>
              <a:rPr lang="hi-IN" dirty="0" smtClean="0"/>
              <a:t>के </a:t>
            </a:r>
            <a:r>
              <a:rPr lang="hi-IN" b="0" i="0" u="none" strike="noStrike" cap="none" dirty="0">
                <a:latin typeface="Playfair Display"/>
                <a:ea typeface="Playfair Display"/>
                <a:cs typeface="Playfair Display"/>
                <a:sym typeface="Playfair Display"/>
              </a:rPr>
              <a:t>निरक्षर वयस्कों की सबसे बड़ी आबादी है </a:t>
            </a:r>
            <a:r>
              <a:rPr lang="hi-IN" dirty="0"/>
              <a:t>–यहाँ लगभग 25.7 करोड़ निरक्षर व्यस्क है </a:t>
            </a:r>
            <a:r>
              <a:rPr lang="hi-IN" dirty="0" smtClean="0"/>
              <a:t>,</a:t>
            </a:r>
            <a:r>
              <a:rPr lang="hi-IN" b="0" i="0" u="none" strike="noStrike" cap="none" dirty="0" smtClean="0">
                <a:latin typeface="Playfair Display"/>
                <a:ea typeface="Playfair Display"/>
                <a:cs typeface="Playfair Display"/>
                <a:sym typeface="Playfair Display"/>
              </a:rPr>
              <a:t>जो </a:t>
            </a:r>
            <a:r>
              <a:rPr lang="hi-IN" b="0" i="0" u="none" strike="noStrike" cap="none" dirty="0">
                <a:latin typeface="Playfair Display"/>
                <a:ea typeface="Playfair Display"/>
                <a:cs typeface="Playfair Display"/>
                <a:sym typeface="Playfair Display"/>
              </a:rPr>
              <a:t>वैश्विक </a:t>
            </a:r>
            <a:r>
              <a:rPr lang="hi-IN" dirty="0" smtClean="0"/>
              <a:t>आबादी </a:t>
            </a:r>
            <a:r>
              <a:rPr lang="hi-IN" b="0" i="0" u="none" strike="noStrike" cap="none" dirty="0">
                <a:latin typeface="Playfair Display"/>
                <a:ea typeface="Playfair Display"/>
                <a:cs typeface="Playfair Display"/>
                <a:sym typeface="Playfair Display"/>
              </a:rPr>
              <a:t>का लगभग </a:t>
            </a:r>
            <a:r>
              <a:rPr lang="hi-IN" b="0" i="0" u="none" strike="noStrike" cap="none" dirty="0" smtClean="0">
                <a:latin typeface="Playfair Display"/>
                <a:ea typeface="Playfair Display"/>
                <a:cs typeface="Playfair Display"/>
                <a:sym typeface="Playfair Display"/>
              </a:rPr>
              <a:t>37</a:t>
            </a:r>
            <a:r>
              <a:rPr lang="en-US" b="0" i="0" u="none" strike="noStrike" cap="none" dirty="0" smtClean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hi-IN" dirty="0"/>
              <a:t>प्रतिशत </a:t>
            </a:r>
            <a:r>
              <a:rPr lang="hi-IN" dirty="0" smtClean="0"/>
              <a:t>है</a:t>
            </a:r>
            <a:r>
              <a:rPr lang="en-US" dirty="0" smtClean="0"/>
              <a:t> </a:t>
            </a:r>
            <a:endParaRPr lang="en-US" dirty="0"/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hi-IN" b="0" i="0" u="none" strike="noStrike" cap="none" dirty="0" smtClean="0">
                <a:latin typeface="Playfair Display"/>
                <a:ea typeface="Playfair Display"/>
                <a:cs typeface="Playfair Display"/>
                <a:sym typeface="Playfair Display"/>
              </a:rPr>
              <a:t>साक्षरता </a:t>
            </a:r>
            <a:r>
              <a:rPr lang="hi-IN" b="0" i="0" u="none" strike="noStrike" cap="none" dirty="0">
                <a:latin typeface="Playfair Display"/>
                <a:ea typeface="Playfair Display"/>
                <a:cs typeface="Playfair Display"/>
                <a:sym typeface="Playfair Display"/>
              </a:rPr>
              <a:t>और बुनियादी </a:t>
            </a:r>
            <a:r>
              <a:rPr lang="hi-IN" b="0" i="0" u="none" strike="noStrike" cap="none" dirty="0" smtClean="0">
                <a:latin typeface="Playfair Display"/>
                <a:ea typeface="Playfair Display"/>
                <a:cs typeface="Playfair Display"/>
                <a:sym typeface="Playfair Display"/>
              </a:rPr>
              <a:t>शिक्षा</a:t>
            </a:r>
            <a:r>
              <a:rPr lang="en-US" b="0" i="0" u="none" strike="noStrike" cap="none" dirty="0" smtClean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hi-IN" dirty="0"/>
              <a:t>के माध्यम से </a:t>
            </a:r>
            <a:r>
              <a:rPr lang="hi-IN" b="0" i="0" u="none" strike="noStrike" cap="none" dirty="0">
                <a:latin typeface="Playfair Display"/>
                <a:ea typeface="Playfair Display"/>
                <a:cs typeface="Playfair Display"/>
                <a:sym typeface="Playfair Display"/>
              </a:rPr>
              <a:t>व्यक्तिगत, नागरिक, आर्थिक और आजीवन सीखने के अवसर </a:t>
            </a:r>
            <a:r>
              <a:rPr lang="hi-IN" dirty="0" smtClean="0"/>
              <a:t>मिलते </a:t>
            </a:r>
            <a:r>
              <a:rPr lang="hi-IN" b="0" i="0" u="none" strike="noStrike" cap="none" dirty="0">
                <a:latin typeface="Playfair Display"/>
                <a:ea typeface="Playfair Display"/>
                <a:cs typeface="Playfair Display"/>
                <a:sym typeface="Playfair Display"/>
              </a:rPr>
              <a:t>है </a:t>
            </a:r>
            <a:r>
              <a:rPr lang="hi-IN" dirty="0"/>
              <a:t>जिससे </a:t>
            </a:r>
            <a:r>
              <a:rPr lang="hi-IN" dirty="0" smtClean="0"/>
              <a:t>उनकी</a:t>
            </a:r>
            <a:r>
              <a:rPr lang="hi-IN" b="0" i="0" u="none" strike="noStrike" cap="none" dirty="0" smtClean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hi-IN" b="0" i="0" u="none" strike="noStrike" cap="none" dirty="0">
                <a:latin typeface="Playfair Display"/>
                <a:ea typeface="Playfair Display"/>
                <a:cs typeface="Playfair Display"/>
                <a:sym typeface="Playfair Display"/>
              </a:rPr>
              <a:t>व्यक्तिगत और </a:t>
            </a:r>
            <a:r>
              <a:rPr lang="hi-IN" b="0" i="0" u="none" strike="noStrike" cap="none" dirty="0" smtClean="0">
                <a:latin typeface="Playfair Display"/>
                <a:ea typeface="Playfair Display"/>
                <a:cs typeface="Playfair Display"/>
                <a:sym typeface="Playfair Display"/>
              </a:rPr>
              <a:t>व्यावसायिक </a:t>
            </a:r>
            <a:r>
              <a:rPr lang="hi-IN" b="0" i="0" u="none" strike="noStrike" cap="none" dirty="0">
                <a:latin typeface="Playfair Display"/>
                <a:ea typeface="Playfair Display"/>
                <a:cs typeface="Playfair Display"/>
                <a:sym typeface="Playfair Display"/>
              </a:rPr>
              <a:t>प्रगति </a:t>
            </a:r>
            <a:r>
              <a:rPr lang="hi-IN" dirty="0"/>
              <a:t>सुनिश्चित होती </a:t>
            </a:r>
            <a:r>
              <a:rPr lang="hi-IN" dirty="0" smtClean="0"/>
              <a:t>है</a:t>
            </a:r>
            <a:r>
              <a:rPr lang="hi-IN" b="0" i="0" u="none" strike="noStrike" cap="none" dirty="0" smtClean="0">
                <a:latin typeface="Playfair Display"/>
                <a:ea typeface="Playfair Display"/>
                <a:cs typeface="Playfair Display"/>
                <a:sym typeface="Playfair Display"/>
              </a:rPr>
              <a:t>।</a:t>
            </a:r>
            <a:endParaRPr lang="en-US" b="0" i="0" u="none" strike="noStrike" cap="none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5941" y="969109"/>
            <a:ext cx="46378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chemeClr val="bg2">
                    <a:lumMod val="65000"/>
                    <a:lumOff val="35000"/>
                  </a:schemeClr>
                </a:solidFill>
              </a:rPr>
              <a:t>प्रौढ़</a:t>
            </a:r>
            <a:r>
              <a:rPr lang="en-US" sz="2000" b="1" dirty="0">
                <a:solidFill>
                  <a:schemeClr val="bg2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65000"/>
                    <a:lumOff val="35000"/>
                  </a:schemeClr>
                </a:solidFill>
              </a:rPr>
              <a:t>शिक्षा</a:t>
            </a:r>
            <a:r>
              <a:rPr lang="en-US" sz="2000" b="1" dirty="0">
                <a:solidFill>
                  <a:schemeClr val="bg2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65000"/>
                    <a:lumOff val="35000"/>
                  </a:schemeClr>
                </a:solidFill>
              </a:rPr>
              <a:t>और</a:t>
            </a:r>
            <a:r>
              <a:rPr lang="en-US" sz="2000" b="1" dirty="0">
                <a:solidFill>
                  <a:schemeClr val="bg2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65000"/>
                    <a:lumOff val="35000"/>
                  </a:schemeClr>
                </a:solidFill>
              </a:rPr>
              <a:t>आजीवन</a:t>
            </a:r>
            <a:r>
              <a:rPr lang="en-US" sz="2000" b="1" dirty="0">
                <a:solidFill>
                  <a:schemeClr val="bg2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65000"/>
                    <a:lumOff val="35000"/>
                  </a:schemeClr>
                </a:solidFill>
              </a:rPr>
              <a:t>सीखने</a:t>
            </a:r>
            <a:r>
              <a:rPr lang="en-US" sz="2000" b="1" dirty="0">
                <a:solidFill>
                  <a:schemeClr val="bg2">
                    <a:lumMod val="65000"/>
                    <a:lumOff val="35000"/>
                  </a:schemeClr>
                </a:solidFill>
              </a:rPr>
              <a:t> </a:t>
            </a:r>
            <a:r>
              <a:rPr lang="hi-IN" sz="2000" b="1" dirty="0" smtClean="0">
                <a:solidFill>
                  <a:schemeClr val="bg2">
                    <a:lumMod val="65000"/>
                    <a:lumOff val="35000"/>
                  </a:schemeClr>
                </a:solidFill>
              </a:rPr>
              <a:t>का</a:t>
            </a:r>
            <a:r>
              <a:rPr lang="en-US" sz="2000" b="1" dirty="0" smtClean="0">
                <a:solidFill>
                  <a:schemeClr val="bg2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bg2">
                    <a:lumMod val="65000"/>
                    <a:lumOff val="35000"/>
                  </a:schemeClr>
                </a:solidFill>
              </a:rPr>
              <a:t>महत्व</a:t>
            </a:r>
            <a:endParaRPr lang="en-US" sz="2000" b="1" dirty="0">
              <a:solidFill>
                <a:schemeClr val="bg2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170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i-IN" dirty="0"/>
              <a:t>हितधारक दीक्षा </a:t>
            </a:r>
            <a:r>
              <a:rPr lang="hi-IN" dirty="0" smtClean="0"/>
              <a:t>पर</a:t>
            </a:r>
            <a:r>
              <a:rPr lang="en-US" dirty="0" smtClean="0"/>
              <a:t> </a:t>
            </a:r>
            <a:r>
              <a:rPr lang="hi-IN" dirty="0"/>
              <a:t>डिजिटल संसाधनों को</a:t>
            </a:r>
            <a:r>
              <a:rPr lang="hi-IN" dirty="0" smtClean="0"/>
              <a:t> </a:t>
            </a:r>
            <a:r>
              <a:rPr lang="hi-IN" dirty="0"/>
              <a:t>खोज सकते है </a:t>
            </a:r>
            <a:endParaRPr lang="en-US" dirty="0"/>
          </a:p>
          <a:p>
            <a:r>
              <a:rPr lang="hi-IN" dirty="0" smtClean="0"/>
              <a:t>दीक्षा </a:t>
            </a:r>
            <a:r>
              <a:rPr lang="hi-IN" dirty="0"/>
              <a:t>में प्रौढ़ शिक्षा के लिए विभिन्न फोकस क्षेत्रों पर आधारित निम्न डिजिटल संसाधन उपलब्ध हैं</a:t>
            </a:r>
            <a:endParaRPr lang="en-US" dirty="0"/>
          </a:p>
          <a:p>
            <a:r>
              <a:rPr lang="en-US" dirty="0"/>
              <a:t> </a:t>
            </a:r>
            <a:r>
              <a:rPr lang="hi-IN" dirty="0"/>
              <a:t>डाक्यूमेंट्स  (पीडीएफ)</a:t>
            </a:r>
            <a:endParaRPr lang="en-US" dirty="0"/>
          </a:p>
          <a:p>
            <a:r>
              <a:rPr lang="hi-IN" dirty="0"/>
              <a:t>वर्कशीट्स </a:t>
            </a:r>
          </a:p>
          <a:p>
            <a:r>
              <a:rPr lang="hi-IN" dirty="0"/>
              <a:t>असेसमेंट शीट्स </a:t>
            </a:r>
          </a:p>
          <a:p>
            <a:r>
              <a:rPr lang="hi-IN" dirty="0"/>
              <a:t>वीडियो</a:t>
            </a:r>
          </a:p>
          <a:p>
            <a:r>
              <a:rPr lang="hi-IN" dirty="0"/>
              <a:t>ऑडियो </a:t>
            </a:r>
          </a:p>
          <a:p>
            <a:r>
              <a:rPr lang="hi-IN" dirty="0"/>
              <a:t>इंटरैक्टिव 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34228" y="137673"/>
            <a:ext cx="593746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'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सभी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के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लिए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शिक्षा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'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के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लिए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डिजिटल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संसाधन</a:t>
            </a:r>
            <a:endParaRPr lang="en-US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05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08" y="401783"/>
            <a:ext cx="8060183" cy="37780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98902" y="4655371"/>
            <a:ext cx="3727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https://diksha.gov.in/adult-education.html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2124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xmlns="" id="{E92FEB64-6EEA-4759-B4A4-BD2C1E660B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B10BB131-AC8E-4A8E-A5D1-36260F720C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0544" y="635700"/>
            <a:ext cx="3464954" cy="34649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958" y="924930"/>
            <a:ext cx="2430380" cy="3048471"/>
          </a:xfrm>
        </p:spPr>
        <p:txBody>
          <a:bodyPr>
            <a:normAutofit/>
          </a:bodyPr>
          <a:lstStyle/>
          <a:p>
            <a:r>
              <a:rPr lang="hi-IN">
                <a:solidFill>
                  <a:srgbClr val="FFFFFF"/>
                </a:solidFill>
              </a:rPr>
              <a:t>दीक्षा के फोकस एरिया </a:t>
            </a:r>
            <a:r>
              <a:rPr lang="hi-IN" sz="3200">
                <a:solidFill>
                  <a:srgbClr val="FFFFFF"/>
                </a:solidFill>
              </a:rPr>
              <a:t>(केंद्रीय विषय 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14847E93-7DC1-4D4B-8829-B19AA7137C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397896" y="0"/>
            <a:ext cx="866357" cy="443256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5566D6E1-03A1-4D73-A4E0-35D74D568A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971133" y="0"/>
            <a:ext cx="1303051" cy="719651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9F835A99-04AC-494A-A572-AFE8413CC9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2202623"/>
            <a:ext cx="119805" cy="414747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7B786209-1B0B-4CA9-9BDD-F7327066A8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4376736"/>
            <a:ext cx="1161135" cy="766764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2D2964BB-484D-45AE-AD66-D407D06296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553792" y="4288428"/>
            <a:ext cx="1328706" cy="855072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6691AC69-A76E-4DAB-B565-468B6B87AC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3099729" y="4694066"/>
            <a:ext cx="1174455" cy="449434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48" name="Text Placeholder 2">
            <a:extLst>
              <a:ext uri="{FF2B5EF4-FFF2-40B4-BE49-F238E27FC236}">
                <a16:creationId xmlns:a16="http://schemas.microsoft.com/office/drawing/2014/main" xmlns="" id="{B2A3F5CC-510C-7860-F3B9-1F202A450321}"/>
              </a:ext>
            </a:extLst>
          </p:cNvPr>
          <p:cNvGraphicFramePr/>
          <p:nvPr/>
        </p:nvGraphicFramePr>
        <p:xfrm>
          <a:off x="4572000" y="615660"/>
          <a:ext cx="3943349" cy="3667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864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90" y="1568474"/>
            <a:ext cx="8271180" cy="211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10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i-IN" dirty="0"/>
              <a:t>आभासी प्रयोगशालाओ से उन  छात्रों </a:t>
            </a:r>
            <a:r>
              <a:rPr lang="hi-IN" dirty="0" smtClean="0"/>
              <a:t>को </a:t>
            </a:r>
            <a:r>
              <a:rPr lang="hi-IN" dirty="0"/>
              <a:t>भी लाभ होगा जिन तक भौतिक </a:t>
            </a:r>
            <a:r>
              <a:rPr lang="hi-IN" dirty="0" smtClean="0"/>
              <a:t>प्रयोगशालाओं</a:t>
            </a:r>
            <a:r>
              <a:rPr lang="en-US" dirty="0" smtClean="0"/>
              <a:t> </a:t>
            </a:r>
            <a:r>
              <a:rPr lang="hi-IN" dirty="0" smtClean="0"/>
              <a:t>की </a:t>
            </a:r>
            <a:r>
              <a:rPr lang="hi-IN" dirty="0"/>
              <a:t>पहुंच नहीं है </a:t>
            </a:r>
            <a:r>
              <a:rPr lang="en-US" dirty="0" smtClean="0"/>
              <a:t>, </a:t>
            </a:r>
            <a:r>
              <a:rPr lang="hi-IN" dirty="0"/>
              <a:t>यह उन विद्यालयों के लिए भी उपयोगी है जहा प्रोयगशाला में संसाधन एवं </a:t>
            </a:r>
            <a:r>
              <a:rPr lang="hi-IN" dirty="0" smtClean="0"/>
              <a:t>उपकरण </a:t>
            </a:r>
            <a:r>
              <a:rPr lang="hi-IN" dirty="0"/>
              <a:t>उपलब्ध नहीं हैं।</a:t>
            </a:r>
            <a:endParaRPr lang="en-US" dirty="0"/>
          </a:p>
          <a:p>
            <a:r>
              <a:rPr lang="hi-IN" dirty="0"/>
              <a:t>आभासी </a:t>
            </a:r>
            <a:r>
              <a:rPr lang="hi-IN" dirty="0" smtClean="0"/>
              <a:t>प्रयोगशाल</a:t>
            </a:r>
            <a:r>
              <a:rPr lang="en-US" dirty="0" smtClean="0"/>
              <a:t> </a:t>
            </a:r>
            <a:r>
              <a:rPr lang="hi-IN" dirty="0" smtClean="0"/>
              <a:t>इस </a:t>
            </a:r>
            <a:r>
              <a:rPr lang="hi-IN" dirty="0"/>
              <a:t>विचार पर </a:t>
            </a:r>
            <a:r>
              <a:rPr lang="hi-IN" dirty="0" smtClean="0"/>
              <a:t>आधारित </a:t>
            </a:r>
            <a:r>
              <a:rPr lang="hi-IN" dirty="0"/>
              <a:t>हैं कि लैब </a:t>
            </a:r>
            <a:r>
              <a:rPr lang="hi-IN" dirty="0" smtClean="0"/>
              <a:t>प्रयोगों</a:t>
            </a:r>
            <a:r>
              <a:rPr lang="en-US" dirty="0" smtClean="0"/>
              <a:t> </a:t>
            </a:r>
            <a:r>
              <a:rPr lang="hi-IN" dirty="0"/>
              <a:t>का अभ्यास </a:t>
            </a:r>
            <a:r>
              <a:rPr lang="hi-IN" dirty="0" smtClean="0"/>
              <a:t>लागत </a:t>
            </a:r>
            <a:r>
              <a:rPr lang="hi-IN" dirty="0"/>
              <a:t>प्रभावी </a:t>
            </a:r>
            <a:r>
              <a:rPr lang="hi-IN" dirty="0" smtClean="0"/>
              <a:t>तरीके</a:t>
            </a:r>
            <a:r>
              <a:rPr lang="en-US" dirty="0" smtClean="0"/>
              <a:t> </a:t>
            </a:r>
            <a:r>
              <a:rPr lang="hi-IN" dirty="0"/>
              <a:t>और अधिक कुशलता से इंटरनेट का उपयोग करके सिखाया जा सकता है।</a:t>
            </a:r>
            <a:endParaRPr lang="en-US" dirty="0"/>
          </a:p>
          <a:p>
            <a:r>
              <a:rPr lang="hi-IN" dirty="0"/>
              <a:t>वर्चुअल लैब के माध्यम से प्रयोगों को कभी भी और कहीं भी आसानी से किया जा सकता है</a:t>
            </a:r>
            <a:endParaRPr lang="en-US" dirty="0"/>
          </a:p>
          <a:p>
            <a:r>
              <a:rPr lang="hi-IN" dirty="0"/>
              <a:t>वर्चुअल लैब समय की कमी की आपूर्ति करती है क्योंकि भौतिक प्रयोगशालाएँ केवल स्कूल के घंटों के दौरान ही उपलब्ध होती हैं।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52976" y="539967"/>
            <a:ext cx="6873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sz="2400" b="1" dirty="0">
                <a:solidFill>
                  <a:schemeClr val="accent3">
                    <a:lumMod val="75000"/>
                  </a:schemeClr>
                </a:solidFill>
              </a:rPr>
              <a:t>आभासी प्रयोगशालाओ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</a:rPr>
              <a:t>की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स्थापना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के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पीछे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का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विचार</a:t>
            </a:r>
            <a:endParaRPr lang="en-US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11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948452"/>
            <a:ext cx="8867161" cy="33678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2146" y="4511918"/>
            <a:ext cx="3292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https://diksha.gov.in/virtuallabs.html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8584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50" y="1219848"/>
            <a:ext cx="8644700" cy="253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62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oogle Shape;220;p12"/>
          <p:cNvPicPr preferRelativeResize="0"/>
          <p:nvPr/>
        </p:nvPicPr>
        <p:blipFill rotWithShape="1">
          <a:blip r:embed="rId2">
            <a:alphaModFix/>
          </a:blip>
          <a:srcRect l="19731" t="10334" r="20907" b="4953"/>
          <a:stretch/>
        </p:blipFill>
        <p:spPr>
          <a:xfrm>
            <a:off x="1219200" y="211499"/>
            <a:ext cx="6342139" cy="4357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5767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27;p13"/>
          <p:cNvPicPr preferRelativeResize="0"/>
          <p:nvPr/>
        </p:nvPicPr>
        <p:blipFill rotWithShape="1">
          <a:blip r:embed="rId2">
            <a:alphaModFix/>
          </a:blip>
          <a:srcRect l="3950" t="14185" r="27111" b="5032"/>
          <a:stretch/>
        </p:blipFill>
        <p:spPr>
          <a:xfrm>
            <a:off x="125818" y="263236"/>
            <a:ext cx="6365038" cy="3955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6;p13"/>
          <p:cNvPicPr preferRelativeResize="0"/>
          <p:nvPr/>
        </p:nvPicPr>
        <p:blipFill rotWithShape="1">
          <a:blip r:embed="rId3">
            <a:alphaModFix/>
          </a:blip>
          <a:srcRect l="72773" t="14483" r="6516" b="4241"/>
          <a:stretch/>
        </p:blipFill>
        <p:spPr>
          <a:xfrm>
            <a:off x="6558818" y="263236"/>
            <a:ext cx="1679358" cy="39554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8;p13"/>
          <p:cNvSpPr/>
          <p:nvPr/>
        </p:nvSpPr>
        <p:spPr>
          <a:xfrm>
            <a:off x="6659747" y="2232990"/>
            <a:ext cx="1477500" cy="494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733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" y="295058"/>
            <a:ext cx="9131949" cy="36465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45128" y="4696935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https://diksha.gov.in/vocational-education.html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69406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27" y="731375"/>
            <a:ext cx="8160546" cy="386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57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43" y="193531"/>
            <a:ext cx="8642257" cy="452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21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0" y="879179"/>
            <a:ext cx="8856940" cy="336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00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555" y="1808700"/>
            <a:ext cx="8520600" cy="3334800"/>
          </a:xfrm>
        </p:spPr>
        <p:txBody>
          <a:bodyPr/>
          <a:lstStyle/>
          <a:p>
            <a:pPr marL="114300" indent="0" algn="just">
              <a:buNone/>
            </a:pPr>
            <a:r>
              <a:rPr lang="hi-IN" dirty="0"/>
              <a:t>राष्ट्रीय शिक्षा नीति-2020 में कहा गया है की </a:t>
            </a:r>
            <a:r>
              <a:rPr lang="en-US" dirty="0" smtClean="0"/>
              <a:t>“</a:t>
            </a:r>
            <a:r>
              <a:rPr lang="hi-IN" dirty="0" smtClean="0"/>
              <a:t>सभी </a:t>
            </a:r>
            <a:r>
              <a:rPr lang="hi-IN" dirty="0"/>
              <a:t>विद्यालयों  के छात्रों द्वारा पढने और सीखने  और संख्याओं के साथ कुछ बुनियादी संक्रियाएँ  करने की क्षमता आगे की स्कूली  शिक्षा में और जीवन-भर सीखते रहने की बुनियाद रखती है और भविष्य में सीखने की एक पूर्व शर्त भी </a:t>
            </a:r>
            <a:r>
              <a:rPr lang="hi-IN" dirty="0" smtClean="0"/>
              <a:t>है</a:t>
            </a:r>
            <a:r>
              <a:rPr lang="en-US" dirty="0" smtClean="0"/>
              <a:t>”</a:t>
            </a:r>
            <a:r>
              <a:rPr lang="hi-IN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2563" y="183468"/>
            <a:ext cx="858981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algn="ctr"/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मूलभूत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साक्षरता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और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संख्यात्मकता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की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महत्वपूर्णता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एफएलएन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1087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fb0e6a50ac_2_15"/>
          <p:cNvSpPr txBox="1">
            <a:spLocks noGrp="1"/>
          </p:cNvSpPr>
          <p:nvPr>
            <p:ph type="title"/>
          </p:nvPr>
        </p:nvSpPr>
        <p:spPr>
          <a:xfrm>
            <a:off x="311700" y="1592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42307"/>
              <a:buFont typeface="Arial"/>
              <a:buNone/>
            </a:pPr>
            <a:r>
              <a:rPr lang="en" sz="2600" b="1">
                <a:latin typeface="Playfair Display"/>
                <a:ea typeface="Playfair Display"/>
                <a:cs typeface="Playfair Display"/>
                <a:sym typeface="Playfair Display"/>
              </a:rPr>
              <a:t>DIKSHA URL</a:t>
            </a:r>
            <a:endParaRPr sz="26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8205"/>
              <a:buNone/>
            </a:pPr>
            <a:endParaRPr sz="2600"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3" name="Google Shape;273;gfb0e6a50ac_2_15"/>
          <p:cNvSpPr txBox="1">
            <a:spLocks noGrp="1"/>
          </p:cNvSpPr>
          <p:nvPr>
            <p:ph type="body" idx="1"/>
          </p:nvPr>
        </p:nvSpPr>
        <p:spPr>
          <a:xfrm>
            <a:off x="311700" y="2690750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600" u="sng" dirty="0">
                <a:solidFill>
                  <a:schemeClr val="hlink"/>
                </a:solidFill>
                <a:hlinkClick r:id="rId3"/>
              </a:rPr>
              <a:t>https://diksha.gov.in/</a:t>
            </a:r>
            <a:endParaRPr lang="en" sz="2600" u="sng" dirty="0">
              <a:solidFill>
                <a:schemeClr val="hlink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6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"/>
          <p:cNvSpPr txBox="1">
            <a:spLocks noGrp="1"/>
          </p:cNvSpPr>
          <p:nvPr>
            <p:ph type="body" idx="1"/>
          </p:nvPr>
        </p:nvSpPr>
        <p:spPr>
          <a:xfrm>
            <a:off x="0" y="1775500"/>
            <a:ext cx="8520600" cy="18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25"/>
              <a:buNone/>
            </a:pPr>
            <a:r>
              <a:rPr lang="en" sz="6137" b="1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</a:rPr>
              <a:t>    </a:t>
            </a:r>
            <a:r>
              <a:rPr lang="en" sz="6941" b="1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</a:rPr>
              <a:t> THANK YOU</a:t>
            </a:r>
            <a:endParaRPr sz="6941" b="1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1125"/>
              <a:buNone/>
            </a:pPr>
            <a:endParaRPr sz="4437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11700" y="1187746"/>
            <a:ext cx="8520600" cy="767373"/>
            <a:chOff x="0" y="54892"/>
            <a:chExt cx="8520600" cy="767373"/>
          </a:xfrm>
        </p:grpSpPr>
        <p:sp>
          <p:nvSpPr>
            <p:cNvPr id="6" name="Rounded Rectangle 5"/>
            <p:cNvSpPr/>
            <p:nvPr/>
          </p:nvSpPr>
          <p:spPr>
            <a:xfrm>
              <a:off x="0" y="54892"/>
              <a:ext cx="8520600" cy="76737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37460" y="92352"/>
              <a:ext cx="8445680" cy="6924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i-IN" sz="1800" kern="1200" dirty="0">
                  <a:solidFill>
                    <a:schemeClr val="bg2"/>
                  </a:solidFill>
                </a:rPr>
                <a:t>हितधारक दीक्षा पर एफएलएन के संसाधनों का अन्वेषण कर सकते हैं</a:t>
              </a:r>
              <a:endParaRPr lang="en-US" sz="1800" kern="12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1700" y="2064371"/>
            <a:ext cx="8520600" cy="767373"/>
            <a:chOff x="0" y="874106"/>
            <a:chExt cx="8520600" cy="767373"/>
          </a:xfrm>
        </p:grpSpPr>
        <p:sp>
          <p:nvSpPr>
            <p:cNvPr id="9" name="Rounded Rectangle 8"/>
            <p:cNvSpPr/>
            <p:nvPr/>
          </p:nvSpPr>
          <p:spPr>
            <a:xfrm>
              <a:off x="0" y="874106"/>
              <a:ext cx="8520600" cy="76737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37460" y="895065"/>
              <a:ext cx="8445680" cy="6924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i-IN" sz="1800" kern="1200" dirty="0">
                  <a:solidFill>
                    <a:schemeClr val="bg2"/>
                  </a:solidFill>
                </a:rPr>
                <a:t>एफएलएन संसाधनों को विकसित करने के लिए प्रीस्कूल से ग्रेड तीन तक विकासात्मक लक्ष्य </a:t>
              </a:r>
              <a:r>
                <a:rPr lang="hi-IN" sz="1800" kern="1200" dirty="0" smtClean="0">
                  <a:solidFill>
                    <a:schemeClr val="bg2"/>
                  </a:solidFill>
                </a:rPr>
                <a:t>और सिखने </a:t>
              </a:r>
              <a:r>
                <a:rPr lang="hi-IN" sz="1800" kern="1200" dirty="0">
                  <a:solidFill>
                    <a:schemeClr val="bg2"/>
                  </a:solidFill>
                </a:rPr>
                <a:t>की उपलब्धियो को शामिल करने की आवश्यकता है</a:t>
              </a:r>
              <a:endParaRPr lang="en-US" sz="1800" kern="12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49160" y="3001765"/>
            <a:ext cx="8520600" cy="767373"/>
            <a:chOff x="0" y="1693320"/>
            <a:chExt cx="8520600" cy="767373"/>
          </a:xfrm>
        </p:grpSpPr>
        <p:sp>
          <p:nvSpPr>
            <p:cNvPr id="12" name="Rounded Rectangle 11"/>
            <p:cNvSpPr/>
            <p:nvPr/>
          </p:nvSpPr>
          <p:spPr>
            <a:xfrm>
              <a:off x="0" y="1693320"/>
              <a:ext cx="8520600" cy="76737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7460" y="1730780"/>
              <a:ext cx="8445680" cy="6924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i-IN" sz="1800" kern="1200" dirty="0">
                  <a:solidFill>
                    <a:schemeClr val="bg2"/>
                  </a:solidFill>
                </a:rPr>
                <a:t>दीक्षा में इन्फोग्राफिक्स, वर्कशीट्स, असेसमेंट शीट्स, बाइट साइज वीडियो और एफएलएन के लिए गेमिफाइड असेसमेंट और लर्निंग कंटेंट जैसे डिजिटल संसाधन मौजूद हैं।</a:t>
              </a:r>
              <a:endParaRPr lang="en-US" sz="1800" kern="12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30430" y="3878390"/>
            <a:ext cx="8520600" cy="767373"/>
            <a:chOff x="0" y="2512533"/>
            <a:chExt cx="8520600" cy="767373"/>
          </a:xfrm>
        </p:grpSpPr>
        <p:sp>
          <p:nvSpPr>
            <p:cNvPr id="15" name="Rounded Rectangle 14"/>
            <p:cNvSpPr/>
            <p:nvPr/>
          </p:nvSpPr>
          <p:spPr>
            <a:xfrm>
              <a:off x="0" y="2512533"/>
              <a:ext cx="8520600" cy="76737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7460" y="2549993"/>
              <a:ext cx="8445680" cy="6924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i-IN" sz="1800" kern="1200" dirty="0">
                  <a:solidFill>
                    <a:schemeClr val="bg2"/>
                  </a:solidFill>
                </a:rPr>
                <a:t>एफएलएन की समझ विकसित करने के लिए शिक्षकों के ऑनलाइन व्यावसायिक विकास की भी व्यवस्था </a:t>
              </a:r>
              <a:r>
                <a:rPr lang="hi-IN" sz="1800" kern="1200" dirty="0" smtClean="0">
                  <a:solidFill>
                    <a:schemeClr val="bg2"/>
                  </a:solidFill>
                </a:rPr>
                <a:t>है</a:t>
              </a:r>
              <a:r>
                <a:rPr lang="hi-IN" sz="1800" kern="1200" dirty="0">
                  <a:solidFill>
                    <a:schemeClr val="bg2"/>
                  </a:solidFill>
                </a:rPr>
                <a:t>।</a:t>
              </a:r>
              <a:endParaRPr lang="en-US" sz="1800" kern="1200" dirty="0">
                <a:solidFill>
                  <a:schemeClr val="bg2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784148" y="317906"/>
            <a:ext cx="5819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/>
              <a:t>एफएलएन</a:t>
            </a:r>
            <a:r>
              <a:rPr lang="en-US" sz="2800" b="1" dirty="0" smtClean="0"/>
              <a:t> </a:t>
            </a:r>
            <a:r>
              <a:rPr lang="en-US" sz="2800" b="1" dirty="0" err="1"/>
              <a:t>के</a:t>
            </a:r>
            <a:r>
              <a:rPr lang="en-US" sz="2800" b="1" dirty="0"/>
              <a:t> </a:t>
            </a:r>
            <a:r>
              <a:rPr lang="en-US" sz="2800" b="1" dirty="0" err="1"/>
              <a:t>लिए</a:t>
            </a:r>
            <a:r>
              <a:rPr lang="en-US" sz="2800" b="1" dirty="0"/>
              <a:t> </a:t>
            </a:r>
            <a:r>
              <a:rPr lang="en-US" sz="2800" b="1" dirty="0" err="1"/>
              <a:t>डिजिटल</a:t>
            </a:r>
            <a:r>
              <a:rPr lang="en-US" sz="2800" b="1" dirty="0"/>
              <a:t> </a:t>
            </a:r>
            <a:r>
              <a:rPr lang="en-US" sz="2800" b="1" dirty="0" err="1"/>
              <a:t>संसाधन</a:t>
            </a:r>
            <a:r>
              <a:rPr lang="en-U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7482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23639" y="423366"/>
            <a:ext cx="5819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दीक्षा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पर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एफएलएन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संसाधनों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hi-IN" sz="2400" b="1" dirty="0" smtClean="0">
                <a:solidFill>
                  <a:schemeClr val="accent3">
                    <a:lumMod val="75000"/>
                  </a:schemeClr>
                </a:solidFill>
              </a:rPr>
              <a:t>को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</a:rPr>
              <a:t>कैसे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hi-IN" sz="2400" b="1" dirty="0" smtClean="0">
                <a:solidFill>
                  <a:schemeClr val="accent3">
                    <a:lumMod val="75000"/>
                  </a:schemeClr>
                </a:solidFill>
              </a:rPr>
              <a:t>खोजे </a:t>
            </a:r>
            <a:endParaRPr lang="en-US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Google Shape;187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8450" y="1234075"/>
            <a:ext cx="7727531" cy="3416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754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0"/>
          <p:cNvSpPr txBox="1"/>
          <p:nvPr/>
        </p:nvSpPr>
        <p:spPr>
          <a:xfrm>
            <a:off x="775638" y="4638800"/>
            <a:ext cx="7592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dk2"/>
                </a:solidFill>
                <a:highlight>
                  <a:srgbClr val="FFFF00"/>
                </a:highlight>
                <a:latin typeface="Oswald"/>
                <a:ea typeface="Oswald"/>
                <a:cs typeface="Oswald"/>
                <a:sym typeface="Oswald"/>
              </a:rPr>
              <a:t>Page URL-https://diksha.gov.in/fln.html</a:t>
            </a:r>
            <a:endParaRPr sz="1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55325"/>
            <a:ext cx="8839199" cy="36518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7315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5383"/>
              <a:buFont typeface="Arial"/>
              <a:buNone/>
            </a:pPr>
            <a:r>
              <a:rPr lang="en" sz="2600"/>
              <a:t>(</a:t>
            </a:r>
            <a:r>
              <a:rPr lang="en" sz="2600">
                <a:highlight>
                  <a:srgbClr val="FFFF00"/>
                </a:highlight>
              </a:rPr>
              <a:t>Contd</a:t>
            </a:r>
            <a:r>
              <a:rPr lang="en" sz="2600"/>
              <a:t>.)</a:t>
            </a:r>
            <a:endParaRPr/>
          </a:p>
        </p:txBody>
      </p:sp>
      <p:pic>
        <p:nvPicPr>
          <p:cNvPr id="201" name="Google Shape;20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025" y="655325"/>
            <a:ext cx="6810802" cy="3831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83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2"/>
          <p:cNvSpPr txBox="1">
            <a:spLocks noGrp="1"/>
          </p:cNvSpPr>
          <p:nvPr>
            <p:ph type="title"/>
          </p:nvPr>
        </p:nvSpPr>
        <p:spPr>
          <a:xfrm>
            <a:off x="311700" y="7867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7315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5383"/>
              <a:buFont typeface="Arial"/>
              <a:buNone/>
            </a:pPr>
            <a:r>
              <a:rPr lang="en" sz="2600" dirty="0">
                <a:highlight>
                  <a:srgbClr val="FFFF00"/>
                </a:highlight>
              </a:rPr>
              <a:t>(Contd.)</a:t>
            </a:r>
            <a:endParaRPr dirty="0"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 dirty="0"/>
          </a:p>
        </p:txBody>
      </p:sp>
      <p:sp>
        <p:nvSpPr>
          <p:cNvPr id="207" name="Google Shape;207;p22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08" name="Google Shape;20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96" y="651374"/>
            <a:ext cx="8826050" cy="3917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575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5"/>
          <p:cNvSpPr txBox="1">
            <a:spLocks noGrp="1"/>
          </p:cNvSpPr>
          <p:nvPr>
            <p:ph type="title"/>
          </p:nvPr>
        </p:nvSpPr>
        <p:spPr>
          <a:xfrm>
            <a:off x="311700" y="58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7315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8205"/>
              <a:buNone/>
            </a:pPr>
            <a:r>
              <a:rPr lang="en" sz="2600">
                <a:highlight>
                  <a:srgbClr val="FFFF00"/>
                </a:highlight>
              </a:rPr>
              <a:t>(Contd.)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29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631000"/>
            <a:ext cx="8520601" cy="4349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871255"/>
      </p:ext>
    </p:extLst>
  </p:cSld>
  <p:clrMapOvr>
    <a:masterClrMapping/>
  </p:clrMapOvr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</TotalTime>
  <Words>505</Words>
  <Application>Microsoft Office PowerPoint</Application>
  <PresentationFormat>On-screen Show (16:9)</PresentationFormat>
  <Paragraphs>53</Paragraphs>
  <Slides>31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Mangal</vt:lpstr>
      <vt:lpstr>Playfair Display</vt:lpstr>
      <vt:lpstr>Montserrat</vt:lpstr>
      <vt:lpstr>Georgia</vt:lpstr>
      <vt:lpstr>Calibri</vt:lpstr>
      <vt:lpstr>Lexend Deca</vt:lpstr>
      <vt:lpstr>Times New Roman</vt:lpstr>
      <vt:lpstr>Wingdings</vt:lpstr>
      <vt:lpstr>Arial</vt:lpstr>
      <vt:lpstr>Oswald</vt:lpstr>
      <vt:lpstr>Pop</vt:lpstr>
      <vt:lpstr>Office Theme</vt:lpstr>
      <vt:lpstr>PowerPoint Presentation</vt:lpstr>
      <vt:lpstr>दीक्षा के फोकस एरिया (केंद्रीय विषय )</vt:lpstr>
      <vt:lpstr>PowerPoint Presentation</vt:lpstr>
      <vt:lpstr>PowerPoint Presentation</vt:lpstr>
      <vt:lpstr>PowerPoint Presentation</vt:lpstr>
      <vt:lpstr>PowerPoint Presentation</vt:lpstr>
      <vt:lpstr>(Contd.)</vt:lpstr>
      <vt:lpstr>(Contd.) </vt:lpstr>
      <vt:lpstr>(Contd.) </vt:lpstr>
      <vt:lpstr>(Contd.) </vt:lpstr>
      <vt:lpstr>(Contd.) </vt:lpstr>
      <vt:lpstr>(Contd.) </vt:lpstr>
      <vt:lpstr>(Contd.)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DIKSHA URL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 PC</dc:creator>
  <cp:lastModifiedBy>CIET</cp:lastModifiedBy>
  <cp:revision>51</cp:revision>
  <dcterms:modified xsi:type="dcterms:W3CDTF">2024-06-25T07:48:49Z</dcterms:modified>
</cp:coreProperties>
</file>