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1"/>
  </p:notesMasterIdLst>
  <p:handoutMasterIdLst>
    <p:handoutMasterId r:id="rId22"/>
  </p:handoutMasterIdLst>
  <p:sldIdLst>
    <p:sldId id="3845" r:id="rId5"/>
    <p:sldId id="3846" r:id="rId6"/>
    <p:sldId id="3847" r:id="rId7"/>
    <p:sldId id="3848" r:id="rId8"/>
    <p:sldId id="3849" r:id="rId9"/>
    <p:sldId id="3850" r:id="rId10"/>
    <p:sldId id="3851" r:id="rId11"/>
    <p:sldId id="3852" r:id="rId12"/>
    <p:sldId id="3843" r:id="rId13"/>
    <p:sldId id="3838" r:id="rId14"/>
    <p:sldId id="3844" r:id="rId15"/>
    <p:sldId id="3839" r:id="rId16"/>
    <p:sldId id="3840" r:id="rId17"/>
    <p:sldId id="3853" r:id="rId18"/>
    <p:sldId id="3854" r:id="rId19"/>
    <p:sldId id="38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40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7DE1D-C9E2-47F4-9E25-2E0E5E78BC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A8FD189-D394-4B76-96CE-5D0AF7BE32A4}">
      <dgm:prSet/>
      <dgm:spPr>
        <a:solidFill>
          <a:schemeClr val="tx1">
            <a:lumMod val="95000"/>
            <a:lumOff val="5000"/>
          </a:schemeClr>
        </a:solidFill>
      </dgm:spPr>
      <dgm:t>
        <a:bodyPr tIns="0" anchor="t" anchorCtr="0"/>
        <a:lstStyle/>
        <a:p>
          <a:pPr algn="ctr">
            <a:buNone/>
          </a:pPr>
          <a:endParaRPr lang="en-US" dirty="0">
            <a:cs typeface="Helvetica" panose="020B0604020202020204" pitchFamily="34" charset="0"/>
          </a:endParaRPr>
        </a:p>
        <a:p>
          <a:pPr algn="just">
            <a:buNone/>
          </a:pPr>
          <a:r>
            <a:rPr lang="hi-IN" sz="1600" b="1" dirty="0">
              <a:solidFill>
                <a:srgbClr val="FFFF00"/>
              </a:solidFill>
            </a:rPr>
            <a:t>कोलैबजीओ (</a:t>
          </a:r>
          <a:r>
            <a:rPr lang="en-IN" sz="1600" b="1" dirty="0" err="1">
              <a:solidFill>
                <a:srgbClr val="FFFF00"/>
              </a:solidFill>
              <a:cs typeface="Helvetica" panose="020B0604020202020204" pitchFamily="34" charset="0"/>
            </a:rPr>
            <a:t>CollabGEO</a:t>
          </a:r>
          <a:r>
            <a:rPr lang="en-IN" sz="1600" b="1" dirty="0">
              <a:solidFill>
                <a:srgbClr val="FFFF00"/>
              </a:solidFill>
              <a:cs typeface="Helvetica" panose="020B0604020202020204" pitchFamily="34" charset="0"/>
            </a:rPr>
            <a:t>), </a:t>
          </a:r>
          <a:r>
            <a:rPr lang="hi-IN" sz="1600" b="1" dirty="0">
              <a:solidFill>
                <a:srgbClr val="FFFF00"/>
              </a:solidFill>
            </a:rPr>
            <a:t>एक नवप्रवर्तनशील</a:t>
          </a:r>
          <a:r>
            <a:rPr lang="en-US" sz="1600" b="1" dirty="0">
              <a:solidFill>
                <a:srgbClr val="FFFF00"/>
              </a:solidFill>
            </a:rPr>
            <a:t> </a:t>
          </a:r>
          <a:r>
            <a:rPr lang="hi-IN" sz="1600" b="1" dirty="0">
              <a:solidFill>
                <a:srgbClr val="FFFF00"/>
              </a:solidFill>
            </a:rPr>
            <a:t>ऑनलाइन 2डी ज्यामिति निर्माण उपकरण</a:t>
          </a:r>
          <a:r>
            <a:rPr lang="en-US" sz="1600" b="1" dirty="0">
              <a:solidFill>
                <a:srgbClr val="FFFF00"/>
              </a:solidFill>
            </a:rPr>
            <a:t> </a:t>
          </a:r>
          <a:r>
            <a:rPr lang="hi-IN" sz="1600" b="1" dirty="0">
              <a:solidFill>
                <a:srgbClr val="FFFF00"/>
              </a:solidFill>
            </a:rPr>
            <a:t>है, जिसे </a:t>
          </a:r>
          <a:r>
            <a:rPr lang="en-US" sz="1600" b="1" dirty="0">
              <a:solidFill>
                <a:srgbClr val="FFFF00"/>
              </a:solidFill>
            </a:rPr>
            <a:t>DIKSHA</a:t>
          </a:r>
          <a:r>
            <a:rPr lang="hi-IN" sz="1600" b="1" dirty="0">
              <a:solidFill>
                <a:srgbClr val="FFFF00"/>
              </a:solidFill>
            </a:rPr>
            <a:t> के साथ एक महत्वपूर्ण उन्नति के रूप में जोड़ना डिजिटल शिक्षा में एक महत्वपूर्ण कदम है।</a:t>
          </a:r>
          <a:endParaRPr lang="en-US" sz="1600" b="1" dirty="0">
            <a:solidFill>
              <a:schemeClr val="bg1"/>
            </a:solidFill>
            <a:cs typeface="Helvetica" panose="020B0604020202020204" pitchFamily="34" charset="0"/>
          </a:endParaRPr>
        </a:p>
        <a:p>
          <a:pPr algn="just">
            <a:buNone/>
          </a:pPr>
          <a:r>
            <a:rPr lang="hi-IN" sz="1600" b="1" dirty="0">
              <a:solidFill>
                <a:schemeClr val="bg1"/>
              </a:solidFill>
            </a:rPr>
            <a:t>यह साझेदारी शिक्षाविदों और छात्रों को सशक्त करती है ताकि वे </a:t>
          </a:r>
          <a:r>
            <a:rPr lang="en-IN" sz="1600" b="1" dirty="0">
              <a:solidFill>
                <a:schemeClr val="bg1"/>
              </a:solidFill>
            </a:rPr>
            <a:t>DIKSHA (</a:t>
          </a:r>
          <a:r>
            <a:rPr lang="hi-IN" sz="1600" b="1" dirty="0">
              <a:solidFill>
                <a:schemeClr val="bg1"/>
              </a:solidFill>
            </a:rPr>
            <a:t>जो एक</a:t>
          </a:r>
          <a:r>
            <a:rPr lang="en-IN" sz="1600" b="1" dirty="0">
              <a:solidFill>
                <a:schemeClr val="bg1"/>
              </a:solidFill>
            </a:rPr>
            <a:t> </a:t>
          </a:r>
          <a:r>
            <a:rPr lang="hi-IN" sz="1600" b="1" dirty="0">
              <a:solidFill>
                <a:schemeClr val="bg1"/>
              </a:solidFill>
            </a:rPr>
            <a:t>ज्ञान साझा डिजिटल प्लेटफ़ॉर्म</a:t>
          </a:r>
          <a:r>
            <a:rPr lang="en-US" sz="1600" b="1" dirty="0">
              <a:solidFill>
                <a:schemeClr val="bg1"/>
              </a:solidFill>
            </a:rPr>
            <a:t> </a:t>
          </a:r>
          <a:r>
            <a:rPr lang="hi-IN" sz="1600" b="1" dirty="0">
              <a:solidFill>
                <a:schemeClr val="bg1"/>
              </a:solidFill>
            </a:rPr>
            <a:t>है</a:t>
          </a:r>
          <a:r>
            <a:rPr lang="en-US" sz="1600" b="1" dirty="0">
              <a:solidFill>
                <a:schemeClr val="bg1"/>
              </a:solidFill>
            </a:rPr>
            <a:t>)</a:t>
          </a:r>
          <a:r>
            <a:rPr lang="hi-IN" sz="1600" b="1" dirty="0">
              <a:solidFill>
                <a:schemeClr val="bg1"/>
              </a:solidFill>
            </a:rPr>
            <a:t> के जरिये सीधे </a:t>
          </a:r>
          <a:r>
            <a:rPr lang="en-IN" sz="1600" b="1" dirty="0" err="1">
              <a:solidFill>
                <a:schemeClr val="bg1"/>
              </a:solidFill>
            </a:rPr>
            <a:t>CollabGEO</a:t>
          </a:r>
          <a:r>
            <a:rPr lang="en-IN" sz="1600" b="1" dirty="0">
              <a:solidFill>
                <a:schemeClr val="bg1"/>
              </a:solidFill>
            </a:rPr>
            <a:t> </a:t>
          </a:r>
          <a:r>
            <a:rPr lang="hi-IN" sz="1600" b="1" dirty="0">
              <a:solidFill>
                <a:schemeClr val="bg1"/>
              </a:solidFill>
            </a:rPr>
            <a:t>की इंटरैक्टिव विशेषताओं का उपयोग कर सकें।</a:t>
          </a:r>
          <a:endParaRPr lang="en-US" sz="1600" b="1" dirty="0">
            <a:solidFill>
              <a:schemeClr val="bg1"/>
            </a:solidFill>
            <a:cs typeface="Helvetica" panose="020B0604020202020204" pitchFamily="34" charset="0"/>
          </a:endParaRPr>
        </a:p>
        <a:p>
          <a:pPr algn="just">
            <a:buNone/>
          </a:pPr>
          <a:r>
            <a:rPr lang="hi-IN" sz="1600" b="1" dirty="0">
              <a:solidFill>
                <a:srgbClr val="00B0F0"/>
              </a:solidFill>
            </a:rPr>
            <a:t>शिक्षकों को सक्षम करता है कि वे सक्षमतापूर्वक गतिशील ज्यामिति आरेख बना सकें, जो उनके शिक्षण सामग्री को आकर्षक दृश्यकर्मों के साथ सुधारता है।</a:t>
          </a:r>
          <a:endParaRPr lang="en-US" sz="1600" b="1" dirty="0">
            <a:solidFill>
              <a:srgbClr val="00B0F0"/>
            </a:solidFill>
          </a:endParaRPr>
        </a:p>
        <a:p>
          <a:pPr algn="just">
            <a:buNone/>
          </a:pPr>
          <a:r>
            <a:rPr lang="hi-IN" sz="1600" b="1" dirty="0">
              <a:solidFill>
                <a:schemeClr val="bg2">
                  <a:lumMod val="50000"/>
                </a:schemeClr>
              </a:solidFill>
            </a:rPr>
            <a:t>छात्र इस इंटरैक्टिव शिक्षा अनुभव से लाभान्वित होते हैं, जिससे उन्हें ज्यामिति सिद्धांतों की गहरी समझ में मदद मिलती है।</a:t>
          </a:r>
          <a:endParaRPr lang="en-US" sz="1600" b="1" dirty="0">
            <a:solidFill>
              <a:schemeClr val="bg1"/>
            </a:solidFill>
            <a:cs typeface="Helvetica" panose="020B0604020202020204" pitchFamily="34" charset="0"/>
          </a:endParaRPr>
        </a:p>
        <a:p>
          <a:pPr algn="just">
            <a:buNone/>
          </a:pPr>
          <a:r>
            <a:rPr lang="en-IN" sz="1600" b="1" dirty="0" err="1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CollabGEO</a:t>
          </a:r>
          <a:r>
            <a:rPr lang="en-IN" sz="1600" b="1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 </a:t>
          </a:r>
          <a:r>
            <a:rPr lang="hi-IN" sz="1600" b="1" dirty="0">
              <a:solidFill>
                <a:schemeClr val="accent4">
                  <a:lumMod val="60000"/>
                  <a:lumOff val="40000"/>
                </a:schemeClr>
              </a:solidFill>
            </a:rPr>
            <a:t>का </a:t>
          </a:r>
          <a:r>
            <a:rPr lang="en-IN" sz="1600" b="1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DIKSHA </a:t>
          </a:r>
          <a:r>
            <a:rPr lang="hi-IN" sz="1600" b="1" dirty="0">
              <a:solidFill>
                <a:schemeClr val="accent4">
                  <a:lumMod val="60000"/>
                  <a:lumOff val="40000"/>
                </a:schemeClr>
              </a:solidFill>
            </a:rPr>
            <a:t>के साथ यह सम्मिलन गणित में गहरी शिक्षा को प्रोत्साहित करने वाले सहयोगी और इंटरैक्टिव उपकरण प्रदान करके शिक्षात्मक माहौल को सुधारता है।</a:t>
          </a:r>
          <a:endParaRPr lang="en-US" sz="1600" b="1" dirty="0">
            <a:solidFill>
              <a:schemeClr val="accent4">
                <a:lumMod val="60000"/>
                <a:lumOff val="40000"/>
              </a:schemeClr>
            </a:solidFill>
            <a:cs typeface="Helvetica" panose="020B0604020202020204" pitchFamily="34" charset="0"/>
          </a:endParaRPr>
        </a:p>
      </dgm:t>
    </dgm:pt>
    <dgm:pt modelId="{A64CE9C8-55A5-4F0F-B292-F5E4E02CDC1A}" type="parTrans" cxnId="{B0891053-AD07-42E6-8D3C-CBE83D02D510}">
      <dgm:prSet/>
      <dgm:spPr/>
      <dgm:t>
        <a:bodyPr/>
        <a:lstStyle/>
        <a:p>
          <a:endParaRPr lang="en-US"/>
        </a:p>
      </dgm:t>
    </dgm:pt>
    <dgm:pt modelId="{7812C8DD-31FF-4E0F-BF34-234AACE25BAB}" type="sibTrans" cxnId="{B0891053-AD07-42E6-8D3C-CBE83D02D510}">
      <dgm:prSet/>
      <dgm:spPr/>
      <dgm:t>
        <a:bodyPr/>
        <a:lstStyle/>
        <a:p>
          <a:endParaRPr lang="en-US"/>
        </a:p>
      </dgm:t>
    </dgm:pt>
    <dgm:pt modelId="{9116B2AD-B4CC-4C21-B3FF-3BC97A45DC3F}" type="pres">
      <dgm:prSet presAssocID="{14A7DE1D-C9E2-47F4-9E25-2E0E5E78BCC6}" presName="linearFlow" presStyleCnt="0">
        <dgm:presLayoutVars>
          <dgm:dir/>
          <dgm:resizeHandles val="exact"/>
        </dgm:presLayoutVars>
      </dgm:prSet>
      <dgm:spPr/>
    </dgm:pt>
    <dgm:pt modelId="{ADC19078-A571-4BB3-8A96-4535BFDF7001}" type="pres">
      <dgm:prSet presAssocID="{BA8FD189-D394-4B76-96CE-5D0AF7BE32A4}" presName="composite" presStyleCnt="0"/>
      <dgm:spPr/>
    </dgm:pt>
    <dgm:pt modelId="{40E4C263-0818-4362-BFB5-083AF9A9E382}" type="pres">
      <dgm:prSet presAssocID="{BA8FD189-D394-4B76-96CE-5D0AF7BE32A4}" presName="imgShp" presStyleLbl="fgImgPlace1" presStyleIdx="0" presStyleCnt="1" custLinFactNeighborX="-3753" custLinFactNeighborY="-6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</dgm:pt>
    <dgm:pt modelId="{E063E543-C388-4B6F-8DE0-E6717BD6ED81}" type="pres">
      <dgm:prSet presAssocID="{BA8FD189-D394-4B76-96CE-5D0AF7BE32A4}" presName="txShp" presStyleLbl="node1" presStyleIdx="0" presStyleCnt="1" custScaleX="116035" custLinFactNeighborX="-291" custLinFactNeighborY="0">
        <dgm:presLayoutVars>
          <dgm:bulletEnabled val="1"/>
        </dgm:presLayoutVars>
      </dgm:prSet>
      <dgm:spPr/>
    </dgm:pt>
  </dgm:ptLst>
  <dgm:cxnLst>
    <dgm:cxn modelId="{9B0FBD13-FF8A-4B33-B224-ACC316CB42DA}" type="presOf" srcId="{BA8FD189-D394-4B76-96CE-5D0AF7BE32A4}" destId="{E063E543-C388-4B6F-8DE0-E6717BD6ED81}" srcOrd="0" destOrd="0" presId="urn:microsoft.com/office/officeart/2005/8/layout/vList3"/>
    <dgm:cxn modelId="{5DD5186C-16C8-4759-9EAB-7402EC926217}" type="presOf" srcId="{14A7DE1D-C9E2-47F4-9E25-2E0E5E78BCC6}" destId="{9116B2AD-B4CC-4C21-B3FF-3BC97A45DC3F}" srcOrd="0" destOrd="0" presId="urn:microsoft.com/office/officeart/2005/8/layout/vList3"/>
    <dgm:cxn modelId="{B0891053-AD07-42E6-8D3C-CBE83D02D510}" srcId="{14A7DE1D-C9E2-47F4-9E25-2E0E5E78BCC6}" destId="{BA8FD189-D394-4B76-96CE-5D0AF7BE32A4}" srcOrd="0" destOrd="0" parTransId="{A64CE9C8-55A5-4F0F-B292-F5E4E02CDC1A}" sibTransId="{7812C8DD-31FF-4E0F-BF34-234AACE25BAB}"/>
    <dgm:cxn modelId="{621BFF0E-065A-4D10-BD16-266EAD0562A7}" type="presParOf" srcId="{9116B2AD-B4CC-4C21-B3FF-3BC97A45DC3F}" destId="{ADC19078-A571-4BB3-8A96-4535BFDF7001}" srcOrd="0" destOrd="0" presId="urn:microsoft.com/office/officeart/2005/8/layout/vList3"/>
    <dgm:cxn modelId="{5BC68EAA-37EE-44E4-9DF7-02ECA629E9AB}" type="presParOf" srcId="{ADC19078-A571-4BB3-8A96-4535BFDF7001}" destId="{40E4C263-0818-4362-BFB5-083AF9A9E382}" srcOrd="0" destOrd="0" presId="urn:microsoft.com/office/officeart/2005/8/layout/vList3"/>
    <dgm:cxn modelId="{24FE1B83-A40B-405B-8AB8-AE2F9D769562}" type="presParOf" srcId="{ADC19078-A571-4BB3-8A96-4535BFDF7001}" destId="{E063E543-C388-4B6F-8DE0-E6717BD6ED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369B2-64B9-4896-8BEB-4FE73D2D92EF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CE26D45B-A447-44CE-B9AF-35543741365D}">
      <dgm:prSet phldrT="[Text]" custT="1"/>
      <dgm:spPr/>
      <dgm:t>
        <a:bodyPr/>
        <a:lstStyle/>
        <a:p>
          <a:r>
            <a:rPr lang="hi-IN" sz="1300" dirty="0"/>
            <a:t>शिक्षकों/छात्रों के ऑनलाइन सत्र </a:t>
          </a:r>
          <a:r>
            <a:rPr lang="hi-IN" sz="1600" b="1" dirty="0">
              <a:solidFill>
                <a:schemeClr val="bg2"/>
              </a:solidFill>
            </a:rPr>
            <a:t>यथार्थ समय सहयोग</a:t>
          </a:r>
          <a:r>
            <a:rPr lang="en-US" sz="1600" b="1" dirty="0">
              <a:solidFill>
                <a:schemeClr val="bg2"/>
              </a:solidFill>
            </a:rPr>
            <a:t>  </a:t>
          </a:r>
          <a:r>
            <a:rPr lang="hi-IN" sz="1300" dirty="0"/>
            <a:t>सुविधा का उपयोग करके किए जा सकते हैं</a:t>
          </a:r>
          <a:endParaRPr lang="en-IN" sz="1300" dirty="0"/>
        </a:p>
      </dgm:t>
    </dgm:pt>
    <dgm:pt modelId="{DFD6E069-5C9D-41DA-AFCD-4478C53B86E7}" type="parTrans" cxnId="{F59AED78-7EDF-44F4-B8DC-16D0A40F63D3}">
      <dgm:prSet/>
      <dgm:spPr/>
      <dgm:t>
        <a:bodyPr/>
        <a:lstStyle/>
        <a:p>
          <a:endParaRPr lang="en-IN"/>
        </a:p>
      </dgm:t>
    </dgm:pt>
    <dgm:pt modelId="{001BFBDE-6BDD-422A-8828-822BEF282309}" type="sibTrans" cxnId="{F59AED78-7EDF-44F4-B8DC-16D0A40F63D3}">
      <dgm:prSet/>
      <dgm:spPr/>
      <dgm:t>
        <a:bodyPr/>
        <a:lstStyle/>
        <a:p>
          <a:endParaRPr lang="en-IN"/>
        </a:p>
      </dgm:t>
    </dgm:pt>
    <dgm:pt modelId="{B37BB54F-913B-4CC3-A1B7-3E02B074F4CB}">
      <dgm:prSet phldrT="[Text]" custT="1"/>
      <dgm:spPr/>
      <dgm:t>
        <a:bodyPr/>
        <a:lstStyle/>
        <a:p>
          <a:r>
            <a:rPr lang="hi-IN" sz="1600" b="1" dirty="0">
              <a:solidFill>
                <a:schemeClr val="bg1"/>
              </a:solidFill>
            </a:rPr>
            <a:t>द्विभाषी यूजर इंटरफेस </a:t>
          </a:r>
          <a:r>
            <a:rPr lang="hi-IN" sz="1300" dirty="0"/>
            <a:t>के साथ</a:t>
          </a:r>
          <a:r>
            <a:rPr lang="en-US" sz="1300" dirty="0"/>
            <a:t> </a:t>
          </a:r>
          <a:r>
            <a:rPr lang="hi-IN" sz="1300" dirty="0"/>
            <a:t>इसमें</a:t>
          </a:r>
          <a:r>
            <a:rPr lang="en-US" sz="1300" dirty="0"/>
            <a:t> </a:t>
          </a:r>
          <a:r>
            <a:rPr lang="hi-IN" sz="1300" dirty="0"/>
            <a:t>सरल, प्रतिक्रियाशील और उपयोगकर्ता के अनुकूल डिजाइन</a:t>
          </a:r>
          <a:r>
            <a:rPr lang="en-US" sz="1300" dirty="0"/>
            <a:t> </a:t>
          </a:r>
          <a:r>
            <a:rPr lang="hi-IN" sz="1300" dirty="0"/>
            <a:t>दिया गया है</a:t>
          </a:r>
          <a:endParaRPr lang="en-IN" sz="1300" b="1" dirty="0"/>
        </a:p>
      </dgm:t>
    </dgm:pt>
    <dgm:pt modelId="{BD848992-F60D-43F9-B950-22D3157E2A57}" type="parTrans" cxnId="{C2A7B9AC-8102-4F3B-AE92-D2D21F609643}">
      <dgm:prSet/>
      <dgm:spPr/>
      <dgm:t>
        <a:bodyPr/>
        <a:lstStyle/>
        <a:p>
          <a:endParaRPr lang="en-IN"/>
        </a:p>
      </dgm:t>
    </dgm:pt>
    <dgm:pt modelId="{B7CC7736-71A1-4E5D-B3C2-FCDF3232661E}" type="sibTrans" cxnId="{C2A7B9AC-8102-4F3B-AE92-D2D21F609643}">
      <dgm:prSet/>
      <dgm:spPr/>
      <dgm:t>
        <a:bodyPr/>
        <a:lstStyle/>
        <a:p>
          <a:endParaRPr lang="en-IN"/>
        </a:p>
      </dgm:t>
    </dgm:pt>
    <dgm:pt modelId="{5328EA31-7539-458E-B142-ED6B22B104C7}">
      <dgm:prSet custT="1"/>
      <dgm:spPr/>
      <dgm:t>
        <a:bodyPr/>
        <a:lstStyle/>
        <a:p>
          <a:r>
            <a:rPr lang="hi-IN" sz="1300" dirty="0"/>
            <a:t>एक </a:t>
          </a:r>
          <a:r>
            <a:rPr lang="hi-IN" sz="1600" b="1" dirty="0"/>
            <a:t>स्वदेशी उपकरण </a:t>
          </a:r>
          <a:r>
            <a:rPr lang="hi-IN" sz="1300" dirty="0"/>
            <a:t>जिसे वर्धित और अनुकूलित किया जा सकता है</a:t>
          </a:r>
          <a:endParaRPr lang="en-IN" sz="1300" dirty="0"/>
        </a:p>
      </dgm:t>
    </dgm:pt>
    <dgm:pt modelId="{20BD186E-1330-42F7-9A43-0D7D34F965DF}" type="parTrans" cxnId="{AA490CF8-D3C4-47A5-9592-C9331ED97ADB}">
      <dgm:prSet/>
      <dgm:spPr/>
      <dgm:t>
        <a:bodyPr/>
        <a:lstStyle/>
        <a:p>
          <a:endParaRPr lang="en-IN"/>
        </a:p>
      </dgm:t>
    </dgm:pt>
    <dgm:pt modelId="{8E0CE6C5-A029-41A8-BECA-EB413BAFAFE7}" type="sibTrans" cxnId="{AA490CF8-D3C4-47A5-9592-C9331ED97ADB}">
      <dgm:prSet/>
      <dgm:spPr/>
      <dgm:t>
        <a:bodyPr/>
        <a:lstStyle/>
        <a:p>
          <a:endParaRPr lang="en-IN"/>
        </a:p>
      </dgm:t>
    </dgm:pt>
    <dgm:pt modelId="{52587435-6FB5-4F45-8B88-D5F5D673A673}">
      <dgm:prSet custT="1"/>
      <dgm:spPr/>
      <dgm:t>
        <a:bodyPr/>
        <a:lstStyle/>
        <a:p>
          <a:r>
            <a:rPr lang="hi-IN" sz="1400" dirty="0"/>
            <a:t>कोलैबजीओ उपकरण कक्षा 6 से 10 तक के </a:t>
          </a:r>
          <a:r>
            <a:rPr lang="en-IN" sz="1600" b="1" dirty="0"/>
            <a:t>NCERT </a:t>
          </a:r>
          <a:r>
            <a:rPr lang="hi-IN" sz="1600" b="1" dirty="0"/>
            <a:t>पाठ्यक्रम </a:t>
          </a:r>
          <a:r>
            <a:rPr lang="hi-IN" sz="1400" dirty="0"/>
            <a:t>के अनुरूप है।</a:t>
          </a:r>
          <a:endParaRPr lang="en-IN" sz="1400" b="1" dirty="0"/>
        </a:p>
      </dgm:t>
    </dgm:pt>
    <dgm:pt modelId="{AC14A624-C12B-4D70-863A-1893BFD2AF25}" type="parTrans" cxnId="{8E143930-B948-4278-88EC-BDA0626E7986}">
      <dgm:prSet/>
      <dgm:spPr/>
      <dgm:t>
        <a:bodyPr/>
        <a:lstStyle/>
        <a:p>
          <a:endParaRPr lang="en-IN"/>
        </a:p>
      </dgm:t>
    </dgm:pt>
    <dgm:pt modelId="{0E3E84AA-D714-4850-81F8-5095EC223B68}" type="sibTrans" cxnId="{8E143930-B948-4278-88EC-BDA0626E7986}">
      <dgm:prSet/>
      <dgm:spPr/>
      <dgm:t>
        <a:bodyPr/>
        <a:lstStyle/>
        <a:p>
          <a:endParaRPr lang="en-IN"/>
        </a:p>
      </dgm:t>
    </dgm:pt>
    <dgm:pt modelId="{539DDB72-4D57-4AE6-94BE-FC91B1A459D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i-IN" sz="1300" b="1" dirty="0"/>
            <a:t>सीमित इंटरनेट कनेक्टिविटी की स्थिति में ऑफ़लाइन मोड में भी काम करता है</a:t>
          </a:r>
          <a:endParaRPr lang="en-IN" sz="1300" b="1" dirty="0"/>
        </a:p>
      </dgm:t>
    </dgm:pt>
    <dgm:pt modelId="{F4758D39-C1CB-4F81-B4ED-28F80D8EE06C}" type="parTrans" cxnId="{6C152C27-AB50-43A0-81D5-F20B27C614D0}">
      <dgm:prSet/>
      <dgm:spPr/>
      <dgm:t>
        <a:bodyPr/>
        <a:lstStyle/>
        <a:p>
          <a:endParaRPr lang="en-IN"/>
        </a:p>
      </dgm:t>
    </dgm:pt>
    <dgm:pt modelId="{FAF30D08-625D-4CC0-BB2D-68BC23BDF9EF}" type="sibTrans" cxnId="{6C152C27-AB50-43A0-81D5-F20B27C614D0}">
      <dgm:prSet/>
      <dgm:spPr/>
      <dgm:t>
        <a:bodyPr/>
        <a:lstStyle/>
        <a:p>
          <a:endParaRPr lang="en-IN"/>
        </a:p>
      </dgm:t>
    </dgm:pt>
    <dgm:pt modelId="{5441F25C-7AD9-4FBC-82E6-5BFE48043D74}">
      <dgm:prSet custT="1"/>
      <dgm:spPr/>
      <dgm:t>
        <a:bodyPr/>
        <a:lstStyle/>
        <a:p>
          <a:r>
            <a:rPr lang="hi-IN" sz="1300" b="1" dirty="0"/>
            <a:t>एप्लिकेशन को बेहतर ढंग से समझने के लिए </a:t>
          </a:r>
          <a:r>
            <a:rPr lang="hi-IN" sz="1600" b="1" dirty="0"/>
            <a:t>द्विभाषी उपयोगकर्ता </a:t>
          </a:r>
          <a:r>
            <a:rPr lang="hi-IN" sz="1300" b="1" dirty="0"/>
            <a:t>मार्गदर्शिका उपलब्ध है</a:t>
          </a:r>
          <a:endParaRPr lang="en-IN" sz="1300" dirty="0"/>
        </a:p>
      </dgm:t>
    </dgm:pt>
    <dgm:pt modelId="{389937B5-C916-4A5A-812D-227EFE0865F9}" type="parTrans" cxnId="{3580AB2B-9BA2-49C0-94E0-1FC0A3A4C62F}">
      <dgm:prSet/>
      <dgm:spPr/>
      <dgm:t>
        <a:bodyPr/>
        <a:lstStyle/>
        <a:p>
          <a:endParaRPr lang="en-IN"/>
        </a:p>
      </dgm:t>
    </dgm:pt>
    <dgm:pt modelId="{C8DD3B9F-48A5-4047-AA27-4C9D1F297567}" type="sibTrans" cxnId="{3580AB2B-9BA2-49C0-94E0-1FC0A3A4C62F}">
      <dgm:prSet/>
      <dgm:spPr/>
      <dgm:t>
        <a:bodyPr/>
        <a:lstStyle/>
        <a:p>
          <a:endParaRPr lang="en-IN"/>
        </a:p>
      </dgm:t>
    </dgm:pt>
    <dgm:pt modelId="{0E11B3CA-6169-4F60-A22C-D9A82975B1B2}" type="pres">
      <dgm:prSet presAssocID="{329369B2-64B9-4896-8BEB-4FE73D2D92EF}" presName="linear" presStyleCnt="0">
        <dgm:presLayoutVars>
          <dgm:animLvl val="lvl"/>
          <dgm:resizeHandles val="exact"/>
        </dgm:presLayoutVars>
      </dgm:prSet>
      <dgm:spPr/>
    </dgm:pt>
    <dgm:pt modelId="{5ECFE614-C123-49C1-B236-5EF7E9E25D67}" type="pres">
      <dgm:prSet presAssocID="{CE26D45B-A447-44CE-B9AF-3554374136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044C311-26B1-4E35-A61A-E257236F93D6}" type="pres">
      <dgm:prSet presAssocID="{001BFBDE-6BDD-422A-8828-822BEF282309}" presName="spacer" presStyleCnt="0"/>
      <dgm:spPr/>
    </dgm:pt>
    <dgm:pt modelId="{A94D7D97-DC79-4C49-A38F-4518A77D305A}" type="pres">
      <dgm:prSet presAssocID="{B37BB54F-913B-4CC3-A1B7-3E02B074F4C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84ACE3D-8C34-48A0-855C-519AACEA6A27}" type="pres">
      <dgm:prSet presAssocID="{B7CC7736-71A1-4E5D-B3C2-FCDF3232661E}" presName="spacer" presStyleCnt="0"/>
      <dgm:spPr/>
    </dgm:pt>
    <dgm:pt modelId="{69A76F90-040A-4438-AF6A-C227E1A3B9A7}" type="pres">
      <dgm:prSet presAssocID="{52587435-6FB5-4F45-8B88-D5F5D673A67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3835593-031C-4000-91C6-4C2EC2608605}" type="pres">
      <dgm:prSet presAssocID="{0E3E84AA-D714-4850-81F8-5095EC223B68}" presName="spacer" presStyleCnt="0"/>
      <dgm:spPr/>
    </dgm:pt>
    <dgm:pt modelId="{F7528177-669F-4F51-89F9-1BA30CA3EF08}" type="pres">
      <dgm:prSet presAssocID="{5328EA31-7539-458E-B142-ED6B22B104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75DB7CC-11F3-473E-ABC0-E715A4394CDA}" type="pres">
      <dgm:prSet presAssocID="{8E0CE6C5-A029-41A8-BECA-EB413BAFAFE7}" presName="spacer" presStyleCnt="0"/>
      <dgm:spPr/>
    </dgm:pt>
    <dgm:pt modelId="{12DA5E5D-25B6-402B-8F47-F522D782790C}" type="pres">
      <dgm:prSet presAssocID="{5441F25C-7AD9-4FBC-82E6-5BFE48043D7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86ACFB7-0205-4964-9DB7-6AC5F9A3960A}" type="pres">
      <dgm:prSet presAssocID="{C8DD3B9F-48A5-4047-AA27-4C9D1F297567}" presName="spacer" presStyleCnt="0"/>
      <dgm:spPr/>
    </dgm:pt>
    <dgm:pt modelId="{EC20F802-B41D-449D-A4FE-D21FEF02896F}" type="pres">
      <dgm:prSet presAssocID="{539DDB72-4D57-4AE6-94BE-FC91B1A459D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2E9C18-09B4-4328-BF01-EEC0FCBCBD26}" type="presOf" srcId="{5441F25C-7AD9-4FBC-82E6-5BFE48043D74}" destId="{12DA5E5D-25B6-402B-8F47-F522D782790C}" srcOrd="0" destOrd="0" presId="urn:microsoft.com/office/officeart/2005/8/layout/vList2"/>
    <dgm:cxn modelId="{6C152C27-AB50-43A0-81D5-F20B27C614D0}" srcId="{329369B2-64B9-4896-8BEB-4FE73D2D92EF}" destId="{539DDB72-4D57-4AE6-94BE-FC91B1A459D7}" srcOrd="5" destOrd="0" parTransId="{F4758D39-C1CB-4F81-B4ED-28F80D8EE06C}" sibTransId="{FAF30D08-625D-4CC0-BB2D-68BC23BDF9EF}"/>
    <dgm:cxn modelId="{3580AB2B-9BA2-49C0-94E0-1FC0A3A4C62F}" srcId="{329369B2-64B9-4896-8BEB-4FE73D2D92EF}" destId="{5441F25C-7AD9-4FBC-82E6-5BFE48043D74}" srcOrd="4" destOrd="0" parTransId="{389937B5-C916-4A5A-812D-227EFE0865F9}" sibTransId="{C8DD3B9F-48A5-4047-AA27-4C9D1F297567}"/>
    <dgm:cxn modelId="{8E143930-B948-4278-88EC-BDA0626E7986}" srcId="{329369B2-64B9-4896-8BEB-4FE73D2D92EF}" destId="{52587435-6FB5-4F45-8B88-D5F5D673A673}" srcOrd="2" destOrd="0" parTransId="{AC14A624-C12B-4D70-863A-1893BFD2AF25}" sibTransId="{0E3E84AA-D714-4850-81F8-5095EC223B68}"/>
    <dgm:cxn modelId="{3CF6555F-A21E-4E6E-B93C-B7BE970FCCCD}" type="presOf" srcId="{B37BB54F-913B-4CC3-A1B7-3E02B074F4CB}" destId="{A94D7D97-DC79-4C49-A38F-4518A77D305A}" srcOrd="0" destOrd="0" presId="urn:microsoft.com/office/officeart/2005/8/layout/vList2"/>
    <dgm:cxn modelId="{F59AED78-7EDF-44F4-B8DC-16D0A40F63D3}" srcId="{329369B2-64B9-4896-8BEB-4FE73D2D92EF}" destId="{CE26D45B-A447-44CE-B9AF-35543741365D}" srcOrd="0" destOrd="0" parTransId="{DFD6E069-5C9D-41DA-AFCD-4478C53B86E7}" sibTransId="{001BFBDE-6BDD-422A-8828-822BEF282309}"/>
    <dgm:cxn modelId="{EF23697E-639A-42B1-B2AF-F9D11F5F764F}" type="presOf" srcId="{CE26D45B-A447-44CE-B9AF-35543741365D}" destId="{5ECFE614-C123-49C1-B236-5EF7E9E25D67}" srcOrd="0" destOrd="0" presId="urn:microsoft.com/office/officeart/2005/8/layout/vList2"/>
    <dgm:cxn modelId="{C2A7B9AC-8102-4F3B-AE92-D2D21F609643}" srcId="{329369B2-64B9-4896-8BEB-4FE73D2D92EF}" destId="{B37BB54F-913B-4CC3-A1B7-3E02B074F4CB}" srcOrd="1" destOrd="0" parTransId="{BD848992-F60D-43F9-B950-22D3157E2A57}" sibTransId="{B7CC7736-71A1-4E5D-B3C2-FCDF3232661E}"/>
    <dgm:cxn modelId="{6DE698BA-00EC-4364-95C5-1AE3914F83D9}" type="presOf" srcId="{539DDB72-4D57-4AE6-94BE-FC91B1A459D7}" destId="{EC20F802-B41D-449D-A4FE-D21FEF02896F}" srcOrd="0" destOrd="0" presId="urn:microsoft.com/office/officeart/2005/8/layout/vList2"/>
    <dgm:cxn modelId="{3C634DBB-5BDD-49D3-8C11-46CC13158D68}" type="presOf" srcId="{5328EA31-7539-458E-B142-ED6B22B104C7}" destId="{F7528177-669F-4F51-89F9-1BA30CA3EF08}" srcOrd="0" destOrd="0" presId="urn:microsoft.com/office/officeart/2005/8/layout/vList2"/>
    <dgm:cxn modelId="{AA490CF8-D3C4-47A5-9592-C9331ED97ADB}" srcId="{329369B2-64B9-4896-8BEB-4FE73D2D92EF}" destId="{5328EA31-7539-458E-B142-ED6B22B104C7}" srcOrd="3" destOrd="0" parTransId="{20BD186E-1330-42F7-9A43-0D7D34F965DF}" sibTransId="{8E0CE6C5-A029-41A8-BECA-EB413BAFAFE7}"/>
    <dgm:cxn modelId="{76F9AAFA-72AF-4C53-831D-47409075C87C}" type="presOf" srcId="{52587435-6FB5-4F45-8B88-D5F5D673A673}" destId="{69A76F90-040A-4438-AF6A-C227E1A3B9A7}" srcOrd="0" destOrd="0" presId="urn:microsoft.com/office/officeart/2005/8/layout/vList2"/>
    <dgm:cxn modelId="{E65B7DFC-6F24-462E-A9D4-DDD791068CA6}" type="presOf" srcId="{329369B2-64B9-4896-8BEB-4FE73D2D92EF}" destId="{0E11B3CA-6169-4F60-A22C-D9A82975B1B2}" srcOrd="0" destOrd="0" presId="urn:microsoft.com/office/officeart/2005/8/layout/vList2"/>
    <dgm:cxn modelId="{9C039E83-2A80-48E6-AC13-45BCE05805CF}" type="presParOf" srcId="{0E11B3CA-6169-4F60-A22C-D9A82975B1B2}" destId="{5ECFE614-C123-49C1-B236-5EF7E9E25D67}" srcOrd="0" destOrd="0" presId="urn:microsoft.com/office/officeart/2005/8/layout/vList2"/>
    <dgm:cxn modelId="{A8C36FDF-A0C7-4B52-A1B0-28602F07D127}" type="presParOf" srcId="{0E11B3CA-6169-4F60-A22C-D9A82975B1B2}" destId="{A044C311-26B1-4E35-A61A-E257236F93D6}" srcOrd="1" destOrd="0" presId="urn:microsoft.com/office/officeart/2005/8/layout/vList2"/>
    <dgm:cxn modelId="{345633EE-5C83-4AF9-8A6D-1A2FB9570A41}" type="presParOf" srcId="{0E11B3CA-6169-4F60-A22C-D9A82975B1B2}" destId="{A94D7D97-DC79-4C49-A38F-4518A77D305A}" srcOrd="2" destOrd="0" presId="urn:microsoft.com/office/officeart/2005/8/layout/vList2"/>
    <dgm:cxn modelId="{FE28156D-4155-402F-8CA7-EA21D6F4C617}" type="presParOf" srcId="{0E11B3CA-6169-4F60-A22C-D9A82975B1B2}" destId="{984ACE3D-8C34-48A0-855C-519AACEA6A27}" srcOrd="3" destOrd="0" presId="urn:microsoft.com/office/officeart/2005/8/layout/vList2"/>
    <dgm:cxn modelId="{953EF0EA-D7D8-48F5-8E4F-B49797414A32}" type="presParOf" srcId="{0E11B3CA-6169-4F60-A22C-D9A82975B1B2}" destId="{69A76F90-040A-4438-AF6A-C227E1A3B9A7}" srcOrd="4" destOrd="0" presId="urn:microsoft.com/office/officeart/2005/8/layout/vList2"/>
    <dgm:cxn modelId="{95B267A5-C526-4D94-B655-FAEF2C7BB90A}" type="presParOf" srcId="{0E11B3CA-6169-4F60-A22C-D9A82975B1B2}" destId="{73835593-031C-4000-91C6-4C2EC2608605}" srcOrd="5" destOrd="0" presId="urn:microsoft.com/office/officeart/2005/8/layout/vList2"/>
    <dgm:cxn modelId="{C228FCEE-5734-4AD2-BD1C-4BF4335ACE04}" type="presParOf" srcId="{0E11B3CA-6169-4F60-A22C-D9A82975B1B2}" destId="{F7528177-669F-4F51-89F9-1BA30CA3EF08}" srcOrd="6" destOrd="0" presId="urn:microsoft.com/office/officeart/2005/8/layout/vList2"/>
    <dgm:cxn modelId="{AE8EB79C-19FF-4D88-872E-BFF91C21EA51}" type="presParOf" srcId="{0E11B3CA-6169-4F60-A22C-D9A82975B1B2}" destId="{675DB7CC-11F3-473E-ABC0-E715A4394CDA}" srcOrd="7" destOrd="0" presId="urn:microsoft.com/office/officeart/2005/8/layout/vList2"/>
    <dgm:cxn modelId="{96798448-4F7B-423A-9DAF-A8DA2DACF6C8}" type="presParOf" srcId="{0E11B3CA-6169-4F60-A22C-D9A82975B1B2}" destId="{12DA5E5D-25B6-402B-8F47-F522D782790C}" srcOrd="8" destOrd="0" presId="urn:microsoft.com/office/officeart/2005/8/layout/vList2"/>
    <dgm:cxn modelId="{DC29DCDD-A07B-43BD-9A2D-70D0B53CEE74}" type="presParOf" srcId="{0E11B3CA-6169-4F60-A22C-D9A82975B1B2}" destId="{986ACFB7-0205-4964-9DB7-6AC5F9A3960A}" srcOrd="9" destOrd="0" presId="urn:microsoft.com/office/officeart/2005/8/layout/vList2"/>
    <dgm:cxn modelId="{16A4A4F0-9655-49CC-B4B7-3AF07434077E}" type="presParOf" srcId="{0E11B3CA-6169-4F60-A22C-D9A82975B1B2}" destId="{EC20F802-B41D-449D-A4FE-D21FEF0289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3E543-C388-4B6F-8DE0-E6717BD6ED81}">
      <dsp:nvSpPr>
        <dsp:cNvPr id="0" name=""/>
        <dsp:cNvSpPr/>
      </dsp:nvSpPr>
      <dsp:spPr>
        <a:xfrm rot="10800000">
          <a:off x="2054063" y="866515"/>
          <a:ext cx="9359747" cy="4063481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83" tIns="0" rIns="92456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300" b="1" kern="1200" dirty="0">
              <a:solidFill>
                <a:srgbClr val="FFFF00"/>
              </a:solidFill>
            </a:rPr>
            <a:t>कोलैबजीओ (</a:t>
          </a:r>
          <a:r>
            <a:rPr lang="en-IN" sz="1300" b="1" kern="1200" dirty="0" err="1">
              <a:solidFill>
                <a:srgbClr val="FFFF00"/>
              </a:solidFill>
              <a:cs typeface="Helvetica" panose="020B0604020202020204" pitchFamily="34" charset="0"/>
            </a:rPr>
            <a:t>CollabGEO</a:t>
          </a:r>
          <a:r>
            <a:rPr lang="en-IN" sz="1300" b="1" kern="1200" dirty="0">
              <a:solidFill>
                <a:srgbClr val="FFFF00"/>
              </a:solidFill>
              <a:cs typeface="Helvetica" panose="020B0604020202020204" pitchFamily="34" charset="0"/>
            </a:rPr>
            <a:t>), </a:t>
          </a:r>
          <a:r>
            <a:rPr lang="hi-IN" sz="1300" b="1" kern="1200" dirty="0">
              <a:solidFill>
                <a:srgbClr val="FFFF00"/>
              </a:solidFill>
            </a:rPr>
            <a:t>एक नवप्रवर्तनशील</a:t>
          </a:r>
          <a:r>
            <a:rPr lang="en-US" sz="1300" b="1" kern="1200" dirty="0">
              <a:solidFill>
                <a:srgbClr val="FFFF00"/>
              </a:solidFill>
            </a:rPr>
            <a:t> </a:t>
          </a:r>
          <a:r>
            <a:rPr lang="hi-IN" sz="1300" b="1" kern="1200" dirty="0">
              <a:solidFill>
                <a:srgbClr val="FFFF00"/>
              </a:solidFill>
            </a:rPr>
            <a:t>ऑनलाइन 2डी ज्यामिति निर्माण उपकरण</a:t>
          </a:r>
          <a:r>
            <a:rPr lang="en-US" sz="1300" b="1" kern="1200" dirty="0">
              <a:solidFill>
                <a:srgbClr val="FFFF00"/>
              </a:solidFill>
            </a:rPr>
            <a:t> </a:t>
          </a:r>
          <a:r>
            <a:rPr lang="hi-IN" sz="1300" b="1" kern="1200" dirty="0">
              <a:solidFill>
                <a:srgbClr val="FFFF00"/>
              </a:solidFill>
            </a:rPr>
            <a:t>है, जिसे </a:t>
          </a:r>
          <a:r>
            <a:rPr lang="en-US" sz="1300" b="1" kern="1200" dirty="0">
              <a:solidFill>
                <a:srgbClr val="FFFF00"/>
              </a:solidFill>
            </a:rPr>
            <a:t>DIKSHA</a:t>
          </a:r>
          <a:r>
            <a:rPr lang="hi-IN" sz="1300" b="1" kern="1200" dirty="0">
              <a:solidFill>
                <a:srgbClr val="FFFF00"/>
              </a:solidFill>
            </a:rPr>
            <a:t> के साथ एक महत्वपूर्ण उन्नति के रूप में जोड़ना डिजिटल शिक्षा में एक महत्वपूर्ण कदम है।</a:t>
          </a:r>
          <a:endParaRPr lang="en-US" sz="1300" b="1" kern="1200" dirty="0">
            <a:solidFill>
              <a:schemeClr val="bg1"/>
            </a:solidFill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300" b="1" kern="1200" dirty="0">
              <a:solidFill>
                <a:schemeClr val="bg1"/>
              </a:solidFill>
            </a:rPr>
            <a:t>यह साझेदारी शिक्षाविदों और छात्रों को सशक्त करती है ताकि वे </a:t>
          </a:r>
          <a:r>
            <a:rPr lang="en-IN" sz="1300" b="1" kern="1200" dirty="0">
              <a:solidFill>
                <a:schemeClr val="bg1"/>
              </a:solidFill>
            </a:rPr>
            <a:t>DIKSHA (</a:t>
          </a:r>
          <a:r>
            <a:rPr lang="hi-IN" sz="1300" b="1" kern="1200" dirty="0">
              <a:solidFill>
                <a:schemeClr val="bg1"/>
              </a:solidFill>
            </a:rPr>
            <a:t>जो एक</a:t>
          </a:r>
          <a:r>
            <a:rPr lang="en-IN" sz="1300" b="1" kern="1200" dirty="0">
              <a:solidFill>
                <a:schemeClr val="bg1"/>
              </a:solidFill>
            </a:rPr>
            <a:t> </a:t>
          </a:r>
          <a:r>
            <a:rPr lang="hi-IN" sz="1300" b="1" kern="1200" dirty="0">
              <a:solidFill>
                <a:schemeClr val="bg1"/>
              </a:solidFill>
            </a:rPr>
            <a:t>ज्ञान साझा डिजिटल प्लेटफ़ॉर्म</a:t>
          </a:r>
          <a:r>
            <a:rPr lang="en-US" sz="1300" b="1" kern="1200" dirty="0">
              <a:solidFill>
                <a:schemeClr val="bg1"/>
              </a:solidFill>
            </a:rPr>
            <a:t> </a:t>
          </a:r>
          <a:r>
            <a:rPr lang="hi-IN" sz="1300" b="1" kern="1200" dirty="0">
              <a:solidFill>
                <a:schemeClr val="bg1"/>
              </a:solidFill>
            </a:rPr>
            <a:t>है</a:t>
          </a:r>
          <a:r>
            <a:rPr lang="en-US" sz="1300" b="1" kern="1200" dirty="0">
              <a:solidFill>
                <a:schemeClr val="bg1"/>
              </a:solidFill>
            </a:rPr>
            <a:t>)</a:t>
          </a:r>
          <a:r>
            <a:rPr lang="hi-IN" sz="1300" b="1" kern="1200" dirty="0">
              <a:solidFill>
                <a:schemeClr val="bg1"/>
              </a:solidFill>
            </a:rPr>
            <a:t> के जरिये सीधे </a:t>
          </a:r>
          <a:r>
            <a:rPr lang="en-IN" sz="1300" b="1" kern="1200" dirty="0" err="1">
              <a:solidFill>
                <a:schemeClr val="bg1"/>
              </a:solidFill>
            </a:rPr>
            <a:t>CollabGEO</a:t>
          </a:r>
          <a:r>
            <a:rPr lang="en-IN" sz="1300" b="1" kern="1200" dirty="0">
              <a:solidFill>
                <a:schemeClr val="bg1"/>
              </a:solidFill>
            </a:rPr>
            <a:t> </a:t>
          </a:r>
          <a:r>
            <a:rPr lang="hi-IN" sz="1300" b="1" kern="1200" dirty="0">
              <a:solidFill>
                <a:schemeClr val="bg1"/>
              </a:solidFill>
            </a:rPr>
            <a:t>की इंटरैक्टिव विशेषताओं का उपयोग कर सकें।</a:t>
          </a:r>
          <a:endParaRPr lang="en-US" sz="1300" b="1" kern="1200" dirty="0">
            <a:solidFill>
              <a:schemeClr val="bg1"/>
            </a:solidFill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300" b="1" kern="1200" dirty="0">
              <a:solidFill>
                <a:srgbClr val="00B0F0"/>
              </a:solidFill>
            </a:rPr>
            <a:t>शिक्षकों को सक्षम करता है कि वे सक्षमतापूर्वक गतिशील ज्यामिति आरेख बना सकें, जो उनके शिक्षण सामग्री को आकर्षक दृश्यकर्मों के साथ सुधारता है।</a:t>
          </a:r>
          <a:endParaRPr lang="en-US" sz="1300" b="1" kern="1200" dirty="0">
            <a:solidFill>
              <a:srgbClr val="00B0F0"/>
            </a:solidFill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300" b="1" kern="1200" dirty="0">
              <a:solidFill>
                <a:schemeClr val="bg2">
                  <a:lumMod val="50000"/>
                </a:schemeClr>
              </a:solidFill>
            </a:rPr>
            <a:t>छात्र इस इंटरैक्टिव शिक्षा अनुभव से लाभान्वित होते हैं, जिससे उन्हें ज्यामिति सिद्धांतों की गहरी समझ में मदद मिलती है।</a:t>
          </a:r>
          <a:endParaRPr lang="en-US" sz="1300" b="1" kern="1200" dirty="0">
            <a:solidFill>
              <a:schemeClr val="bg1"/>
            </a:solidFill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 err="1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CollabGEO</a:t>
          </a:r>
          <a:r>
            <a:rPr lang="en-IN" sz="1300" b="1" kern="1200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 </a:t>
          </a:r>
          <a:r>
            <a:rPr lang="hi-IN" sz="13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का </a:t>
          </a:r>
          <a:r>
            <a:rPr lang="en-IN" sz="1300" b="1" kern="1200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DIKSHA </a:t>
          </a:r>
          <a:r>
            <a:rPr lang="hi-IN" sz="13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के साथ यह सम्मिलन गणित में गहरी शिक्षा को प्रोत्साहित करने वाले सहयोगी और इंटरैक्टिव उपकरण प्रदान करके शिक्षात्मक माहौल को सुधारता है।</a:t>
          </a:r>
          <a:endParaRPr lang="en-US" sz="1300" b="1" kern="1200" dirty="0">
            <a:solidFill>
              <a:schemeClr val="accent4">
                <a:lumMod val="60000"/>
                <a:lumOff val="40000"/>
              </a:schemeClr>
            </a:solidFill>
            <a:cs typeface="Helvetica" panose="020B0604020202020204" pitchFamily="34" charset="0"/>
          </a:endParaRPr>
        </a:p>
      </dsp:txBody>
      <dsp:txXfrm rot="10800000">
        <a:off x="3069933" y="866515"/>
        <a:ext cx="8343877" cy="4063481"/>
      </dsp:txXfrm>
    </dsp:sp>
    <dsp:sp modelId="{40E4C263-0818-4362-BFB5-083AF9A9E382}">
      <dsp:nvSpPr>
        <dsp:cNvPr id="0" name=""/>
        <dsp:cNvSpPr/>
      </dsp:nvSpPr>
      <dsp:spPr>
        <a:xfrm>
          <a:off x="540009" y="863996"/>
          <a:ext cx="4063481" cy="406348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FE614-C123-49C1-B236-5EF7E9E25D67}">
      <dsp:nvSpPr>
        <dsp:cNvPr id="0" name=""/>
        <dsp:cNvSpPr/>
      </dsp:nvSpPr>
      <dsp:spPr>
        <a:xfrm>
          <a:off x="0" y="58227"/>
          <a:ext cx="5174143" cy="7601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300" kern="1200" dirty="0"/>
            <a:t>शिक्षकों/छात्रों के ऑनलाइन सत्र </a:t>
          </a:r>
          <a:r>
            <a:rPr lang="hi-IN" sz="1600" b="1" kern="1200" dirty="0">
              <a:solidFill>
                <a:schemeClr val="bg2"/>
              </a:solidFill>
            </a:rPr>
            <a:t>यथार्थ समय सहयोग</a:t>
          </a:r>
          <a:r>
            <a:rPr lang="en-US" sz="1600" b="1" kern="1200" dirty="0">
              <a:solidFill>
                <a:schemeClr val="bg2"/>
              </a:solidFill>
            </a:rPr>
            <a:t>  </a:t>
          </a:r>
          <a:r>
            <a:rPr lang="hi-IN" sz="1300" kern="1200" dirty="0"/>
            <a:t>सुविधा का उपयोग करके किए जा सकते हैं</a:t>
          </a:r>
          <a:endParaRPr lang="en-IN" sz="1300" kern="1200" dirty="0"/>
        </a:p>
      </dsp:txBody>
      <dsp:txXfrm>
        <a:off x="37107" y="95334"/>
        <a:ext cx="5099929" cy="685920"/>
      </dsp:txXfrm>
    </dsp:sp>
    <dsp:sp modelId="{A94D7D97-DC79-4C49-A38F-4518A77D305A}">
      <dsp:nvSpPr>
        <dsp:cNvPr id="0" name=""/>
        <dsp:cNvSpPr/>
      </dsp:nvSpPr>
      <dsp:spPr>
        <a:xfrm>
          <a:off x="0" y="847161"/>
          <a:ext cx="5174143" cy="760134"/>
        </a:xfrm>
        <a:prstGeom prst="roundRect">
          <a:avLst/>
        </a:prstGeom>
        <a:gradFill rotWithShape="0">
          <a:gsLst>
            <a:gs pos="0">
              <a:schemeClr val="accent3">
                <a:hueOff val="-1254431"/>
                <a:satOff val="11063"/>
                <a:lumOff val="2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254431"/>
                <a:satOff val="11063"/>
                <a:lumOff val="2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254431"/>
                <a:satOff val="11063"/>
                <a:lumOff val="2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solidFill>
                <a:schemeClr val="bg1"/>
              </a:solidFill>
            </a:rPr>
            <a:t>द्विभाषी यूजर इंटरफेस </a:t>
          </a:r>
          <a:r>
            <a:rPr lang="hi-IN" sz="1300" kern="1200" dirty="0"/>
            <a:t>के साथ</a:t>
          </a:r>
          <a:r>
            <a:rPr lang="en-US" sz="1300" kern="1200" dirty="0"/>
            <a:t> </a:t>
          </a:r>
          <a:r>
            <a:rPr lang="hi-IN" sz="1300" kern="1200" dirty="0"/>
            <a:t>इसमें</a:t>
          </a:r>
          <a:r>
            <a:rPr lang="en-US" sz="1300" kern="1200" dirty="0"/>
            <a:t> </a:t>
          </a:r>
          <a:r>
            <a:rPr lang="hi-IN" sz="1300" kern="1200" dirty="0"/>
            <a:t>सरल, प्रतिक्रियाशील और उपयोगकर्ता के अनुकूल डिजाइन</a:t>
          </a:r>
          <a:r>
            <a:rPr lang="en-US" sz="1300" kern="1200" dirty="0"/>
            <a:t> </a:t>
          </a:r>
          <a:r>
            <a:rPr lang="hi-IN" sz="1300" kern="1200" dirty="0"/>
            <a:t>दिया गया है</a:t>
          </a:r>
          <a:endParaRPr lang="en-IN" sz="1300" b="1" kern="1200" dirty="0"/>
        </a:p>
      </dsp:txBody>
      <dsp:txXfrm>
        <a:off x="37107" y="884268"/>
        <a:ext cx="5099929" cy="685920"/>
      </dsp:txXfrm>
    </dsp:sp>
    <dsp:sp modelId="{69A76F90-040A-4438-AF6A-C227E1A3B9A7}">
      <dsp:nvSpPr>
        <dsp:cNvPr id="0" name=""/>
        <dsp:cNvSpPr/>
      </dsp:nvSpPr>
      <dsp:spPr>
        <a:xfrm>
          <a:off x="0" y="1636096"/>
          <a:ext cx="5174143" cy="760134"/>
        </a:xfrm>
        <a:prstGeom prst="roundRect">
          <a:avLst/>
        </a:prstGeom>
        <a:gradFill rotWithShape="0">
          <a:gsLst>
            <a:gs pos="0">
              <a:schemeClr val="accent3">
                <a:hueOff val="-2508862"/>
                <a:satOff val="22126"/>
                <a:lumOff val="4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08862"/>
                <a:satOff val="22126"/>
                <a:lumOff val="4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08862"/>
                <a:satOff val="22126"/>
                <a:lumOff val="4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/>
            <a:t>कोलैबजीओ उपकरण कक्षा 6 से 10 तक के </a:t>
          </a:r>
          <a:r>
            <a:rPr lang="en-IN" sz="1600" b="1" kern="1200" dirty="0"/>
            <a:t>NCERT </a:t>
          </a:r>
          <a:r>
            <a:rPr lang="hi-IN" sz="1600" b="1" kern="1200" dirty="0"/>
            <a:t>पाठ्यक्रम </a:t>
          </a:r>
          <a:r>
            <a:rPr lang="hi-IN" sz="1400" kern="1200" dirty="0"/>
            <a:t>के अनुरूप है।</a:t>
          </a:r>
          <a:endParaRPr lang="en-IN" sz="1400" b="1" kern="1200" dirty="0"/>
        </a:p>
      </dsp:txBody>
      <dsp:txXfrm>
        <a:off x="37107" y="1673203"/>
        <a:ext cx="5099929" cy="685920"/>
      </dsp:txXfrm>
    </dsp:sp>
    <dsp:sp modelId="{F7528177-669F-4F51-89F9-1BA30CA3EF08}">
      <dsp:nvSpPr>
        <dsp:cNvPr id="0" name=""/>
        <dsp:cNvSpPr/>
      </dsp:nvSpPr>
      <dsp:spPr>
        <a:xfrm>
          <a:off x="0" y="2425030"/>
          <a:ext cx="5174143" cy="760134"/>
        </a:xfrm>
        <a:prstGeom prst="roundRect">
          <a:avLst/>
        </a:prstGeom>
        <a:gradFill rotWithShape="0">
          <a:gsLst>
            <a:gs pos="0">
              <a:schemeClr val="accent3">
                <a:hueOff val="-3763293"/>
                <a:satOff val="33188"/>
                <a:lumOff val="7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763293"/>
                <a:satOff val="33188"/>
                <a:lumOff val="7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763293"/>
                <a:satOff val="33188"/>
                <a:lumOff val="7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300" kern="1200" dirty="0"/>
            <a:t>एक </a:t>
          </a:r>
          <a:r>
            <a:rPr lang="hi-IN" sz="1600" b="1" kern="1200" dirty="0"/>
            <a:t>स्वदेशी उपकरण </a:t>
          </a:r>
          <a:r>
            <a:rPr lang="hi-IN" sz="1300" kern="1200" dirty="0"/>
            <a:t>जिसे वर्धित और अनुकूलित किया जा सकता है</a:t>
          </a:r>
          <a:endParaRPr lang="en-IN" sz="1300" kern="1200" dirty="0"/>
        </a:p>
      </dsp:txBody>
      <dsp:txXfrm>
        <a:off x="37107" y="2462137"/>
        <a:ext cx="5099929" cy="685920"/>
      </dsp:txXfrm>
    </dsp:sp>
    <dsp:sp modelId="{12DA5E5D-25B6-402B-8F47-F522D782790C}">
      <dsp:nvSpPr>
        <dsp:cNvPr id="0" name=""/>
        <dsp:cNvSpPr/>
      </dsp:nvSpPr>
      <dsp:spPr>
        <a:xfrm>
          <a:off x="0" y="3213964"/>
          <a:ext cx="5174143" cy="760134"/>
        </a:xfrm>
        <a:prstGeom prst="roundRect">
          <a:avLst/>
        </a:prstGeom>
        <a:gradFill rotWithShape="0">
          <a:gsLst>
            <a:gs pos="0">
              <a:schemeClr val="accent3">
                <a:hueOff val="-5017724"/>
                <a:satOff val="44251"/>
                <a:lumOff val="9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17724"/>
                <a:satOff val="44251"/>
                <a:lumOff val="9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17724"/>
                <a:satOff val="44251"/>
                <a:lumOff val="9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300" b="1" kern="1200" dirty="0"/>
            <a:t>एप्लिकेशन को बेहतर ढंग से समझने के लिए </a:t>
          </a:r>
          <a:r>
            <a:rPr lang="hi-IN" sz="1600" b="1" kern="1200" dirty="0"/>
            <a:t>द्विभाषी उपयोगकर्ता </a:t>
          </a:r>
          <a:r>
            <a:rPr lang="hi-IN" sz="1300" b="1" kern="1200" dirty="0"/>
            <a:t>मार्गदर्शिका उपलब्ध है</a:t>
          </a:r>
          <a:endParaRPr lang="en-IN" sz="1300" kern="1200" dirty="0"/>
        </a:p>
      </dsp:txBody>
      <dsp:txXfrm>
        <a:off x="37107" y="3251071"/>
        <a:ext cx="5099929" cy="685920"/>
      </dsp:txXfrm>
    </dsp:sp>
    <dsp:sp modelId="{EC20F802-B41D-449D-A4FE-D21FEF02896F}">
      <dsp:nvSpPr>
        <dsp:cNvPr id="0" name=""/>
        <dsp:cNvSpPr/>
      </dsp:nvSpPr>
      <dsp:spPr>
        <a:xfrm>
          <a:off x="0" y="4002899"/>
          <a:ext cx="5174143" cy="76013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300" b="1" kern="1200" dirty="0"/>
            <a:t>सीमित इंटरनेट कनेक्टिविटी की स्थिति में ऑफ़लाइन मोड में भी काम करता है</a:t>
          </a:r>
          <a:endParaRPr lang="en-IN" sz="1300" b="1" kern="1200" dirty="0"/>
        </a:p>
      </dsp:txBody>
      <dsp:txXfrm>
        <a:off x="37107" y="4040006"/>
        <a:ext cx="5099929" cy="68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390D47-C38B-82AE-2D3C-063804135E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0493-7057-25A7-8EA1-BC2DEE64F1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94031-D896-42C3-A32B-987BC5E75020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4F58F-5055-740B-2AAF-6BC27F6B27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B9B89-0F60-39D8-70AA-05A77981DB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098-6DE1-418C-A328-5B787FAA14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66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DF1C740-1873-443E-B2A5-9FAB51F3F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5A16562-9230-41B8-AAE7-89F20E00BC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F8EA00D-C7E4-4866-BA44-3A37586C9A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3E6D409-EB52-48C0-AD01-955998BC6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15D60E8-0430-4FDB-A367-F16D8A4FE4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CFE56C7-0DEF-47A5-A874-56B10D485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C25AF7-67A1-450D-8908-E2B53CD0A3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BF50D53-39DF-4730-9FAD-ABD3843C6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E4DB19F-0394-4641-A873-0CCB6125B9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A08322A-DE05-406F-9788-AB717D6B3F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D957782-EAB9-48B2-AD8F-64E4B18EC8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AE580E1-7B39-4DBD-8FF3-11EDB44ACE37}" type="datetime1">
              <a:rPr lang="en-US" smtClean="0"/>
              <a:t>6/21/2024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CollabGEO Web Application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2E12AEA-888B-453C-BB1F-CFD5F985B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08E5A34-B3AD-460A-8454-88C84682C2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7FA6C-FEEF-44CA-BE31-5CFB326C6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collabcad@nic.in" TargetMode="External"/><Relationship Id="rId3" Type="http://schemas.openxmlformats.org/officeDocument/2006/relationships/hyperlink" Target="https://collabgeo.nic.in/" TargetMode="External"/><Relationship Id="rId7" Type="http://schemas.openxmlformats.org/officeDocument/2006/relationships/hyperlink" Target="https://x.com/NICMeity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nationalinformaticscentre" TargetMode="External"/><Relationship Id="rId5" Type="http://schemas.openxmlformats.org/officeDocument/2006/relationships/hyperlink" Target="https://www.facebook.com/NICIndia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ic.in/products/collabgeo/" TargetMode="Externa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4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316" y="5221224"/>
            <a:ext cx="4686716" cy="996696"/>
          </a:xfrm>
        </p:spPr>
        <p:txBody>
          <a:bodyPr>
            <a:normAutofit/>
          </a:bodyPr>
          <a:lstStyle/>
          <a:p>
            <a:pPr algn="just"/>
            <a:r>
              <a:rPr lang="hi-IN" dirty="0">
                <a:solidFill>
                  <a:srgbClr val="FFFFFF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दीक्षा  पर ज्यामिति पढ़ाने में कोलैब जियो टूल का लाभ उठाना । </a:t>
            </a:r>
            <a:endParaRPr lang="en-US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1F19A7-562E-662C-7533-6D31B6AD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70EE1B-F0F1-F0C0-B6AA-054AF63B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7E8175-8871-E6B6-328D-B225B552A5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0728" y="3070050"/>
            <a:ext cx="6765304" cy="1941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4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A229B64-212F-78A2-B0BD-2D01D6615EF0}"/>
              </a:ext>
            </a:extLst>
          </p:cNvPr>
          <p:cNvSpPr/>
          <p:nvPr/>
        </p:nvSpPr>
        <p:spPr>
          <a:xfrm>
            <a:off x="388689" y="904088"/>
            <a:ext cx="1988191" cy="82212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मेन्यू पट्टी </a:t>
            </a:r>
            <a:endParaRPr lang="en-IN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C63D09-012C-0678-2125-C9828C694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86" y="136525"/>
            <a:ext cx="1429245" cy="13321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B3ECAF-ACBB-CD19-8BD2-2E9283965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4" y="1542842"/>
            <a:ext cx="1533737" cy="1205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6820CD-3CD5-923A-623C-0152BF982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17" y="136525"/>
            <a:ext cx="3352545" cy="15704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F80DE6-EDF5-43B2-6874-644A90973E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92" y="136525"/>
            <a:ext cx="1449215" cy="1332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7E1068BE-B008-6888-B3F1-D021B90A1165}"/>
              </a:ext>
            </a:extLst>
          </p:cNvPr>
          <p:cNvSpPr/>
          <p:nvPr/>
        </p:nvSpPr>
        <p:spPr>
          <a:xfrm>
            <a:off x="388690" y="4299586"/>
            <a:ext cx="1988191" cy="82212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साइड टूल पट्टी</a:t>
            </a:r>
            <a:endParaRPr lang="en-IN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79A77F-3226-8EAF-E390-749E5F23B5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08" y="3176504"/>
            <a:ext cx="2456741" cy="818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60820C-1B64-37AF-FBC5-08F1D193C2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08" y="4147808"/>
            <a:ext cx="2462791" cy="1209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5E7270-0D56-4A85-3C86-504D7A297B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05" y="5481539"/>
            <a:ext cx="2457944" cy="773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6D0879A-13E8-0B1E-1D90-8F1F41EA8D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16" y="4294860"/>
            <a:ext cx="3089953" cy="915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9CD1AEB-B91B-C81A-9A41-02BBB01286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56" y="5421556"/>
            <a:ext cx="2618383" cy="8339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626C8-F5A0-4F7A-B793-A2C3AC8A75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19" y="3176503"/>
            <a:ext cx="3011128" cy="965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8CD0C1-2EA1-F6B1-529D-54CF114659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57" y="114483"/>
            <a:ext cx="2330852" cy="1579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C9AA2-2563-E27F-881C-26156576B9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56" y="3176503"/>
            <a:ext cx="3077306" cy="965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A3673-FE57-F2B2-B28F-D1414D467D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19" y="4319853"/>
            <a:ext cx="2722621" cy="901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A229B64-212F-78A2-B0BD-2D01D6615EF0}"/>
              </a:ext>
            </a:extLst>
          </p:cNvPr>
          <p:cNvSpPr/>
          <p:nvPr/>
        </p:nvSpPr>
        <p:spPr>
          <a:xfrm>
            <a:off x="388690" y="400748"/>
            <a:ext cx="1102856" cy="530429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दृश्य </a:t>
            </a:r>
            <a:endParaRPr lang="en-IN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AA6FE-115F-3942-F2DE-80628E386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99" y="383970"/>
            <a:ext cx="2610603" cy="2813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C64025C-1CCB-9B8D-4F38-1B2E065737F4}"/>
              </a:ext>
            </a:extLst>
          </p:cNvPr>
          <p:cNvSpPr/>
          <p:nvPr/>
        </p:nvSpPr>
        <p:spPr>
          <a:xfrm>
            <a:off x="4840255" y="323444"/>
            <a:ext cx="2241004" cy="64000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अनुकूलित टूल पट्टी 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7269EE-4A37-C320-FD0C-1D762E763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023" y="406048"/>
            <a:ext cx="4186825" cy="474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D7E83E-0504-87E5-86A7-2A4689158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30" y="1106356"/>
            <a:ext cx="2460469" cy="5489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54B229E-1E0F-C3B9-0BC0-78E661DBC213}"/>
              </a:ext>
            </a:extLst>
          </p:cNvPr>
          <p:cNvSpPr/>
          <p:nvPr/>
        </p:nvSpPr>
        <p:spPr>
          <a:xfrm>
            <a:off x="5333971" y="3003259"/>
            <a:ext cx="2494128" cy="906011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मोबाईल फोन </a:t>
            </a:r>
            <a:r>
              <a:rPr lang="en-US" dirty="0"/>
              <a:t> [</a:t>
            </a:r>
            <a:r>
              <a:rPr lang="hi-IN" dirty="0"/>
              <a:t>प्रतिक्रियाशील दृश्य</a:t>
            </a:r>
            <a:r>
              <a:rPr lang="en-US" dirty="0"/>
              <a:t>]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508D8A-2DB2-FE4C-431C-00C8E6C42A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6" y="5162205"/>
            <a:ext cx="7806808" cy="365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CF8587B4-CF90-BEC0-0B47-359AEABED890}"/>
              </a:ext>
            </a:extLst>
          </p:cNvPr>
          <p:cNvSpPr/>
          <p:nvPr/>
        </p:nvSpPr>
        <p:spPr>
          <a:xfrm>
            <a:off x="3512540" y="3925959"/>
            <a:ext cx="1052119" cy="1031846"/>
          </a:xfrm>
          <a:prstGeom prst="flowChartOffpageConnector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/>
              <a:t>शीर्षक पट्टी 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C594125B-84C4-6C70-8270-EE12DBE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648" y="138826"/>
            <a:ext cx="5854815" cy="7839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i-IN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यथार्थ समय सहयोग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B8C82-58CD-5018-423E-36803F1E6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0" y="2327059"/>
            <a:ext cx="2062323" cy="428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70422-D350-DC77-C83A-543AAFFAF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44" y="2327059"/>
            <a:ext cx="1814434" cy="428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AAECAE4-3D6E-2724-DBC6-68B50060AAC3}"/>
              </a:ext>
            </a:extLst>
          </p:cNvPr>
          <p:cNvSpPr/>
          <p:nvPr/>
        </p:nvSpPr>
        <p:spPr>
          <a:xfrm>
            <a:off x="286577" y="530807"/>
            <a:ext cx="2165677" cy="1149291"/>
          </a:xfrm>
          <a:prstGeom prst="wedgeRectCallout">
            <a:avLst>
              <a:gd name="adj1" fmla="val 20451"/>
              <a:gd name="adj2" fmla="val 9898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यथार्थ</a:t>
            </a:r>
            <a:r>
              <a:rPr lang="en-IN" dirty="0"/>
              <a:t> </a:t>
            </a:r>
            <a:r>
              <a:rPr lang="hi-IN" dirty="0"/>
              <a:t>समय सहयोग के लिए सहयोग करें पर क्लिक करें</a:t>
            </a:r>
            <a:endParaRPr lang="en-IN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20C7E02-E129-CC36-02CB-3DBB252C612E}"/>
              </a:ext>
            </a:extLst>
          </p:cNvPr>
          <p:cNvSpPr/>
          <p:nvPr/>
        </p:nvSpPr>
        <p:spPr>
          <a:xfrm>
            <a:off x="3152305" y="2381798"/>
            <a:ext cx="733338" cy="31920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847F98-E9FB-CDD4-2292-EA1110FCAD94}"/>
              </a:ext>
            </a:extLst>
          </p:cNvPr>
          <p:cNvSpPr/>
          <p:nvPr/>
        </p:nvSpPr>
        <p:spPr>
          <a:xfrm>
            <a:off x="6479935" y="2381797"/>
            <a:ext cx="733338" cy="31920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0C6C8A-C415-1DB8-CCC7-9D56409BD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49" y="1307741"/>
            <a:ext cx="3217845" cy="2038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912810-52BB-9015-9669-77FC5795EA67}"/>
              </a:ext>
            </a:extLst>
          </p:cNvPr>
          <p:cNvSpPr/>
          <p:nvPr/>
        </p:nvSpPr>
        <p:spPr>
          <a:xfrm>
            <a:off x="723725" y="4224688"/>
            <a:ext cx="7670262" cy="11492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000" dirty="0"/>
              <a:t>ऑनलाइन सत्र में शामिल होने के लिए अन्य उपयोगकर्ताओं के साथ यथार्थ समय सहयोग के लिए उत्पन्न </a:t>
            </a:r>
            <a:r>
              <a:rPr lang="en-US" sz="2000" dirty="0"/>
              <a:t>URL </a:t>
            </a:r>
            <a:r>
              <a:rPr lang="hi-IN" sz="2000" dirty="0"/>
              <a:t>साझा करें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0958173-280F-E9D4-CC35-920FAC6CA8A3}"/>
              </a:ext>
            </a:extLst>
          </p:cNvPr>
          <p:cNvSpPr/>
          <p:nvPr/>
        </p:nvSpPr>
        <p:spPr>
          <a:xfrm rot="7106472">
            <a:off x="7261375" y="3668432"/>
            <a:ext cx="733338" cy="31920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F7E10-AF00-4838-AC38-DBCF98B1B3C0}"/>
              </a:ext>
            </a:extLst>
          </p:cNvPr>
          <p:cNvSpPr txBox="1"/>
          <p:nvPr/>
        </p:nvSpPr>
        <p:spPr>
          <a:xfrm>
            <a:off x="10872623" y="2233622"/>
            <a:ext cx="90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400" b="1" dirty="0"/>
              <a:t>मेल भेजे </a:t>
            </a:r>
            <a:endParaRPr lang="en-IN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97F45-3231-415F-8FF2-6E07AED8D1AE}"/>
              </a:ext>
            </a:extLst>
          </p:cNvPr>
          <p:cNvSpPr txBox="1"/>
          <p:nvPr/>
        </p:nvSpPr>
        <p:spPr>
          <a:xfrm>
            <a:off x="10872623" y="2780504"/>
            <a:ext cx="127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400" b="1" dirty="0"/>
              <a:t>उपयोगकर्ताओं की संख्या</a:t>
            </a:r>
            <a:endParaRPr lang="en-IN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97AC0A-8529-4630-8062-C419E1CE74F4}"/>
              </a:ext>
            </a:extLst>
          </p:cNvPr>
          <p:cNvSpPr txBox="1"/>
          <p:nvPr/>
        </p:nvSpPr>
        <p:spPr>
          <a:xfrm>
            <a:off x="10846172" y="1471297"/>
            <a:ext cx="139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400" b="1" dirty="0"/>
              <a:t>उपयोगकर्ताओं को आमंत्रित करें</a:t>
            </a:r>
            <a:r>
              <a:rPr lang="en-IN" sz="1400" b="1" dirty="0"/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B6F836-EB7C-B657-94F2-C0E63ADB0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83" y="338145"/>
            <a:ext cx="9528263" cy="4922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38F751-6ED7-181E-7344-253D05E557D8}"/>
              </a:ext>
            </a:extLst>
          </p:cNvPr>
          <p:cNvSpPr/>
          <p:nvPr/>
        </p:nvSpPr>
        <p:spPr>
          <a:xfrm>
            <a:off x="2258459" y="5497417"/>
            <a:ext cx="7954178" cy="72711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i="1" dirty="0"/>
              <a:t>यथार्थ समय सहयोग के दौरान ज्यामिति का स्वचालित रंग</a:t>
            </a:r>
            <a:endParaRPr lang="en-IN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8349E16-891C-4756-9D67-FC9605359CC5}"/>
              </a:ext>
            </a:extLst>
          </p:cNvPr>
          <p:cNvSpPr/>
          <p:nvPr/>
        </p:nvSpPr>
        <p:spPr>
          <a:xfrm>
            <a:off x="2357306" y="3924370"/>
            <a:ext cx="1681294" cy="872455"/>
          </a:xfrm>
          <a:prstGeom prst="wedgeRectCallout">
            <a:avLst>
              <a:gd name="adj1" fmla="val 13166"/>
              <a:gd name="adj2" fmla="val -1023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600" dirty="0"/>
              <a:t>पहले उपयोगकर्ता द्वारा बनाई गई ज्यामिति</a:t>
            </a:r>
            <a:endParaRPr lang="en-IN" sz="1600" dirty="0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911BCA1-F275-C44A-59ED-7AA335DE60E5}"/>
              </a:ext>
            </a:extLst>
          </p:cNvPr>
          <p:cNvSpPr/>
          <p:nvPr/>
        </p:nvSpPr>
        <p:spPr>
          <a:xfrm>
            <a:off x="8684544" y="3112315"/>
            <a:ext cx="1943011" cy="629175"/>
          </a:xfrm>
          <a:prstGeom prst="wedgeRectCallout">
            <a:avLst>
              <a:gd name="adj1" fmla="val -49404"/>
              <a:gd name="adj2" fmla="val -10096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1400" dirty="0"/>
              <a:t>दूसरे उपयोगकर्ता द्वारा बनाई गई ज्यामिति</a:t>
            </a:r>
            <a:endParaRPr lang="en-IN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C594125B-84C4-6C70-8270-EE12DBE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44" y="127304"/>
            <a:ext cx="11426511" cy="102045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CollabGEO</a:t>
            </a:r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i-IN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की </a:t>
            </a:r>
            <a:r>
              <a:rPr lang="en-US" sz="3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NCERT</a:t>
            </a:r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i-IN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गणित (कक्षा 6-10) पाठ्यक्रम के साथ तुलना</a:t>
            </a:r>
            <a:endParaRPr lang="en-US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E5996-D97B-C878-F9EC-DFBC0E8F5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1" y="1206544"/>
            <a:ext cx="3192779" cy="3689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4A88C-E24D-5289-585B-D715F065D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71" y="1199570"/>
            <a:ext cx="4191229" cy="1036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4D1C2-D879-D341-5643-3BB16D544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71" y="2236123"/>
            <a:ext cx="4206387" cy="14297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6A803-52A5-F4A1-2C5D-6D85BED62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11" y="1188205"/>
            <a:ext cx="4140083" cy="12435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376699-DEB9-5A55-D150-7BE7226EE0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3" y="2535382"/>
            <a:ext cx="4114082" cy="38905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050E42-1841-D259-9D8E-28B56BBECF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15" y="3741468"/>
            <a:ext cx="4145989" cy="2716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2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52A7F6-B7B5-7E59-6845-BD9433697330}"/>
              </a:ext>
            </a:extLst>
          </p:cNvPr>
          <p:cNvSpPr txBox="1"/>
          <p:nvPr/>
        </p:nvSpPr>
        <p:spPr>
          <a:xfrm>
            <a:off x="1266358" y="1415182"/>
            <a:ext cx="9659284" cy="432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ज्यामिति 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निर्माण उपकरण 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जैसे बिंदु, रेखा, वृत्त, </a:t>
            </a: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बहुभुज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, अंडाकार, त्रिकोण, </a:t>
            </a: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बहुरेखा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आदि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टेक्स्ट के रूप में </a:t>
            </a: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कैनवास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पर </a:t>
            </a:r>
            <a:r>
              <a:rPr lang="hi-IN" sz="1600" b="1" i="0" dirty="0" err="1">
                <a:solidFill>
                  <a:srgbClr val="111111"/>
                </a:solidFill>
                <a:effectLst/>
                <a:latin typeface="-apple-system"/>
              </a:rPr>
              <a:t>एनोटेशन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जोड़े जा सकते हैं 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लंबाई, </a:t>
            </a: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त्रिज्य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, क्षेत्रफल और परिधि जैसे 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मापन उपकरण </a:t>
            </a:r>
            <a:endParaRPr lang="en-US" sz="1600" b="1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मुक्तहस्त रेखाचित्र (</a:t>
            </a:r>
            <a:r>
              <a:rPr lang="hi-IN" sz="1600" b="1" i="0" dirty="0" err="1">
                <a:solidFill>
                  <a:srgbClr val="111111"/>
                </a:solidFill>
                <a:effectLst/>
                <a:latin typeface="-apple-system"/>
              </a:rPr>
              <a:t>कर्व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) 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वेब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पृष्ठ टेक्स्ट के लिए विभिन्न </a:t>
            </a:r>
            <a:r>
              <a:rPr lang="hi-IN" sz="1600" b="1" i="0" dirty="0" err="1">
                <a:solidFill>
                  <a:srgbClr val="111111"/>
                </a:solidFill>
                <a:effectLst/>
                <a:latin typeface="-apple-system"/>
              </a:rPr>
              <a:t>फ़ॉन्ट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hi-IN" sz="1600" b="1" i="0" dirty="0" err="1">
                <a:solidFill>
                  <a:srgbClr val="111111"/>
                </a:solidFill>
                <a:effectLst/>
                <a:latin typeface="-apple-system"/>
              </a:rPr>
              <a:t>फैमिली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endParaRPr lang="en-US" sz="1600" b="1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अन्य उपयोगकर्ताओं के साथ वास्तविक समय में 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सहयोग सत्र </a:t>
            </a:r>
            <a:endParaRPr lang="en-US" sz="1600" b="1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निर्मित ज्यामिति को एक </a:t>
            </a:r>
            <a:r>
              <a:rPr lang="en-US" sz="1600" b="1" i="0" dirty="0">
                <a:solidFill>
                  <a:srgbClr val="111111"/>
                </a:solidFill>
                <a:effectLst/>
                <a:latin typeface="-apple-system"/>
              </a:rPr>
              <a:t>CGJ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 फ़ाइल 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के रूप में सहेजा जा सकता है 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सहेजी गई </a:t>
            </a:r>
            <a:r>
              <a:rPr lang="en-US" sz="1600" b="1" i="0" dirty="0" err="1">
                <a:solidFill>
                  <a:srgbClr val="111111"/>
                </a:solidFill>
                <a:effectLst/>
                <a:latin typeface="-apple-system"/>
              </a:rPr>
              <a:t>CGJ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फ़ाइल को कैनवास पर फिर से लोड किया जा सकता है 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IN" sz="1600" b="1" i="0" dirty="0">
                <a:solidFill>
                  <a:srgbClr val="111111"/>
                </a:solidFill>
                <a:effectLst/>
                <a:latin typeface="-apple-system"/>
              </a:rPr>
              <a:t>SVG</a:t>
            </a:r>
            <a:r>
              <a:rPr lang="en-IN" sz="16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प्रारूप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में एक छवि फ़ाइल को आयात / निर्यात करें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कैनवास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को प्रिंट करने के लिए 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प्रिंट सुविधा 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उपलब्ध है 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मेल के माध्यम से 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सहयोग </a:t>
            </a:r>
            <a:r>
              <a:rPr lang="en-IN" sz="1600" b="1" i="0" dirty="0">
                <a:solidFill>
                  <a:srgbClr val="111111"/>
                </a:solidFill>
                <a:effectLst/>
                <a:latin typeface="-apple-system"/>
              </a:rPr>
              <a:t>URL 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साझा किया जा सकता है </a:t>
            </a:r>
            <a:endParaRPr lang="en-US" sz="16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बहुभाषी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(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अंग्रेजी और हिंदी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) उपयोगकर्ता </a:t>
            </a: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मार्गदर्शिका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त्वरित संदर्भ </a:t>
            </a:r>
            <a:r>
              <a:rPr lang="hi-IN" sz="1600" b="0" i="0" dirty="0" err="1">
                <a:solidFill>
                  <a:srgbClr val="111111"/>
                </a:solidFill>
                <a:effectLst/>
                <a:latin typeface="-apple-system"/>
              </a:rPr>
              <a:t>वेब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 / </a:t>
            </a:r>
            <a:r>
              <a:rPr lang="en-IN" sz="1600" b="1" i="0" dirty="0">
                <a:solidFill>
                  <a:srgbClr val="111111"/>
                </a:solidFill>
                <a:effectLst/>
                <a:latin typeface="-apple-system"/>
              </a:rPr>
              <a:t>HTML 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और </a:t>
            </a:r>
            <a:r>
              <a:rPr lang="en-US" sz="1600" b="1" i="0" dirty="0">
                <a:solidFill>
                  <a:srgbClr val="111111"/>
                </a:solidFill>
                <a:effectLst/>
                <a:latin typeface="-apple-system"/>
              </a:rPr>
              <a:t>PDF</a:t>
            </a:r>
            <a:r>
              <a:rPr lang="hi-IN" sz="1600" b="1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hi-IN" sz="1600" b="0" i="0" dirty="0">
                <a:solidFill>
                  <a:srgbClr val="111111"/>
                </a:solidFill>
                <a:effectLst/>
                <a:latin typeface="-apple-system"/>
              </a:rPr>
              <a:t>गाइड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594125B-84C4-6C70-8270-EE12DBE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870" y="356478"/>
            <a:ext cx="3704259" cy="783963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i-IN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मुख्य विशेषताएँ</a:t>
            </a:r>
          </a:p>
        </p:txBody>
      </p:sp>
    </p:spTree>
    <p:extLst>
      <p:ext uri="{BB962C8B-B14F-4D97-AF65-F5344CB8AC3E}">
        <p14:creationId xmlns:p14="http://schemas.microsoft.com/office/powerpoint/2010/main" val="42654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i-IN" sz="6600" b="0" i="0" dirty="0">
                <a:effectLst/>
                <a:latin typeface="-apple-system"/>
              </a:rPr>
              <a:t>धन्यवाद</a:t>
            </a:r>
            <a:endParaRPr lang="en-US" sz="16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23A2609-D257-4B3B-B1BA-BF7939B57122}" type="datetime1">
              <a:rPr lang="en-US" noProof="0" smtClean="0"/>
              <a:t>6/21/2024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 err="1"/>
              <a:t>CollabGEO</a:t>
            </a:r>
            <a:r>
              <a:rPr lang="en-US" noProof="0" dirty="0"/>
              <a:t> Web Application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47700-EC8C-6353-F7D0-E054AE56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22" y="1397278"/>
            <a:ext cx="2332970" cy="644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ED7D3-D15D-5BD6-343E-BC91808BDAF9}"/>
              </a:ext>
            </a:extLst>
          </p:cNvPr>
          <p:cNvSpPr txBox="1"/>
          <p:nvPr/>
        </p:nvSpPr>
        <p:spPr>
          <a:xfrm>
            <a:off x="4239211" y="5437743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Copyright © 2023  - Education Projects Division, NIC (</a:t>
            </a:r>
            <a:r>
              <a:rPr lang="en-IN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Hqrs</a:t>
            </a: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), New Delhi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1D922-CFCE-CE32-EE9B-FEF23BF1464C}"/>
              </a:ext>
            </a:extLst>
          </p:cNvPr>
          <p:cNvSpPr txBox="1"/>
          <p:nvPr/>
        </p:nvSpPr>
        <p:spPr>
          <a:xfrm>
            <a:off x="5550946" y="2621727"/>
            <a:ext cx="64007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i="0" dirty="0" err="1">
                <a:solidFill>
                  <a:srgbClr val="111111"/>
                </a:solidFill>
                <a:effectLst/>
                <a:latin typeface="-apple-system"/>
              </a:rPr>
              <a:t>वेब</a:t>
            </a:r>
            <a:r>
              <a:rPr lang="hi-IN" sz="2000" b="1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hi-IN" sz="2000" b="1" i="0" dirty="0" err="1">
                <a:solidFill>
                  <a:srgbClr val="111111"/>
                </a:solidFill>
                <a:effectLst/>
                <a:latin typeface="-apple-system"/>
              </a:rPr>
              <a:t>लिंक्स</a:t>
            </a:r>
            <a:endParaRPr lang="en-US" sz="2000" b="1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3"/>
              </a:rPr>
              <a:t>https://collabgeo.nic.in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4"/>
              </a:rPr>
              <a:t>https://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4"/>
              </a:rPr>
              <a:t>www.nic.in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4"/>
              </a:rPr>
              <a:t>/products/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4"/>
              </a:rPr>
              <a:t>collabgeo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4"/>
              </a:rPr>
              <a:t>/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endParaRPr lang="en-IN" sz="1400" b="1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hi-IN" sz="2000" b="1" i="0" dirty="0" err="1">
                <a:solidFill>
                  <a:srgbClr val="111111"/>
                </a:solidFill>
                <a:effectLst/>
                <a:latin typeface="-apple-system"/>
              </a:rPr>
              <a:t>सोशल</a:t>
            </a:r>
            <a:r>
              <a:rPr lang="hi-IN" sz="2000" b="1" i="0" dirty="0">
                <a:solidFill>
                  <a:srgbClr val="111111"/>
                </a:solidFill>
                <a:effectLst/>
                <a:latin typeface="-apple-system"/>
              </a:rPr>
              <a:t> मीडिया</a:t>
            </a:r>
            <a:endParaRPr lang="en-US" sz="2000" b="1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5"/>
              </a:rPr>
              <a:t>https://www.facebook.com/NICIndia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6"/>
              </a:rPr>
              <a:t>https://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6"/>
              </a:rPr>
              <a:t>www.youtube.com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6"/>
              </a:rPr>
              <a:t>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6"/>
              </a:rPr>
              <a:t>nationalinformaticscentre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7"/>
              </a:rPr>
              <a:t>https://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7"/>
              </a:rPr>
              <a:t>x.com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7"/>
              </a:rPr>
              <a:t>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7"/>
              </a:rPr>
              <a:t>NICMeity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endParaRPr lang="en-IN" sz="1400" b="1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hi-IN" sz="2000" b="1" dirty="0">
                <a:solidFill>
                  <a:srgbClr val="111111"/>
                </a:solidFill>
                <a:latin typeface="-apple-system"/>
              </a:rPr>
              <a:t>प्रश्न और प्रतिक्रिया के </a:t>
            </a:r>
            <a:r>
              <a:rPr lang="hi-IN" sz="2000" b="1" i="0" dirty="0">
                <a:effectLst/>
                <a:latin typeface="-apple-system"/>
              </a:rPr>
              <a:t>लिए </a:t>
            </a:r>
            <a:endParaRPr lang="en-US" sz="2000" b="1" i="0" dirty="0">
              <a:effectLst/>
              <a:latin typeface="-apple-system"/>
            </a:endParaRP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8"/>
              </a:rPr>
              <a:t>collabcad@nic.in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endParaRPr lang="en-IN" sz="1400" b="1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en-IN" sz="2000" b="1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en-IN" sz="20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73C406-07BA-7B81-BF9F-C40EA19ED7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7306" y="1366966"/>
            <a:ext cx="1469611" cy="646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51" y="1081704"/>
            <a:ext cx="1077958" cy="10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9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कार्यसूची</a:t>
            </a:r>
            <a:r>
              <a:rPr lang="hi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02" y="2241513"/>
            <a:ext cx="5613166" cy="302913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परिचय </a:t>
            </a:r>
            <a:endParaRPr lang="en-IN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IN" dirty="0" err="1">
                <a:latin typeface="Mangal" panose="02040503050203030202" pitchFamily="18" charset="0"/>
                <a:cs typeface="Mangal" panose="02040503050203030202" pitchFamily="18" charset="0"/>
              </a:rPr>
              <a:t>DIKSHA</a:t>
            </a:r>
            <a:r>
              <a:rPr lang="en-IN" dirty="0"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के साथ </a:t>
            </a:r>
            <a:r>
              <a:rPr lang="en-IN" dirty="0" err="1">
                <a:latin typeface="Mangal" panose="02040503050203030202" pitchFamily="18" charset="0"/>
                <a:cs typeface="Mangal" panose="02040503050203030202" pitchFamily="18" charset="0"/>
              </a:rPr>
              <a:t>CollabGEO</a:t>
            </a:r>
            <a:r>
              <a:rPr lang="en-IN" dirty="0"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लाभ </a:t>
            </a:r>
            <a:endParaRPr lang="en-IN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उद्देश्य </a:t>
            </a:r>
            <a:endParaRPr lang="en-IN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उपयोगकर्ता इंटरफ़ेस </a:t>
            </a:r>
            <a:endParaRPr lang="en-IN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यथार्थ समय सहयोग</a:t>
            </a:r>
            <a:endParaRPr lang="en-IN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एनसीईआरटी पाठ्यक्रम का पालन करना </a:t>
            </a:r>
            <a:endParaRPr lang="en-IN" dirty="0"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i-IN" dirty="0">
                <a:latin typeface="Mangal" panose="02040503050203030202" pitchFamily="18" charset="0"/>
                <a:cs typeface="Mangal" panose="02040503050203030202" pitchFamily="18" charset="0"/>
              </a:rPr>
              <a:t>मुख्य विशेषताएं</a:t>
            </a:r>
            <a:endParaRPr lang="en-US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</a:t>
            </a:r>
            <a:r>
              <a:rPr lang="hi-IN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वेब एप्लिकेशन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0E2C3-9182-52E8-A94F-8E8FF069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F75FA-E4AA-EC68-E6F1-44FAE1C02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4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815" y="168941"/>
            <a:ext cx="1902370" cy="673254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hi-IN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परिचय </a:t>
            </a:r>
            <a:endParaRPr lang="en-US" dirty="0">
              <a:solidFill>
                <a:schemeClr val="bg1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514E216-3112-BADB-1D67-89E3BB53B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4791" y="1959428"/>
            <a:ext cx="3266827" cy="3116247"/>
          </a:xfrm>
          <a:ln>
            <a:noFill/>
          </a:ln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</a:t>
            </a:r>
            <a:r>
              <a:rPr lang="hi-IN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वेब एप्लिकेशन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C5C20B-37DD-AB8D-809F-884D18CA9E37}"/>
              </a:ext>
            </a:extLst>
          </p:cNvPr>
          <p:cNvSpPr/>
          <p:nvPr/>
        </p:nvSpPr>
        <p:spPr>
          <a:xfrm>
            <a:off x="98414" y="1060069"/>
            <a:ext cx="8449869" cy="533690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</a:rPr>
              <a:t>CollabGEO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hi-IN" sz="2000" dirty="0">
                <a:solidFill>
                  <a:schemeClr val="bg1"/>
                </a:solidFill>
                <a:latin typeface="Helvetica" panose="020B0604020202020204" pitchFamily="34" charset="0"/>
              </a:rPr>
              <a:t>एक </a:t>
            </a:r>
            <a:r>
              <a:rPr lang="hi-IN" sz="2000" b="1" dirty="0">
                <a:solidFill>
                  <a:srgbClr val="FFFF00"/>
                </a:solidFill>
                <a:latin typeface="Helvetica" panose="020B0604020202020204" pitchFamily="34" charset="0"/>
              </a:rPr>
              <a:t>द्वि-आयामी इंटरैक्टिव वेब एप्लिकेशन है </a:t>
            </a:r>
            <a:r>
              <a:rPr lang="hi-IN" sz="2000" dirty="0">
                <a:solidFill>
                  <a:schemeClr val="bg1"/>
                </a:solidFill>
                <a:latin typeface="Helvetica" panose="020B0604020202020204" pitchFamily="34" charset="0"/>
              </a:rPr>
              <a:t>जो बुनियादी गणितीय ज्यामितीय अवधारणाओं को समझने और सिखाने के लिए बनाया गया है।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</a:rPr>
              <a:t>CollabGEO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hi-IN" sz="2000" dirty="0">
                <a:solidFill>
                  <a:schemeClr val="bg1"/>
                </a:solidFill>
                <a:latin typeface="Helvetica" panose="020B0604020202020204" pitchFamily="34" charset="0"/>
              </a:rPr>
              <a:t>को शिक्षा मंत्रालय की </a:t>
            </a:r>
            <a:r>
              <a:rPr lang="en-US" sz="2000" b="1" dirty="0">
                <a:solidFill>
                  <a:srgbClr val="FFFF00"/>
                </a:solidFill>
                <a:latin typeface="Helvetica" panose="020B0604020202020204" pitchFamily="34" charset="0"/>
              </a:rPr>
              <a:t>NDEAR </a:t>
            </a:r>
            <a:r>
              <a:rPr lang="hi-IN" sz="2000" b="1" dirty="0">
                <a:solidFill>
                  <a:srgbClr val="FFFF00"/>
                </a:solidFill>
                <a:latin typeface="Helvetica" panose="020B0604020202020204" pitchFamily="34" charset="0"/>
              </a:rPr>
              <a:t>और </a:t>
            </a:r>
            <a:r>
              <a:rPr lang="en-US" sz="2000" b="1" dirty="0">
                <a:solidFill>
                  <a:srgbClr val="FFFF00"/>
                </a:solidFill>
                <a:latin typeface="Helvetica" panose="020B0604020202020204" pitchFamily="34" charset="0"/>
              </a:rPr>
              <a:t>NEP 2020 </a:t>
            </a:r>
            <a:r>
              <a:rPr lang="hi-IN" sz="2000" b="1" dirty="0">
                <a:solidFill>
                  <a:srgbClr val="FFFF00"/>
                </a:solidFill>
                <a:latin typeface="Helvetica" panose="020B0604020202020204" pitchFamily="34" charset="0"/>
              </a:rPr>
              <a:t>नीतियों</a:t>
            </a:r>
            <a:r>
              <a:rPr lang="hi-IN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hi-IN" sz="2000" dirty="0">
                <a:solidFill>
                  <a:schemeClr val="bg1"/>
                </a:solidFill>
                <a:latin typeface="Helvetica" panose="020B0604020202020204" pitchFamily="34" charset="0"/>
              </a:rPr>
              <a:t>और मानकों का पालन करते हुए स्कूली शिक्षा, विशेष रूप से 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</a:rPr>
              <a:t>NCERT </a:t>
            </a:r>
            <a:r>
              <a:rPr lang="hi-IN" sz="2000" dirty="0">
                <a:solidFill>
                  <a:schemeClr val="bg1"/>
                </a:solidFill>
                <a:latin typeface="Helvetica" panose="020B0604020202020204" pitchFamily="34" charset="0"/>
              </a:rPr>
              <a:t>की गतिशील आवश्यकताओं के अनुसार डिजाइन, संवर्धित और कार्यान्वित किया गया है।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just"/>
            <a:endParaRPr lang="en-US" sz="20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just"/>
            <a:r>
              <a:rPr lang="hi-IN" sz="2000" dirty="0"/>
              <a:t>ऑनलाइन सहयोगी 2डी ज्यामिति और गणितीय उपकरण बनाने का उद्देश्य </a:t>
            </a:r>
            <a:r>
              <a:rPr lang="hi-IN" sz="2000" b="1" dirty="0">
                <a:solidFill>
                  <a:srgbClr val="FFFF00"/>
                </a:solidFill>
              </a:rPr>
              <a:t>शिक्षकों, ट्यूटर्स और छात्रों की मदद करना है </a:t>
            </a:r>
            <a:r>
              <a:rPr lang="hi-IN" sz="2000" dirty="0"/>
              <a:t>ताकि वे अपने व्यावहारिक पाठों को यथार्थ समय में इंटरैक्शन के साथ कर सकें।</a:t>
            </a:r>
            <a:endParaRPr lang="en-US" sz="2000" dirty="0"/>
          </a:p>
          <a:p>
            <a:pPr algn="just"/>
            <a:endParaRPr lang="en-US" sz="2000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i-IN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ये शिक्षकों की मदद करेंगे ताकि वे छात्रों को </a:t>
            </a:r>
            <a:r>
              <a:rPr lang="hi-IN" sz="20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समझाने और समस्याएँ हल करने </a:t>
            </a:r>
            <a:r>
              <a:rPr lang="hi-IN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के लिए सिद्धांतों की व्याख्या और अभ्यास को व्यावहारिक तरीके से कर सकें।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F2B36-580A-1B49-2974-71CF02516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CCE3F-E92C-944F-F811-84B1EC74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8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68" y="194898"/>
            <a:ext cx="6442740" cy="673254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DIKSHA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i-IN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के साथ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CollabGEO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</a:t>
            </a:r>
            <a:r>
              <a:rPr lang="hi-IN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वेब एप्लिकेशन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F2B36-580A-1B49-2974-71CF0251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CCE3F-E92C-944F-F811-84B1EC74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>
            <p:extLst/>
          </p:nvPr>
        </p:nvGraphicFramePr>
        <p:xfrm>
          <a:off x="31102" y="713995"/>
          <a:ext cx="12129796" cy="579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8" y="3840648"/>
            <a:ext cx="962298" cy="4421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321880"/>
            <a:ext cx="977674" cy="9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4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 Web Application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F2B36-580A-1B49-2974-71CF0251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CCE3F-E92C-944F-F811-84B1EC74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025" y="3531791"/>
            <a:ext cx="9105509" cy="430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>
            <a:off x="5999270" y="4122607"/>
            <a:ext cx="351453" cy="307365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9024648" y="3531440"/>
            <a:ext cx="1047429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95" y="1463148"/>
            <a:ext cx="1868790" cy="1378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8522" y="1384519"/>
            <a:ext cx="2381834" cy="1483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Down Arrow 21"/>
          <p:cNvSpPr/>
          <p:nvPr/>
        </p:nvSpPr>
        <p:spPr>
          <a:xfrm>
            <a:off x="7612350" y="3035233"/>
            <a:ext cx="374178" cy="303178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Down Arrow 22"/>
          <p:cNvSpPr/>
          <p:nvPr/>
        </p:nvSpPr>
        <p:spPr>
          <a:xfrm>
            <a:off x="4399181" y="1018798"/>
            <a:ext cx="404606" cy="368054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>
            <a:off x="5844074" y="1954385"/>
            <a:ext cx="441648" cy="39622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4484410" y="2290204"/>
            <a:ext cx="1047429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DCCB4-D973-454F-9863-4DA75CC25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4025" y="385964"/>
            <a:ext cx="9105509" cy="554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884F4F-7207-4C0F-B957-052607F82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4025" y="4554640"/>
            <a:ext cx="9433396" cy="18539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Oval 16"/>
          <p:cNvSpPr/>
          <p:nvPr/>
        </p:nvSpPr>
        <p:spPr>
          <a:xfrm>
            <a:off x="8324492" y="512082"/>
            <a:ext cx="1331728" cy="52746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4861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7F0DBBC0-DC74-AC5A-4F1E-BA2EE01E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108" y="358730"/>
            <a:ext cx="2758383" cy="79306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hi-IN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लाभ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 </a:t>
            </a:r>
            <a:r>
              <a:rPr lang="hi-IN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वेब एप्लिकेशन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F2B36-580A-1B49-2974-71CF0251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CCE3F-E92C-944F-F811-84B1EC74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348AB90-12D1-D46E-8561-658F1919A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699583"/>
              </p:ext>
            </p:extLst>
          </p:nvPr>
        </p:nvGraphicFramePr>
        <p:xfrm>
          <a:off x="542156" y="1465389"/>
          <a:ext cx="5174143" cy="482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FDE4ADD-C27E-07FD-54E1-1385A5E51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008" y="1465389"/>
            <a:ext cx="5597522" cy="28075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5021AB-8E61-699C-DFB8-E211A1C14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663" y="3876019"/>
            <a:ext cx="5744211" cy="1914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0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1CF7605-4676-20A7-40E9-978B3D09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833" y="519577"/>
            <a:ext cx="2645594" cy="632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hi-IN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उद्देश्य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EBB90-05B1-AAF1-F698-F022850ECDB4}"/>
              </a:ext>
            </a:extLst>
          </p:cNvPr>
          <p:cNvSpPr txBox="1"/>
          <p:nvPr/>
        </p:nvSpPr>
        <p:spPr>
          <a:xfrm>
            <a:off x="1661020" y="1392573"/>
            <a:ext cx="966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i-IN" dirty="0"/>
              <a:t>उपयोगकर्ता को </a:t>
            </a:r>
            <a:r>
              <a:rPr lang="hi-IN" b="1" dirty="0"/>
              <a:t>2डी ज्यामिति की बुनियादी अवधारणाओं </a:t>
            </a:r>
            <a:r>
              <a:rPr lang="hi-IN" dirty="0"/>
              <a:t>को समझने और अंतःक्रियात्मक रूप से चित्र बनाने में सक्षम बनाएं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i-IN" b="1" dirty="0"/>
              <a:t>व्यावहारिक ज्यामिति पाठ और कार्य </a:t>
            </a:r>
            <a:r>
              <a:rPr lang="en-IN" dirty="0" err="1"/>
              <a:t>CollabGEO</a:t>
            </a:r>
            <a:r>
              <a:rPr lang="en-IN" dirty="0"/>
              <a:t> </a:t>
            </a:r>
            <a:r>
              <a:rPr lang="hi-IN" dirty="0"/>
              <a:t>पर निष्पादित किए जा सकते हैं</a:t>
            </a:r>
            <a:endParaRPr lang="en-IN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i-IN" dirty="0"/>
              <a:t>ज्यामिति और पाठ डेटा का</a:t>
            </a:r>
            <a:r>
              <a:rPr lang="hi-IN" b="1" dirty="0"/>
              <a:t> सहकारी और यथार्थ समय में साझा करना।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7C749-4C13-D66A-027D-6AC20F83F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3" t="20329" r="4631" b="1369"/>
          <a:stretch/>
        </p:blipFill>
        <p:spPr>
          <a:xfrm>
            <a:off x="2864180" y="3141369"/>
            <a:ext cx="6463640" cy="3397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F7B93CB-6AC7-1BD7-91C7-3058AE40B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20" y="391886"/>
            <a:ext cx="2052501" cy="2090057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C756B3B6-7A6D-9CE1-1644-45665544C512}"/>
              </a:ext>
            </a:extLst>
          </p:cNvPr>
          <p:cNvSpPr/>
          <p:nvPr/>
        </p:nvSpPr>
        <p:spPr>
          <a:xfrm>
            <a:off x="958826" y="125185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39D02E-D8C5-3F18-4C33-F52658F3B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454" y="485185"/>
            <a:ext cx="1968460" cy="2155371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A985244B-E12E-5B33-8DFE-FC8B068D35EE}"/>
              </a:ext>
            </a:extLst>
          </p:cNvPr>
          <p:cNvSpPr/>
          <p:nvPr/>
        </p:nvSpPr>
        <p:spPr>
          <a:xfrm>
            <a:off x="4971326" y="125185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DF2D5ED-1FEC-A6A1-8B5F-011DD42CF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6893" y="500525"/>
            <a:ext cx="1973856" cy="1975399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B6BC2BA7-C909-B607-0135-925DFE9A8897}"/>
              </a:ext>
            </a:extLst>
          </p:cNvPr>
          <p:cNvSpPr/>
          <p:nvPr/>
        </p:nvSpPr>
        <p:spPr>
          <a:xfrm>
            <a:off x="8983826" y="125185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C6BB3A4-CACB-337A-6076-9755077AF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018" y="3839553"/>
            <a:ext cx="1997439" cy="1721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A66DBF75-3DBA-28F4-9CDD-E7066D971E87}"/>
              </a:ext>
            </a:extLst>
          </p:cNvPr>
          <p:cNvSpPr/>
          <p:nvPr/>
        </p:nvSpPr>
        <p:spPr>
          <a:xfrm>
            <a:off x="958826" y="3356692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31A0C0D-6844-99B2-3EE2-2EBE39377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3466" y="3811240"/>
            <a:ext cx="2330434" cy="1747484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547E42BF-DDD4-FE13-661C-8A56C10D3269}"/>
              </a:ext>
            </a:extLst>
          </p:cNvPr>
          <p:cNvSpPr/>
          <p:nvPr/>
        </p:nvSpPr>
        <p:spPr>
          <a:xfrm>
            <a:off x="4971325" y="3356692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A5D816D-F396-D200-3CA2-770B670D2862}"/>
              </a:ext>
            </a:extLst>
          </p:cNvPr>
          <p:cNvSpPr/>
          <p:nvPr/>
        </p:nvSpPr>
        <p:spPr>
          <a:xfrm>
            <a:off x="8983824" y="3356692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F393610-DCE8-5A4E-7BB0-B75F819DF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824" y="3648269"/>
            <a:ext cx="2875743" cy="21563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4BBF82A-7BDB-3937-36D4-96B900EC048F}"/>
              </a:ext>
            </a:extLst>
          </p:cNvPr>
          <p:cNvSpPr txBox="1"/>
          <p:nvPr/>
        </p:nvSpPr>
        <p:spPr>
          <a:xfrm>
            <a:off x="1703555" y="287160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dirty="0">
                <a:latin typeface="Mangal" panose="02040503050203030202" pitchFamily="18" charset="0"/>
                <a:cs typeface="Mangal" panose="02040503050203030202" pitchFamily="18" charset="0"/>
              </a:rPr>
              <a:t>कार्यभार</a:t>
            </a:r>
            <a:endParaRPr lang="en-IN" b="1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953FEF-CCD7-1DC3-610D-428F47F54E43}"/>
              </a:ext>
            </a:extLst>
          </p:cNvPr>
          <p:cNvSpPr txBox="1"/>
          <p:nvPr/>
        </p:nvSpPr>
        <p:spPr>
          <a:xfrm>
            <a:off x="5930408" y="2866220"/>
            <a:ext cx="68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latin typeface="Mangal" panose="02040503050203030202" pitchFamily="18" charset="0"/>
                <a:cs typeface="Mangal" panose="02040503050203030202" pitchFamily="18" charset="0"/>
              </a:rPr>
              <a:t>बनाएं</a:t>
            </a:r>
            <a:endParaRPr lang="en-IN" b="1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9037A8B-192B-86EE-D109-053F69962C8B}"/>
              </a:ext>
            </a:extLst>
          </p:cNvPr>
          <p:cNvSpPr txBox="1"/>
          <p:nvPr/>
        </p:nvSpPr>
        <p:spPr>
          <a:xfrm>
            <a:off x="9996502" y="2898707"/>
            <a:ext cx="122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latin typeface="Mangal" panose="02040503050203030202" pitchFamily="18" charset="0"/>
                <a:cs typeface="Mangal" panose="02040503050203030202" pitchFamily="18" charset="0"/>
              </a:rPr>
              <a:t>सहयोग</a:t>
            </a:r>
            <a:endParaRPr lang="en-IN" b="1" dirty="0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580517-6AC4-390F-68AE-04FE5B9EB7B1}"/>
              </a:ext>
            </a:extLst>
          </p:cNvPr>
          <p:cNvSpPr txBox="1"/>
          <p:nvPr/>
        </p:nvSpPr>
        <p:spPr>
          <a:xfrm>
            <a:off x="880329" y="6134761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dirty="0">
                <a:latin typeface="Kristen ITC" panose="03050502040202030202" pitchFamily="66" charset="0"/>
              </a:rPr>
              <a:t>इंटरैक्टिव ज्यामिति निर्माण</a:t>
            </a:r>
            <a:endParaRPr lang="en-IN" b="1" dirty="0">
              <a:latin typeface="Kristen ITC" panose="03050502040202030202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36383F0-AFF0-5A5A-B0D5-5802623530E5}"/>
              </a:ext>
            </a:extLst>
          </p:cNvPr>
          <p:cNvSpPr txBox="1"/>
          <p:nvPr/>
        </p:nvSpPr>
        <p:spPr>
          <a:xfrm>
            <a:off x="5560864" y="6086674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dirty="0">
                <a:latin typeface="Kristen ITC" panose="03050502040202030202" pitchFamily="66" charset="0"/>
              </a:rPr>
              <a:t>खोलें और सहेजें</a:t>
            </a:r>
            <a:endParaRPr lang="en-IN" b="1" dirty="0">
              <a:latin typeface="Kristen ITC" panose="03050502040202030202" pitchFamily="66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F913AF-B875-70DB-0087-7B6DF4A3A42C}"/>
              </a:ext>
            </a:extLst>
          </p:cNvPr>
          <p:cNvSpPr txBox="1"/>
          <p:nvPr/>
        </p:nvSpPr>
        <p:spPr>
          <a:xfrm>
            <a:off x="9561514" y="6103731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b="1" dirty="0">
                <a:latin typeface="Kristen ITC" panose="03050502040202030202" pitchFamily="66" charset="0"/>
              </a:rPr>
              <a:t>बहु भाषा समर्थन</a:t>
            </a:r>
            <a:endParaRPr lang="en-IN" b="1" dirty="0">
              <a:latin typeface="Kristen ITC" panose="03050502040202030202" pitchFamily="66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302B9A-3252-1D0F-D613-D5065EF9C442}"/>
              </a:ext>
            </a:extLst>
          </p:cNvPr>
          <p:cNvGrpSpPr/>
          <p:nvPr/>
        </p:nvGrpSpPr>
        <p:grpSpPr>
          <a:xfrm>
            <a:off x="2291884" y="16330"/>
            <a:ext cx="228600" cy="2590800"/>
            <a:chOff x="1790700" y="419100"/>
            <a:chExt cx="228600" cy="2590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5B4151A-B955-E2F7-D8D4-9DAD31B32FD8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B949ADC-3B5C-94E3-53DE-68D30D70487E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FDF0C9-563B-0030-7D33-1E1F91A6DEC0}"/>
              </a:ext>
            </a:extLst>
          </p:cNvPr>
          <p:cNvGrpSpPr/>
          <p:nvPr/>
        </p:nvGrpSpPr>
        <p:grpSpPr>
          <a:xfrm>
            <a:off x="6304382" y="16330"/>
            <a:ext cx="228600" cy="2590800"/>
            <a:chOff x="1790700" y="419100"/>
            <a:chExt cx="228600" cy="25908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CC16A3-0164-B54F-B924-1803153137C4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E292E65-C96B-E902-A05B-349EDEF71ADC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44E8DC0-BC23-F487-AA39-02A424590F27}"/>
              </a:ext>
            </a:extLst>
          </p:cNvPr>
          <p:cNvGrpSpPr/>
          <p:nvPr/>
        </p:nvGrpSpPr>
        <p:grpSpPr>
          <a:xfrm>
            <a:off x="10316882" y="16330"/>
            <a:ext cx="228600" cy="2590800"/>
            <a:chOff x="1790700" y="419100"/>
            <a:chExt cx="228600" cy="25908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FAA4478-FBBD-C924-C380-3DDF3D713E7E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63F2469-81DF-EA37-C543-3ED79C9EB53E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E84941F-97BE-653E-3A6A-6CF2678E01B7}"/>
              </a:ext>
            </a:extLst>
          </p:cNvPr>
          <p:cNvGrpSpPr/>
          <p:nvPr/>
        </p:nvGrpSpPr>
        <p:grpSpPr>
          <a:xfrm>
            <a:off x="2291884" y="3247837"/>
            <a:ext cx="228600" cy="2590800"/>
            <a:chOff x="1790700" y="419100"/>
            <a:chExt cx="228600" cy="25908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B65121F-54B0-9DA2-F675-39EABCD885BE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C6374D8-4998-5A33-7206-AA3A6B64D605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DCAAA13-C712-39AE-52A3-7A7CDF9A2159}"/>
              </a:ext>
            </a:extLst>
          </p:cNvPr>
          <p:cNvGrpSpPr/>
          <p:nvPr/>
        </p:nvGrpSpPr>
        <p:grpSpPr>
          <a:xfrm>
            <a:off x="6304382" y="3250171"/>
            <a:ext cx="228600" cy="2590800"/>
            <a:chOff x="1790700" y="419100"/>
            <a:chExt cx="228600" cy="2590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CFC7CCC-A580-156B-1A80-A0AF0CA41D22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9226FC4-F082-6645-BEAC-F6F316BE6241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B35852-82FE-60CA-957B-922A6FB7EF5E}"/>
              </a:ext>
            </a:extLst>
          </p:cNvPr>
          <p:cNvGrpSpPr/>
          <p:nvPr/>
        </p:nvGrpSpPr>
        <p:grpSpPr>
          <a:xfrm>
            <a:off x="10316882" y="3239273"/>
            <a:ext cx="228600" cy="2590800"/>
            <a:chOff x="1790700" y="419100"/>
            <a:chExt cx="228600" cy="2590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5EE4E3C-7094-7F43-E5BA-83F770A097B4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91C31CA-F525-1524-567A-A40C48D59EEC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9" grpId="0" animBg="1"/>
      <p:bldP spid="52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A0556EE1-31E1-956E-7720-C580A7D0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052" y="99753"/>
            <a:ext cx="4332686" cy="70658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hi-IN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उपयोगकर्ता इंटरफ़ेस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07B66-0855-CB28-1B29-4CAA5B7D8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8" y="997527"/>
            <a:ext cx="10418873" cy="5087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6B20A1C-ED7B-34E2-ECBD-8389F63CEFC5}"/>
              </a:ext>
            </a:extLst>
          </p:cNvPr>
          <p:cNvSpPr/>
          <p:nvPr/>
        </p:nvSpPr>
        <p:spPr>
          <a:xfrm>
            <a:off x="4379053" y="3162650"/>
            <a:ext cx="2374086" cy="134223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+mj-lt"/>
              </a:rPr>
              <a:t>2</a:t>
            </a:r>
            <a:r>
              <a:rPr lang="hi-IN" sz="3200" dirty="0">
                <a:latin typeface="+mj-lt"/>
              </a:rPr>
              <a:t>डी रेखा-चित्र </a:t>
            </a:r>
            <a:r>
              <a:rPr lang="en-IN" sz="3200" dirty="0">
                <a:latin typeface="+mj-lt"/>
              </a:rPr>
              <a:t> </a:t>
            </a:r>
            <a:r>
              <a:rPr lang="hi-IN" sz="3200" dirty="0">
                <a:latin typeface="+mj-lt"/>
              </a:rPr>
              <a:t>कैनवास </a:t>
            </a:r>
            <a:endParaRPr lang="en-IN" sz="3200" dirty="0">
              <a:latin typeface="+mj-lt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75EE90-37CD-6FFD-325F-CAF786737C84}"/>
              </a:ext>
            </a:extLst>
          </p:cNvPr>
          <p:cNvSpPr/>
          <p:nvPr/>
        </p:nvSpPr>
        <p:spPr>
          <a:xfrm>
            <a:off x="2541864" y="2608976"/>
            <a:ext cx="528507" cy="2348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F49FD-D1D7-0271-5083-0A8FE854AD21}"/>
              </a:ext>
            </a:extLst>
          </p:cNvPr>
          <p:cNvSpPr txBox="1"/>
          <p:nvPr/>
        </p:nvSpPr>
        <p:spPr>
          <a:xfrm>
            <a:off x="3171040" y="2541756"/>
            <a:ext cx="22322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i-IN" dirty="0"/>
              <a:t>साइड मेन्यू टूल पट्टी </a:t>
            </a:r>
            <a:endParaRPr lang="en-IN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F95A9B1-465A-8239-BD9F-A865CEC4EE84}"/>
              </a:ext>
            </a:extLst>
          </p:cNvPr>
          <p:cNvSpPr/>
          <p:nvPr/>
        </p:nvSpPr>
        <p:spPr>
          <a:xfrm>
            <a:off x="8041756" y="1965491"/>
            <a:ext cx="343949" cy="5033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297B1-A9FD-BC3F-3A73-D84F0C202470}"/>
              </a:ext>
            </a:extLst>
          </p:cNvPr>
          <p:cNvSpPr txBox="1"/>
          <p:nvPr/>
        </p:nvSpPr>
        <p:spPr>
          <a:xfrm>
            <a:off x="7770753" y="2541756"/>
            <a:ext cx="131318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i-IN" dirty="0">
                <a:solidFill>
                  <a:schemeClr val="bg1"/>
                </a:solidFill>
              </a:rPr>
              <a:t>शीर्षक पट्टी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0104C03-378A-0F32-6C97-B9B3B6BEEC8E}"/>
              </a:ext>
            </a:extLst>
          </p:cNvPr>
          <p:cNvSpPr/>
          <p:nvPr/>
        </p:nvSpPr>
        <p:spPr>
          <a:xfrm rot="2939741">
            <a:off x="8848497" y="1875715"/>
            <a:ext cx="550670" cy="15817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473E0-3C86-0B79-1614-B12686CAD531}"/>
              </a:ext>
            </a:extLst>
          </p:cNvPr>
          <p:cNvSpPr txBox="1"/>
          <p:nvPr/>
        </p:nvSpPr>
        <p:spPr>
          <a:xfrm>
            <a:off x="9163730" y="2196464"/>
            <a:ext cx="192232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i-IN" dirty="0">
                <a:solidFill>
                  <a:schemeClr val="bg1"/>
                </a:solidFill>
              </a:rPr>
              <a:t>लघु पथ टूल पट्टी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A60D0400-6564-4363-AACA-86ED59985A05}"/>
              </a:ext>
            </a:extLst>
          </p:cNvPr>
          <p:cNvSpPr/>
          <p:nvPr/>
        </p:nvSpPr>
        <p:spPr>
          <a:xfrm>
            <a:off x="1522861" y="5233563"/>
            <a:ext cx="260058" cy="341317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3AD44-BFAC-D9C2-254C-6442F75B968B}"/>
              </a:ext>
            </a:extLst>
          </p:cNvPr>
          <p:cNvSpPr txBox="1"/>
          <p:nvPr/>
        </p:nvSpPr>
        <p:spPr>
          <a:xfrm>
            <a:off x="893306" y="4792061"/>
            <a:ext cx="1863011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i-IN" dirty="0"/>
              <a:t>वस्तु-स्थिति पट्टी</a:t>
            </a:r>
            <a:endParaRPr lang="en-IN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37D31DD-4DD0-CF88-B267-6669A779A89D}"/>
              </a:ext>
            </a:extLst>
          </p:cNvPr>
          <p:cNvSpPr/>
          <p:nvPr/>
        </p:nvSpPr>
        <p:spPr>
          <a:xfrm>
            <a:off x="2010515" y="1543640"/>
            <a:ext cx="360726" cy="1845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E598E-DA14-BF20-A7B3-BA47A03BE763}"/>
              </a:ext>
            </a:extLst>
          </p:cNvPr>
          <p:cNvSpPr txBox="1"/>
          <p:nvPr/>
        </p:nvSpPr>
        <p:spPr>
          <a:xfrm>
            <a:off x="2417017" y="1535327"/>
            <a:ext cx="1298769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i-IN" sz="1000" dirty="0">
                <a:solidFill>
                  <a:schemeClr val="accent5">
                    <a:lumMod val="75000"/>
                  </a:schemeClr>
                </a:solidFill>
              </a:rPr>
              <a:t>यथार्थ समय सहयोग </a:t>
            </a:r>
            <a:endParaRPr lang="en-IN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270E0BB-C098-8626-DA60-0F5317EC8489}"/>
              </a:ext>
            </a:extLst>
          </p:cNvPr>
          <p:cNvSpPr/>
          <p:nvPr/>
        </p:nvSpPr>
        <p:spPr>
          <a:xfrm>
            <a:off x="2756317" y="1307392"/>
            <a:ext cx="318782" cy="142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E99F9-664F-75B4-6798-826D978D363D}"/>
              </a:ext>
            </a:extLst>
          </p:cNvPr>
          <p:cNvSpPr txBox="1"/>
          <p:nvPr/>
        </p:nvSpPr>
        <p:spPr>
          <a:xfrm>
            <a:off x="3171039" y="1248349"/>
            <a:ext cx="944489" cy="27699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hi-IN" sz="1200" dirty="0">
                <a:solidFill>
                  <a:schemeClr val="bg1"/>
                </a:solidFill>
              </a:rPr>
              <a:t>मेन्यू पट्टी 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72343-00A3-4B69-8A3C-7470E88CB62B}"/>
              </a:ext>
            </a:extLst>
          </p:cNvPr>
          <p:cNvSpPr txBox="1"/>
          <p:nvPr/>
        </p:nvSpPr>
        <p:spPr>
          <a:xfrm>
            <a:off x="9590238" y="1535327"/>
            <a:ext cx="894797" cy="27699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hi-IN" sz="1200" dirty="0">
                <a:solidFill>
                  <a:schemeClr val="bg1"/>
                </a:solidFill>
              </a:rPr>
              <a:t>समायोजन </a:t>
            </a: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E896386-2BF8-40FF-B038-7C6A41D2B423}"/>
              </a:ext>
            </a:extLst>
          </p:cNvPr>
          <p:cNvSpPr/>
          <p:nvPr/>
        </p:nvSpPr>
        <p:spPr>
          <a:xfrm rot="19652595">
            <a:off x="10504265" y="1481224"/>
            <a:ext cx="360727" cy="16290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800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EF148-1770-458F-8F5B-C3D0A278AA97}">
  <ds:schemaRefs>
    <ds:schemaRef ds:uri="71af3243-3dd4-4a8d-8c0d-dd76da1f02a5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1943</TotalTime>
  <Words>814</Words>
  <Application>Microsoft Office PowerPoint</Application>
  <PresentationFormat>Widescreen</PresentationFormat>
  <Paragraphs>111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-apple-system</vt:lpstr>
      <vt:lpstr>Arial</vt:lpstr>
      <vt:lpstr>Avenir Next LT Pro</vt:lpstr>
      <vt:lpstr>Calibri</vt:lpstr>
      <vt:lpstr>Cambria</vt:lpstr>
      <vt:lpstr>Helvetica</vt:lpstr>
      <vt:lpstr>Kristen ITC</vt:lpstr>
      <vt:lpstr>Mangal</vt:lpstr>
      <vt:lpstr>Tw Cen MT</vt:lpstr>
      <vt:lpstr>Wingdings</vt:lpstr>
      <vt:lpstr>ShapesVTI</vt:lpstr>
      <vt:lpstr>PowerPoint Presentation</vt:lpstr>
      <vt:lpstr>कार्यसूची </vt:lpstr>
      <vt:lpstr>परिचय </vt:lpstr>
      <vt:lpstr>DIKSHA के साथ CollabGEO</vt:lpstr>
      <vt:lpstr>PowerPoint Presentation</vt:lpstr>
      <vt:lpstr>लाभ</vt:lpstr>
      <vt:lpstr>उद्देश्य</vt:lpstr>
      <vt:lpstr>PowerPoint Presentation</vt:lpstr>
      <vt:lpstr>उपयोगकर्ता इंटरफ़ेस</vt:lpstr>
      <vt:lpstr>PowerPoint Presentation</vt:lpstr>
      <vt:lpstr>PowerPoint Presentation</vt:lpstr>
      <vt:lpstr>यथार्थ समय सहयोग</vt:lpstr>
      <vt:lpstr>PowerPoint Presentation</vt:lpstr>
      <vt:lpstr>CollabGEO की NCERT गणित (कक्षा 6-10) पाठ्यक्रम के साथ तुलना</vt:lpstr>
      <vt:lpstr>मुख्य विशेषताएँ</vt:lpstr>
      <vt:lpstr>धन्यवाद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 Kumar</dc:creator>
  <cp:lastModifiedBy>nic</cp:lastModifiedBy>
  <cp:revision>73</cp:revision>
  <dcterms:created xsi:type="dcterms:W3CDTF">2022-07-22T04:38:43Z</dcterms:created>
  <dcterms:modified xsi:type="dcterms:W3CDTF">2024-06-21T11:42:58Z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