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10287000" cx="18288000"/>
  <p:notesSz cx="6858000" cy="9144000"/>
  <p:embeddedFontLst>
    <p:embeddedFont>
      <p:font typeface="Nunito"/>
      <p:regular r:id="rId35"/>
      <p:bold r:id="rId36"/>
      <p:italic r:id="rId37"/>
      <p:boldItalic r:id="rId38"/>
    </p:embeddedFont>
    <p:embeddedFont>
      <p:font typeface="Arimo"/>
      <p:bold r:id="rId39"/>
      <p:boldItalic r:id="rId40"/>
    </p:embeddedFont>
    <p:embeddedFont>
      <p:font typeface="PT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5" roundtripDataSignature="AMtx7mhLMTw7v3Bp/2NpQg8vpEY1Je4m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mo-boldItalic.fntdata"/><Relationship Id="rId20" Type="http://schemas.openxmlformats.org/officeDocument/2006/relationships/slide" Target="slides/slide15.xml"/><Relationship Id="rId42" Type="http://schemas.openxmlformats.org/officeDocument/2006/relationships/font" Target="fonts/PTSans-bold.fntdata"/><Relationship Id="rId41" Type="http://schemas.openxmlformats.org/officeDocument/2006/relationships/font" Target="fonts/PTSans-regular.fntdata"/><Relationship Id="rId22" Type="http://schemas.openxmlformats.org/officeDocument/2006/relationships/slide" Target="slides/slide17.xml"/><Relationship Id="rId44" Type="http://schemas.openxmlformats.org/officeDocument/2006/relationships/font" Target="fonts/PTSans-boldItalic.fntdata"/><Relationship Id="rId21" Type="http://schemas.openxmlformats.org/officeDocument/2006/relationships/slide" Target="slides/slide16.xml"/><Relationship Id="rId43" Type="http://schemas.openxmlformats.org/officeDocument/2006/relationships/font" Target="fonts/PTSans-italic.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Nunito-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Nunito-italic.fntdata"/><Relationship Id="rId14" Type="http://schemas.openxmlformats.org/officeDocument/2006/relationships/slide" Target="slides/slide9.xml"/><Relationship Id="rId36" Type="http://schemas.openxmlformats.org/officeDocument/2006/relationships/font" Target="fonts/Nunito-bold.fntdata"/><Relationship Id="rId17" Type="http://schemas.openxmlformats.org/officeDocument/2006/relationships/slide" Target="slides/slide12.xml"/><Relationship Id="rId39" Type="http://schemas.openxmlformats.org/officeDocument/2006/relationships/font" Target="fonts/Arimo-bold.fntdata"/><Relationship Id="rId16" Type="http://schemas.openxmlformats.org/officeDocument/2006/relationships/slide" Target="slides/slide11.xml"/><Relationship Id="rId38" Type="http://schemas.openxmlformats.org/officeDocument/2006/relationships/font" Target="fonts/Nuni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3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9"/>
          <p:cNvSpPr/>
          <p:nvPr>
            <p:ph idx="2" type="pic"/>
          </p:nvPr>
        </p:nvSpPr>
        <p:spPr>
          <a:xfrm>
            <a:off x="1792288" y="612775"/>
            <a:ext cx="5486400" cy="4114800"/>
          </a:xfrm>
          <a:prstGeom prst="rect">
            <a:avLst/>
          </a:prstGeom>
          <a:noFill/>
          <a:ln>
            <a:noFill/>
          </a:ln>
        </p:spPr>
      </p:sp>
      <p:sp>
        <p:nvSpPr>
          <p:cNvPr id="64" name="Google Shape;64;p3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 Id="rId4" Type="http://schemas.openxmlformats.org/officeDocument/2006/relationships/image" Target="../media/image6.png"/><Relationship Id="rId5"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8.jpg"/><Relationship Id="rId4" Type="http://schemas.openxmlformats.org/officeDocument/2006/relationships/image" Target="../media/image7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3.png"/><Relationship Id="rId4" Type="http://schemas.openxmlformats.org/officeDocument/2006/relationships/image" Target="../media/image45.png"/><Relationship Id="rId5"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51.png"/><Relationship Id="rId5" Type="http://schemas.openxmlformats.org/officeDocument/2006/relationships/image" Target="../media/image55.png"/><Relationship Id="rId6"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47.jpg"/><Relationship Id="rId9" Type="http://schemas.openxmlformats.org/officeDocument/2006/relationships/image" Target="../media/image63.png"/><Relationship Id="rId5" Type="http://schemas.openxmlformats.org/officeDocument/2006/relationships/image" Target="../media/image54.png"/><Relationship Id="rId6" Type="http://schemas.openxmlformats.org/officeDocument/2006/relationships/image" Target="../media/image66.png"/><Relationship Id="rId7" Type="http://schemas.openxmlformats.org/officeDocument/2006/relationships/image" Target="../media/image57.png"/><Relationship Id="rId8" Type="http://schemas.openxmlformats.org/officeDocument/2006/relationships/image" Target="../media/image6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1.png"/><Relationship Id="rId4" Type="http://schemas.openxmlformats.org/officeDocument/2006/relationships/image" Target="../media/image56.png"/><Relationship Id="rId10" Type="http://schemas.openxmlformats.org/officeDocument/2006/relationships/image" Target="../media/image73.png"/><Relationship Id="rId9" Type="http://schemas.openxmlformats.org/officeDocument/2006/relationships/image" Target="../media/image74.png"/><Relationship Id="rId5" Type="http://schemas.openxmlformats.org/officeDocument/2006/relationships/image" Target="../media/image70.png"/><Relationship Id="rId6" Type="http://schemas.openxmlformats.org/officeDocument/2006/relationships/image" Target="../media/image65.png"/><Relationship Id="rId7" Type="http://schemas.openxmlformats.org/officeDocument/2006/relationships/image" Target="../media/image82.png"/><Relationship Id="rId8"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0.png"/><Relationship Id="rId4" Type="http://schemas.openxmlformats.org/officeDocument/2006/relationships/image" Target="../media/image69.png"/><Relationship Id="rId5"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8.png"/><Relationship Id="rId4" Type="http://schemas.openxmlformats.org/officeDocument/2006/relationships/image" Target="../media/image83.png"/><Relationship Id="rId5" Type="http://schemas.openxmlformats.org/officeDocument/2006/relationships/image" Target="../media/image72.png"/><Relationship Id="rId6"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diksha.gov.in/" TargetMode="External"/><Relationship Id="rId4" Type="http://schemas.openxmlformats.org/officeDocument/2006/relationships/image" Target="../media/image71.png"/><Relationship Id="rId5" Type="http://schemas.openxmlformats.org/officeDocument/2006/relationships/image" Target="../media/image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4.png"/><Relationship Id="rId4" Type="http://schemas.openxmlformats.org/officeDocument/2006/relationships/image" Target="../media/image89.png"/><Relationship Id="rId5" Type="http://schemas.openxmlformats.org/officeDocument/2006/relationships/image" Target="../media/image81.png"/><Relationship Id="rId6"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0.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7.png"/><Relationship Id="rId4" Type="http://schemas.openxmlformats.org/officeDocument/2006/relationships/image" Target="../media/image91.png"/><Relationship Id="rId11" Type="http://schemas.openxmlformats.org/officeDocument/2006/relationships/image" Target="../media/image88.png"/><Relationship Id="rId10" Type="http://schemas.openxmlformats.org/officeDocument/2006/relationships/image" Target="../media/image100.png"/><Relationship Id="rId9" Type="http://schemas.openxmlformats.org/officeDocument/2006/relationships/image" Target="../media/image95.png"/><Relationship Id="rId5" Type="http://schemas.openxmlformats.org/officeDocument/2006/relationships/image" Target="../media/image90.png"/><Relationship Id="rId6" Type="http://schemas.openxmlformats.org/officeDocument/2006/relationships/image" Target="../media/image101.png"/><Relationship Id="rId7" Type="http://schemas.openxmlformats.org/officeDocument/2006/relationships/image" Target="../media/image105.png"/><Relationship Id="rId8" Type="http://schemas.openxmlformats.org/officeDocument/2006/relationships/image" Target="../media/image9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6.png"/><Relationship Id="rId4" Type="http://schemas.openxmlformats.org/officeDocument/2006/relationships/image" Target="../media/image92.png"/><Relationship Id="rId5" Type="http://schemas.openxmlformats.org/officeDocument/2006/relationships/image" Target="../media/image10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8.png"/><Relationship Id="rId4" Type="http://schemas.openxmlformats.org/officeDocument/2006/relationships/image" Target="../media/image104.png"/><Relationship Id="rId5" Type="http://schemas.openxmlformats.org/officeDocument/2006/relationships/image" Target="../media/image94.png"/><Relationship Id="rId6" Type="http://schemas.openxmlformats.org/officeDocument/2006/relationships/image" Target="../media/image10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9.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2.jpg"/><Relationship Id="rId7"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5.png"/><Relationship Id="rId6" Type="http://schemas.openxmlformats.org/officeDocument/2006/relationships/image" Target="../media/image25.png"/><Relationship Id="rId7" Type="http://schemas.openxmlformats.org/officeDocument/2006/relationships/image" Target="../media/image107.png"/><Relationship Id="rId8"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png"/><Relationship Id="rId10" Type="http://schemas.openxmlformats.org/officeDocument/2006/relationships/image" Target="../media/image18.png"/><Relationship Id="rId9"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9.jpg"/><Relationship Id="rId7" Type="http://schemas.openxmlformats.org/officeDocument/2006/relationships/image" Target="../media/image12.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0.png"/><Relationship Id="rId5" Type="http://schemas.openxmlformats.org/officeDocument/2006/relationships/image" Target="../media/image2.png"/><Relationship Id="rId6" Type="http://schemas.openxmlformats.org/officeDocument/2006/relationships/image" Target="../media/image9.jpg"/><Relationship Id="rId7" Type="http://schemas.openxmlformats.org/officeDocument/2006/relationships/image" Target="../media/image33.png"/><Relationship Id="rId8"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30.jpg"/><Relationship Id="rId9" Type="http://schemas.openxmlformats.org/officeDocument/2006/relationships/image" Target="../media/image46.png"/><Relationship Id="rId5" Type="http://schemas.openxmlformats.org/officeDocument/2006/relationships/image" Target="../media/image31.png"/><Relationship Id="rId6" Type="http://schemas.openxmlformats.org/officeDocument/2006/relationships/image" Target="../media/image32.jpg"/><Relationship Id="rId7" Type="http://schemas.openxmlformats.org/officeDocument/2006/relationships/image" Target="../media/image37.jpg"/><Relationship Id="rId8" Type="http://schemas.openxmlformats.org/officeDocument/2006/relationships/image" Target="../media/image4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8.png"/><Relationship Id="rId4" Type="http://schemas.openxmlformats.org/officeDocument/2006/relationships/image" Target="../media/image44.png"/><Relationship Id="rId5"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16000"/>
            </a:blip>
            <a:stretch>
              <a:fillRect b="-2999" l="0" r="0" t="-2999"/>
            </a:stretch>
          </a:blipFill>
          <a:ln>
            <a:noFill/>
          </a:ln>
        </p:spPr>
      </p:sp>
      <p:sp>
        <p:nvSpPr>
          <p:cNvPr id="85" name="Google Shape;85;p1"/>
          <p:cNvSpPr txBox="1"/>
          <p:nvPr/>
        </p:nvSpPr>
        <p:spPr>
          <a:xfrm>
            <a:off x="1676772" y="3752986"/>
            <a:ext cx="15582528" cy="1182342"/>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US" sz="4800" u="none" cap="none" strike="noStrike">
                <a:solidFill>
                  <a:srgbClr val="004AAD"/>
                </a:solidFill>
                <a:latin typeface="Arial"/>
                <a:ea typeface="Arial"/>
                <a:cs typeface="Arial"/>
                <a:sym typeface="Arial"/>
              </a:rPr>
              <a:t>Orientation of State Resource Groups (SRGs) on Development of eContent for DIKSHA</a:t>
            </a:r>
            <a:endParaRPr/>
          </a:p>
        </p:txBody>
      </p:sp>
      <p:sp>
        <p:nvSpPr>
          <p:cNvPr id="86" name="Google Shape;86;p1"/>
          <p:cNvSpPr txBox="1"/>
          <p:nvPr/>
        </p:nvSpPr>
        <p:spPr>
          <a:xfrm>
            <a:off x="1229062" y="5643338"/>
            <a:ext cx="16552344" cy="2643645"/>
          </a:xfrm>
          <a:prstGeom prst="rect">
            <a:avLst/>
          </a:prstGeom>
          <a:noFill/>
          <a:ln>
            <a:noFill/>
          </a:ln>
        </p:spPr>
        <p:txBody>
          <a:bodyPr anchorCtr="0" anchor="t" bIns="0" lIns="0" spcFirstLastPara="1" rIns="0" wrap="square" tIns="0">
            <a:spAutoFit/>
          </a:bodyPr>
          <a:lstStyle/>
          <a:p>
            <a:pPr indent="0" lvl="0" marL="0" marR="0" rtl="0" algn="ctr">
              <a:lnSpc>
                <a:spcPct val="107992"/>
              </a:lnSpc>
              <a:spcBef>
                <a:spcPts val="0"/>
              </a:spcBef>
              <a:spcAft>
                <a:spcPts val="0"/>
              </a:spcAft>
              <a:buNone/>
            </a:pPr>
            <a:r>
              <a:rPr b="1" i="0" lang="en-US" sz="4717" u="none" cap="none" strike="noStrike">
                <a:solidFill>
                  <a:srgbClr val="C00000"/>
                </a:solidFill>
                <a:latin typeface="Arial"/>
                <a:ea typeface="Arial"/>
                <a:cs typeface="Arial"/>
                <a:sym typeface="Arial"/>
              </a:rPr>
              <a:t>Immersive Technologies for Teaching-Learning and Assessment </a:t>
            </a:r>
            <a:endParaRPr/>
          </a:p>
          <a:p>
            <a:pPr indent="0" lvl="0" marL="0" marR="0" rtl="0" algn="ctr">
              <a:lnSpc>
                <a:spcPct val="107992"/>
              </a:lnSpc>
              <a:spcBef>
                <a:spcPts val="0"/>
              </a:spcBef>
              <a:spcAft>
                <a:spcPts val="0"/>
              </a:spcAft>
              <a:buNone/>
            </a:pPr>
            <a:r>
              <a:rPr b="1" i="0" lang="en-US" sz="4717" u="none" cap="none" strike="noStrike">
                <a:solidFill>
                  <a:srgbClr val="C00000"/>
                </a:solidFill>
                <a:latin typeface="Arial"/>
                <a:ea typeface="Arial"/>
                <a:cs typeface="Arial"/>
                <a:sym typeface="Arial"/>
              </a:rPr>
              <a:t>Extended Reality (AR, VR and Virtual Labs)</a:t>
            </a:r>
            <a:endParaRPr/>
          </a:p>
          <a:p>
            <a:pPr indent="0" lvl="0" marL="0" marR="0" rtl="0" algn="ctr">
              <a:lnSpc>
                <a:spcPct val="59995"/>
              </a:lnSpc>
              <a:spcBef>
                <a:spcPts val="0"/>
              </a:spcBef>
              <a:spcAft>
                <a:spcPts val="0"/>
              </a:spcAft>
              <a:buNone/>
            </a:pPr>
            <a:r>
              <a:t/>
            </a:r>
            <a:endParaRPr b="1" i="0" sz="4717" u="none" cap="none" strike="noStrike">
              <a:solidFill>
                <a:srgbClr val="C00000"/>
              </a:solidFill>
              <a:latin typeface="Arial"/>
              <a:ea typeface="Arial"/>
              <a:cs typeface="Arial"/>
              <a:sym typeface="Arial"/>
            </a:endParaRPr>
          </a:p>
          <a:p>
            <a:pPr indent="0" lvl="0" marL="0" marR="0" rtl="0" algn="ctr">
              <a:lnSpc>
                <a:spcPct val="59995"/>
              </a:lnSpc>
              <a:spcBef>
                <a:spcPts val="0"/>
              </a:spcBef>
              <a:spcAft>
                <a:spcPts val="0"/>
              </a:spcAft>
              <a:buNone/>
            </a:pPr>
            <a:r>
              <a:t/>
            </a:r>
            <a:endParaRPr b="1" i="0" sz="4717" u="none" cap="none" strike="noStrike">
              <a:solidFill>
                <a:srgbClr val="C00000"/>
              </a:solidFill>
              <a:latin typeface="Arial"/>
              <a:ea typeface="Arial"/>
              <a:cs typeface="Arial"/>
              <a:sym typeface="Arial"/>
            </a:endParaRPr>
          </a:p>
          <a:p>
            <a:pPr indent="0" lvl="0" marL="0" marR="0" rtl="0" algn="ctr">
              <a:lnSpc>
                <a:spcPct val="107992"/>
              </a:lnSpc>
              <a:spcBef>
                <a:spcPts val="0"/>
              </a:spcBef>
              <a:spcAft>
                <a:spcPts val="0"/>
              </a:spcAft>
              <a:buNone/>
            </a:pPr>
            <a:r>
              <a:t/>
            </a:r>
            <a:endParaRPr b="1" i="0" sz="4717" u="none" cap="none" strike="noStrike">
              <a:solidFill>
                <a:srgbClr val="C00000"/>
              </a:solidFill>
              <a:latin typeface="Arial"/>
              <a:ea typeface="Arial"/>
              <a:cs typeface="Arial"/>
              <a:sym typeface="Arial"/>
            </a:endParaRPr>
          </a:p>
        </p:txBody>
      </p:sp>
      <p:sp>
        <p:nvSpPr>
          <p:cNvPr id="87" name="Google Shape;87;p1"/>
          <p:cNvSpPr/>
          <p:nvPr/>
        </p:nvSpPr>
        <p:spPr>
          <a:xfrm>
            <a:off x="14632106" y="405568"/>
            <a:ext cx="1496890" cy="2219598"/>
          </a:xfrm>
          <a:custGeom>
            <a:rect b="b" l="l" r="r" t="t"/>
            <a:pathLst>
              <a:path extrusionOk="0" h="2219598" w="1496890">
                <a:moveTo>
                  <a:pt x="0" y="0"/>
                </a:moveTo>
                <a:lnTo>
                  <a:pt x="1496890" y="0"/>
                </a:lnTo>
                <a:lnTo>
                  <a:pt x="1496890" y="2219598"/>
                </a:lnTo>
                <a:lnTo>
                  <a:pt x="0" y="2219598"/>
                </a:lnTo>
                <a:lnTo>
                  <a:pt x="0" y="0"/>
                </a:lnTo>
                <a:close/>
              </a:path>
            </a:pathLst>
          </a:custGeom>
          <a:blipFill rotWithShape="1">
            <a:blip r:embed="rId4">
              <a:alphaModFix/>
            </a:blip>
            <a:stretch>
              <a:fillRect b="0" l="-884" r="-884" t="0"/>
            </a:stretch>
          </a:blipFill>
          <a:ln>
            <a:noFill/>
          </a:ln>
        </p:spPr>
      </p:sp>
      <p:sp>
        <p:nvSpPr>
          <p:cNvPr descr="DIKSHA - National Digital Infrastructure for Teachers ..." id="88" name="Google Shape;88;p1"/>
          <p:cNvSpPr/>
          <p:nvPr/>
        </p:nvSpPr>
        <p:spPr>
          <a:xfrm>
            <a:off x="2159299" y="253441"/>
            <a:ext cx="3043238" cy="2371725"/>
          </a:xfrm>
          <a:custGeom>
            <a:rect b="b" l="l" r="r" t="t"/>
            <a:pathLst>
              <a:path extrusionOk="0" h="2371725" w="3043238">
                <a:moveTo>
                  <a:pt x="0" y="0"/>
                </a:moveTo>
                <a:lnTo>
                  <a:pt x="3043237" y="0"/>
                </a:lnTo>
                <a:lnTo>
                  <a:pt x="3043237" y="2371725"/>
                </a:lnTo>
                <a:lnTo>
                  <a:pt x="0" y="2371725"/>
                </a:lnTo>
                <a:lnTo>
                  <a:pt x="0" y="0"/>
                </a:lnTo>
                <a:close/>
              </a:path>
            </a:pathLst>
          </a:custGeom>
          <a:blipFill rotWithShape="1">
            <a:blip r:embed="rId5">
              <a:alphaModFix/>
            </a:blip>
            <a:stretch>
              <a:fillRect b="0" l="0" r="0" t="0"/>
            </a:stretch>
          </a:blipFill>
          <a:ln>
            <a:noFill/>
          </a:ln>
        </p:spPr>
      </p:sp>
      <p:sp>
        <p:nvSpPr>
          <p:cNvPr id="89" name="Google Shape;89;p1"/>
          <p:cNvSpPr txBox="1"/>
          <p:nvPr/>
        </p:nvSpPr>
        <p:spPr>
          <a:xfrm>
            <a:off x="5715000" y="7810500"/>
            <a:ext cx="6324600"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By: Shweta Bhardwaj</a:t>
            </a:r>
            <a:endParaRPr/>
          </a:p>
          <a:p>
            <a:pPr indent="0" lvl="0" marL="0" marR="0" rtl="0" algn="ctr">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Technical Consultant (AR/VR)</a:t>
            </a:r>
            <a:endParaRPr/>
          </a:p>
          <a:p>
            <a:pPr indent="0" lvl="0" marL="0" marR="0" rtl="0" algn="ctr">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CIET,NCERT</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0"/>
          <p:cNvSpPr txBox="1"/>
          <p:nvPr/>
        </p:nvSpPr>
        <p:spPr>
          <a:xfrm>
            <a:off x="932100" y="470867"/>
            <a:ext cx="15590520" cy="83439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lang="en-US" sz="6000">
                <a:solidFill>
                  <a:srgbClr val="C00000"/>
                </a:solidFill>
                <a:latin typeface="Arial"/>
                <a:ea typeface="Arial"/>
                <a:cs typeface="Arial"/>
                <a:sym typeface="Arial"/>
              </a:rPr>
              <a:t>Augmented Reality (AR)</a:t>
            </a:r>
            <a:endParaRPr/>
          </a:p>
        </p:txBody>
      </p:sp>
      <p:pic>
        <p:nvPicPr>
          <p:cNvPr id="216" name="Google Shape;216;p10"/>
          <p:cNvPicPr preferRelativeResize="0"/>
          <p:nvPr/>
        </p:nvPicPr>
        <p:blipFill rotWithShape="1">
          <a:blip r:embed="rId3">
            <a:alphaModFix/>
          </a:blip>
          <a:srcRect b="35985" l="0" r="0" t="41288"/>
          <a:stretch/>
        </p:blipFill>
        <p:spPr>
          <a:xfrm>
            <a:off x="3352800" y="3848100"/>
            <a:ext cx="4647839" cy="2286000"/>
          </a:xfrm>
          <a:prstGeom prst="rect">
            <a:avLst/>
          </a:prstGeom>
          <a:noFill/>
          <a:ln>
            <a:noFill/>
          </a:ln>
        </p:spPr>
      </p:pic>
      <p:pic>
        <p:nvPicPr>
          <p:cNvPr id="217" name="Google Shape;217;p10"/>
          <p:cNvPicPr preferRelativeResize="0"/>
          <p:nvPr/>
        </p:nvPicPr>
        <p:blipFill rotWithShape="1">
          <a:blip r:embed="rId4">
            <a:alphaModFix/>
          </a:blip>
          <a:srcRect b="25514" l="0" r="0" t="22970"/>
          <a:stretch/>
        </p:blipFill>
        <p:spPr>
          <a:xfrm>
            <a:off x="10744200" y="2781300"/>
            <a:ext cx="4647839" cy="5181601"/>
          </a:xfrm>
          <a:prstGeom prst="rect">
            <a:avLst/>
          </a:prstGeom>
          <a:noFill/>
          <a:ln>
            <a:noFill/>
          </a:ln>
        </p:spPr>
      </p:pic>
      <p:sp>
        <p:nvSpPr>
          <p:cNvPr id="218" name="Google Shape;218;p10"/>
          <p:cNvSpPr txBox="1"/>
          <p:nvPr/>
        </p:nvSpPr>
        <p:spPr>
          <a:xfrm>
            <a:off x="4607199" y="6362700"/>
            <a:ext cx="3429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Model of Teeth</a:t>
            </a:r>
            <a:endParaRPr sz="1800">
              <a:solidFill>
                <a:schemeClr val="dk1"/>
              </a:solidFill>
              <a:latin typeface="Calibri"/>
              <a:ea typeface="Calibri"/>
              <a:cs typeface="Calibri"/>
              <a:sym typeface="Calibri"/>
            </a:endParaRPr>
          </a:p>
        </p:txBody>
      </p:sp>
      <p:sp>
        <p:nvSpPr>
          <p:cNvPr id="219" name="Google Shape;219;p10"/>
          <p:cNvSpPr txBox="1"/>
          <p:nvPr/>
        </p:nvSpPr>
        <p:spPr>
          <a:xfrm>
            <a:off x="12268200" y="8343900"/>
            <a:ext cx="3429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Layers of Sun</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1"/>
          <p:cNvSpPr/>
          <p:nvPr/>
        </p:nvSpPr>
        <p:spPr>
          <a:xfrm>
            <a:off x="0" y="0"/>
            <a:ext cx="6123920" cy="10287000"/>
          </a:xfrm>
          <a:custGeom>
            <a:rect b="b" l="l" r="r" t="t"/>
            <a:pathLst>
              <a:path extrusionOk="0" h="13716000" w="8165227">
                <a:moveTo>
                  <a:pt x="0" y="0"/>
                </a:moveTo>
                <a:lnTo>
                  <a:pt x="8165227" y="0"/>
                </a:lnTo>
                <a:lnTo>
                  <a:pt x="8165227" y="13716000"/>
                </a:lnTo>
                <a:lnTo>
                  <a:pt x="0" y="13716000"/>
                </a:lnTo>
                <a:lnTo>
                  <a:pt x="0" y="0"/>
                </a:lnTo>
                <a:close/>
              </a:path>
            </a:pathLst>
          </a:custGeom>
          <a:blipFill rotWithShape="1">
            <a:blip r:embed="rId3">
              <a:alphaModFix/>
            </a:blip>
            <a:stretch>
              <a:fillRect b="0" l="-8923" r="-8923" t="0"/>
            </a:stretch>
          </a:blipFill>
          <a:ln>
            <a:noFill/>
          </a:ln>
        </p:spPr>
      </p:sp>
      <p:sp>
        <p:nvSpPr>
          <p:cNvPr id="225" name="Google Shape;225;p11"/>
          <p:cNvSpPr/>
          <p:nvPr/>
        </p:nvSpPr>
        <p:spPr>
          <a:xfrm>
            <a:off x="6449582" y="8101604"/>
            <a:ext cx="2351357" cy="2175005"/>
          </a:xfrm>
          <a:custGeom>
            <a:rect b="b" l="l" r="r" t="t"/>
            <a:pathLst>
              <a:path extrusionOk="0" h="2175005" w="2351357">
                <a:moveTo>
                  <a:pt x="0" y="0"/>
                </a:moveTo>
                <a:lnTo>
                  <a:pt x="2351357" y="0"/>
                </a:lnTo>
                <a:lnTo>
                  <a:pt x="2351357" y="2175006"/>
                </a:lnTo>
                <a:lnTo>
                  <a:pt x="0" y="2175006"/>
                </a:lnTo>
                <a:lnTo>
                  <a:pt x="0" y="0"/>
                </a:lnTo>
                <a:close/>
              </a:path>
            </a:pathLst>
          </a:custGeom>
          <a:blipFill rotWithShape="1">
            <a:blip r:embed="rId4">
              <a:alphaModFix/>
            </a:blip>
            <a:stretch>
              <a:fillRect b="0" l="0" r="0" t="0"/>
            </a:stretch>
          </a:blipFill>
          <a:ln>
            <a:noFill/>
          </a:ln>
        </p:spPr>
      </p:sp>
      <p:sp>
        <p:nvSpPr>
          <p:cNvPr id="226" name="Google Shape;226;p11"/>
          <p:cNvSpPr txBox="1"/>
          <p:nvPr/>
        </p:nvSpPr>
        <p:spPr>
          <a:xfrm>
            <a:off x="6435727" y="621292"/>
            <a:ext cx="11584433" cy="641248"/>
          </a:xfrm>
          <a:prstGeom prst="rect">
            <a:avLst/>
          </a:prstGeom>
          <a:noFill/>
          <a:ln>
            <a:noFill/>
          </a:ln>
        </p:spPr>
        <p:txBody>
          <a:bodyPr anchorCtr="0" anchor="t" bIns="0" lIns="0" spcFirstLastPara="1" rIns="0" wrap="square" tIns="0">
            <a:spAutoFit/>
          </a:bodyPr>
          <a:lstStyle/>
          <a:p>
            <a:pPr indent="0" lvl="0" marL="0" marR="0" rtl="0" algn="l">
              <a:lnSpc>
                <a:spcPct val="125025"/>
              </a:lnSpc>
              <a:spcBef>
                <a:spcPts val="0"/>
              </a:spcBef>
              <a:spcAft>
                <a:spcPts val="0"/>
              </a:spcAft>
              <a:buNone/>
            </a:pPr>
            <a:r>
              <a:rPr b="1" lang="en-US" sz="4000">
                <a:solidFill>
                  <a:srgbClr val="00002E"/>
                </a:solidFill>
                <a:latin typeface="Arimo"/>
                <a:ea typeface="Arimo"/>
                <a:cs typeface="Arimo"/>
                <a:sym typeface="Arimo"/>
              </a:rPr>
              <a:t>Collaborative Learning Experiences</a:t>
            </a:r>
            <a:endParaRPr/>
          </a:p>
        </p:txBody>
      </p:sp>
      <p:sp>
        <p:nvSpPr>
          <p:cNvPr id="227" name="Google Shape;227;p11"/>
          <p:cNvSpPr txBox="1"/>
          <p:nvPr/>
        </p:nvSpPr>
        <p:spPr>
          <a:xfrm>
            <a:off x="6785492" y="1694942"/>
            <a:ext cx="3896109" cy="412115"/>
          </a:xfrm>
          <a:prstGeom prst="rect">
            <a:avLst/>
          </a:prstGeom>
          <a:noFill/>
          <a:ln>
            <a:noFill/>
          </a:ln>
        </p:spPr>
        <p:txBody>
          <a:bodyPr anchorCtr="0" anchor="t" bIns="0" lIns="0" spcFirstLastPara="1" rIns="0" wrap="square" tIns="0">
            <a:spAutoFit/>
          </a:bodyPr>
          <a:lstStyle/>
          <a:p>
            <a:pPr indent="0" lvl="0" marL="0" marR="0" rtl="0" algn="l">
              <a:lnSpc>
                <a:spcPct val="125009"/>
              </a:lnSpc>
              <a:spcBef>
                <a:spcPts val="0"/>
              </a:spcBef>
              <a:spcAft>
                <a:spcPts val="0"/>
              </a:spcAft>
              <a:buNone/>
            </a:pPr>
            <a:r>
              <a:rPr b="1" lang="en-US" sz="2599">
                <a:solidFill>
                  <a:srgbClr val="2D4DF2"/>
                </a:solidFill>
                <a:latin typeface="Arial"/>
                <a:ea typeface="Arial"/>
                <a:cs typeface="Arial"/>
                <a:sym typeface="Arial"/>
              </a:rPr>
              <a:t>Shared Experiences</a:t>
            </a:r>
            <a:endParaRPr/>
          </a:p>
        </p:txBody>
      </p:sp>
      <p:sp>
        <p:nvSpPr>
          <p:cNvPr id="228" name="Google Shape;228;p11"/>
          <p:cNvSpPr txBox="1"/>
          <p:nvPr/>
        </p:nvSpPr>
        <p:spPr>
          <a:xfrm>
            <a:off x="6785492" y="2272709"/>
            <a:ext cx="10888195" cy="741680"/>
          </a:xfrm>
          <a:prstGeom prst="rect">
            <a:avLst/>
          </a:prstGeom>
          <a:noFill/>
          <a:ln>
            <a:noFill/>
          </a:ln>
        </p:spPr>
        <p:txBody>
          <a:bodyPr anchorCtr="0" anchor="t" bIns="0" lIns="0" spcFirstLastPara="1" rIns="0" wrap="square" tIns="0">
            <a:spAutoFit/>
          </a:bodyPr>
          <a:lstStyle/>
          <a:p>
            <a:pPr indent="0" lvl="0" marL="0" marR="0" rtl="0" algn="l">
              <a:lnSpc>
                <a:spcPct val="160031"/>
              </a:lnSpc>
              <a:spcBef>
                <a:spcPts val="0"/>
              </a:spcBef>
              <a:spcAft>
                <a:spcPts val="0"/>
              </a:spcAft>
              <a:buNone/>
            </a:pPr>
            <a:r>
              <a:rPr lang="en-US" sz="1899">
                <a:solidFill>
                  <a:srgbClr val="00002E"/>
                </a:solidFill>
                <a:latin typeface="Arial"/>
                <a:ea typeface="Arial"/>
                <a:cs typeface="Arial"/>
                <a:sym typeface="Arial"/>
              </a:rPr>
              <a:t>AR can create shared experiences for students, allowing them to collaborate on projects, solve problems together, and learn from each other in a more engaging way.</a:t>
            </a:r>
            <a:endParaRPr/>
          </a:p>
        </p:txBody>
      </p:sp>
      <p:sp>
        <p:nvSpPr>
          <p:cNvPr id="229" name="Google Shape;229;p11"/>
          <p:cNvSpPr txBox="1"/>
          <p:nvPr/>
        </p:nvSpPr>
        <p:spPr>
          <a:xfrm>
            <a:off x="6785492" y="3542074"/>
            <a:ext cx="3806829" cy="412115"/>
          </a:xfrm>
          <a:prstGeom prst="rect">
            <a:avLst/>
          </a:prstGeom>
          <a:noFill/>
          <a:ln>
            <a:noFill/>
          </a:ln>
        </p:spPr>
        <p:txBody>
          <a:bodyPr anchorCtr="0" anchor="t" bIns="0" lIns="0" spcFirstLastPara="1" rIns="0" wrap="square" tIns="0">
            <a:spAutoFit/>
          </a:bodyPr>
          <a:lstStyle/>
          <a:p>
            <a:pPr indent="0" lvl="0" marL="0" marR="0" rtl="0" algn="l">
              <a:lnSpc>
                <a:spcPct val="125009"/>
              </a:lnSpc>
              <a:spcBef>
                <a:spcPts val="0"/>
              </a:spcBef>
              <a:spcAft>
                <a:spcPts val="0"/>
              </a:spcAft>
              <a:buNone/>
            </a:pPr>
            <a:r>
              <a:rPr b="1" lang="en-US" sz="2599">
                <a:solidFill>
                  <a:srgbClr val="015F98"/>
                </a:solidFill>
                <a:latin typeface="Arial"/>
                <a:ea typeface="Arial"/>
                <a:cs typeface="Arial"/>
                <a:sym typeface="Arial"/>
              </a:rPr>
              <a:t>Interactive Games</a:t>
            </a:r>
            <a:endParaRPr/>
          </a:p>
        </p:txBody>
      </p:sp>
      <p:sp>
        <p:nvSpPr>
          <p:cNvPr id="230" name="Google Shape;230;p11"/>
          <p:cNvSpPr txBox="1"/>
          <p:nvPr/>
        </p:nvSpPr>
        <p:spPr>
          <a:xfrm>
            <a:off x="6785492" y="4262048"/>
            <a:ext cx="10533328" cy="1122680"/>
          </a:xfrm>
          <a:prstGeom prst="rect">
            <a:avLst/>
          </a:prstGeom>
          <a:noFill/>
          <a:ln>
            <a:noFill/>
          </a:ln>
        </p:spPr>
        <p:txBody>
          <a:bodyPr anchorCtr="0" anchor="t" bIns="0" lIns="0" spcFirstLastPara="1" rIns="0" wrap="square" tIns="0">
            <a:spAutoFit/>
          </a:bodyPr>
          <a:lstStyle/>
          <a:p>
            <a:pPr indent="0" lvl="0" marL="0" marR="0" rtl="0" algn="l">
              <a:lnSpc>
                <a:spcPct val="160031"/>
              </a:lnSpc>
              <a:spcBef>
                <a:spcPts val="0"/>
              </a:spcBef>
              <a:spcAft>
                <a:spcPts val="0"/>
              </a:spcAft>
              <a:buNone/>
            </a:pPr>
            <a:r>
              <a:rPr lang="en-US" sz="1899">
                <a:solidFill>
                  <a:srgbClr val="00002E"/>
                </a:solidFill>
                <a:latin typeface="Arial"/>
                <a:ea typeface="Arial"/>
                <a:cs typeface="Arial"/>
                <a:sym typeface="Arial"/>
              </a:rPr>
              <a:t>AR can be used to create interactive games that promote collaboration and teamwork. Students can work together to solve puzzles, complete challenges, and learn new concepts.</a:t>
            </a:r>
            <a:endParaRPr/>
          </a:p>
        </p:txBody>
      </p:sp>
      <p:sp>
        <p:nvSpPr>
          <p:cNvPr id="231" name="Google Shape;231;p11"/>
          <p:cNvSpPr txBox="1"/>
          <p:nvPr/>
        </p:nvSpPr>
        <p:spPr>
          <a:xfrm>
            <a:off x="6785492" y="5624699"/>
            <a:ext cx="2358508" cy="412115"/>
          </a:xfrm>
          <a:prstGeom prst="rect">
            <a:avLst/>
          </a:prstGeom>
          <a:noFill/>
          <a:ln>
            <a:noFill/>
          </a:ln>
        </p:spPr>
        <p:txBody>
          <a:bodyPr anchorCtr="0" anchor="t" bIns="0" lIns="0" spcFirstLastPara="1" rIns="0" wrap="square" tIns="0">
            <a:spAutoFit/>
          </a:bodyPr>
          <a:lstStyle/>
          <a:p>
            <a:pPr indent="0" lvl="0" marL="0" marR="0" rtl="0" algn="l">
              <a:lnSpc>
                <a:spcPct val="125009"/>
              </a:lnSpc>
              <a:spcBef>
                <a:spcPts val="0"/>
              </a:spcBef>
              <a:spcAft>
                <a:spcPts val="0"/>
              </a:spcAft>
              <a:buNone/>
            </a:pPr>
            <a:r>
              <a:rPr b="1" lang="en-US" sz="2599">
                <a:solidFill>
                  <a:srgbClr val="2D4DF2"/>
                </a:solidFill>
                <a:latin typeface="Arial"/>
                <a:ea typeface="Arial"/>
                <a:cs typeface="Arial"/>
                <a:sym typeface="Arial"/>
              </a:rPr>
              <a:t>Accessibility</a:t>
            </a:r>
            <a:endParaRPr/>
          </a:p>
        </p:txBody>
      </p:sp>
      <p:sp>
        <p:nvSpPr>
          <p:cNvPr id="232" name="Google Shape;232;p11"/>
          <p:cNvSpPr txBox="1"/>
          <p:nvPr/>
        </p:nvSpPr>
        <p:spPr>
          <a:xfrm>
            <a:off x="6785492" y="6341614"/>
            <a:ext cx="9033153" cy="741680"/>
          </a:xfrm>
          <a:prstGeom prst="rect">
            <a:avLst/>
          </a:prstGeom>
          <a:noFill/>
          <a:ln>
            <a:noFill/>
          </a:ln>
        </p:spPr>
        <p:txBody>
          <a:bodyPr anchorCtr="0" anchor="t" bIns="0" lIns="0" spcFirstLastPara="1" rIns="0" wrap="square" tIns="0">
            <a:spAutoFit/>
          </a:bodyPr>
          <a:lstStyle/>
          <a:p>
            <a:pPr indent="0" lvl="0" marL="0" marR="0" rtl="0" algn="l">
              <a:lnSpc>
                <a:spcPct val="160031"/>
              </a:lnSpc>
              <a:spcBef>
                <a:spcPts val="0"/>
              </a:spcBef>
              <a:spcAft>
                <a:spcPts val="0"/>
              </a:spcAft>
              <a:buNone/>
            </a:pPr>
            <a:r>
              <a:rPr lang="en-US" sz="1899">
                <a:solidFill>
                  <a:srgbClr val="00002E"/>
                </a:solidFill>
                <a:latin typeface="Arial"/>
                <a:ea typeface="Arial"/>
                <a:cs typeface="Arial"/>
                <a:sym typeface="Arial"/>
              </a:rPr>
              <a:t>AR can make learning more accessible to students with disabilities by providing personalized and adaptive learning experiences.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2"/>
          <p:cNvSpPr/>
          <p:nvPr/>
        </p:nvSpPr>
        <p:spPr>
          <a:xfrm>
            <a:off x="7052633" y="453670"/>
            <a:ext cx="2340061" cy="1348460"/>
          </a:xfrm>
          <a:custGeom>
            <a:rect b="b" l="l" r="r" t="t"/>
            <a:pathLst>
              <a:path extrusionOk="0" h="1348460" w="2340061">
                <a:moveTo>
                  <a:pt x="0" y="0"/>
                </a:moveTo>
                <a:lnTo>
                  <a:pt x="2340061" y="0"/>
                </a:lnTo>
                <a:lnTo>
                  <a:pt x="2340061" y="1348460"/>
                </a:lnTo>
                <a:lnTo>
                  <a:pt x="0" y="1348460"/>
                </a:lnTo>
                <a:lnTo>
                  <a:pt x="0" y="0"/>
                </a:lnTo>
                <a:close/>
              </a:path>
            </a:pathLst>
          </a:custGeom>
          <a:blipFill rotWithShape="1">
            <a:blip r:embed="rId3">
              <a:alphaModFix/>
            </a:blip>
            <a:stretch>
              <a:fillRect b="0" l="0" r="0" t="0"/>
            </a:stretch>
          </a:blipFill>
          <a:ln>
            <a:noFill/>
          </a:ln>
        </p:spPr>
      </p:sp>
      <p:sp>
        <p:nvSpPr>
          <p:cNvPr id="238" name="Google Shape;238;p12"/>
          <p:cNvSpPr/>
          <p:nvPr/>
        </p:nvSpPr>
        <p:spPr>
          <a:xfrm>
            <a:off x="10415889" y="6247916"/>
            <a:ext cx="5252429" cy="3230244"/>
          </a:xfrm>
          <a:custGeom>
            <a:rect b="b" l="l" r="r" t="t"/>
            <a:pathLst>
              <a:path extrusionOk="0" h="3230244" w="5252429">
                <a:moveTo>
                  <a:pt x="0" y="0"/>
                </a:moveTo>
                <a:lnTo>
                  <a:pt x="5252429" y="0"/>
                </a:lnTo>
                <a:lnTo>
                  <a:pt x="5252429" y="3230244"/>
                </a:lnTo>
                <a:lnTo>
                  <a:pt x="0" y="3230244"/>
                </a:lnTo>
                <a:lnTo>
                  <a:pt x="0" y="0"/>
                </a:lnTo>
                <a:close/>
              </a:path>
            </a:pathLst>
          </a:custGeom>
          <a:blipFill rotWithShape="1">
            <a:blip r:embed="rId4">
              <a:alphaModFix/>
            </a:blip>
            <a:stretch>
              <a:fillRect b="0" l="0" r="0" t="0"/>
            </a:stretch>
          </a:blipFill>
          <a:ln>
            <a:noFill/>
          </a:ln>
        </p:spPr>
      </p:sp>
      <p:sp>
        <p:nvSpPr>
          <p:cNvPr id="239" name="Google Shape;239;p12"/>
          <p:cNvSpPr/>
          <p:nvPr/>
        </p:nvSpPr>
        <p:spPr>
          <a:xfrm>
            <a:off x="2112254" y="5676900"/>
            <a:ext cx="4675303" cy="3974008"/>
          </a:xfrm>
          <a:custGeom>
            <a:rect b="b" l="l" r="r" t="t"/>
            <a:pathLst>
              <a:path extrusionOk="0" h="3974008" w="4675303">
                <a:moveTo>
                  <a:pt x="0" y="0"/>
                </a:moveTo>
                <a:lnTo>
                  <a:pt x="4675303" y="0"/>
                </a:lnTo>
                <a:lnTo>
                  <a:pt x="4675303" y="3974008"/>
                </a:lnTo>
                <a:lnTo>
                  <a:pt x="0" y="3974008"/>
                </a:lnTo>
                <a:lnTo>
                  <a:pt x="0" y="0"/>
                </a:lnTo>
                <a:close/>
              </a:path>
            </a:pathLst>
          </a:custGeom>
          <a:blipFill rotWithShape="1">
            <a:blip r:embed="rId5">
              <a:alphaModFix/>
            </a:blip>
            <a:stretch>
              <a:fillRect b="0" l="0" r="0" t="0"/>
            </a:stretch>
          </a:blipFill>
          <a:ln>
            <a:noFill/>
          </a:ln>
        </p:spPr>
      </p:sp>
      <p:sp>
        <p:nvSpPr>
          <p:cNvPr id="240" name="Google Shape;240;p12"/>
          <p:cNvSpPr txBox="1"/>
          <p:nvPr/>
        </p:nvSpPr>
        <p:spPr>
          <a:xfrm>
            <a:off x="1348740" y="701371"/>
            <a:ext cx="9628595" cy="929259"/>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lang="en-US" sz="6600">
                <a:solidFill>
                  <a:srgbClr val="0070C0"/>
                </a:solidFill>
                <a:latin typeface="Arial"/>
                <a:ea typeface="Arial"/>
                <a:cs typeface="Arial"/>
                <a:sym typeface="Arial"/>
              </a:rPr>
              <a:t>Virtual Reality</a:t>
            </a:r>
            <a:endParaRPr/>
          </a:p>
        </p:txBody>
      </p:sp>
      <p:sp>
        <p:nvSpPr>
          <p:cNvPr id="241" name="Google Shape;241;p12"/>
          <p:cNvSpPr txBox="1"/>
          <p:nvPr/>
        </p:nvSpPr>
        <p:spPr>
          <a:xfrm>
            <a:off x="960769" y="1956639"/>
            <a:ext cx="16211251" cy="2135832"/>
          </a:xfrm>
          <a:prstGeom prst="rect">
            <a:avLst/>
          </a:prstGeom>
          <a:noFill/>
          <a:ln>
            <a:noFill/>
          </a:ln>
        </p:spPr>
        <p:txBody>
          <a:bodyPr anchorCtr="0" anchor="t" bIns="0" lIns="0" spcFirstLastPara="1" rIns="0" wrap="square" tIns="0">
            <a:spAutoFit/>
          </a:bodyPr>
          <a:lstStyle/>
          <a:p>
            <a:pPr indent="-259188" lvl="1" marL="518375" marR="0" rtl="0" algn="l">
              <a:lnSpc>
                <a:spcPct val="186041"/>
              </a:lnSpc>
              <a:spcBef>
                <a:spcPts val="0"/>
              </a:spcBef>
              <a:spcAft>
                <a:spcPts val="0"/>
              </a:spcAft>
              <a:buClr>
                <a:srgbClr val="050404"/>
              </a:buClr>
              <a:buSzPts val="2400"/>
              <a:buFont typeface="Arial"/>
              <a:buChar char="•"/>
            </a:pPr>
            <a:r>
              <a:rPr b="1" i="0" lang="en-US" sz="2400" u="none" cap="none" strike="noStrike">
                <a:solidFill>
                  <a:srgbClr val="050404"/>
                </a:solidFill>
                <a:latin typeface="Arimo"/>
                <a:ea typeface="Arimo"/>
                <a:cs typeface="Arimo"/>
                <a:sym typeface="Arimo"/>
              </a:rPr>
              <a:t>Virtual Reality (VR) is a simulated experience created by computer technology that immerses users in an interactive, three-dimensional environment.</a:t>
            </a:r>
            <a:endParaRPr/>
          </a:p>
          <a:p>
            <a:pPr indent="-259188" lvl="1" marL="518375" marR="0" rtl="0" algn="l">
              <a:lnSpc>
                <a:spcPct val="186041"/>
              </a:lnSpc>
              <a:spcBef>
                <a:spcPts val="0"/>
              </a:spcBef>
              <a:spcAft>
                <a:spcPts val="0"/>
              </a:spcAft>
              <a:buClr>
                <a:srgbClr val="050404"/>
              </a:buClr>
              <a:buSzPts val="2400"/>
              <a:buFont typeface="Arial"/>
              <a:buChar char="•"/>
            </a:pPr>
            <a:r>
              <a:rPr b="1" i="0" lang="en-US" sz="2400" u="none" cap="none" strike="noStrike">
                <a:solidFill>
                  <a:srgbClr val="050404"/>
                </a:solidFill>
                <a:latin typeface="Arimo"/>
                <a:ea typeface="Arimo"/>
                <a:cs typeface="Arimo"/>
                <a:sym typeface="Arimo"/>
              </a:rPr>
              <a:t>It allows users to experience and interact with a virtual world as if they were physically present.</a:t>
            </a:r>
            <a:endParaRPr/>
          </a:p>
          <a:p>
            <a:pPr indent="0" lvl="0" marL="0" marR="0" rtl="0" algn="l">
              <a:lnSpc>
                <a:spcPct val="140041"/>
              </a:lnSpc>
              <a:spcBef>
                <a:spcPts val="0"/>
              </a:spcBef>
              <a:spcAft>
                <a:spcPts val="0"/>
              </a:spcAft>
              <a:buNone/>
            </a:pPr>
            <a:r>
              <a:t/>
            </a:r>
            <a:endParaRPr b="1" sz="2400">
              <a:solidFill>
                <a:srgbClr val="050404"/>
              </a:solidFill>
              <a:latin typeface="Arimo"/>
              <a:ea typeface="Arimo"/>
              <a:cs typeface="Arimo"/>
              <a:sym typeface="Arimo"/>
            </a:endParaRPr>
          </a:p>
        </p:txBody>
      </p:sp>
      <p:sp>
        <p:nvSpPr>
          <p:cNvPr id="242" name="Google Shape;242;p12"/>
          <p:cNvSpPr txBox="1"/>
          <p:nvPr/>
        </p:nvSpPr>
        <p:spPr>
          <a:xfrm>
            <a:off x="1348740" y="4272807"/>
            <a:ext cx="4918174" cy="563855"/>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1" lang="en-US" sz="3300">
                <a:solidFill>
                  <a:srgbClr val="2E75B6"/>
                </a:solidFill>
                <a:latin typeface="Arial"/>
                <a:ea typeface="Arial"/>
                <a:cs typeface="Arial"/>
                <a:sym typeface="Arial"/>
              </a:rPr>
              <a:t>Devices Used to See VR:</a:t>
            </a:r>
            <a:endParaRPr/>
          </a:p>
        </p:txBody>
      </p:sp>
      <p:sp>
        <p:nvSpPr>
          <p:cNvPr id="243" name="Google Shape;243;p12"/>
          <p:cNvSpPr txBox="1"/>
          <p:nvPr/>
        </p:nvSpPr>
        <p:spPr>
          <a:xfrm>
            <a:off x="2736774" y="5112887"/>
            <a:ext cx="3426264" cy="1548687"/>
          </a:xfrm>
          <a:prstGeom prst="rect">
            <a:avLst/>
          </a:prstGeom>
          <a:noFill/>
          <a:ln>
            <a:noFill/>
          </a:ln>
        </p:spPr>
        <p:txBody>
          <a:bodyPr anchorCtr="0" anchor="t" bIns="0" lIns="0" spcFirstLastPara="1" rIns="0" wrap="square" tIns="0">
            <a:spAutoFit/>
          </a:bodyPr>
          <a:lstStyle/>
          <a:p>
            <a:pPr indent="0" lvl="0" marL="0" marR="0" rtl="0" algn="l">
              <a:lnSpc>
                <a:spcPct val="183028"/>
              </a:lnSpc>
              <a:spcBef>
                <a:spcPts val="0"/>
              </a:spcBef>
              <a:spcAft>
                <a:spcPts val="0"/>
              </a:spcAft>
              <a:buNone/>
            </a:pPr>
            <a:r>
              <a:rPr b="1" lang="en-US" sz="3500">
                <a:solidFill>
                  <a:srgbClr val="050404"/>
                </a:solidFill>
                <a:latin typeface="Arial"/>
                <a:ea typeface="Arial"/>
                <a:cs typeface="Arial"/>
                <a:sym typeface="Arial"/>
              </a:rPr>
              <a:t>VR HEADSETS</a:t>
            </a:r>
            <a:endParaRPr/>
          </a:p>
          <a:p>
            <a:pPr indent="0" lvl="0" marL="0" marR="0" rtl="0" algn="l">
              <a:lnSpc>
                <a:spcPct val="183028"/>
              </a:lnSpc>
              <a:spcBef>
                <a:spcPts val="0"/>
              </a:spcBef>
              <a:spcAft>
                <a:spcPts val="0"/>
              </a:spcAft>
              <a:buNone/>
            </a:pPr>
            <a:r>
              <a:t/>
            </a:r>
            <a:endParaRPr b="1" sz="3500">
              <a:solidFill>
                <a:srgbClr val="050404"/>
              </a:solidFill>
              <a:latin typeface="Arial"/>
              <a:ea typeface="Arial"/>
              <a:cs typeface="Arial"/>
              <a:sym typeface="Arial"/>
            </a:endParaRPr>
          </a:p>
        </p:txBody>
      </p:sp>
      <p:sp>
        <p:nvSpPr>
          <p:cNvPr id="244" name="Google Shape;244;p12"/>
          <p:cNvSpPr txBox="1"/>
          <p:nvPr/>
        </p:nvSpPr>
        <p:spPr>
          <a:xfrm>
            <a:off x="10977335" y="5112887"/>
            <a:ext cx="4457944" cy="1548687"/>
          </a:xfrm>
          <a:prstGeom prst="rect">
            <a:avLst/>
          </a:prstGeom>
          <a:noFill/>
          <a:ln>
            <a:noFill/>
          </a:ln>
        </p:spPr>
        <p:txBody>
          <a:bodyPr anchorCtr="0" anchor="t" bIns="0" lIns="0" spcFirstLastPara="1" rIns="0" wrap="square" tIns="0">
            <a:spAutoFit/>
          </a:bodyPr>
          <a:lstStyle/>
          <a:p>
            <a:pPr indent="0" lvl="0" marL="0" marR="0" rtl="0" algn="l">
              <a:lnSpc>
                <a:spcPct val="183028"/>
              </a:lnSpc>
              <a:spcBef>
                <a:spcPts val="0"/>
              </a:spcBef>
              <a:spcAft>
                <a:spcPts val="0"/>
              </a:spcAft>
              <a:buNone/>
            </a:pPr>
            <a:r>
              <a:rPr b="1" lang="en-US" sz="3500">
                <a:solidFill>
                  <a:srgbClr val="050404"/>
                </a:solidFill>
                <a:latin typeface="Arial"/>
                <a:ea typeface="Arial"/>
                <a:cs typeface="Arial"/>
                <a:sym typeface="Arial"/>
              </a:rPr>
              <a:t>VR CONTROLLERS</a:t>
            </a:r>
            <a:endParaRPr/>
          </a:p>
          <a:p>
            <a:pPr indent="0" lvl="0" marL="0" marR="0" rtl="0" algn="l">
              <a:lnSpc>
                <a:spcPct val="183028"/>
              </a:lnSpc>
              <a:spcBef>
                <a:spcPts val="0"/>
              </a:spcBef>
              <a:spcAft>
                <a:spcPts val="0"/>
              </a:spcAft>
              <a:buNone/>
            </a:pPr>
            <a:r>
              <a:t/>
            </a:r>
            <a:endParaRPr b="1" sz="3500">
              <a:solidFill>
                <a:srgbClr val="050404"/>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3"/>
          <p:cNvSpPr/>
          <p:nvPr/>
        </p:nvSpPr>
        <p:spPr>
          <a:xfrm>
            <a:off x="1188006" y="6080879"/>
            <a:ext cx="5128832" cy="3353276"/>
          </a:xfrm>
          <a:custGeom>
            <a:rect b="b" l="l" r="r" t="t"/>
            <a:pathLst>
              <a:path extrusionOk="0" h="3353276" w="5128832">
                <a:moveTo>
                  <a:pt x="0" y="0"/>
                </a:moveTo>
                <a:lnTo>
                  <a:pt x="5128832" y="0"/>
                </a:lnTo>
                <a:lnTo>
                  <a:pt x="5128832" y="3353276"/>
                </a:lnTo>
                <a:lnTo>
                  <a:pt x="0" y="3353276"/>
                </a:lnTo>
                <a:lnTo>
                  <a:pt x="0" y="0"/>
                </a:lnTo>
                <a:close/>
              </a:path>
            </a:pathLst>
          </a:custGeom>
          <a:blipFill rotWithShape="1">
            <a:blip r:embed="rId3">
              <a:alphaModFix/>
            </a:blip>
            <a:stretch>
              <a:fillRect b="0" l="0" r="0" t="0"/>
            </a:stretch>
          </a:blipFill>
          <a:ln>
            <a:noFill/>
          </a:ln>
        </p:spPr>
      </p:sp>
      <p:sp>
        <p:nvSpPr>
          <p:cNvPr id="250" name="Google Shape;250;p13"/>
          <p:cNvSpPr txBox="1"/>
          <p:nvPr/>
        </p:nvSpPr>
        <p:spPr>
          <a:xfrm>
            <a:off x="1648926" y="6457980"/>
            <a:ext cx="3447783" cy="400587"/>
          </a:xfrm>
          <a:prstGeom prst="rect">
            <a:avLst/>
          </a:prstGeom>
          <a:noFill/>
          <a:ln>
            <a:noFill/>
          </a:ln>
        </p:spPr>
        <p:txBody>
          <a:bodyPr anchorCtr="0" anchor="t" bIns="0" lIns="0" spcFirstLastPara="1" rIns="0" wrap="square" tIns="0">
            <a:spAutoFit/>
          </a:bodyPr>
          <a:lstStyle/>
          <a:p>
            <a:pPr indent="0" lvl="0" marL="0" marR="0" rtl="0" algn="ctr">
              <a:lnSpc>
                <a:spcPct val="125017"/>
              </a:lnSpc>
              <a:spcBef>
                <a:spcPts val="0"/>
              </a:spcBef>
              <a:spcAft>
                <a:spcPts val="0"/>
              </a:spcAft>
              <a:buNone/>
            </a:pPr>
            <a:r>
              <a:rPr b="1" lang="en-US" sz="2858">
                <a:solidFill>
                  <a:srgbClr val="2D4DF2"/>
                </a:solidFill>
                <a:latin typeface="Arimo"/>
                <a:ea typeface="Arimo"/>
                <a:cs typeface="Arimo"/>
                <a:sym typeface="Arimo"/>
              </a:rPr>
              <a:t>Immersive</a:t>
            </a:r>
            <a:endParaRPr/>
          </a:p>
        </p:txBody>
      </p:sp>
      <p:sp>
        <p:nvSpPr>
          <p:cNvPr id="251" name="Google Shape;251;p13"/>
          <p:cNvSpPr txBox="1"/>
          <p:nvPr/>
        </p:nvSpPr>
        <p:spPr>
          <a:xfrm>
            <a:off x="1648926" y="6944648"/>
            <a:ext cx="4206956" cy="2074308"/>
          </a:xfrm>
          <a:prstGeom prst="rect">
            <a:avLst/>
          </a:prstGeom>
          <a:noFill/>
          <a:ln>
            <a:noFill/>
          </a:ln>
        </p:spPr>
        <p:txBody>
          <a:bodyPr anchorCtr="0" anchor="t" bIns="0" lIns="0" spcFirstLastPara="1" rIns="0" wrap="square" tIns="0">
            <a:spAutoFit/>
          </a:bodyPr>
          <a:lstStyle/>
          <a:p>
            <a:pPr indent="0" lvl="0" marL="0" marR="0" rtl="0" algn="l">
              <a:lnSpc>
                <a:spcPct val="159983"/>
              </a:lnSpc>
              <a:spcBef>
                <a:spcPts val="0"/>
              </a:spcBef>
              <a:spcAft>
                <a:spcPts val="0"/>
              </a:spcAft>
              <a:buNone/>
            </a:pPr>
            <a:r>
              <a:rPr lang="en-US" sz="2429">
                <a:solidFill>
                  <a:srgbClr val="00002E"/>
                </a:solidFill>
                <a:latin typeface="PT Sans"/>
                <a:ea typeface="PT Sans"/>
                <a:cs typeface="PT Sans"/>
                <a:sym typeface="PT Sans"/>
              </a:rPr>
              <a:t>VR uses headsets and other devices to create a simulated environment that surrounds the user.</a:t>
            </a:r>
            <a:endParaRPr/>
          </a:p>
        </p:txBody>
      </p:sp>
      <p:sp>
        <p:nvSpPr>
          <p:cNvPr id="252" name="Google Shape;252;p13"/>
          <p:cNvSpPr/>
          <p:nvPr/>
        </p:nvSpPr>
        <p:spPr>
          <a:xfrm>
            <a:off x="6579603" y="6080879"/>
            <a:ext cx="5128832" cy="3353276"/>
          </a:xfrm>
          <a:custGeom>
            <a:rect b="b" l="l" r="r" t="t"/>
            <a:pathLst>
              <a:path extrusionOk="0" h="3353276" w="5128832">
                <a:moveTo>
                  <a:pt x="0" y="0"/>
                </a:moveTo>
                <a:lnTo>
                  <a:pt x="5128831" y="0"/>
                </a:lnTo>
                <a:lnTo>
                  <a:pt x="5128831" y="3353276"/>
                </a:lnTo>
                <a:lnTo>
                  <a:pt x="0" y="3353276"/>
                </a:lnTo>
                <a:lnTo>
                  <a:pt x="0" y="0"/>
                </a:lnTo>
                <a:close/>
              </a:path>
            </a:pathLst>
          </a:custGeom>
          <a:blipFill rotWithShape="1">
            <a:blip r:embed="rId3">
              <a:alphaModFix/>
            </a:blip>
            <a:stretch>
              <a:fillRect b="0" l="0" r="0" t="0"/>
            </a:stretch>
          </a:blipFill>
          <a:ln>
            <a:noFill/>
          </a:ln>
        </p:spPr>
      </p:sp>
      <p:sp>
        <p:nvSpPr>
          <p:cNvPr id="253" name="Google Shape;253;p13"/>
          <p:cNvSpPr txBox="1"/>
          <p:nvPr/>
        </p:nvSpPr>
        <p:spPr>
          <a:xfrm>
            <a:off x="7040523" y="6457980"/>
            <a:ext cx="3447783" cy="400587"/>
          </a:xfrm>
          <a:prstGeom prst="rect">
            <a:avLst/>
          </a:prstGeom>
          <a:noFill/>
          <a:ln>
            <a:noFill/>
          </a:ln>
        </p:spPr>
        <p:txBody>
          <a:bodyPr anchorCtr="0" anchor="t" bIns="0" lIns="0" spcFirstLastPara="1" rIns="0" wrap="square" tIns="0">
            <a:spAutoFit/>
          </a:bodyPr>
          <a:lstStyle/>
          <a:p>
            <a:pPr indent="0" lvl="0" marL="0" marR="0" rtl="0" algn="l">
              <a:lnSpc>
                <a:spcPct val="125017"/>
              </a:lnSpc>
              <a:spcBef>
                <a:spcPts val="0"/>
              </a:spcBef>
              <a:spcAft>
                <a:spcPts val="0"/>
              </a:spcAft>
              <a:buNone/>
            </a:pPr>
            <a:r>
              <a:rPr b="1" lang="en-US" sz="2858">
                <a:solidFill>
                  <a:srgbClr val="015F98"/>
                </a:solidFill>
                <a:latin typeface="Arimo"/>
                <a:ea typeface="Arimo"/>
                <a:cs typeface="Arimo"/>
                <a:sym typeface="Arimo"/>
              </a:rPr>
              <a:t>Interactive</a:t>
            </a:r>
            <a:endParaRPr/>
          </a:p>
        </p:txBody>
      </p:sp>
      <p:sp>
        <p:nvSpPr>
          <p:cNvPr id="254" name="Google Shape;254;p13"/>
          <p:cNvSpPr txBox="1"/>
          <p:nvPr/>
        </p:nvSpPr>
        <p:spPr>
          <a:xfrm>
            <a:off x="7040523" y="6944648"/>
            <a:ext cx="4206956" cy="1580494"/>
          </a:xfrm>
          <a:prstGeom prst="rect">
            <a:avLst/>
          </a:prstGeom>
          <a:noFill/>
          <a:ln>
            <a:noFill/>
          </a:ln>
        </p:spPr>
        <p:txBody>
          <a:bodyPr anchorCtr="0" anchor="t" bIns="0" lIns="0" spcFirstLastPara="1" rIns="0" wrap="square" tIns="0">
            <a:spAutoFit/>
          </a:bodyPr>
          <a:lstStyle/>
          <a:p>
            <a:pPr indent="0" lvl="0" marL="0" marR="0" rtl="0" algn="l">
              <a:lnSpc>
                <a:spcPct val="159983"/>
              </a:lnSpc>
              <a:spcBef>
                <a:spcPts val="0"/>
              </a:spcBef>
              <a:spcAft>
                <a:spcPts val="0"/>
              </a:spcAft>
              <a:buNone/>
            </a:pPr>
            <a:r>
              <a:rPr lang="en-US" sz="2429">
                <a:solidFill>
                  <a:srgbClr val="00002E"/>
                </a:solidFill>
                <a:latin typeface="PT Sans"/>
                <a:ea typeface="PT Sans"/>
                <a:cs typeface="PT Sans"/>
                <a:sym typeface="PT Sans"/>
              </a:rPr>
              <a:t>Users can interact with the virtual world using controllers, sensors, or other input devices.</a:t>
            </a:r>
            <a:endParaRPr/>
          </a:p>
        </p:txBody>
      </p:sp>
      <p:sp>
        <p:nvSpPr>
          <p:cNvPr id="255" name="Google Shape;255;p13"/>
          <p:cNvSpPr/>
          <p:nvPr/>
        </p:nvSpPr>
        <p:spPr>
          <a:xfrm>
            <a:off x="11971198" y="6080879"/>
            <a:ext cx="5128832" cy="3353276"/>
          </a:xfrm>
          <a:custGeom>
            <a:rect b="b" l="l" r="r" t="t"/>
            <a:pathLst>
              <a:path extrusionOk="0" h="3353276" w="5128832">
                <a:moveTo>
                  <a:pt x="0" y="0"/>
                </a:moveTo>
                <a:lnTo>
                  <a:pt x="5128832" y="0"/>
                </a:lnTo>
                <a:lnTo>
                  <a:pt x="5128832" y="3353276"/>
                </a:lnTo>
                <a:lnTo>
                  <a:pt x="0" y="3353276"/>
                </a:lnTo>
                <a:lnTo>
                  <a:pt x="0" y="0"/>
                </a:lnTo>
                <a:close/>
              </a:path>
            </a:pathLst>
          </a:custGeom>
          <a:blipFill rotWithShape="1">
            <a:blip r:embed="rId3">
              <a:alphaModFix/>
            </a:blip>
            <a:stretch>
              <a:fillRect b="0" l="0" r="0" t="0"/>
            </a:stretch>
          </a:blipFill>
          <a:ln>
            <a:noFill/>
          </a:ln>
        </p:spPr>
      </p:sp>
      <p:sp>
        <p:nvSpPr>
          <p:cNvPr id="256" name="Google Shape;256;p13"/>
          <p:cNvSpPr txBox="1"/>
          <p:nvPr/>
        </p:nvSpPr>
        <p:spPr>
          <a:xfrm>
            <a:off x="12432118" y="6457980"/>
            <a:ext cx="3447783" cy="400587"/>
          </a:xfrm>
          <a:prstGeom prst="rect">
            <a:avLst/>
          </a:prstGeom>
          <a:noFill/>
          <a:ln>
            <a:noFill/>
          </a:ln>
        </p:spPr>
        <p:txBody>
          <a:bodyPr anchorCtr="0" anchor="t" bIns="0" lIns="0" spcFirstLastPara="1" rIns="0" wrap="square" tIns="0">
            <a:spAutoFit/>
          </a:bodyPr>
          <a:lstStyle/>
          <a:p>
            <a:pPr indent="0" lvl="0" marL="0" marR="0" rtl="0" algn="l">
              <a:lnSpc>
                <a:spcPct val="125017"/>
              </a:lnSpc>
              <a:spcBef>
                <a:spcPts val="0"/>
              </a:spcBef>
              <a:spcAft>
                <a:spcPts val="0"/>
              </a:spcAft>
              <a:buNone/>
            </a:pPr>
            <a:r>
              <a:rPr b="1" lang="en-US" sz="2858">
                <a:solidFill>
                  <a:srgbClr val="AD1F96"/>
                </a:solidFill>
                <a:latin typeface="Arimo"/>
                <a:ea typeface="Arimo"/>
                <a:cs typeface="Arimo"/>
                <a:sym typeface="Arimo"/>
              </a:rPr>
              <a:t>Multisensory</a:t>
            </a:r>
            <a:endParaRPr/>
          </a:p>
        </p:txBody>
      </p:sp>
      <p:sp>
        <p:nvSpPr>
          <p:cNvPr id="257" name="Google Shape;257;p13"/>
          <p:cNvSpPr txBox="1"/>
          <p:nvPr/>
        </p:nvSpPr>
        <p:spPr>
          <a:xfrm>
            <a:off x="12432118" y="6944648"/>
            <a:ext cx="4206955" cy="1580494"/>
          </a:xfrm>
          <a:prstGeom prst="rect">
            <a:avLst/>
          </a:prstGeom>
          <a:noFill/>
          <a:ln>
            <a:noFill/>
          </a:ln>
        </p:spPr>
        <p:txBody>
          <a:bodyPr anchorCtr="0" anchor="t" bIns="0" lIns="0" spcFirstLastPara="1" rIns="0" wrap="square" tIns="0">
            <a:spAutoFit/>
          </a:bodyPr>
          <a:lstStyle/>
          <a:p>
            <a:pPr indent="0" lvl="0" marL="0" marR="0" rtl="0" algn="l">
              <a:lnSpc>
                <a:spcPct val="159983"/>
              </a:lnSpc>
              <a:spcBef>
                <a:spcPts val="0"/>
              </a:spcBef>
              <a:spcAft>
                <a:spcPts val="0"/>
              </a:spcAft>
              <a:buNone/>
            </a:pPr>
            <a:r>
              <a:rPr lang="en-US" sz="2429">
                <a:solidFill>
                  <a:srgbClr val="00002E"/>
                </a:solidFill>
                <a:latin typeface="PT Sans"/>
                <a:ea typeface="PT Sans"/>
                <a:cs typeface="PT Sans"/>
                <a:sym typeface="PT Sans"/>
              </a:rPr>
              <a:t>VR can engage multiple senses, including sight, sound, and touch.</a:t>
            </a:r>
            <a:endParaRPr/>
          </a:p>
        </p:txBody>
      </p:sp>
      <p:sp>
        <p:nvSpPr>
          <p:cNvPr id="258" name="Google Shape;258;p13"/>
          <p:cNvSpPr/>
          <p:nvPr/>
        </p:nvSpPr>
        <p:spPr>
          <a:xfrm>
            <a:off x="11994059" y="2423662"/>
            <a:ext cx="5083111" cy="2982849"/>
          </a:xfrm>
          <a:custGeom>
            <a:rect b="b" l="l" r="r" t="t"/>
            <a:pathLst>
              <a:path extrusionOk="0" h="3977132" w="6777482">
                <a:moveTo>
                  <a:pt x="0" y="0"/>
                </a:moveTo>
                <a:lnTo>
                  <a:pt x="6777482" y="0"/>
                </a:lnTo>
                <a:lnTo>
                  <a:pt x="6777482" y="3977132"/>
                </a:lnTo>
                <a:lnTo>
                  <a:pt x="0" y="3977132"/>
                </a:lnTo>
                <a:lnTo>
                  <a:pt x="0" y="0"/>
                </a:lnTo>
                <a:close/>
              </a:path>
            </a:pathLst>
          </a:custGeom>
          <a:blipFill rotWithShape="1">
            <a:blip r:embed="rId4">
              <a:alphaModFix/>
            </a:blip>
            <a:stretch>
              <a:fillRect b="-23180" l="0" r="0" t="-23180"/>
            </a:stretch>
          </a:blipFill>
          <a:ln>
            <a:noFill/>
          </a:ln>
        </p:spPr>
      </p:sp>
      <p:sp>
        <p:nvSpPr>
          <p:cNvPr id="259" name="Google Shape;259;p13"/>
          <p:cNvSpPr/>
          <p:nvPr/>
        </p:nvSpPr>
        <p:spPr>
          <a:xfrm>
            <a:off x="1286734" y="2423662"/>
            <a:ext cx="5315712" cy="2982849"/>
          </a:xfrm>
          <a:custGeom>
            <a:rect b="b" l="l" r="r" t="t"/>
            <a:pathLst>
              <a:path extrusionOk="0" h="3977132" w="7087616">
                <a:moveTo>
                  <a:pt x="0" y="0"/>
                </a:moveTo>
                <a:lnTo>
                  <a:pt x="7087616" y="0"/>
                </a:lnTo>
                <a:lnTo>
                  <a:pt x="7087616" y="3977132"/>
                </a:lnTo>
                <a:lnTo>
                  <a:pt x="0" y="3977132"/>
                </a:lnTo>
                <a:lnTo>
                  <a:pt x="0" y="0"/>
                </a:lnTo>
                <a:close/>
              </a:path>
            </a:pathLst>
          </a:custGeom>
          <a:blipFill rotWithShape="1">
            <a:blip r:embed="rId5">
              <a:alphaModFix/>
            </a:blip>
            <a:stretch>
              <a:fillRect b="0" l="-100" r="-100" t="0"/>
            </a:stretch>
          </a:blipFill>
          <a:ln>
            <a:noFill/>
          </a:ln>
        </p:spPr>
      </p:sp>
      <p:sp>
        <p:nvSpPr>
          <p:cNvPr id="260" name="Google Shape;260;p13"/>
          <p:cNvSpPr/>
          <p:nvPr/>
        </p:nvSpPr>
        <p:spPr>
          <a:xfrm>
            <a:off x="6949083" y="2423662"/>
            <a:ext cx="4736497" cy="2982849"/>
          </a:xfrm>
          <a:custGeom>
            <a:rect b="b" l="l" r="r" t="t"/>
            <a:pathLst>
              <a:path extrusionOk="0" h="3977132" w="6315329">
                <a:moveTo>
                  <a:pt x="0" y="0"/>
                </a:moveTo>
                <a:lnTo>
                  <a:pt x="6315329" y="0"/>
                </a:lnTo>
                <a:lnTo>
                  <a:pt x="6315329" y="3977132"/>
                </a:lnTo>
                <a:lnTo>
                  <a:pt x="0" y="3977132"/>
                </a:lnTo>
                <a:lnTo>
                  <a:pt x="0" y="0"/>
                </a:lnTo>
                <a:close/>
              </a:path>
            </a:pathLst>
          </a:custGeom>
          <a:blipFill rotWithShape="1">
            <a:blip r:embed="rId6">
              <a:alphaModFix/>
            </a:blip>
            <a:stretch>
              <a:fillRect b="-40588" l="0" r="0" t="-40587"/>
            </a:stretch>
          </a:blipFill>
          <a:ln>
            <a:noFill/>
          </a:ln>
        </p:spPr>
      </p:sp>
      <p:sp>
        <p:nvSpPr>
          <p:cNvPr id="261" name="Google Shape;261;p13"/>
          <p:cNvSpPr txBox="1"/>
          <p:nvPr/>
        </p:nvSpPr>
        <p:spPr>
          <a:xfrm>
            <a:off x="5257800" y="830881"/>
            <a:ext cx="7583090" cy="93615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lang="en-US" sz="5199">
                <a:solidFill>
                  <a:srgbClr val="1B408A"/>
                </a:solidFill>
                <a:latin typeface="Arial"/>
                <a:ea typeface="Arial"/>
                <a:cs typeface="Arial"/>
                <a:sym typeface="Arial"/>
              </a:rPr>
              <a:t>HOW VR WORKS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4"/>
          <p:cNvSpPr txBox="1"/>
          <p:nvPr/>
        </p:nvSpPr>
        <p:spPr>
          <a:xfrm>
            <a:off x="5257800" y="830881"/>
            <a:ext cx="7583090" cy="93615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lang="en-US" sz="5199">
                <a:solidFill>
                  <a:srgbClr val="1B408A"/>
                </a:solidFill>
                <a:latin typeface="Arial"/>
                <a:ea typeface="Arial"/>
                <a:cs typeface="Arial"/>
                <a:sym typeface="Arial"/>
              </a:rPr>
              <a:t>HOW VR WORKS</a:t>
            </a:r>
            <a:endParaRPr/>
          </a:p>
        </p:txBody>
      </p:sp>
      <p:pic>
        <p:nvPicPr>
          <p:cNvPr id="267" name="Google Shape;267;p14"/>
          <p:cNvPicPr preferRelativeResize="0"/>
          <p:nvPr/>
        </p:nvPicPr>
        <p:blipFill rotWithShape="1">
          <a:blip r:embed="rId3">
            <a:alphaModFix/>
          </a:blip>
          <a:srcRect b="0" l="0" r="0" t="0"/>
          <a:stretch/>
        </p:blipFill>
        <p:spPr>
          <a:xfrm>
            <a:off x="0" y="0"/>
            <a:ext cx="18288000" cy="10287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5"/>
          <p:cNvSpPr/>
          <p:nvPr/>
        </p:nvSpPr>
        <p:spPr>
          <a:xfrm>
            <a:off x="-3949563" y="-783804"/>
            <a:ext cx="3292792" cy="5557266"/>
          </a:xfrm>
          <a:custGeom>
            <a:rect b="b" l="l" r="r" t="t"/>
            <a:pathLst>
              <a:path extrusionOk="0" h="5557266" w="3292792">
                <a:moveTo>
                  <a:pt x="0" y="0"/>
                </a:moveTo>
                <a:lnTo>
                  <a:pt x="3292792" y="0"/>
                </a:lnTo>
                <a:lnTo>
                  <a:pt x="3292792" y="5557266"/>
                </a:lnTo>
                <a:lnTo>
                  <a:pt x="0" y="5557266"/>
                </a:lnTo>
                <a:lnTo>
                  <a:pt x="0" y="0"/>
                </a:lnTo>
                <a:close/>
              </a:path>
            </a:pathLst>
          </a:custGeom>
          <a:blipFill rotWithShape="1">
            <a:blip r:embed="rId3">
              <a:alphaModFix/>
            </a:blip>
            <a:stretch>
              <a:fillRect b="0" l="0" r="0" t="0"/>
            </a:stretch>
          </a:blipFill>
          <a:ln>
            <a:noFill/>
          </a:ln>
        </p:spPr>
      </p:sp>
      <p:sp>
        <p:nvSpPr>
          <p:cNvPr id="273" name="Google Shape;273;p15"/>
          <p:cNvSpPr txBox="1"/>
          <p:nvPr/>
        </p:nvSpPr>
        <p:spPr>
          <a:xfrm>
            <a:off x="1311012" y="1417328"/>
            <a:ext cx="4603284" cy="1016436"/>
          </a:xfrm>
          <a:prstGeom prst="rect">
            <a:avLst/>
          </a:prstGeom>
          <a:noFill/>
          <a:ln>
            <a:noFill/>
          </a:ln>
        </p:spPr>
        <p:txBody>
          <a:bodyPr anchorCtr="0" anchor="t" bIns="0" lIns="0" spcFirstLastPara="1" rIns="0" wrap="square" tIns="0">
            <a:spAutoFit/>
          </a:bodyPr>
          <a:lstStyle/>
          <a:p>
            <a:pPr indent="0" lvl="0" marL="0" marR="0" rtl="0" algn="l">
              <a:lnSpc>
                <a:spcPct val="170095"/>
              </a:lnSpc>
              <a:spcBef>
                <a:spcPts val="0"/>
              </a:spcBef>
              <a:spcAft>
                <a:spcPts val="0"/>
              </a:spcAft>
              <a:buNone/>
            </a:pPr>
            <a:r>
              <a:rPr b="1" lang="en-US" sz="2100">
                <a:solidFill>
                  <a:srgbClr val="00002E"/>
                </a:solidFill>
                <a:latin typeface="Arimo"/>
                <a:ea typeface="Arimo"/>
                <a:cs typeface="Arimo"/>
                <a:sym typeface="Arimo"/>
              </a:rPr>
              <a:t>Visualizing Complex Concepts</a:t>
            </a:r>
            <a:endParaRPr/>
          </a:p>
        </p:txBody>
      </p:sp>
      <p:sp>
        <p:nvSpPr>
          <p:cNvPr id="274" name="Google Shape;274;p15"/>
          <p:cNvSpPr txBox="1"/>
          <p:nvPr/>
        </p:nvSpPr>
        <p:spPr>
          <a:xfrm>
            <a:off x="1238866" y="4049024"/>
            <a:ext cx="4603284" cy="1016436"/>
          </a:xfrm>
          <a:prstGeom prst="rect">
            <a:avLst/>
          </a:prstGeom>
          <a:noFill/>
          <a:ln>
            <a:noFill/>
          </a:ln>
        </p:spPr>
        <p:txBody>
          <a:bodyPr anchorCtr="0" anchor="t" bIns="0" lIns="0" spcFirstLastPara="1" rIns="0" wrap="square" tIns="0">
            <a:spAutoFit/>
          </a:bodyPr>
          <a:lstStyle/>
          <a:p>
            <a:pPr indent="0" lvl="0" marL="0" marR="0" rtl="0" algn="l">
              <a:lnSpc>
                <a:spcPct val="170095"/>
              </a:lnSpc>
              <a:spcBef>
                <a:spcPts val="0"/>
              </a:spcBef>
              <a:spcAft>
                <a:spcPts val="0"/>
              </a:spcAft>
              <a:buNone/>
            </a:pPr>
            <a:r>
              <a:rPr b="1" lang="en-US" sz="2100">
                <a:solidFill>
                  <a:srgbClr val="00002E"/>
                </a:solidFill>
                <a:latin typeface="Arimo"/>
                <a:ea typeface="Arimo"/>
                <a:cs typeface="Arimo"/>
                <a:sym typeface="Arimo"/>
              </a:rPr>
              <a:t>Developing Spatial Reasoning</a:t>
            </a:r>
            <a:endParaRPr/>
          </a:p>
        </p:txBody>
      </p:sp>
      <p:sp>
        <p:nvSpPr>
          <p:cNvPr descr="Premium Photo | Futuristic Classroom Mind Maps Visualizing Complex Concepts" id="275" name="Google Shape;275;p15"/>
          <p:cNvSpPr/>
          <p:nvPr/>
        </p:nvSpPr>
        <p:spPr>
          <a:xfrm>
            <a:off x="1454508" y="2141855"/>
            <a:ext cx="2903220" cy="1933861"/>
          </a:xfrm>
          <a:custGeom>
            <a:rect b="b" l="l" r="r" t="t"/>
            <a:pathLst>
              <a:path extrusionOk="0" h="2578481" w="3870960">
                <a:moveTo>
                  <a:pt x="0" y="0"/>
                </a:moveTo>
                <a:lnTo>
                  <a:pt x="3870960" y="0"/>
                </a:lnTo>
                <a:lnTo>
                  <a:pt x="3870960" y="2578481"/>
                </a:lnTo>
                <a:lnTo>
                  <a:pt x="0" y="2578481"/>
                </a:lnTo>
                <a:lnTo>
                  <a:pt x="0" y="0"/>
                </a:lnTo>
                <a:close/>
              </a:path>
            </a:pathLst>
          </a:custGeom>
          <a:blipFill rotWithShape="1">
            <a:blip r:embed="rId4">
              <a:alphaModFix/>
            </a:blip>
            <a:stretch>
              <a:fillRect b="-107" l="0" r="0" t="-105"/>
            </a:stretch>
          </a:blipFill>
          <a:ln>
            <a:noFill/>
          </a:ln>
        </p:spPr>
      </p:sp>
      <p:sp>
        <p:nvSpPr>
          <p:cNvPr descr="Spatial Reasoning? Never heard of it. | by Marco Valdez | Medium" id="276" name="Google Shape;276;p15"/>
          <p:cNvSpPr/>
          <p:nvPr/>
        </p:nvSpPr>
        <p:spPr>
          <a:xfrm>
            <a:off x="1238866" y="4723460"/>
            <a:ext cx="2956846" cy="2048542"/>
          </a:xfrm>
          <a:custGeom>
            <a:rect b="b" l="l" r="r" t="t"/>
            <a:pathLst>
              <a:path extrusionOk="0" h="2731389" w="3942461">
                <a:moveTo>
                  <a:pt x="0" y="0"/>
                </a:moveTo>
                <a:lnTo>
                  <a:pt x="3942461" y="0"/>
                </a:lnTo>
                <a:lnTo>
                  <a:pt x="3942461" y="2731389"/>
                </a:lnTo>
                <a:lnTo>
                  <a:pt x="0" y="2731389"/>
                </a:lnTo>
                <a:lnTo>
                  <a:pt x="0" y="0"/>
                </a:lnTo>
                <a:close/>
              </a:path>
            </a:pathLst>
          </a:custGeom>
          <a:blipFill rotWithShape="1">
            <a:blip r:embed="rId5">
              <a:alphaModFix/>
            </a:blip>
            <a:stretch>
              <a:fillRect b="0" l="-6083" r="-6081" t="0"/>
            </a:stretch>
          </a:blipFill>
          <a:ln>
            <a:noFill/>
          </a:ln>
        </p:spPr>
      </p:sp>
      <p:sp>
        <p:nvSpPr>
          <p:cNvPr id="277" name="Google Shape;277;p15"/>
          <p:cNvSpPr/>
          <p:nvPr/>
        </p:nvSpPr>
        <p:spPr>
          <a:xfrm>
            <a:off x="14464900" y="1888223"/>
            <a:ext cx="1887262" cy="2859060"/>
          </a:xfrm>
          <a:custGeom>
            <a:rect b="b" l="l" r="r" t="t"/>
            <a:pathLst>
              <a:path extrusionOk="0" h="2859060" w="1887262">
                <a:moveTo>
                  <a:pt x="0" y="0"/>
                </a:moveTo>
                <a:lnTo>
                  <a:pt x="1887262" y="0"/>
                </a:lnTo>
                <a:lnTo>
                  <a:pt x="1887262" y="2859060"/>
                </a:lnTo>
                <a:lnTo>
                  <a:pt x="0" y="2859060"/>
                </a:lnTo>
                <a:lnTo>
                  <a:pt x="0" y="0"/>
                </a:lnTo>
                <a:close/>
              </a:path>
            </a:pathLst>
          </a:custGeom>
          <a:blipFill rotWithShape="1">
            <a:blip r:embed="rId6">
              <a:alphaModFix/>
            </a:blip>
            <a:stretch>
              <a:fillRect b="0" l="-162184" r="-14831" t="-2860"/>
            </a:stretch>
          </a:blipFill>
          <a:ln>
            <a:noFill/>
          </a:ln>
        </p:spPr>
      </p:sp>
      <p:sp>
        <p:nvSpPr>
          <p:cNvPr id="278" name="Google Shape;278;p15"/>
          <p:cNvSpPr/>
          <p:nvPr/>
        </p:nvSpPr>
        <p:spPr>
          <a:xfrm>
            <a:off x="14356874" y="4891988"/>
            <a:ext cx="2280014" cy="2280014"/>
          </a:xfrm>
          <a:custGeom>
            <a:rect b="b" l="l" r="r" t="t"/>
            <a:pathLst>
              <a:path extrusionOk="0" h="2280014" w="2280014">
                <a:moveTo>
                  <a:pt x="0" y="0"/>
                </a:moveTo>
                <a:lnTo>
                  <a:pt x="2280014" y="0"/>
                </a:lnTo>
                <a:lnTo>
                  <a:pt x="2280014" y="2280014"/>
                </a:lnTo>
                <a:lnTo>
                  <a:pt x="0" y="2280014"/>
                </a:lnTo>
                <a:lnTo>
                  <a:pt x="0" y="0"/>
                </a:lnTo>
                <a:close/>
              </a:path>
            </a:pathLst>
          </a:custGeom>
          <a:blipFill rotWithShape="1">
            <a:blip r:embed="rId7">
              <a:alphaModFix/>
            </a:blip>
            <a:stretch>
              <a:fillRect b="0" l="0" r="0" t="0"/>
            </a:stretch>
          </a:blipFill>
          <a:ln>
            <a:noFill/>
          </a:ln>
        </p:spPr>
      </p:sp>
      <p:sp>
        <p:nvSpPr>
          <p:cNvPr descr="Morgan State implements virtual labs 1 month before finals week | The  Spokesman" id="279" name="Google Shape;279;p15"/>
          <p:cNvSpPr/>
          <p:nvPr/>
        </p:nvSpPr>
        <p:spPr>
          <a:xfrm>
            <a:off x="13694787" y="7503431"/>
            <a:ext cx="3843267" cy="2160774"/>
          </a:xfrm>
          <a:custGeom>
            <a:rect b="b" l="l" r="r" t="t"/>
            <a:pathLst>
              <a:path extrusionOk="0" h="4352544" w="7741666">
                <a:moveTo>
                  <a:pt x="0" y="0"/>
                </a:moveTo>
                <a:lnTo>
                  <a:pt x="7741666" y="0"/>
                </a:lnTo>
                <a:lnTo>
                  <a:pt x="7741666" y="4352544"/>
                </a:lnTo>
                <a:lnTo>
                  <a:pt x="0" y="4352544"/>
                </a:lnTo>
                <a:lnTo>
                  <a:pt x="0" y="0"/>
                </a:lnTo>
                <a:close/>
              </a:path>
            </a:pathLst>
          </a:custGeom>
          <a:blipFill rotWithShape="1">
            <a:blip r:embed="rId8">
              <a:alphaModFix/>
            </a:blip>
            <a:stretch>
              <a:fillRect b="-23" l="0" r="0" t="-22"/>
            </a:stretch>
          </a:blipFill>
          <a:ln>
            <a:noFill/>
          </a:ln>
        </p:spPr>
      </p:sp>
      <p:sp>
        <p:nvSpPr>
          <p:cNvPr id="280" name="Google Shape;280;p15"/>
          <p:cNvSpPr/>
          <p:nvPr/>
        </p:nvSpPr>
        <p:spPr>
          <a:xfrm>
            <a:off x="1128724" y="7637453"/>
            <a:ext cx="3554745" cy="2315028"/>
          </a:xfrm>
          <a:custGeom>
            <a:rect b="b" l="l" r="r" t="t"/>
            <a:pathLst>
              <a:path extrusionOk="0" h="2315028" w="3554745">
                <a:moveTo>
                  <a:pt x="0" y="0"/>
                </a:moveTo>
                <a:lnTo>
                  <a:pt x="3554744" y="0"/>
                </a:lnTo>
                <a:lnTo>
                  <a:pt x="3554744" y="2315027"/>
                </a:lnTo>
                <a:lnTo>
                  <a:pt x="0" y="2315027"/>
                </a:lnTo>
                <a:lnTo>
                  <a:pt x="0" y="0"/>
                </a:lnTo>
                <a:close/>
              </a:path>
            </a:pathLst>
          </a:custGeom>
          <a:blipFill rotWithShape="1">
            <a:blip r:embed="rId9">
              <a:alphaModFix/>
            </a:blip>
            <a:stretch>
              <a:fillRect b="0" l="0" r="0" t="0"/>
            </a:stretch>
          </a:blipFill>
          <a:ln>
            <a:noFill/>
          </a:ln>
        </p:spPr>
      </p:sp>
      <p:sp>
        <p:nvSpPr>
          <p:cNvPr id="281" name="Google Shape;281;p15"/>
          <p:cNvSpPr txBox="1"/>
          <p:nvPr/>
        </p:nvSpPr>
        <p:spPr>
          <a:xfrm>
            <a:off x="1179346" y="390142"/>
            <a:ext cx="16932303" cy="1101864"/>
          </a:xfrm>
          <a:prstGeom prst="rect">
            <a:avLst/>
          </a:prstGeom>
          <a:noFill/>
          <a:ln>
            <a:noFill/>
          </a:ln>
        </p:spPr>
        <p:txBody>
          <a:bodyPr anchorCtr="0" anchor="t" bIns="0" lIns="0" spcFirstLastPara="1" rIns="0" wrap="square" tIns="0">
            <a:spAutoFit/>
          </a:bodyPr>
          <a:lstStyle/>
          <a:p>
            <a:pPr indent="0" lvl="0" marL="0" marR="0" rtl="0" algn="ctr">
              <a:lnSpc>
                <a:spcPct val="148895"/>
              </a:lnSpc>
              <a:spcBef>
                <a:spcPts val="0"/>
              </a:spcBef>
              <a:spcAft>
                <a:spcPts val="0"/>
              </a:spcAft>
              <a:buNone/>
            </a:pPr>
            <a:r>
              <a:rPr b="1" lang="en-US" sz="4800">
                <a:solidFill>
                  <a:srgbClr val="0070C0"/>
                </a:solidFill>
                <a:latin typeface="Arimo"/>
                <a:ea typeface="Arimo"/>
                <a:cs typeface="Arimo"/>
                <a:sym typeface="Arimo"/>
              </a:rPr>
              <a:t>VR in Education: Enhancing Spatial Understanding</a:t>
            </a:r>
            <a:endParaRPr/>
          </a:p>
        </p:txBody>
      </p:sp>
      <p:sp>
        <p:nvSpPr>
          <p:cNvPr id="282" name="Google Shape;282;p15"/>
          <p:cNvSpPr txBox="1"/>
          <p:nvPr/>
        </p:nvSpPr>
        <p:spPr>
          <a:xfrm>
            <a:off x="5624894" y="2650971"/>
            <a:ext cx="8098579" cy="960519"/>
          </a:xfrm>
          <a:prstGeom prst="rect">
            <a:avLst/>
          </a:prstGeom>
          <a:noFill/>
          <a:ln>
            <a:noFill/>
          </a:ln>
        </p:spPr>
        <p:txBody>
          <a:bodyPr anchorCtr="0" anchor="t" bIns="0" lIns="0" spcFirstLastPara="1" rIns="0" wrap="square" tIns="0">
            <a:spAutoFit/>
          </a:bodyPr>
          <a:lstStyle/>
          <a:p>
            <a:pPr indent="0" lvl="0" marL="0" marR="0" rtl="0" algn="just">
              <a:lnSpc>
                <a:spcPct val="135000"/>
              </a:lnSpc>
              <a:spcBef>
                <a:spcPts val="0"/>
              </a:spcBef>
              <a:spcAft>
                <a:spcPts val="0"/>
              </a:spcAft>
              <a:buNone/>
            </a:pPr>
            <a:r>
              <a:rPr lang="en-US" sz="2800">
                <a:solidFill>
                  <a:srgbClr val="C00000"/>
                </a:solidFill>
                <a:latin typeface="Nunito"/>
                <a:ea typeface="Nunito"/>
                <a:cs typeface="Nunito"/>
                <a:sym typeface="Nunito"/>
              </a:rPr>
              <a:t>VR allows students to visualize complex concepts and structures in three dimensions. </a:t>
            </a:r>
            <a:endParaRPr/>
          </a:p>
        </p:txBody>
      </p:sp>
      <p:sp>
        <p:nvSpPr>
          <p:cNvPr id="283" name="Google Shape;283;p15"/>
          <p:cNvSpPr txBox="1"/>
          <p:nvPr/>
        </p:nvSpPr>
        <p:spPr>
          <a:xfrm>
            <a:off x="5559054" y="5455024"/>
            <a:ext cx="7894750" cy="960519"/>
          </a:xfrm>
          <a:prstGeom prst="rect">
            <a:avLst/>
          </a:prstGeom>
          <a:noFill/>
          <a:ln>
            <a:noFill/>
          </a:ln>
        </p:spPr>
        <p:txBody>
          <a:bodyPr anchorCtr="0" anchor="t" bIns="0" lIns="0" spcFirstLastPara="1" rIns="0" wrap="square" tIns="0">
            <a:spAutoFit/>
          </a:bodyPr>
          <a:lstStyle/>
          <a:p>
            <a:pPr indent="0" lvl="0" marL="0" marR="0" rtl="0" algn="just">
              <a:lnSpc>
                <a:spcPct val="135000"/>
              </a:lnSpc>
              <a:spcBef>
                <a:spcPts val="0"/>
              </a:spcBef>
              <a:spcAft>
                <a:spcPts val="0"/>
              </a:spcAft>
              <a:buNone/>
            </a:pPr>
            <a:r>
              <a:rPr lang="en-US" sz="2800">
                <a:solidFill>
                  <a:srgbClr val="C00000"/>
                </a:solidFill>
                <a:latin typeface="Nunito"/>
                <a:ea typeface="Nunito"/>
                <a:cs typeface="Nunito"/>
                <a:sym typeface="Nunito"/>
              </a:rPr>
              <a:t>VR provides opportunities for students to develop spatial reasoning skills</a:t>
            </a:r>
            <a:endParaRPr/>
          </a:p>
        </p:txBody>
      </p:sp>
      <p:sp>
        <p:nvSpPr>
          <p:cNvPr id="284" name="Google Shape;284;p15"/>
          <p:cNvSpPr txBox="1"/>
          <p:nvPr/>
        </p:nvSpPr>
        <p:spPr>
          <a:xfrm>
            <a:off x="1238866" y="7019602"/>
            <a:ext cx="4603284" cy="690451"/>
          </a:xfrm>
          <a:prstGeom prst="rect">
            <a:avLst/>
          </a:prstGeom>
          <a:noFill/>
          <a:ln>
            <a:noFill/>
          </a:ln>
        </p:spPr>
        <p:txBody>
          <a:bodyPr anchorCtr="0" anchor="t" bIns="0" lIns="0" spcFirstLastPara="1" rIns="0" wrap="square" tIns="0">
            <a:spAutoFit/>
          </a:bodyPr>
          <a:lstStyle/>
          <a:p>
            <a:pPr indent="0" lvl="0" marL="0" marR="0" rtl="0" algn="l">
              <a:lnSpc>
                <a:spcPct val="198500"/>
              </a:lnSpc>
              <a:spcBef>
                <a:spcPts val="0"/>
              </a:spcBef>
              <a:spcAft>
                <a:spcPts val="0"/>
              </a:spcAft>
              <a:buNone/>
            </a:pPr>
            <a:r>
              <a:rPr b="1" lang="en-US" sz="1800">
                <a:solidFill>
                  <a:srgbClr val="00002E"/>
                </a:solidFill>
                <a:latin typeface="Arimo"/>
                <a:ea typeface="Arimo"/>
                <a:cs typeface="Arimo"/>
                <a:sym typeface="Arimo"/>
              </a:rPr>
              <a:t>Improving Memory and Recall</a:t>
            </a:r>
            <a:endParaRPr/>
          </a:p>
        </p:txBody>
      </p:sp>
      <p:sp>
        <p:nvSpPr>
          <p:cNvPr id="285" name="Google Shape;285;p15"/>
          <p:cNvSpPr txBox="1"/>
          <p:nvPr/>
        </p:nvSpPr>
        <p:spPr>
          <a:xfrm>
            <a:off x="5559054" y="8347215"/>
            <a:ext cx="8172886" cy="473206"/>
          </a:xfrm>
          <a:prstGeom prst="rect">
            <a:avLst/>
          </a:prstGeom>
          <a:noFill/>
          <a:ln>
            <a:noFill/>
          </a:ln>
        </p:spPr>
        <p:txBody>
          <a:bodyPr anchorCtr="0" anchor="t" bIns="0" lIns="0" spcFirstLastPara="1" rIns="0" wrap="square" tIns="0">
            <a:spAutoFit/>
          </a:bodyPr>
          <a:lstStyle/>
          <a:p>
            <a:pPr indent="0" lvl="0" marL="0" marR="0" rtl="0" algn="just">
              <a:lnSpc>
                <a:spcPct val="135000"/>
              </a:lnSpc>
              <a:spcBef>
                <a:spcPts val="0"/>
              </a:spcBef>
              <a:spcAft>
                <a:spcPts val="0"/>
              </a:spcAft>
              <a:buNone/>
            </a:pPr>
            <a:r>
              <a:rPr lang="en-US" sz="2800">
                <a:solidFill>
                  <a:srgbClr val="C00000"/>
                </a:solidFill>
                <a:latin typeface="Nunito"/>
                <a:ea typeface="Nunito"/>
                <a:cs typeface="Nunito"/>
                <a:sym typeface="Nunito"/>
              </a:rPr>
              <a:t>Foster Deeper Understanding &amp; Better Retention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descr="preencoded.png" id="290" name="Google Shape;290;p16"/>
          <p:cNvSpPr/>
          <p:nvPr/>
        </p:nvSpPr>
        <p:spPr>
          <a:xfrm>
            <a:off x="0" y="0"/>
            <a:ext cx="18288000" cy="10287000"/>
          </a:xfrm>
          <a:custGeom>
            <a:rect b="b" l="l" r="r" t="t"/>
            <a:pathLst>
              <a:path extrusionOk="0" h="13716000" w="24384000">
                <a:moveTo>
                  <a:pt x="0" y="0"/>
                </a:moveTo>
                <a:lnTo>
                  <a:pt x="24384000" y="0"/>
                </a:lnTo>
                <a:lnTo>
                  <a:pt x="24384000" y="13716000"/>
                </a:lnTo>
                <a:lnTo>
                  <a:pt x="0" y="13716000"/>
                </a:lnTo>
                <a:lnTo>
                  <a:pt x="0" y="0"/>
                </a:lnTo>
                <a:close/>
              </a:path>
            </a:pathLst>
          </a:custGeom>
          <a:blipFill rotWithShape="1">
            <a:blip r:embed="rId3">
              <a:alphaModFix/>
            </a:blip>
            <a:stretch>
              <a:fillRect b="0" l="0" r="0" t="0"/>
            </a:stretch>
          </a:blipFill>
          <a:ln>
            <a:noFill/>
          </a:ln>
        </p:spPr>
      </p:sp>
      <p:sp>
        <p:nvSpPr>
          <p:cNvPr id="291" name="Google Shape;291;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blip>
            <a:stretch>
              <a:fillRect b="0" l="0" r="0" t="0"/>
            </a:stretch>
          </a:blipFill>
          <a:ln>
            <a:noFill/>
          </a:ln>
        </p:spPr>
      </p:sp>
      <p:sp>
        <p:nvSpPr>
          <p:cNvPr descr="Using Virtual Reality Systems In Education + Benefits – Eduporium" id="292" name="Google Shape;292;p16"/>
          <p:cNvSpPr/>
          <p:nvPr/>
        </p:nvSpPr>
        <p:spPr>
          <a:xfrm>
            <a:off x="13138949" y="1027891"/>
            <a:ext cx="4777127" cy="4089221"/>
          </a:xfrm>
          <a:custGeom>
            <a:rect b="b" l="l" r="r" t="t"/>
            <a:pathLst>
              <a:path extrusionOk="0" h="6631432" w="7747000">
                <a:moveTo>
                  <a:pt x="0" y="0"/>
                </a:moveTo>
                <a:lnTo>
                  <a:pt x="7747000" y="0"/>
                </a:lnTo>
                <a:lnTo>
                  <a:pt x="7747000" y="6631432"/>
                </a:lnTo>
                <a:lnTo>
                  <a:pt x="0" y="6631432"/>
                </a:lnTo>
                <a:lnTo>
                  <a:pt x="0" y="0"/>
                </a:lnTo>
                <a:close/>
              </a:path>
            </a:pathLst>
          </a:custGeom>
          <a:blipFill rotWithShape="1">
            <a:blip r:embed="rId5">
              <a:alphaModFix/>
            </a:blip>
            <a:stretch>
              <a:fillRect b="0" l="-31520" r="-31518" t="0"/>
            </a:stretch>
          </a:blipFill>
          <a:ln>
            <a:noFill/>
          </a:ln>
        </p:spPr>
      </p:sp>
      <p:sp>
        <p:nvSpPr>
          <p:cNvPr id="293" name="Google Shape;293;p16"/>
          <p:cNvSpPr/>
          <p:nvPr/>
        </p:nvSpPr>
        <p:spPr>
          <a:xfrm>
            <a:off x="13138949" y="5527527"/>
            <a:ext cx="4742358" cy="3899033"/>
          </a:xfrm>
          <a:custGeom>
            <a:rect b="b" l="l" r="r" t="t"/>
            <a:pathLst>
              <a:path extrusionOk="0" h="6181501" w="7518502">
                <a:moveTo>
                  <a:pt x="0" y="0"/>
                </a:moveTo>
                <a:lnTo>
                  <a:pt x="7518502" y="0"/>
                </a:lnTo>
                <a:lnTo>
                  <a:pt x="7518502" y="6181501"/>
                </a:lnTo>
                <a:lnTo>
                  <a:pt x="0" y="6181501"/>
                </a:lnTo>
                <a:lnTo>
                  <a:pt x="0" y="0"/>
                </a:lnTo>
                <a:close/>
              </a:path>
            </a:pathLst>
          </a:custGeom>
          <a:blipFill rotWithShape="1">
            <a:blip r:embed="rId6">
              <a:alphaModFix/>
            </a:blip>
            <a:stretch>
              <a:fillRect b="0" l="-161" r="-160" t="0"/>
            </a:stretch>
          </a:blipFill>
          <a:ln>
            <a:noFill/>
          </a:ln>
        </p:spPr>
      </p:sp>
      <p:sp>
        <p:nvSpPr>
          <p:cNvPr id="294" name="Google Shape;294;p16"/>
          <p:cNvSpPr/>
          <p:nvPr/>
        </p:nvSpPr>
        <p:spPr>
          <a:xfrm>
            <a:off x="10183123" y="4256895"/>
            <a:ext cx="1879781" cy="1637759"/>
          </a:xfrm>
          <a:custGeom>
            <a:rect b="b" l="l" r="r" t="t"/>
            <a:pathLst>
              <a:path extrusionOk="0" h="1637759" w="1879781">
                <a:moveTo>
                  <a:pt x="0" y="0"/>
                </a:moveTo>
                <a:lnTo>
                  <a:pt x="1879781" y="0"/>
                </a:lnTo>
                <a:lnTo>
                  <a:pt x="1879781" y="1637759"/>
                </a:lnTo>
                <a:lnTo>
                  <a:pt x="0" y="1637759"/>
                </a:lnTo>
                <a:lnTo>
                  <a:pt x="0" y="0"/>
                </a:lnTo>
                <a:close/>
              </a:path>
            </a:pathLst>
          </a:custGeom>
          <a:blipFill rotWithShape="1">
            <a:blip r:embed="rId7">
              <a:alphaModFix/>
            </a:blip>
            <a:stretch>
              <a:fillRect b="0" l="0" r="0" t="0"/>
            </a:stretch>
          </a:blipFill>
          <a:ln>
            <a:noFill/>
          </a:ln>
        </p:spPr>
      </p:sp>
      <p:sp>
        <p:nvSpPr>
          <p:cNvPr id="295" name="Google Shape;295;p16"/>
          <p:cNvSpPr/>
          <p:nvPr/>
        </p:nvSpPr>
        <p:spPr>
          <a:xfrm>
            <a:off x="10183123" y="8540893"/>
            <a:ext cx="2060437" cy="1434813"/>
          </a:xfrm>
          <a:custGeom>
            <a:rect b="b" l="l" r="r" t="t"/>
            <a:pathLst>
              <a:path extrusionOk="0" h="1434813" w="2060437">
                <a:moveTo>
                  <a:pt x="0" y="0"/>
                </a:moveTo>
                <a:lnTo>
                  <a:pt x="2060437" y="0"/>
                </a:lnTo>
                <a:lnTo>
                  <a:pt x="2060437" y="1434814"/>
                </a:lnTo>
                <a:lnTo>
                  <a:pt x="0" y="1434814"/>
                </a:lnTo>
                <a:lnTo>
                  <a:pt x="0" y="0"/>
                </a:lnTo>
                <a:close/>
              </a:path>
            </a:pathLst>
          </a:custGeom>
          <a:blipFill rotWithShape="1">
            <a:blip r:embed="rId8">
              <a:alphaModFix/>
            </a:blip>
            <a:stretch>
              <a:fillRect b="0" l="0" r="0" t="0"/>
            </a:stretch>
          </a:blipFill>
          <a:ln>
            <a:noFill/>
          </a:ln>
        </p:spPr>
      </p:sp>
      <p:sp>
        <p:nvSpPr>
          <p:cNvPr id="296" name="Google Shape;296;p16"/>
          <p:cNvSpPr/>
          <p:nvPr/>
        </p:nvSpPr>
        <p:spPr>
          <a:xfrm>
            <a:off x="10575936" y="6330948"/>
            <a:ext cx="1274812" cy="1773652"/>
          </a:xfrm>
          <a:custGeom>
            <a:rect b="b" l="l" r="r" t="t"/>
            <a:pathLst>
              <a:path extrusionOk="0" h="1773652" w="1274812">
                <a:moveTo>
                  <a:pt x="0" y="0"/>
                </a:moveTo>
                <a:lnTo>
                  <a:pt x="1274812" y="0"/>
                </a:lnTo>
                <a:lnTo>
                  <a:pt x="1274812" y="1773651"/>
                </a:lnTo>
                <a:lnTo>
                  <a:pt x="0" y="1773651"/>
                </a:lnTo>
                <a:lnTo>
                  <a:pt x="0" y="0"/>
                </a:lnTo>
                <a:close/>
              </a:path>
            </a:pathLst>
          </a:custGeom>
          <a:blipFill rotWithShape="1">
            <a:blip r:embed="rId9">
              <a:alphaModFix/>
            </a:blip>
            <a:stretch>
              <a:fillRect b="0" l="0" r="0" t="0"/>
            </a:stretch>
          </a:blipFill>
          <a:ln>
            <a:noFill/>
          </a:ln>
        </p:spPr>
      </p:sp>
      <p:sp>
        <p:nvSpPr>
          <p:cNvPr id="297" name="Google Shape;297;p16"/>
          <p:cNvSpPr/>
          <p:nvPr/>
        </p:nvSpPr>
        <p:spPr>
          <a:xfrm>
            <a:off x="9698375" y="2057438"/>
            <a:ext cx="2849276" cy="1317625"/>
          </a:xfrm>
          <a:custGeom>
            <a:rect b="b" l="l" r="r" t="t"/>
            <a:pathLst>
              <a:path extrusionOk="0" h="1317625" w="2849276">
                <a:moveTo>
                  <a:pt x="0" y="0"/>
                </a:moveTo>
                <a:lnTo>
                  <a:pt x="2849277" y="0"/>
                </a:lnTo>
                <a:lnTo>
                  <a:pt x="2849277" y="1317626"/>
                </a:lnTo>
                <a:lnTo>
                  <a:pt x="0" y="1317626"/>
                </a:lnTo>
                <a:lnTo>
                  <a:pt x="0" y="0"/>
                </a:lnTo>
                <a:close/>
              </a:path>
            </a:pathLst>
          </a:custGeom>
          <a:blipFill rotWithShape="1">
            <a:blip r:embed="rId10">
              <a:alphaModFix/>
            </a:blip>
            <a:stretch>
              <a:fillRect b="-47041" l="0" r="0" t="0"/>
            </a:stretch>
          </a:blipFill>
          <a:ln>
            <a:noFill/>
          </a:ln>
        </p:spPr>
      </p:sp>
      <p:sp>
        <p:nvSpPr>
          <p:cNvPr id="298" name="Google Shape;298;p16"/>
          <p:cNvSpPr txBox="1"/>
          <p:nvPr/>
        </p:nvSpPr>
        <p:spPr>
          <a:xfrm>
            <a:off x="753106" y="882790"/>
            <a:ext cx="10369908" cy="641248"/>
          </a:xfrm>
          <a:prstGeom prst="rect">
            <a:avLst/>
          </a:prstGeom>
          <a:noFill/>
          <a:ln>
            <a:noFill/>
          </a:ln>
        </p:spPr>
        <p:txBody>
          <a:bodyPr anchorCtr="0" anchor="t" bIns="0" lIns="0" spcFirstLastPara="1" rIns="0" wrap="square" tIns="0">
            <a:spAutoFit/>
          </a:bodyPr>
          <a:lstStyle/>
          <a:p>
            <a:pPr indent="0" lvl="0" marL="0" marR="0" rtl="0" algn="l">
              <a:lnSpc>
                <a:spcPct val="125025"/>
              </a:lnSpc>
              <a:spcBef>
                <a:spcPts val="0"/>
              </a:spcBef>
              <a:spcAft>
                <a:spcPts val="0"/>
              </a:spcAft>
              <a:buNone/>
            </a:pPr>
            <a:r>
              <a:rPr b="1" lang="en-US" sz="4000">
                <a:solidFill>
                  <a:srgbClr val="00002E"/>
                </a:solidFill>
                <a:latin typeface="Arimo"/>
                <a:ea typeface="Arimo"/>
                <a:cs typeface="Arimo"/>
                <a:sym typeface="Arimo"/>
              </a:rPr>
              <a:t>Pedagogical Benefits of Extended Reality</a:t>
            </a:r>
            <a:endParaRPr/>
          </a:p>
        </p:txBody>
      </p:sp>
      <p:sp>
        <p:nvSpPr>
          <p:cNvPr id="299" name="Google Shape;299;p16"/>
          <p:cNvSpPr txBox="1"/>
          <p:nvPr/>
        </p:nvSpPr>
        <p:spPr>
          <a:xfrm>
            <a:off x="768275" y="2716251"/>
            <a:ext cx="3936900" cy="356235"/>
          </a:xfrm>
          <a:prstGeom prst="rect">
            <a:avLst/>
          </a:prstGeom>
          <a:noFill/>
          <a:ln>
            <a:noFill/>
          </a:ln>
        </p:spPr>
        <p:txBody>
          <a:bodyPr anchorCtr="0" anchor="t" bIns="0" lIns="0" spcFirstLastPara="1" rIns="0" wrap="square" tIns="0">
            <a:spAutoFit/>
          </a:bodyPr>
          <a:lstStyle/>
          <a:p>
            <a:pPr indent="0" lvl="0" marL="0" marR="0" rtl="0" algn="l">
              <a:lnSpc>
                <a:spcPct val="125010"/>
              </a:lnSpc>
              <a:spcBef>
                <a:spcPts val="0"/>
              </a:spcBef>
              <a:spcAft>
                <a:spcPts val="0"/>
              </a:spcAft>
              <a:buNone/>
            </a:pPr>
            <a:r>
              <a:rPr b="1" lang="en-US" sz="2399">
                <a:solidFill>
                  <a:srgbClr val="C00000"/>
                </a:solidFill>
                <a:latin typeface="Arial"/>
                <a:ea typeface="Arial"/>
                <a:cs typeface="Arial"/>
                <a:sym typeface="Arial"/>
              </a:rPr>
              <a:t>Increased Engagement</a:t>
            </a:r>
            <a:endParaRPr/>
          </a:p>
        </p:txBody>
      </p:sp>
      <p:sp>
        <p:nvSpPr>
          <p:cNvPr id="300" name="Google Shape;300;p16"/>
          <p:cNvSpPr txBox="1"/>
          <p:nvPr/>
        </p:nvSpPr>
        <p:spPr>
          <a:xfrm>
            <a:off x="847486" y="3308643"/>
            <a:ext cx="9925954" cy="741680"/>
          </a:xfrm>
          <a:prstGeom prst="rect">
            <a:avLst/>
          </a:prstGeom>
          <a:noFill/>
          <a:ln>
            <a:noFill/>
          </a:ln>
        </p:spPr>
        <p:txBody>
          <a:bodyPr anchorCtr="0" anchor="t" bIns="0" lIns="0" spcFirstLastPara="1" rIns="0" wrap="square" tIns="0">
            <a:spAutoFit/>
          </a:bodyPr>
          <a:lstStyle/>
          <a:p>
            <a:pPr indent="0" lvl="0" marL="0" marR="0" rtl="0" algn="l">
              <a:lnSpc>
                <a:spcPct val="160031"/>
              </a:lnSpc>
              <a:spcBef>
                <a:spcPts val="0"/>
              </a:spcBef>
              <a:spcAft>
                <a:spcPts val="0"/>
              </a:spcAft>
              <a:buNone/>
            </a:pPr>
            <a:r>
              <a:rPr lang="en-US" sz="1899">
                <a:solidFill>
                  <a:srgbClr val="00002E"/>
                </a:solidFill>
                <a:latin typeface="Arial"/>
                <a:ea typeface="Arial"/>
                <a:cs typeface="Arial"/>
                <a:sym typeface="Arial"/>
              </a:rPr>
              <a:t>Immersive experiences make learning more exciting and interactive, boosting student motivation and interest.</a:t>
            </a:r>
            <a:endParaRPr/>
          </a:p>
        </p:txBody>
      </p:sp>
      <p:sp>
        <p:nvSpPr>
          <p:cNvPr id="301" name="Google Shape;301;p16"/>
          <p:cNvSpPr txBox="1"/>
          <p:nvPr/>
        </p:nvSpPr>
        <p:spPr>
          <a:xfrm>
            <a:off x="847486" y="5118587"/>
            <a:ext cx="9033153" cy="741680"/>
          </a:xfrm>
          <a:prstGeom prst="rect">
            <a:avLst/>
          </a:prstGeom>
          <a:noFill/>
          <a:ln>
            <a:noFill/>
          </a:ln>
        </p:spPr>
        <p:txBody>
          <a:bodyPr anchorCtr="0" anchor="t" bIns="0" lIns="0" spcFirstLastPara="1" rIns="0" wrap="square" tIns="0">
            <a:spAutoFit/>
          </a:bodyPr>
          <a:lstStyle/>
          <a:p>
            <a:pPr indent="0" lvl="0" marL="0" marR="0" rtl="0" algn="l">
              <a:lnSpc>
                <a:spcPct val="160031"/>
              </a:lnSpc>
              <a:spcBef>
                <a:spcPts val="0"/>
              </a:spcBef>
              <a:spcAft>
                <a:spcPts val="0"/>
              </a:spcAft>
              <a:buNone/>
            </a:pPr>
            <a:r>
              <a:rPr lang="en-US" sz="1899">
                <a:solidFill>
                  <a:srgbClr val="00002E"/>
                </a:solidFill>
                <a:latin typeface="Arial"/>
                <a:ea typeface="Arial"/>
                <a:cs typeface="Arial"/>
                <a:sym typeface="Arial"/>
              </a:rPr>
              <a:t>Hands-on experiences in virtual environments lead to deeper understanding and improved knowledge retention.</a:t>
            </a:r>
            <a:endParaRPr/>
          </a:p>
        </p:txBody>
      </p:sp>
      <p:sp>
        <p:nvSpPr>
          <p:cNvPr id="302" name="Google Shape;302;p16"/>
          <p:cNvSpPr txBox="1"/>
          <p:nvPr/>
        </p:nvSpPr>
        <p:spPr>
          <a:xfrm>
            <a:off x="847486" y="6911852"/>
            <a:ext cx="9033153" cy="741680"/>
          </a:xfrm>
          <a:prstGeom prst="rect">
            <a:avLst/>
          </a:prstGeom>
          <a:noFill/>
          <a:ln>
            <a:noFill/>
          </a:ln>
        </p:spPr>
        <p:txBody>
          <a:bodyPr anchorCtr="0" anchor="t" bIns="0" lIns="0" spcFirstLastPara="1" rIns="0" wrap="square" tIns="0">
            <a:spAutoFit/>
          </a:bodyPr>
          <a:lstStyle/>
          <a:p>
            <a:pPr indent="0" lvl="0" marL="0" marR="0" rtl="0" algn="l">
              <a:lnSpc>
                <a:spcPct val="160031"/>
              </a:lnSpc>
              <a:spcBef>
                <a:spcPts val="0"/>
              </a:spcBef>
              <a:spcAft>
                <a:spcPts val="0"/>
              </a:spcAft>
              <a:buNone/>
            </a:pPr>
            <a:r>
              <a:rPr lang="en-US" sz="1899">
                <a:solidFill>
                  <a:srgbClr val="00002E"/>
                </a:solidFill>
                <a:latin typeface="Arial"/>
                <a:ea typeface="Arial"/>
                <a:cs typeface="Arial"/>
                <a:sym typeface="Arial"/>
              </a:rPr>
              <a:t>Students can learn at their own pace and adapt the simulation to their individual needs and learning styles.</a:t>
            </a:r>
            <a:endParaRPr/>
          </a:p>
        </p:txBody>
      </p:sp>
      <p:sp>
        <p:nvSpPr>
          <p:cNvPr id="303" name="Google Shape;303;p16"/>
          <p:cNvSpPr txBox="1"/>
          <p:nvPr/>
        </p:nvSpPr>
        <p:spPr>
          <a:xfrm>
            <a:off x="768275" y="8562217"/>
            <a:ext cx="9033153" cy="741680"/>
          </a:xfrm>
          <a:prstGeom prst="rect">
            <a:avLst/>
          </a:prstGeom>
          <a:noFill/>
          <a:ln>
            <a:noFill/>
          </a:ln>
        </p:spPr>
        <p:txBody>
          <a:bodyPr anchorCtr="0" anchor="t" bIns="0" lIns="0" spcFirstLastPara="1" rIns="0" wrap="square" tIns="0">
            <a:spAutoFit/>
          </a:bodyPr>
          <a:lstStyle/>
          <a:p>
            <a:pPr indent="0" lvl="0" marL="0" marR="0" rtl="0" algn="l">
              <a:lnSpc>
                <a:spcPct val="160031"/>
              </a:lnSpc>
              <a:spcBef>
                <a:spcPts val="0"/>
              </a:spcBef>
              <a:spcAft>
                <a:spcPts val="0"/>
              </a:spcAft>
              <a:buNone/>
            </a:pPr>
            <a:r>
              <a:rPr lang="en-US" sz="1899">
                <a:solidFill>
                  <a:srgbClr val="00002E"/>
                </a:solidFill>
                <a:latin typeface="Arial"/>
                <a:ea typeface="Arial"/>
                <a:cs typeface="Arial"/>
                <a:sym typeface="Arial"/>
              </a:rPr>
              <a:t>Virtual environments facilitate collaborative learning, allowing students to work together and learn from each other.</a:t>
            </a:r>
            <a:endParaRPr/>
          </a:p>
        </p:txBody>
      </p:sp>
      <p:sp>
        <p:nvSpPr>
          <p:cNvPr id="304" name="Google Shape;304;p16"/>
          <p:cNvSpPr txBox="1"/>
          <p:nvPr/>
        </p:nvSpPr>
        <p:spPr>
          <a:xfrm>
            <a:off x="768275" y="4364648"/>
            <a:ext cx="3936900" cy="356235"/>
          </a:xfrm>
          <a:prstGeom prst="rect">
            <a:avLst/>
          </a:prstGeom>
          <a:noFill/>
          <a:ln>
            <a:noFill/>
          </a:ln>
        </p:spPr>
        <p:txBody>
          <a:bodyPr anchorCtr="0" anchor="t" bIns="0" lIns="0" spcFirstLastPara="1" rIns="0" wrap="square" tIns="0">
            <a:spAutoFit/>
          </a:bodyPr>
          <a:lstStyle/>
          <a:p>
            <a:pPr indent="0" lvl="0" marL="0" marR="0" rtl="0" algn="l">
              <a:lnSpc>
                <a:spcPct val="125010"/>
              </a:lnSpc>
              <a:spcBef>
                <a:spcPts val="0"/>
              </a:spcBef>
              <a:spcAft>
                <a:spcPts val="0"/>
              </a:spcAft>
              <a:buNone/>
            </a:pPr>
            <a:r>
              <a:rPr b="1" lang="en-US" sz="2399">
                <a:solidFill>
                  <a:srgbClr val="C00000"/>
                </a:solidFill>
                <a:latin typeface="Arial"/>
                <a:ea typeface="Arial"/>
                <a:cs typeface="Arial"/>
                <a:sym typeface="Arial"/>
              </a:rPr>
              <a:t>Improved Retention</a:t>
            </a:r>
            <a:endParaRPr/>
          </a:p>
        </p:txBody>
      </p:sp>
      <p:sp>
        <p:nvSpPr>
          <p:cNvPr id="305" name="Google Shape;305;p16"/>
          <p:cNvSpPr txBox="1"/>
          <p:nvPr/>
        </p:nvSpPr>
        <p:spPr>
          <a:xfrm>
            <a:off x="768275" y="6174592"/>
            <a:ext cx="3936900" cy="356235"/>
          </a:xfrm>
          <a:prstGeom prst="rect">
            <a:avLst/>
          </a:prstGeom>
          <a:noFill/>
          <a:ln>
            <a:noFill/>
          </a:ln>
        </p:spPr>
        <p:txBody>
          <a:bodyPr anchorCtr="0" anchor="t" bIns="0" lIns="0" spcFirstLastPara="1" rIns="0" wrap="square" tIns="0">
            <a:spAutoFit/>
          </a:bodyPr>
          <a:lstStyle/>
          <a:p>
            <a:pPr indent="0" lvl="0" marL="0" marR="0" rtl="0" algn="l">
              <a:lnSpc>
                <a:spcPct val="125010"/>
              </a:lnSpc>
              <a:spcBef>
                <a:spcPts val="0"/>
              </a:spcBef>
              <a:spcAft>
                <a:spcPts val="0"/>
              </a:spcAft>
              <a:buNone/>
            </a:pPr>
            <a:r>
              <a:rPr b="1" lang="en-US" sz="2399">
                <a:solidFill>
                  <a:srgbClr val="C00000"/>
                </a:solidFill>
                <a:latin typeface="Arial"/>
                <a:ea typeface="Arial"/>
                <a:cs typeface="Arial"/>
                <a:sym typeface="Arial"/>
              </a:rPr>
              <a:t>Personalized Learning</a:t>
            </a:r>
            <a:endParaRPr/>
          </a:p>
        </p:txBody>
      </p:sp>
      <p:sp>
        <p:nvSpPr>
          <p:cNvPr id="306" name="Google Shape;306;p16"/>
          <p:cNvSpPr txBox="1"/>
          <p:nvPr/>
        </p:nvSpPr>
        <p:spPr>
          <a:xfrm>
            <a:off x="768275" y="7967857"/>
            <a:ext cx="3936900" cy="356235"/>
          </a:xfrm>
          <a:prstGeom prst="rect">
            <a:avLst/>
          </a:prstGeom>
          <a:noFill/>
          <a:ln>
            <a:noFill/>
          </a:ln>
        </p:spPr>
        <p:txBody>
          <a:bodyPr anchorCtr="0" anchor="t" bIns="0" lIns="0" spcFirstLastPara="1" rIns="0" wrap="square" tIns="0">
            <a:spAutoFit/>
          </a:bodyPr>
          <a:lstStyle/>
          <a:p>
            <a:pPr indent="0" lvl="0" marL="0" marR="0" rtl="0" algn="l">
              <a:lnSpc>
                <a:spcPct val="125010"/>
              </a:lnSpc>
              <a:spcBef>
                <a:spcPts val="0"/>
              </a:spcBef>
              <a:spcAft>
                <a:spcPts val="0"/>
              </a:spcAft>
              <a:buNone/>
            </a:pPr>
            <a:r>
              <a:rPr b="1" lang="en-US" sz="2399">
                <a:solidFill>
                  <a:srgbClr val="C00000"/>
                </a:solidFill>
                <a:latin typeface="Arial"/>
                <a:ea typeface="Arial"/>
                <a:cs typeface="Arial"/>
                <a:sym typeface="Arial"/>
              </a:rPr>
              <a:t>Enhanced Collaboration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7"/>
          <p:cNvSpPr/>
          <p:nvPr/>
        </p:nvSpPr>
        <p:spPr>
          <a:xfrm>
            <a:off x="4711623" y="380836"/>
            <a:ext cx="7240970" cy="2172291"/>
          </a:xfrm>
          <a:custGeom>
            <a:rect b="b" l="l" r="r" t="t"/>
            <a:pathLst>
              <a:path extrusionOk="0" h="2172291" w="7240970">
                <a:moveTo>
                  <a:pt x="0" y="0"/>
                </a:moveTo>
                <a:lnTo>
                  <a:pt x="7240970" y="0"/>
                </a:lnTo>
                <a:lnTo>
                  <a:pt x="7240970" y="2172291"/>
                </a:lnTo>
                <a:lnTo>
                  <a:pt x="0" y="2172291"/>
                </a:lnTo>
                <a:lnTo>
                  <a:pt x="0" y="0"/>
                </a:lnTo>
                <a:close/>
              </a:path>
            </a:pathLst>
          </a:custGeom>
          <a:blipFill rotWithShape="1">
            <a:blip r:embed="rId3">
              <a:alphaModFix/>
            </a:blip>
            <a:stretch>
              <a:fillRect b="0" l="0" r="0" t="0"/>
            </a:stretch>
          </a:blipFill>
          <a:ln>
            <a:noFill/>
          </a:ln>
        </p:spPr>
      </p:sp>
      <p:sp>
        <p:nvSpPr>
          <p:cNvPr id="312" name="Google Shape;312;p17"/>
          <p:cNvSpPr/>
          <p:nvPr/>
        </p:nvSpPr>
        <p:spPr>
          <a:xfrm>
            <a:off x="12569439" y="281119"/>
            <a:ext cx="5136688" cy="2144567"/>
          </a:xfrm>
          <a:custGeom>
            <a:rect b="b" l="l" r="r" t="t"/>
            <a:pathLst>
              <a:path extrusionOk="0" h="2144567" w="5136688">
                <a:moveTo>
                  <a:pt x="0" y="0"/>
                </a:moveTo>
                <a:lnTo>
                  <a:pt x="5136688" y="0"/>
                </a:lnTo>
                <a:lnTo>
                  <a:pt x="5136688" y="2144567"/>
                </a:lnTo>
                <a:lnTo>
                  <a:pt x="0" y="2144567"/>
                </a:lnTo>
                <a:lnTo>
                  <a:pt x="0" y="0"/>
                </a:lnTo>
                <a:close/>
              </a:path>
            </a:pathLst>
          </a:custGeom>
          <a:blipFill rotWithShape="1">
            <a:blip r:embed="rId4">
              <a:alphaModFix/>
            </a:blip>
            <a:stretch>
              <a:fillRect b="0" l="0" r="0" t="0"/>
            </a:stretch>
          </a:blipFill>
          <a:ln>
            <a:noFill/>
          </a:ln>
        </p:spPr>
      </p:sp>
      <p:sp>
        <p:nvSpPr>
          <p:cNvPr descr="DIKSHA - National Digital Infrastructure for Teachers ..." id="313" name="Google Shape;313;p17"/>
          <p:cNvSpPr/>
          <p:nvPr/>
        </p:nvSpPr>
        <p:spPr>
          <a:xfrm>
            <a:off x="651458" y="281119"/>
            <a:ext cx="3043237" cy="2371725"/>
          </a:xfrm>
          <a:custGeom>
            <a:rect b="b" l="l" r="r" t="t"/>
            <a:pathLst>
              <a:path extrusionOk="0" h="3162300" w="4057650">
                <a:moveTo>
                  <a:pt x="0" y="0"/>
                </a:moveTo>
                <a:lnTo>
                  <a:pt x="4057650" y="0"/>
                </a:lnTo>
                <a:lnTo>
                  <a:pt x="4057650" y="3162300"/>
                </a:lnTo>
                <a:lnTo>
                  <a:pt x="0" y="3162300"/>
                </a:lnTo>
                <a:lnTo>
                  <a:pt x="0" y="0"/>
                </a:lnTo>
                <a:close/>
              </a:path>
            </a:pathLst>
          </a:custGeom>
          <a:blipFill rotWithShape="1">
            <a:blip r:embed="rId5">
              <a:alphaModFix/>
            </a:blip>
            <a:stretch>
              <a:fillRect b="0" l="0" r="0" t="0"/>
            </a:stretch>
          </a:blipFill>
          <a:ln>
            <a:noFill/>
          </a:ln>
        </p:spPr>
      </p:sp>
      <p:sp>
        <p:nvSpPr>
          <p:cNvPr id="314" name="Google Shape;314;p17"/>
          <p:cNvSpPr txBox="1"/>
          <p:nvPr/>
        </p:nvSpPr>
        <p:spPr>
          <a:xfrm>
            <a:off x="914189" y="3399074"/>
            <a:ext cx="14835837" cy="869925"/>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1" lang="en-US" sz="2500">
                <a:solidFill>
                  <a:srgbClr val="191919"/>
                </a:solidFill>
                <a:latin typeface="Arial"/>
                <a:ea typeface="Arial"/>
                <a:cs typeface="Arial"/>
                <a:sym typeface="Arial"/>
              </a:rPr>
              <a:t>A virtual laboratory is a computer-based activity where students interact with an experimental apparatus or other activity via a computer interface.</a:t>
            </a:r>
            <a:endParaRPr/>
          </a:p>
        </p:txBody>
      </p:sp>
      <p:sp>
        <p:nvSpPr>
          <p:cNvPr id="315" name="Google Shape;315;p17"/>
          <p:cNvSpPr txBox="1"/>
          <p:nvPr/>
        </p:nvSpPr>
        <p:spPr>
          <a:xfrm>
            <a:off x="914189" y="4678705"/>
            <a:ext cx="4683472" cy="464795"/>
          </a:xfrm>
          <a:prstGeom prst="rect">
            <a:avLst/>
          </a:prstGeom>
          <a:noFill/>
          <a:ln>
            <a:noFill/>
          </a:ln>
        </p:spPr>
        <p:txBody>
          <a:bodyPr anchorCtr="0" anchor="t" bIns="0" lIns="0" spcFirstLastPara="1" rIns="0" wrap="square" tIns="0">
            <a:spAutoFit/>
          </a:bodyPr>
          <a:lstStyle/>
          <a:p>
            <a:pPr indent="0" lvl="0" marL="0" marR="0" rtl="0" algn="ctr">
              <a:lnSpc>
                <a:spcPct val="140037"/>
              </a:lnSpc>
              <a:spcBef>
                <a:spcPts val="0"/>
              </a:spcBef>
              <a:spcAft>
                <a:spcPts val="0"/>
              </a:spcAft>
              <a:buNone/>
            </a:pPr>
            <a:r>
              <a:rPr b="1" lang="en-US" sz="2700">
                <a:solidFill>
                  <a:srgbClr val="C00000"/>
                </a:solidFill>
                <a:latin typeface="Arial"/>
                <a:ea typeface="Arial"/>
                <a:cs typeface="Arial"/>
                <a:sym typeface="Arial"/>
              </a:rPr>
              <a:t>Key Features of Virtual Labs</a:t>
            </a:r>
            <a:endParaRPr/>
          </a:p>
        </p:txBody>
      </p:sp>
      <p:sp>
        <p:nvSpPr>
          <p:cNvPr id="316" name="Google Shape;316;p17"/>
          <p:cNvSpPr txBox="1"/>
          <p:nvPr/>
        </p:nvSpPr>
        <p:spPr>
          <a:xfrm>
            <a:off x="755469" y="5438775"/>
            <a:ext cx="17299632" cy="4320863"/>
          </a:xfrm>
          <a:prstGeom prst="rect">
            <a:avLst/>
          </a:prstGeom>
          <a:noFill/>
          <a:ln>
            <a:noFill/>
          </a:ln>
        </p:spPr>
        <p:txBody>
          <a:bodyPr anchorCtr="0" anchor="t" bIns="0" lIns="0" spcFirstLastPara="1" rIns="0" wrap="square" tIns="0">
            <a:spAutoFit/>
          </a:bodyPr>
          <a:lstStyle/>
          <a:p>
            <a:pPr indent="-237598" lvl="1" marL="475196" marR="0" rtl="0" algn="l">
              <a:lnSpc>
                <a:spcPct val="200999"/>
              </a:lnSpc>
              <a:spcBef>
                <a:spcPts val="0"/>
              </a:spcBef>
              <a:spcAft>
                <a:spcPts val="0"/>
              </a:spcAft>
              <a:buClr>
                <a:srgbClr val="000000"/>
              </a:buClr>
              <a:buSzPts val="2201"/>
              <a:buFont typeface="Arial"/>
              <a:buChar char="•"/>
            </a:pPr>
            <a:r>
              <a:rPr b="1" i="0" lang="en-US" sz="2201" u="none" cap="none" strike="noStrike">
                <a:solidFill>
                  <a:srgbClr val="000000"/>
                </a:solidFill>
                <a:latin typeface="Arial"/>
                <a:ea typeface="Arial"/>
                <a:cs typeface="Arial"/>
                <a:sym typeface="Arial"/>
              </a:rPr>
              <a:t>Collaboration Tools: Collaboration tools in virtual labs can enhance the learning experience by promoting</a:t>
            </a:r>
            <a:endParaRPr/>
          </a:p>
          <a:p>
            <a:pPr indent="-237598" lvl="1" marL="475196" marR="0" rtl="0" algn="l">
              <a:lnSpc>
                <a:spcPct val="200999"/>
              </a:lnSpc>
              <a:spcBef>
                <a:spcPts val="0"/>
              </a:spcBef>
              <a:spcAft>
                <a:spcPts val="0"/>
              </a:spcAft>
              <a:buClr>
                <a:srgbClr val="000000"/>
              </a:buClr>
              <a:buSzPts val="2201"/>
              <a:buFont typeface="Arial"/>
              <a:buChar char="•"/>
            </a:pPr>
            <a:r>
              <a:rPr b="1" i="0" lang="en-US" sz="2201" u="none" cap="none" strike="noStrike">
                <a:solidFill>
                  <a:srgbClr val="000000"/>
                </a:solidFill>
                <a:latin typeface="Arial"/>
                <a:ea typeface="Arial"/>
                <a:cs typeface="Arial"/>
                <a:sym typeface="Arial"/>
              </a:rPr>
              <a:t>teamwork, communication, and problem-solving skills.</a:t>
            </a:r>
            <a:endParaRPr/>
          </a:p>
          <a:p>
            <a:pPr indent="-237598" lvl="1" marL="475196" marR="0" rtl="0" algn="l">
              <a:lnSpc>
                <a:spcPct val="200999"/>
              </a:lnSpc>
              <a:spcBef>
                <a:spcPts val="0"/>
              </a:spcBef>
              <a:spcAft>
                <a:spcPts val="0"/>
              </a:spcAft>
              <a:buClr>
                <a:srgbClr val="000000"/>
              </a:buClr>
              <a:buSzPts val="2201"/>
              <a:buFont typeface="Arial"/>
              <a:buChar char="•"/>
            </a:pPr>
            <a:r>
              <a:rPr b="1" i="0" lang="en-US" sz="2201" u="none" cap="none" strike="noStrike">
                <a:solidFill>
                  <a:srgbClr val="000000"/>
                </a:solidFill>
                <a:latin typeface="Arial"/>
                <a:ea typeface="Arial"/>
                <a:cs typeface="Arial"/>
                <a:sym typeface="Arial"/>
              </a:rPr>
              <a:t>Simple and Responsive Interface:</a:t>
            </a:r>
            <a:endParaRPr/>
          </a:p>
          <a:p>
            <a:pPr indent="-237598" lvl="1" marL="475196" marR="0" rtl="0" algn="l">
              <a:lnSpc>
                <a:spcPct val="200999"/>
              </a:lnSpc>
              <a:spcBef>
                <a:spcPts val="0"/>
              </a:spcBef>
              <a:spcAft>
                <a:spcPts val="0"/>
              </a:spcAft>
              <a:buClr>
                <a:srgbClr val="000000"/>
              </a:buClr>
              <a:buSzPts val="2201"/>
              <a:buFont typeface="Arial"/>
              <a:buChar char="•"/>
            </a:pPr>
            <a:r>
              <a:rPr b="1" i="0" lang="en-US" sz="2201" u="none" cap="none" strike="noStrike">
                <a:solidFill>
                  <a:srgbClr val="000000"/>
                </a:solidFill>
                <a:latin typeface="Arial"/>
                <a:ea typeface="Arial"/>
                <a:cs typeface="Arial"/>
                <a:sym typeface="Arial"/>
              </a:rPr>
              <a:t>Accessibility: Virtual environments, or hands-on labs, are accessible from a computer with a primary web browser.</a:t>
            </a:r>
            <a:endParaRPr/>
          </a:p>
          <a:p>
            <a:pPr indent="-237598" lvl="1" marL="475196" marR="0" rtl="0" algn="l">
              <a:lnSpc>
                <a:spcPct val="200999"/>
              </a:lnSpc>
              <a:spcBef>
                <a:spcPts val="0"/>
              </a:spcBef>
              <a:spcAft>
                <a:spcPts val="0"/>
              </a:spcAft>
              <a:buClr>
                <a:srgbClr val="000000"/>
              </a:buClr>
              <a:buSzPts val="2201"/>
              <a:buFont typeface="Arial"/>
              <a:buChar char="•"/>
            </a:pPr>
            <a:r>
              <a:rPr b="1" i="0" lang="en-US" sz="2201" u="none" cap="none" strike="noStrike">
                <a:solidFill>
                  <a:srgbClr val="000000"/>
                </a:solidFill>
                <a:latin typeface="Arial"/>
                <a:ea typeface="Arial"/>
                <a:cs typeface="Arial"/>
                <a:sym typeface="Arial"/>
              </a:rPr>
              <a:t>Real-time Guidance: This type of guidance is delivered in real-time, allowing students to receive feedback immediately.</a:t>
            </a:r>
            <a:endParaRPr/>
          </a:p>
          <a:p>
            <a:pPr indent="-237598" lvl="1" marL="475196" marR="0" rtl="0" algn="l">
              <a:lnSpc>
                <a:spcPct val="200999"/>
              </a:lnSpc>
              <a:spcBef>
                <a:spcPts val="0"/>
              </a:spcBef>
              <a:spcAft>
                <a:spcPts val="0"/>
              </a:spcAft>
              <a:buClr>
                <a:srgbClr val="000000"/>
              </a:buClr>
              <a:buSzPts val="2201"/>
              <a:buFont typeface="Arial"/>
              <a:buChar char="•"/>
            </a:pPr>
            <a:r>
              <a:rPr b="1" i="0" lang="en-US" sz="2201" u="none" cap="none" strike="noStrike">
                <a:solidFill>
                  <a:srgbClr val="000000"/>
                </a:solidFill>
                <a:latin typeface="Arial"/>
                <a:ea typeface="Arial"/>
                <a:cs typeface="Arial"/>
                <a:sym typeface="Arial"/>
              </a:rPr>
              <a:t>Instructor control authorizes teachers to electronically monitor their students' progress, as happens in physical classrooms</a:t>
            </a:r>
            <a:endParaRPr/>
          </a:p>
          <a:p>
            <a:pPr indent="0" lvl="0" marL="0" marR="0" rtl="0" algn="l">
              <a:lnSpc>
                <a:spcPct val="139981"/>
              </a:lnSpc>
              <a:spcBef>
                <a:spcPts val="0"/>
              </a:spcBef>
              <a:spcAft>
                <a:spcPts val="0"/>
              </a:spcAft>
              <a:buNone/>
            </a:pPr>
            <a:r>
              <a:t/>
            </a:r>
            <a:endParaRPr b="1" sz="2201">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8"/>
          <p:cNvSpPr/>
          <p:nvPr/>
        </p:nvSpPr>
        <p:spPr>
          <a:xfrm>
            <a:off x="1450654" y="3499034"/>
            <a:ext cx="3058110" cy="2022175"/>
          </a:xfrm>
          <a:custGeom>
            <a:rect b="b" l="l" r="r" t="t"/>
            <a:pathLst>
              <a:path extrusionOk="0" h="2022175" w="3058110">
                <a:moveTo>
                  <a:pt x="0" y="0"/>
                </a:moveTo>
                <a:lnTo>
                  <a:pt x="3058110" y="0"/>
                </a:lnTo>
                <a:lnTo>
                  <a:pt x="3058110" y="2022176"/>
                </a:lnTo>
                <a:lnTo>
                  <a:pt x="0" y="2022176"/>
                </a:lnTo>
                <a:lnTo>
                  <a:pt x="0" y="0"/>
                </a:lnTo>
                <a:close/>
              </a:path>
            </a:pathLst>
          </a:custGeom>
          <a:blipFill rotWithShape="1">
            <a:blip r:embed="rId3">
              <a:alphaModFix/>
            </a:blip>
            <a:stretch>
              <a:fillRect b="0" l="0" r="0" t="0"/>
            </a:stretch>
          </a:blipFill>
          <a:ln>
            <a:noFill/>
          </a:ln>
        </p:spPr>
      </p:sp>
      <p:sp>
        <p:nvSpPr>
          <p:cNvPr id="322" name="Google Shape;322;p18"/>
          <p:cNvSpPr/>
          <p:nvPr/>
        </p:nvSpPr>
        <p:spPr>
          <a:xfrm>
            <a:off x="7441458" y="3393368"/>
            <a:ext cx="2532559" cy="2532559"/>
          </a:xfrm>
          <a:custGeom>
            <a:rect b="b" l="l" r="r" t="t"/>
            <a:pathLst>
              <a:path extrusionOk="0" h="2532559" w="2532559">
                <a:moveTo>
                  <a:pt x="0" y="0"/>
                </a:moveTo>
                <a:lnTo>
                  <a:pt x="2532559" y="0"/>
                </a:lnTo>
                <a:lnTo>
                  <a:pt x="2532559" y="2532559"/>
                </a:lnTo>
                <a:lnTo>
                  <a:pt x="0" y="2532559"/>
                </a:lnTo>
                <a:lnTo>
                  <a:pt x="0" y="0"/>
                </a:lnTo>
                <a:close/>
              </a:path>
            </a:pathLst>
          </a:custGeom>
          <a:blipFill rotWithShape="1">
            <a:blip r:embed="rId4">
              <a:alphaModFix/>
            </a:blip>
            <a:stretch>
              <a:fillRect b="0" l="0" r="0" t="0"/>
            </a:stretch>
          </a:blipFill>
          <a:ln>
            <a:noFill/>
          </a:ln>
        </p:spPr>
      </p:sp>
      <p:sp>
        <p:nvSpPr>
          <p:cNvPr id="323" name="Google Shape;323;p18"/>
          <p:cNvSpPr/>
          <p:nvPr/>
        </p:nvSpPr>
        <p:spPr>
          <a:xfrm>
            <a:off x="13508881" y="3250782"/>
            <a:ext cx="2527599" cy="2527599"/>
          </a:xfrm>
          <a:custGeom>
            <a:rect b="b" l="l" r="r" t="t"/>
            <a:pathLst>
              <a:path extrusionOk="0" h="2527599" w="2527599">
                <a:moveTo>
                  <a:pt x="0" y="0"/>
                </a:moveTo>
                <a:lnTo>
                  <a:pt x="2527599" y="0"/>
                </a:lnTo>
                <a:lnTo>
                  <a:pt x="2527599" y="2527599"/>
                </a:lnTo>
                <a:lnTo>
                  <a:pt x="0" y="2527599"/>
                </a:lnTo>
                <a:lnTo>
                  <a:pt x="0" y="0"/>
                </a:lnTo>
                <a:close/>
              </a:path>
            </a:pathLst>
          </a:custGeom>
          <a:blipFill rotWithShape="1">
            <a:blip r:embed="rId5">
              <a:alphaModFix/>
            </a:blip>
            <a:stretch>
              <a:fillRect b="0" l="0" r="0" t="0"/>
            </a:stretch>
          </a:blipFill>
          <a:ln>
            <a:noFill/>
          </a:ln>
        </p:spPr>
      </p:sp>
      <p:sp>
        <p:nvSpPr>
          <p:cNvPr id="324" name="Google Shape;324;p18"/>
          <p:cNvSpPr/>
          <p:nvPr/>
        </p:nvSpPr>
        <p:spPr>
          <a:xfrm rot="-364108">
            <a:off x="3726177" y="4587807"/>
            <a:ext cx="1469404" cy="1586401"/>
          </a:xfrm>
          <a:custGeom>
            <a:rect b="b" l="l" r="r" t="t"/>
            <a:pathLst>
              <a:path extrusionOk="0" h="1586401" w="1469404">
                <a:moveTo>
                  <a:pt x="0" y="0"/>
                </a:moveTo>
                <a:lnTo>
                  <a:pt x="1469404" y="0"/>
                </a:lnTo>
                <a:lnTo>
                  <a:pt x="1469404" y="1586401"/>
                </a:lnTo>
                <a:lnTo>
                  <a:pt x="0" y="1586401"/>
                </a:lnTo>
                <a:lnTo>
                  <a:pt x="0" y="0"/>
                </a:lnTo>
                <a:close/>
              </a:path>
            </a:pathLst>
          </a:custGeom>
          <a:blipFill rotWithShape="1">
            <a:blip r:embed="rId6">
              <a:alphaModFix/>
            </a:blip>
            <a:stretch>
              <a:fillRect b="0" l="0" r="0" t="0"/>
            </a:stretch>
          </a:blipFill>
          <a:ln>
            <a:noFill/>
          </a:ln>
        </p:spPr>
      </p:sp>
      <p:sp>
        <p:nvSpPr>
          <p:cNvPr id="325" name="Google Shape;325;p18"/>
          <p:cNvSpPr txBox="1"/>
          <p:nvPr/>
        </p:nvSpPr>
        <p:spPr>
          <a:xfrm>
            <a:off x="684099" y="5670059"/>
            <a:ext cx="4591219" cy="3985563"/>
          </a:xfrm>
          <a:prstGeom prst="rect">
            <a:avLst/>
          </a:prstGeom>
          <a:noFill/>
          <a:ln>
            <a:noFill/>
          </a:ln>
        </p:spPr>
        <p:txBody>
          <a:bodyPr anchorCtr="0" anchor="t" bIns="0" lIns="0" spcFirstLastPara="1" rIns="0" wrap="square" tIns="0">
            <a:spAutoFit/>
          </a:bodyPr>
          <a:lstStyle/>
          <a:p>
            <a:pPr indent="0" lvl="0" marL="0" marR="0" rtl="0" algn="l">
              <a:lnSpc>
                <a:spcPct val="133166"/>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33222"/>
              </a:lnSpc>
              <a:spcBef>
                <a:spcPts val="0"/>
              </a:spcBef>
              <a:spcAft>
                <a:spcPts val="0"/>
              </a:spcAft>
              <a:buNone/>
            </a:pPr>
            <a:r>
              <a:t/>
            </a:r>
            <a:endParaRPr sz="1800">
              <a:solidFill>
                <a:schemeClr val="dk1"/>
              </a:solidFill>
              <a:latin typeface="Calibri"/>
              <a:ea typeface="Calibri"/>
              <a:cs typeface="Calibri"/>
              <a:sym typeface="Calibri"/>
            </a:endParaRPr>
          </a:p>
          <a:p>
            <a:pPr indent="-189820" lvl="1" marL="379641" marR="0" rtl="0" algn="l">
              <a:lnSpc>
                <a:spcPct val="161035"/>
              </a:lnSpc>
              <a:spcBef>
                <a:spcPts val="0"/>
              </a:spcBef>
              <a:spcAft>
                <a:spcPts val="0"/>
              </a:spcAft>
              <a:buClr>
                <a:srgbClr val="000000"/>
              </a:buClr>
              <a:buSzPts val="1758"/>
              <a:buFont typeface="Arial"/>
              <a:buChar char="•"/>
            </a:pPr>
            <a:r>
              <a:rPr b="0" i="0" lang="en-US" sz="1758" u="none" cap="none" strike="noStrike">
                <a:solidFill>
                  <a:srgbClr val="000000"/>
                </a:solidFill>
                <a:latin typeface="Arial"/>
                <a:ea typeface="Arial"/>
                <a:cs typeface="Arial"/>
                <a:sym typeface="Arial"/>
              </a:rPr>
              <a:t>Understanding theoretical background. </a:t>
            </a:r>
            <a:endParaRPr/>
          </a:p>
          <a:p>
            <a:pPr indent="-189820" lvl="1" marL="379641" marR="0" rtl="0" algn="l">
              <a:lnSpc>
                <a:spcPct val="161035"/>
              </a:lnSpc>
              <a:spcBef>
                <a:spcPts val="0"/>
              </a:spcBef>
              <a:spcAft>
                <a:spcPts val="0"/>
              </a:spcAft>
              <a:buClr>
                <a:srgbClr val="000000"/>
              </a:buClr>
              <a:buSzPts val="1758"/>
              <a:buFont typeface="Arial"/>
              <a:buChar char="•"/>
            </a:pPr>
            <a:r>
              <a:rPr b="0" i="0" lang="en-US" sz="1758" u="none" cap="none" strike="noStrike">
                <a:solidFill>
                  <a:srgbClr val="000000"/>
                </a:solidFill>
                <a:latin typeface="Arial"/>
                <a:ea typeface="Arial"/>
                <a:cs typeface="Arial"/>
                <a:sym typeface="Arial"/>
              </a:rPr>
              <a:t>Objectives of the lab activity.</a:t>
            </a:r>
            <a:endParaRPr/>
          </a:p>
          <a:p>
            <a:pPr indent="-189820" lvl="1" marL="379641" marR="0" rtl="0" algn="l">
              <a:lnSpc>
                <a:spcPct val="161035"/>
              </a:lnSpc>
              <a:spcBef>
                <a:spcPts val="0"/>
              </a:spcBef>
              <a:spcAft>
                <a:spcPts val="0"/>
              </a:spcAft>
              <a:buClr>
                <a:srgbClr val="000000"/>
              </a:buClr>
              <a:buSzPts val="1758"/>
              <a:buFont typeface="Arial"/>
              <a:buChar char="•"/>
            </a:pPr>
            <a:r>
              <a:rPr b="0" i="0" lang="en-US" sz="1758" u="none" cap="none" strike="noStrike">
                <a:solidFill>
                  <a:srgbClr val="000000"/>
                </a:solidFill>
                <a:latin typeface="Arial"/>
                <a:ea typeface="Arial"/>
                <a:cs typeface="Arial"/>
                <a:sym typeface="Arial"/>
              </a:rPr>
              <a:t> Reviewing of instructional materials &amp; demonstration video to familiarize students with the procedures and equipments. </a:t>
            </a:r>
            <a:endParaRPr/>
          </a:p>
          <a:p>
            <a:pPr indent="0" lvl="0" marL="0" marR="0" rtl="0" algn="l">
              <a:lnSpc>
                <a:spcPct val="136405"/>
              </a:lnSpc>
              <a:spcBef>
                <a:spcPts val="0"/>
              </a:spcBef>
              <a:spcAft>
                <a:spcPts val="0"/>
              </a:spcAft>
              <a:buNone/>
            </a:pPr>
            <a:r>
              <a:t/>
            </a:r>
            <a:endParaRPr sz="1758">
              <a:solidFill>
                <a:srgbClr val="000000"/>
              </a:solidFill>
              <a:latin typeface="Arial"/>
              <a:ea typeface="Arial"/>
              <a:cs typeface="Arial"/>
              <a:sym typeface="Arial"/>
            </a:endParaRPr>
          </a:p>
          <a:p>
            <a:pPr indent="0" lvl="0" marL="0" marR="0" rtl="0" algn="l">
              <a:lnSpc>
                <a:spcPct val="136405"/>
              </a:lnSpc>
              <a:spcBef>
                <a:spcPts val="0"/>
              </a:spcBef>
              <a:spcAft>
                <a:spcPts val="0"/>
              </a:spcAft>
              <a:buNone/>
            </a:pPr>
            <a:r>
              <a:t/>
            </a:r>
            <a:endParaRPr sz="1758">
              <a:solidFill>
                <a:srgbClr val="000000"/>
              </a:solidFill>
              <a:latin typeface="Arial"/>
              <a:ea typeface="Arial"/>
              <a:cs typeface="Arial"/>
              <a:sym typeface="Arial"/>
            </a:endParaRPr>
          </a:p>
          <a:p>
            <a:pPr indent="0" lvl="0" marL="0" marR="0" rtl="0" algn="l">
              <a:lnSpc>
                <a:spcPct val="136405"/>
              </a:lnSpc>
              <a:spcBef>
                <a:spcPts val="0"/>
              </a:spcBef>
              <a:spcAft>
                <a:spcPts val="0"/>
              </a:spcAft>
              <a:buNone/>
            </a:pPr>
            <a:r>
              <a:t/>
            </a:r>
            <a:endParaRPr sz="1758">
              <a:solidFill>
                <a:srgbClr val="000000"/>
              </a:solidFill>
              <a:latin typeface="Arial"/>
              <a:ea typeface="Arial"/>
              <a:cs typeface="Arial"/>
              <a:sym typeface="Arial"/>
            </a:endParaRPr>
          </a:p>
        </p:txBody>
      </p:sp>
      <p:sp>
        <p:nvSpPr>
          <p:cNvPr id="326" name="Google Shape;326;p18"/>
          <p:cNvSpPr txBox="1"/>
          <p:nvPr/>
        </p:nvSpPr>
        <p:spPr>
          <a:xfrm>
            <a:off x="1348740" y="660684"/>
            <a:ext cx="14936235" cy="7715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lang="en-US" sz="4999">
                <a:solidFill>
                  <a:srgbClr val="C00000"/>
                </a:solidFill>
                <a:latin typeface="Arimo"/>
                <a:ea typeface="Arimo"/>
                <a:cs typeface="Arimo"/>
                <a:sym typeface="Arimo"/>
              </a:rPr>
              <a:t>		Pedagogical Integration of  Virtual Lab</a:t>
            </a:r>
            <a:endParaRPr/>
          </a:p>
        </p:txBody>
      </p:sp>
      <p:sp>
        <p:nvSpPr>
          <p:cNvPr id="327" name="Google Shape;327;p18"/>
          <p:cNvSpPr txBox="1"/>
          <p:nvPr/>
        </p:nvSpPr>
        <p:spPr>
          <a:xfrm>
            <a:off x="6289835" y="5868777"/>
            <a:ext cx="5054045" cy="2087829"/>
          </a:xfrm>
          <a:prstGeom prst="rect">
            <a:avLst/>
          </a:prstGeom>
          <a:noFill/>
          <a:ln>
            <a:noFill/>
          </a:ln>
        </p:spPr>
        <p:txBody>
          <a:bodyPr anchorCtr="0" anchor="t" bIns="0" lIns="0" spcFirstLastPara="1" rIns="0" wrap="square" tIns="0">
            <a:spAutoFit/>
          </a:bodyPr>
          <a:lstStyle/>
          <a:p>
            <a:pPr indent="0" lvl="0" marL="0" marR="0" rtl="0" algn="ctr">
              <a:lnSpc>
                <a:spcPct val="186722"/>
              </a:lnSpc>
              <a:spcBef>
                <a:spcPts val="0"/>
              </a:spcBef>
              <a:spcAft>
                <a:spcPts val="0"/>
              </a:spcAft>
              <a:buNone/>
            </a:pPr>
            <a:r>
              <a:t/>
            </a:r>
            <a:endParaRPr sz="1800">
              <a:solidFill>
                <a:schemeClr val="dk1"/>
              </a:solidFill>
              <a:latin typeface="Calibri"/>
              <a:ea typeface="Calibri"/>
              <a:cs typeface="Calibri"/>
              <a:sym typeface="Calibri"/>
            </a:endParaRPr>
          </a:p>
          <a:p>
            <a:pPr indent="-205214" lvl="1" marL="410428" marR="0" rtl="0" algn="just">
              <a:lnSpc>
                <a:spcPct val="179957"/>
              </a:lnSpc>
              <a:spcBef>
                <a:spcPts val="0"/>
              </a:spcBef>
              <a:spcAft>
                <a:spcPts val="0"/>
              </a:spcAft>
              <a:buClr>
                <a:srgbClr val="000000"/>
              </a:buClr>
              <a:buSzPts val="1901"/>
              <a:buFont typeface="Arial"/>
              <a:buChar char="•"/>
            </a:pPr>
            <a:r>
              <a:rPr b="1" i="0" lang="en-US" sz="1901" u="none" cap="none" strike="noStrike">
                <a:solidFill>
                  <a:srgbClr val="000000"/>
                </a:solidFill>
                <a:latin typeface="Arial"/>
                <a:ea typeface="Arial"/>
                <a:cs typeface="Arial"/>
                <a:sym typeface="Arial"/>
              </a:rPr>
              <a:t> </a:t>
            </a:r>
            <a:r>
              <a:rPr b="0" i="0" lang="en-US" sz="1901" u="none" cap="none" strike="noStrike">
                <a:solidFill>
                  <a:srgbClr val="000000"/>
                </a:solidFill>
                <a:latin typeface="Arial"/>
                <a:ea typeface="Arial"/>
                <a:cs typeface="Arial"/>
                <a:sym typeface="Arial"/>
              </a:rPr>
              <a:t>Utilization of Virtual Lab platform to conduct experiment.</a:t>
            </a:r>
            <a:endParaRPr/>
          </a:p>
          <a:p>
            <a:pPr indent="-205214" lvl="1" marL="410428" marR="0" rtl="0" algn="just">
              <a:lnSpc>
                <a:spcPct val="179957"/>
              </a:lnSpc>
              <a:spcBef>
                <a:spcPts val="0"/>
              </a:spcBef>
              <a:spcAft>
                <a:spcPts val="0"/>
              </a:spcAft>
              <a:buClr>
                <a:srgbClr val="000000"/>
              </a:buClr>
              <a:buSzPts val="1901"/>
              <a:buFont typeface="Arial"/>
              <a:buChar char="•"/>
            </a:pPr>
            <a:r>
              <a:rPr b="0" i="0" lang="en-US" sz="1901" u="none" cap="none" strike="noStrike">
                <a:solidFill>
                  <a:srgbClr val="000000"/>
                </a:solidFill>
                <a:latin typeface="Arial"/>
                <a:ea typeface="Arial"/>
                <a:cs typeface="Arial"/>
                <a:sym typeface="Arial"/>
              </a:rPr>
              <a:t>Interacting with computer generated environment which simulate real world.</a:t>
            </a:r>
            <a:endParaRPr/>
          </a:p>
        </p:txBody>
      </p:sp>
      <p:sp>
        <p:nvSpPr>
          <p:cNvPr id="328" name="Google Shape;328;p18"/>
          <p:cNvSpPr txBox="1"/>
          <p:nvPr/>
        </p:nvSpPr>
        <p:spPr>
          <a:xfrm>
            <a:off x="12252399" y="6165728"/>
            <a:ext cx="4753151" cy="2475875"/>
          </a:xfrm>
          <a:prstGeom prst="rect">
            <a:avLst/>
          </a:prstGeom>
          <a:noFill/>
          <a:ln>
            <a:noFill/>
          </a:ln>
        </p:spPr>
        <p:txBody>
          <a:bodyPr anchorCtr="0" anchor="t" bIns="0" lIns="0" spcFirstLastPara="1" rIns="0" wrap="square" tIns="0">
            <a:spAutoFit/>
          </a:bodyPr>
          <a:lstStyle/>
          <a:p>
            <a:pPr indent="-205214" lvl="1" marL="410428" marR="0" rtl="0" algn="just">
              <a:lnSpc>
                <a:spcPct val="210994"/>
              </a:lnSpc>
              <a:spcBef>
                <a:spcPts val="0"/>
              </a:spcBef>
              <a:spcAft>
                <a:spcPts val="0"/>
              </a:spcAft>
              <a:buClr>
                <a:srgbClr val="000000"/>
              </a:buClr>
              <a:buSzPts val="1901"/>
              <a:buFont typeface="Arial"/>
              <a:buChar char="•"/>
            </a:pPr>
            <a:r>
              <a:rPr b="0" i="0" lang="en-US" sz="1901" u="none" cap="none" strike="noStrike">
                <a:solidFill>
                  <a:srgbClr val="000000"/>
                </a:solidFill>
                <a:latin typeface="Arial"/>
                <a:ea typeface="Arial"/>
                <a:cs typeface="Arial"/>
                <a:sym typeface="Arial"/>
              </a:rPr>
              <a:t>Analyzing the learning outcomes.</a:t>
            </a:r>
            <a:endParaRPr/>
          </a:p>
          <a:p>
            <a:pPr indent="-205214" lvl="1" marL="410428" marR="0" rtl="0" algn="just">
              <a:lnSpc>
                <a:spcPct val="210994"/>
              </a:lnSpc>
              <a:spcBef>
                <a:spcPts val="0"/>
              </a:spcBef>
              <a:spcAft>
                <a:spcPts val="0"/>
              </a:spcAft>
              <a:buClr>
                <a:srgbClr val="000000"/>
              </a:buClr>
              <a:buSzPts val="1901"/>
              <a:buFont typeface="Arial"/>
              <a:buChar char="•"/>
            </a:pPr>
            <a:r>
              <a:rPr b="0" i="0" lang="en-US" sz="1901" u="none" cap="none" strike="noStrike">
                <a:solidFill>
                  <a:srgbClr val="000000"/>
                </a:solidFill>
                <a:latin typeface="Arial"/>
                <a:ea typeface="Arial"/>
                <a:cs typeface="Arial"/>
                <a:sym typeface="Arial"/>
              </a:rPr>
              <a:t>Students analyze the data they collected, draw conclusions, and compare their results with theoretical expectations.</a:t>
            </a:r>
            <a:endParaRPr/>
          </a:p>
        </p:txBody>
      </p:sp>
      <p:sp>
        <p:nvSpPr>
          <p:cNvPr id="329" name="Google Shape;329;p18"/>
          <p:cNvSpPr txBox="1"/>
          <p:nvPr/>
        </p:nvSpPr>
        <p:spPr>
          <a:xfrm>
            <a:off x="1862425" y="2724101"/>
            <a:ext cx="2381548" cy="396215"/>
          </a:xfrm>
          <a:prstGeom prst="rect">
            <a:avLst/>
          </a:prstGeom>
          <a:noFill/>
          <a:ln>
            <a:noFill/>
          </a:ln>
        </p:spPr>
        <p:txBody>
          <a:bodyPr anchorCtr="0" anchor="t" bIns="0" lIns="0" spcFirstLastPara="1" rIns="0" wrap="square" tIns="0">
            <a:spAutoFit/>
          </a:bodyPr>
          <a:lstStyle/>
          <a:p>
            <a:pPr indent="0" lvl="0" marL="0" marR="0" rtl="0" algn="ctr">
              <a:lnSpc>
                <a:spcPct val="140041"/>
              </a:lnSpc>
              <a:spcBef>
                <a:spcPts val="0"/>
              </a:spcBef>
              <a:spcAft>
                <a:spcPts val="0"/>
              </a:spcAft>
              <a:buNone/>
            </a:pPr>
            <a:r>
              <a:rPr b="1" lang="en-US" sz="2400">
                <a:solidFill>
                  <a:srgbClr val="C00000"/>
                </a:solidFill>
                <a:latin typeface="Arial"/>
                <a:ea typeface="Arial"/>
                <a:cs typeface="Arial"/>
                <a:sym typeface="Arial"/>
              </a:rPr>
              <a:t>Pre-Lab Session</a:t>
            </a:r>
            <a:endParaRPr/>
          </a:p>
        </p:txBody>
      </p:sp>
      <p:sp>
        <p:nvSpPr>
          <p:cNvPr id="330" name="Google Shape;330;p18"/>
          <p:cNvSpPr txBox="1"/>
          <p:nvPr/>
        </p:nvSpPr>
        <p:spPr>
          <a:xfrm>
            <a:off x="13337816" y="2664581"/>
            <a:ext cx="2544217" cy="396215"/>
          </a:xfrm>
          <a:prstGeom prst="rect">
            <a:avLst/>
          </a:prstGeom>
          <a:noFill/>
          <a:ln>
            <a:noFill/>
          </a:ln>
        </p:spPr>
        <p:txBody>
          <a:bodyPr anchorCtr="0" anchor="t" bIns="0" lIns="0" spcFirstLastPara="1" rIns="0" wrap="square" tIns="0">
            <a:spAutoFit/>
          </a:bodyPr>
          <a:lstStyle/>
          <a:p>
            <a:pPr indent="0" lvl="0" marL="0" marR="0" rtl="0" algn="ctr">
              <a:lnSpc>
                <a:spcPct val="140041"/>
              </a:lnSpc>
              <a:spcBef>
                <a:spcPts val="0"/>
              </a:spcBef>
              <a:spcAft>
                <a:spcPts val="0"/>
              </a:spcAft>
              <a:buNone/>
            </a:pPr>
            <a:r>
              <a:rPr b="1" lang="en-US" sz="2400">
                <a:solidFill>
                  <a:srgbClr val="C00000"/>
                </a:solidFill>
                <a:latin typeface="Arial"/>
                <a:ea typeface="Arial"/>
                <a:cs typeface="Arial"/>
                <a:sym typeface="Arial"/>
              </a:rPr>
              <a:t>Post-Lab Session</a:t>
            </a:r>
            <a:endParaRPr/>
          </a:p>
        </p:txBody>
      </p:sp>
      <p:sp>
        <p:nvSpPr>
          <p:cNvPr id="331" name="Google Shape;331;p18"/>
          <p:cNvSpPr txBox="1"/>
          <p:nvPr/>
        </p:nvSpPr>
        <p:spPr>
          <a:xfrm>
            <a:off x="7212535" y="2664581"/>
            <a:ext cx="3153519" cy="396215"/>
          </a:xfrm>
          <a:prstGeom prst="rect">
            <a:avLst/>
          </a:prstGeom>
          <a:noFill/>
          <a:ln>
            <a:noFill/>
          </a:ln>
        </p:spPr>
        <p:txBody>
          <a:bodyPr anchorCtr="0" anchor="t" bIns="0" lIns="0" spcFirstLastPara="1" rIns="0" wrap="square" tIns="0">
            <a:spAutoFit/>
          </a:bodyPr>
          <a:lstStyle/>
          <a:p>
            <a:pPr indent="0" lvl="0" marL="0" marR="0" rtl="0" algn="ctr">
              <a:lnSpc>
                <a:spcPct val="140041"/>
              </a:lnSpc>
              <a:spcBef>
                <a:spcPts val="0"/>
              </a:spcBef>
              <a:spcAft>
                <a:spcPts val="0"/>
              </a:spcAft>
              <a:buNone/>
            </a:pPr>
            <a:r>
              <a:rPr b="1" lang="en-US" sz="2400">
                <a:solidFill>
                  <a:srgbClr val="C00000"/>
                </a:solidFill>
                <a:latin typeface="Arial"/>
                <a:ea typeface="Arial"/>
                <a:cs typeface="Arial"/>
                <a:sym typeface="Arial"/>
              </a:rPr>
              <a:t>Performance Session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19"/>
          <p:cNvSpPr txBox="1"/>
          <p:nvPr/>
        </p:nvSpPr>
        <p:spPr>
          <a:xfrm>
            <a:off x="1348740" y="2555135"/>
            <a:ext cx="15590520" cy="7030276"/>
          </a:xfrm>
          <a:prstGeom prst="rect">
            <a:avLst/>
          </a:prstGeom>
          <a:noFill/>
          <a:ln>
            <a:noFill/>
          </a:ln>
        </p:spPr>
        <p:txBody>
          <a:bodyPr anchorCtr="0" anchor="t" bIns="0" lIns="0" spcFirstLastPara="1" rIns="0" wrap="square" tIns="0">
            <a:spAutoFit/>
          </a:bodyPr>
          <a:lstStyle/>
          <a:p>
            <a:pPr indent="0" lvl="0" marL="0" marR="0" rtl="0" algn="l">
              <a:lnSpc>
                <a:spcPct val="144992"/>
              </a:lnSpc>
              <a:spcBef>
                <a:spcPts val="0"/>
              </a:spcBef>
              <a:spcAft>
                <a:spcPts val="0"/>
              </a:spcAft>
              <a:buNone/>
            </a:pPr>
            <a:r>
              <a:rPr lang="en-US" sz="3874">
                <a:solidFill>
                  <a:srgbClr val="002060"/>
                </a:solidFill>
                <a:latin typeface="Arial"/>
                <a:ea typeface="Arial"/>
                <a:cs typeface="Arial"/>
                <a:sym typeface="Arial"/>
              </a:rPr>
              <a:t>Activity</a:t>
            </a:r>
            <a:endParaRPr/>
          </a:p>
          <a:p>
            <a:pPr indent="0" lvl="0" marL="0" marR="0" rtl="0" algn="l">
              <a:lnSpc>
                <a:spcPct val="144992"/>
              </a:lnSpc>
              <a:spcBef>
                <a:spcPts val="0"/>
              </a:spcBef>
              <a:spcAft>
                <a:spcPts val="0"/>
              </a:spcAft>
              <a:buNone/>
            </a:pPr>
            <a:r>
              <a:rPr lang="en-US" sz="3874">
                <a:solidFill>
                  <a:srgbClr val="C00000"/>
                </a:solidFill>
                <a:latin typeface="Arial"/>
                <a:ea typeface="Arial"/>
                <a:cs typeface="Arial"/>
                <a:sym typeface="Arial"/>
              </a:rPr>
              <a:t>Step 1</a:t>
            </a:r>
            <a:r>
              <a:rPr lang="en-US" sz="3874">
                <a:solidFill>
                  <a:srgbClr val="002060"/>
                </a:solidFill>
                <a:latin typeface="Arial"/>
                <a:ea typeface="Arial"/>
                <a:cs typeface="Arial"/>
                <a:sym typeface="Arial"/>
              </a:rPr>
              <a:t>: Search </a:t>
            </a:r>
            <a:r>
              <a:rPr lang="en-US" sz="3874" u="sng">
                <a:solidFill>
                  <a:srgbClr val="0000FF"/>
                </a:solidFill>
                <a:latin typeface="Arial"/>
                <a:ea typeface="Arial"/>
                <a:cs typeface="Arial"/>
                <a:sym typeface="Arial"/>
                <a:hlinkClick r:id="rId3">
                  <a:extLst>
                    <a:ext uri="{A12FA001-AC4F-418D-AE19-62706E023703}">
                      <ahyp:hlinkClr val="tx"/>
                    </a:ext>
                  </a:extLst>
                </a:hlinkClick>
              </a:rPr>
              <a:t>https://diksha.gov.in/</a:t>
            </a:r>
            <a:r>
              <a:rPr lang="en-US" sz="3874">
                <a:solidFill>
                  <a:srgbClr val="002060"/>
                </a:solidFill>
                <a:latin typeface="Arial"/>
                <a:ea typeface="Arial"/>
                <a:cs typeface="Arial"/>
                <a:sym typeface="Arial"/>
              </a:rPr>
              <a:t> </a:t>
            </a:r>
            <a:endParaRPr/>
          </a:p>
          <a:p>
            <a:pPr indent="0" lvl="0" marL="0" marR="0" rtl="0" algn="l">
              <a:lnSpc>
                <a:spcPct val="144992"/>
              </a:lnSpc>
              <a:spcBef>
                <a:spcPts val="0"/>
              </a:spcBef>
              <a:spcAft>
                <a:spcPts val="0"/>
              </a:spcAft>
              <a:buNone/>
            </a:pPr>
            <a:r>
              <a:rPr lang="en-US" sz="3874">
                <a:solidFill>
                  <a:srgbClr val="C00000"/>
                </a:solidFill>
                <a:latin typeface="Arial"/>
                <a:ea typeface="Arial"/>
                <a:cs typeface="Arial"/>
                <a:sym typeface="Arial"/>
              </a:rPr>
              <a:t>Step 2</a:t>
            </a:r>
            <a:r>
              <a:rPr lang="en-US" sz="3874">
                <a:solidFill>
                  <a:srgbClr val="002060"/>
                </a:solidFill>
                <a:latin typeface="Arial"/>
                <a:ea typeface="Arial"/>
                <a:cs typeface="Arial"/>
                <a:sym typeface="Arial"/>
              </a:rPr>
              <a:t>: Scroll banners to find Virtual Labs vertical and click on its “Explore”</a:t>
            </a:r>
            <a:endParaRPr/>
          </a:p>
          <a:p>
            <a:pPr indent="0" lvl="0" marL="0" marR="0" rtl="0" algn="l">
              <a:lnSpc>
                <a:spcPct val="144992"/>
              </a:lnSpc>
              <a:spcBef>
                <a:spcPts val="0"/>
              </a:spcBef>
              <a:spcAft>
                <a:spcPts val="0"/>
              </a:spcAft>
              <a:buNone/>
            </a:pPr>
            <a:r>
              <a:rPr lang="en-US" sz="3874">
                <a:solidFill>
                  <a:srgbClr val="002060"/>
                </a:solidFill>
                <a:latin typeface="Arial"/>
                <a:ea typeface="Arial"/>
                <a:cs typeface="Arial"/>
                <a:sym typeface="Arial"/>
              </a:rPr>
              <a:t>icon.</a:t>
            </a:r>
            <a:endParaRPr/>
          </a:p>
          <a:p>
            <a:pPr indent="0" lvl="0" marL="0" marR="0" rtl="0" algn="l">
              <a:lnSpc>
                <a:spcPct val="144992"/>
              </a:lnSpc>
              <a:spcBef>
                <a:spcPts val="0"/>
              </a:spcBef>
              <a:spcAft>
                <a:spcPts val="0"/>
              </a:spcAft>
              <a:buNone/>
            </a:pPr>
            <a:r>
              <a:rPr lang="en-US" sz="3874">
                <a:solidFill>
                  <a:srgbClr val="C00000"/>
                </a:solidFill>
                <a:latin typeface="Arial"/>
                <a:ea typeface="Arial"/>
                <a:cs typeface="Arial"/>
                <a:sym typeface="Arial"/>
              </a:rPr>
              <a:t>Step 3</a:t>
            </a:r>
            <a:r>
              <a:rPr lang="en-US" sz="3874">
                <a:solidFill>
                  <a:srgbClr val="002060"/>
                </a:solidFill>
                <a:latin typeface="Arial"/>
                <a:ea typeface="Arial"/>
                <a:cs typeface="Arial"/>
                <a:sym typeface="Arial"/>
              </a:rPr>
              <a:t>: Scroll down on the landing page of Virtual labs to reach eContent of</a:t>
            </a:r>
            <a:endParaRPr/>
          </a:p>
          <a:p>
            <a:pPr indent="0" lvl="0" marL="0" marR="0" rtl="0" algn="l">
              <a:lnSpc>
                <a:spcPct val="144992"/>
              </a:lnSpc>
              <a:spcBef>
                <a:spcPts val="0"/>
              </a:spcBef>
              <a:spcAft>
                <a:spcPts val="0"/>
              </a:spcAft>
              <a:buNone/>
            </a:pPr>
            <a:r>
              <a:rPr lang="en-US" sz="3874">
                <a:solidFill>
                  <a:srgbClr val="002060"/>
                </a:solidFill>
                <a:latin typeface="Arial"/>
                <a:ea typeface="Arial"/>
                <a:cs typeface="Arial"/>
                <a:sym typeface="Arial"/>
              </a:rPr>
              <a:t>classes 11.</a:t>
            </a:r>
            <a:endParaRPr/>
          </a:p>
          <a:p>
            <a:pPr indent="0" lvl="0" marL="0" marR="0" rtl="0" algn="l">
              <a:lnSpc>
                <a:spcPct val="144992"/>
              </a:lnSpc>
              <a:spcBef>
                <a:spcPts val="0"/>
              </a:spcBef>
              <a:spcAft>
                <a:spcPts val="0"/>
              </a:spcAft>
              <a:buNone/>
            </a:pPr>
            <a:r>
              <a:rPr lang="en-US" sz="3874">
                <a:solidFill>
                  <a:srgbClr val="C00000"/>
                </a:solidFill>
                <a:latin typeface="Arial"/>
                <a:ea typeface="Arial"/>
                <a:cs typeface="Arial"/>
                <a:sym typeface="Arial"/>
              </a:rPr>
              <a:t>Step 4:</a:t>
            </a:r>
            <a:r>
              <a:rPr lang="en-US" sz="3874">
                <a:solidFill>
                  <a:srgbClr val="002060"/>
                </a:solidFill>
                <a:latin typeface="Arial"/>
                <a:ea typeface="Arial"/>
                <a:cs typeface="Arial"/>
                <a:sym typeface="Arial"/>
              </a:rPr>
              <a:t> Click on the “Explore” icon of the class 11, select the english medium,</a:t>
            </a:r>
            <a:endParaRPr/>
          </a:p>
          <a:p>
            <a:pPr indent="0" lvl="0" marL="0" marR="0" rtl="0" algn="l">
              <a:lnSpc>
                <a:spcPct val="144992"/>
              </a:lnSpc>
              <a:spcBef>
                <a:spcPts val="0"/>
              </a:spcBef>
              <a:spcAft>
                <a:spcPts val="0"/>
              </a:spcAft>
              <a:buNone/>
            </a:pPr>
            <a:r>
              <a:rPr lang="en-US" sz="3874">
                <a:solidFill>
                  <a:srgbClr val="002060"/>
                </a:solidFill>
                <a:latin typeface="Arial"/>
                <a:ea typeface="Arial"/>
                <a:cs typeface="Arial"/>
                <a:sym typeface="Arial"/>
              </a:rPr>
              <a:t>then choose a physics as subject.</a:t>
            </a:r>
            <a:endParaRPr/>
          </a:p>
          <a:p>
            <a:pPr indent="0" lvl="0" marL="0" marR="0" rtl="0" algn="l">
              <a:lnSpc>
                <a:spcPct val="144992"/>
              </a:lnSpc>
              <a:spcBef>
                <a:spcPts val="0"/>
              </a:spcBef>
              <a:spcAft>
                <a:spcPts val="0"/>
              </a:spcAft>
              <a:buNone/>
            </a:pPr>
            <a:r>
              <a:rPr lang="en-US" sz="3874">
                <a:solidFill>
                  <a:srgbClr val="C00000"/>
                </a:solidFill>
                <a:latin typeface="Arial"/>
                <a:ea typeface="Arial"/>
                <a:cs typeface="Arial"/>
                <a:sym typeface="Arial"/>
              </a:rPr>
              <a:t>Step 5</a:t>
            </a:r>
            <a:r>
              <a:rPr lang="en-US" sz="3874">
                <a:solidFill>
                  <a:srgbClr val="002060"/>
                </a:solidFill>
                <a:latin typeface="Arial"/>
                <a:ea typeface="Arial"/>
                <a:cs typeface="Arial"/>
                <a:sym typeface="Arial"/>
              </a:rPr>
              <a:t>: Click on the Explanation resource to reach the link for related resources</a:t>
            </a:r>
            <a:endParaRPr/>
          </a:p>
        </p:txBody>
      </p:sp>
      <p:sp>
        <p:nvSpPr>
          <p:cNvPr id="337" name="Google Shape;337;p19"/>
          <p:cNvSpPr/>
          <p:nvPr/>
        </p:nvSpPr>
        <p:spPr>
          <a:xfrm rot="2308232">
            <a:off x="-234223" y="-1103439"/>
            <a:ext cx="1953242" cy="3135639"/>
          </a:xfrm>
          <a:custGeom>
            <a:rect b="b" l="l" r="r" t="t"/>
            <a:pathLst>
              <a:path extrusionOk="0" h="3135639" w="1953242">
                <a:moveTo>
                  <a:pt x="0" y="0"/>
                </a:moveTo>
                <a:lnTo>
                  <a:pt x="1953242" y="0"/>
                </a:lnTo>
                <a:lnTo>
                  <a:pt x="1953242" y="3135639"/>
                </a:lnTo>
                <a:lnTo>
                  <a:pt x="0" y="3135639"/>
                </a:lnTo>
                <a:lnTo>
                  <a:pt x="0" y="0"/>
                </a:lnTo>
                <a:close/>
              </a:path>
            </a:pathLst>
          </a:custGeom>
          <a:blipFill rotWithShape="1">
            <a:blip r:embed="rId4">
              <a:alphaModFix/>
            </a:blip>
            <a:stretch>
              <a:fillRect b="0" l="0" r="0" t="0"/>
            </a:stretch>
          </a:blipFill>
          <a:ln>
            <a:noFill/>
          </a:ln>
        </p:spPr>
      </p:sp>
      <p:sp>
        <p:nvSpPr>
          <p:cNvPr id="338" name="Google Shape;338;p19"/>
          <p:cNvSpPr/>
          <p:nvPr/>
        </p:nvSpPr>
        <p:spPr>
          <a:xfrm>
            <a:off x="15748191" y="8218609"/>
            <a:ext cx="2382138" cy="1918614"/>
          </a:xfrm>
          <a:custGeom>
            <a:rect b="b" l="l" r="r" t="t"/>
            <a:pathLst>
              <a:path extrusionOk="0" h="1918614" w="2382138">
                <a:moveTo>
                  <a:pt x="0" y="0"/>
                </a:moveTo>
                <a:lnTo>
                  <a:pt x="2382138" y="0"/>
                </a:lnTo>
                <a:lnTo>
                  <a:pt x="2382138" y="1918613"/>
                </a:lnTo>
                <a:lnTo>
                  <a:pt x="0" y="1918613"/>
                </a:lnTo>
                <a:lnTo>
                  <a:pt x="0" y="0"/>
                </a:lnTo>
                <a:close/>
              </a:path>
            </a:pathLst>
          </a:custGeom>
          <a:blipFill rotWithShape="1">
            <a:blip r:embed="rId5">
              <a:alphaModFix/>
            </a:blip>
            <a:stretch>
              <a:fillRect b="0" l="0" r="0" t="0"/>
            </a:stretch>
          </a:blipFill>
          <a:ln>
            <a:noFill/>
          </a:ln>
        </p:spPr>
      </p:sp>
      <p:sp>
        <p:nvSpPr>
          <p:cNvPr id="339" name="Google Shape;339;p19"/>
          <p:cNvSpPr txBox="1"/>
          <p:nvPr/>
        </p:nvSpPr>
        <p:spPr>
          <a:xfrm>
            <a:off x="4386741" y="1009650"/>
            <a:ext cx="9514519" cy="7715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lang="en-US" sz="4999">
                <a:solidFill>
                  <a:srgbClr val="C00000"/>
                </a:solidFill>
                <a:latin typeface="Arimo"/>
                <a:ea typeface="Arimo"/>
                <a:cs typeface="Arimo"/>
                <a:sym typeface="Arimo"/>
              </a:rPr>
              <a:t>	Virtual Labs on DIKSHA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
          <p:cNvSpPr/>
          <p:nvPr/>
        </p:nvSpPr>
        <p:spPr>
          <a:xfrm>
            <a:off x="502585" y="120917"/>
            <a:ext cx="8798970" cy="2386721"/>
          </a:xfrm>
          <a:custGeom>
            <a:rect b="b" l="l" r="r" t="t"/>
            <a:pathLst>
              <a:path extrusionOk="0" h="2386721" w="8798970">
                <a:moveTo>
                  <a:pt x="0" y="0"/>
                </a:moveTo>
                <a:lnTo>
                  <a:pt x="8798971" y="0"/>
                </a:lnTo>
                <a:lnTo>
                  <a:pt x="8798971" y="2386721"/>
                </a:lnTo>
                <a:lnTo>
                  <a:pt x="0" y="2386721"/>
                </a:lnTo>
                <a:lnTo>
                  <a:pt x="0" y="0"/>
                </a:lnTo>
                <a:close/>
              </a:path>
            </a:pathLst>
          </a:custGeom>
          <a:blipFill rotWithShape="1">
            <a:blip r:embed="rId3">
              <a:alphaModFix/>
            </a:blip>
            <a:stretch>
              <a:fillRect b="-110" l="0" r="0" t="-110"/>
            </a:stretch>
          </a:blipFill>
          <a:ln>
            <a:noFill/>
          </a:ln>
        </p:spPr>
      </p:sp>
      <p:sp>
        <p:nvSpPr>
          <p:cNvPr id="95" name="Google Shape;95;p2"/>
          <p:cNvSpPr txBox="1"/>
          <p:nvPr/>
        </p:nvSpPr>
        <p:spPr>
          <a:xfrm>
            <a:off x="1028700" y="2917068"/>
            <a:ext cx="15590520" cy="8486298"/>
          </a:xfrm>
          <a:prstGeom prst="rect">
            <a:avLst/>
          </a:prstGeom>
          <a:noFill/>
          <a:ln>
            <a:noFill/>
          </a:ln>
        </p:spPr>
        <p:txBody>
          <a:bodyPr anchorCtr="0" anchor="t" bIns="0" lIns="0" spcFirstLastPara="1" rIns="0" wrap="square" tIns="0">
            <a:spAutoFit/>
          </a:bodyPr>
          <a:lstStyle/>
          <a:p>
            <a:pPr indent="-457200" lvl="2" marL="914400" marR="0" rtl="0" algn="l">
              <a:lnSpc>
                <a:spcPct val="150000"/>
              </a:lnSpc>
              <a:spcBef>
                <a:spcPts val="0"/>
              </a:spcBef>
              <a:spcAft>
                <a:spcPts val="0"/>
              </a:spcAft>
              <a:buClr>
                <a:srgbClr val="000000"/>
              </a:buClr>
              <a:buSzPts val="3000"/>
              <a:buFont typeface="Noto Sans Symbols"/>
              <a:buChar char="⮚"/>
            </a:pPr>
            <a:r>
              <a:rPr b="0" i="0" lang="en-US" sz="3000" u="none" cap="none" strike="noStrike">
                <a:solidFill>
                  <a:srgbClr val="000000"/>
                </a:solidFill>
                <a:latin typeface="Nunito"/>
                <a:ea typeface="Nunito"/>
                <a:cs typeface="Nunito"/>
                <a:sym typeface="Nunito"/>
              </a:rPr>
              <a:t>Introduction: Concepts and Technologies</a:t>
            </a:r>
            <a:endParaRPr/>
          </a:p>
          <a:p>
            <a:pPr indent="-457200" lvl="2" marL="914400" marR="0" rtl="0" algn="l">
              <a:lnSpc>
                <a:spcPct val="150000"/>
              </a:lnSpc>
              <a:spcBef>
                <a:spcPts val="0"/>
              </a:spcBef>
              <a:spcAft>
                <a:spcPts val="0"/>
              </a:spcAft>
              <a:buClr>
                <a:srgbClr val="000000"/>
              </a:buClr>
              <a:buSzPts val="3000"/>
              <a:buFont typeface="Noto Sans Symbols"/>
              <a:buChar char="⮚"/>
            </a:pPr>
            <a:r>
              <a:rPr b="0" i="0" lang="en-US" sz="3000" u="none" cap="none" strike="noStrike">
                <a:solidFill>
                  <a:srgbClr val="000000"/>
                </a:solidFill>
                <a:latin typeface="Nunito"/>
                <a:ea typeface="Nunito"/>
                <a:cs typeface="Nunito"/>
                <a:sym typeface="Nunito"/>
              </a:rPr>
              <a:t>The Spectrum of Reality-Virtuality Continuum</a:t>
            </a:r>
            <a:endParaRPr/>
          </a:p>
          <a:p>
            <a:pPr indent="-457200" lvl="2" marL="914400" marR="0" rtl="0" algn="l">
              <a:lnSpc>
                <a:spcPct val="150000"/>
              </a:lnSpc>
              <a:spcBef>
                <a:spcPts val="0"/>
              </a:spcBef>
              <a:spcAft>
                <a:spcPts val="0"/>
              </a:spcAft>
              <a:buClr>
                <a:srgbClr val="000000"/>
              </a:buClr>
              <a:buSzPts val="3000"/>
              <a:buFont typeface="Noto Sans Symbols"/>
              <a:buChar char="⮚"/>
            </a:pPr>
            <a:r>
              <a:rPr b="0" i="0" lang="en-US" sz="3000" u="none" cap="none" strike="noStrike">
                <a:solidFill>
                  <a:srgbClr val="000000"/>
                </a:solidFill>
                <a:latin typeface="Nunito"/>
                <a:ea typeface="Nunito"/>
                <a:cs typeface="Nunito"/>
                <a:sym typeface="Nunito"/>
              </a:rPr>
              <a:t>Immersive Technologies</a:t>
            </a:r>
            <a:endParaRPr/>
          </a:p>
          <a:p>
            <a:pPr indent="-457200" lvl="2" marL="914400" marR="0" rtl="0" algn="l">
              <a:lnSpc>
                <a:spcPct val="150000"/>
              </a:lnSpc>
              <a:spcBef>
                <a:spcPts val="0"/>
              </a:spcBef>
              <a:spcAft>
                <a:spcPts val="0"/>
              </a:spcAft>
              <a:buClr>
                <a:srgbClr val="000000"/>
              </a:buClr>
              <a:buSzPts val="3000"/>
              <a:buFont typeface="Noto Sans Symbols"/>
              <a:buChar char="⮚"/>
            </a:pPr>
            <a:r>
              <a:rPr b="0" i="0" lang="en-US" sz="3000" u="none" cap="none" strike="noStrike">
                <a:solidFill>
                  <a:srgbClr val="000000"/>
                </a:solidFill>
                <a:latin typeface="Nunito"/>
                <a:ea typeface="Nunito"/>
                <a:cs typeface="Nunito"/>
                <a:sym typeface="Nunito"/>
              </a:rPr>
              <a:t>Elements of Reality</a:t>
            </a:r>
            <a:endParaRPr/>
          </a:p>
          <a:p>
            <a:pPr indent="-457200" lvl="2" marL="914400" marR="0" rtl="0" algn="l">
              <a:lnSpc>
                <a:spcPct val="150000"/>
              </a:lnSpc>
              <a:spcBef>
                <a:spcPts val="0"/>
              </a:spcBef>
              <a:spcAft>
                <a:spcPts val="0"/>
              </a:spcAft>
              <a:buClr>
                <a:srgbClr val="000000"/>
              </a:buClr>
              <a:buSzPts val="3000"/>
              <a:buFont typeface="Noto Sans Symbols"/>
              <a:buChar char="⮚"/>
            </a:pPr>
            <a:r>
              <a:rPr b="0" i="0" lang="en-US" sz="3000" u="none" cap="none" strike="noStrike">
                <a:solidFill>
                  <a:srgbClr val="000000"/>
                </a:solidFill>
                <a:latin typeface="Nunito"/>
                <a:ea typeface="Nunito"/>
                <a:cs typeface="Nunito"/>
                <a:sym typeface="Nunito"/>
              </a:rPr>
              <a:t>Augmented Reality (AR)</a:t>
            </a:r>
            <a:endParaRPr/>
          </a:p>
          <a:p>
            <a:pPr indent="-457200" lvl="2" marL="914400" marR="0" rtl="0" algn="l">
              <a:lnSpc>
                <a:spcPct val="150000"/>
              </a:lnSpc>
              <a:spcBef>
                <a:spcPts val="0"/>
              </a:spcBef>
              <a:spcAft>
                <a:spcPts val="0"/>
              </a:spcAft>
              <a:buClr>
                <a:srgbClr val="000000"/>
              </a:buClr>
              <a:buSzPts val="3000"/>
              <a:buFont typeface="Noto Sans Symbols"/>
              <a:buChar char="⮚"/>
            </a:pPr>
            <a:r>
              <a:rPr b="0" i="0" lang="en-US" sz="3000" u="none" cap="none" strike="noStrike">
                <a:solidFill>
                  <a:srgbClr val="000000"/>
                </a:solidFill>
                <a:latin typeface="Nunito"/>
                <a:ea typeface="Nunito"/>
                <a:cs typeface="Nunito"/>
                <a:sym typeface="Nunito"/>
              </a:rPr>
              <a:t>Virtual Reality (VR)</a:t>
            </a:r>
            <a:endParaRPr/>
          </a:p>
          <a:p>
            <a:pPr indent="-457200" lvl="2" marL="914400" marR="0" rtl="0" algn="l">
              <a:lnSpc>
                <a:spcPct val="150000"/>
              </a:lnSpc>
              <a:spcBef>
                <a:spcPts val="0"/>
              </a:spcBef>
              <a:spcAft>
                <a:spcPts val="0"/>
              </a:spcAft>
              <a:buClr>
                <a:srgbClr val="000000"/>
              </a:buClr>
              <a:buSzPts val="3000"/>
              <a:buFont typeface="Noto Sans Symbols"/>
              <a:buChar char="⮚"/>
            </a:pPr>
            <a:r>
              <a:rPr b="0" i="0" lang="en-US" sz="3000" u="none" cap="none" strike="noStrike">
                <a:solidFill>
                  <a:srgbClr val="000000"/>
                </a:solidFill>
                <a:latin typeface="Nunito"/>
                <a:ea typeface="Nunito"/>
                <a:cs typeface="Nunito"/>
                <a:sym typeface="Nunito"/>
              </a:rPr>
              <a:t>Virtual Labs </a:t>
            </a:r>
            <a:endParaRPr/>
          </a:p>
          <a:p>
            <a:pPr indent="-457200" lvl="2" marL="914400" marR="0" rtl="0" algn="l">
              <a:lnSpc>
                <a:spcPct val="150000"/>
              </a:lnSpc>
              <a:spcBef>
                <a:spcPts val="0"/>
              </a:spcBef>
              <a:spcAft>
                <a:spcPts val="0"/>
              </a:spcAft>
              <a:buClr>
                <a:srgbClr val="000000"/>
              </a:buClr>
              <a:buSzPts val="3000"/>
              <a:buFont typeface="Noto Sans Symbols"/>
              <a:buChar char="⮚"/>
            </a:pPr>
            <a:r>
              <a:rPr b="0" i="0" lang="en-US" sz="3000" u="none" cap="none" strike="noStrike">
                <a:solidFill>
                  <a:srgbClr val="000000"/>
                </a:solidFill>
                <a:latin typeface="Nunito"/>
                <a:ea typeface="Nunito"/>
                <a:cs typeface="Nunito"/>
                <a:sym typeface="Nunito"/>
              </a:rPr>
              <a:t>Immersive Technologies and Assessment</a:t>
            </a:r>
            <a:endParaRPr/>
          </a:p>
          <a:p>
            <a:pPr indent="-457200" lvl="2" marL="914400" marR="0" rtl="0" algn="l">
              <a:lnSpc>
                <a:spcPct val="150000"/>
              </a:lnSpc>
              <a:spcBef>
                <a:spcPts val="0"/>
              </a:spcBef>
              <a:spcAft>
                <a:spcPts val="0"/>
              </a:spcAft>
              <a:buClr>
                <a:srgbClr val="000000"/>
              </a:buClr>
              <a:buSzPts val="3000"/>
              <a:buFont typeface="Noto Sans Symbols"/>
              <a:buChar char="⮚"/>
            </a:pPr>
            <a:r>
              <a:rPr b="0" i="0" lang="en-US" sz="3000" u="none" cap="none" strike="noStrike">
                <a:solidFill>
                  <a:srgbClr val="000000"/>
                </a:solidFill>
                <a:latin typeface="Nunito"/>
                <a:ea typeface="Nunito"/>
                <a:cs typeface="Nunito"/>
                <a:sym typeface="Nunito"/>
              </a:rPr>
              <a:t>Script Writing and Story Boarding</a:t>
            </a:r>
            <a:endParaRPr/>
          </a:p>
          <a:p>
            <a:pPr indent="-457200" lvl="2" marL="914400" marR="0" rtl="0" algn="l">
              <a:lnSpc>
                <a:spcPct val="150000"/>
              </a:lnSpc>
              <a:spcBef>
                <a:spcPts val="0"/>
              </a:spcBef>
              <a:spcAft>
                <a:spcPts val="0"/>
              </a:spcAft>
              <a:buClr>
                <a:srgbClr val="000000"/>
              </a:buClr>
              <a:buSzPts val="3000"/>
              <a:buFont typeface="Noto Sans Symbols"/>
              <a:buChar char="⮚"/>
            </a:pPr>
            <a:r>
              <a:rPr b="0" i="0" lang="en-US" sz="3000" u="none" cap="none" strike="noStrike">
                <a:solidFill>
                  <a:srgbClr val="000000"/>
                </a:solidFill>
                <a:latin typeface="Nunito"/>
                <a:ea typeface="Nunito"/>
                <a:cs typeface="Nunito"/>
                <a:sym typeface="Nunito"/>
              </a:rPr>
              <a:t>Challenges and Consideration</a:t>
            </a:r>
            <a:endParaRPr/>
          </a:p>
          <a:p>
            <a:pPr indent="-228600" lvl="2" marL="685800" marR="0" rtl="0" algn="l">
              <a:lnSpc>
                <a:spcPct val="138000"/>
              </a:lnSpc>
              <a:spcBef>
                <a:spcPts val="0"/>
              </a:spcBef>
              <a:spcAft>
                <a:spcPts val="0"/>
              </a:spcAft>
              <a:buNone/>
            </a:pPr>
            <a:r>
              <a:t/>
            </a:r>
            <a:endParaRPr b="0" i="0" sz="3000" u="none" cap="none" strike="noStrike">
              <a:solidFill>
                <a:srgbClr val="000000"/>
              </a:solidFill>
              <a:latin typeface="Nunito"/>
              <a:ea typeface="Nunito"/>
              <a:cs typeface="Nunito"/>
              <a:sym typeface="Nunito"/>
            </a:endParaRPr>
          </a:p>
          <a:p>
            <a:pPr indent="-228600" lvl="2" marL="685800" marR="0" rtl="0" algn="l">
              <a:lnSpc>
                <a:spcPct val="138000"/>
              </a:lnSpc>
              <a:spcBef>
                <a:spcPts val="0"/>
              </a:spcBef>
              <a:spcAft>
                <a:spcPts val="0"/>
              </a:spcAft>
              <a:buNone/>
            </a:pPr>
            <a:r>
              <a:t/>
            </a:r>
            <a:endParaRPr b="0" i="0" sz="3000" u="none" cap="none" strike="noStrike">
              <a:solidFill>
                <a:srgbClr val="000000"/>
              </a:solidFill>
              <a:latin typeface="Nunito"/>
              <a:ea typeface="Nunito"/>
              <a:cs typeface="Nunito"/>
              <a:sym typeface="Nunito"/>
            </a:endParaRPr>
          </a:p>
          <a:p>
            <a:pPr indent="-228600" lvl="2" marL="685800" marR="0" rtl="0" algn="l">
              <a:lnSpc>
                <a:spcPct val="138000"/>
              </a:lnSpc>
              <a:spcBef>
                <a:spcPts val="0"/>
              </a:spcBef>
              <a:spcAft>
                <a:spcPts val="0"/>
              </a:spcAft>
              <a:buNone/>
            </a:pPr>
            <a:r>
              <a:t/>
            </a:r>
            <a:endParaRPr b="0" i="0" sz="3000" u="none" cap="none" strike="noStrike">
              <a:solidFill>
                <a:srgbClr val="000000"/>
              </a:solidFill>
              <a:latin typeface="Nunito"/>
              <a:ea typeface="Nunito"/>
              <a:cs typeface="Nunito"/>
              <a:sym typeface="Nunito"/>
            </a:endParaRPr>
          </a:p>
        </p:txBody>
      </p:sp>
      <p:sp>
        <p:nvSpPr>
          <p:cNvPr id="96" name="Google Shape;96;p2"/>
          <p:cNvSpPr/>
          <p:nvPr/>
        </p:nvSpPr>
        <p:spPr>
          <a:xfrm>
            <a:off x="13962291" y="6057900"/>
            <a:ext cx="4424516" cy="4114800"/>
          </a:xfrm>
          <a:custGeom>
            <a:rect b="b" l="l" r="r" t="t"/>
            <a:pathLst>
              <a:path extrusionOk="0" h="4114800" w="4424516">
                <a:moveTo>
                  <a:pt x="0" y="0"/>
                </a:moveTo>
                <a:lnTo>
                  <a:pt x="4424516" y="0"/>
                </a:lnTo>
                <a:lnTo>
                  <a:pt x="4424516" y="4114800"/>
                </a:lnTo>
                <a:lnTo>
                  <a:pt x="0" y="4114800"/>
                </a:lnTo>
                <a:lnTo>
                  <a:pt x="0" y="0"/>
                </a:lnTo>
                <a:close/>
              </a:path>
            </a:pathLst>
          </a:custGeom>
          <a:blipFill rotWithShape="1">
            <a:blip r:embed="rId4">
              <a:alphaModFix/>
            </a:blip>
            <a:stretch>
              <a:fillRect b="0" l="0" r="0" t="0"/>
            </a:stretch>
          </a:blipFill>
          <a:ln>
            <a:noFill/>
          </a:ln>
        </p:spPr>
      </p:sp>
      <p:sp>
        <p:nvSpPr>
          <p:cNvPr id="97" name="Google Shape;97;p2"/>
          <p:cNvSpPr txBox="1"/>
          <p:nvPr/>
        </p:nvSpPr>
        <p:spPr>
          <a:xfrm>
            <a:off x="2842155" y="945677"/>
            <a:ext cx="13777065" cy="1561961"/>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6362" u="none" cap="none" strike="noStrike">
                <a:solidFill>
                  <a:srgbClr val="0070C0"/>
                </a:solidFill>
                <a:latin typeface="Arimo"/>
                <a:ea typeface="Arimo"/>
                <a:cs typeface="Arimo"/>
                <a:sym typeface="Arimo"/>
              </a:rPr>
              <a:t>Session Outline</a:t>
            </a:r>
            <a:endParaRPr/>
          </a:p>
        </p:txBody>
      </p:sp>
      <p:sp>
        <p:nvSpPr>
          <p:cNvPr id="98" name="Google Shape;98;p2"/>
          <p:cNvSpPr/>
          <p:nvPr/>
        </p:nvSpPr>
        <p:spPr>
          <a:xfrm>
            <a:off x="14173200" y="419100"/>
            <a:ext cx="4002698" cy="3394205"/>
          </a:xfrm>
          <a:custGeom>
            <a:rect b="b" l="l" r="r" t="t"/>
            <a:pathLst>
              <a:path extrusionOk="0" h="2175005" w="2351357">
                <a:moveTo>
                  <a:pt x="0" y="0"/>
                </a:moveTo>
                <a:lnTo>
                  <a:pt x="2351357" y="0"/>
                </a:lnTo>
                <a:lnTo>
                  <a:pt x="2351357" y="2175006"/>
                </a:lnTo>
                <a:lnTo>
                  <a:pt x="0" y="217500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0"/>
          <p:cNvSpPr/>
          <p:nvPr/>
        </p:nvSpPr>
        <p:spPr>
          <a:xfrm>
            <a:off x="3859790" y="1565151"/>
            <a:ext cx="11410304" cy="4776516"/>
          </a:xfrm>
          <a:custGeom>
            <a:rect b="b" l="l" r="r" t="t"/>
            <a:pathLst>
              <a:path extrusionOk="0" h="4776516" w="11410304">
                <a:moveTo>
                  <a:pt x="0" y="0"/>
                </a:moveTo>
                <a:lnTo>
                  <a:pt x="11410304" y="0"/>
                </a:lnTo>
                <a:lnTo>
                  <a:pt x="11410304" y="4776516"/>
                </a:lnTo>
                <a:lnTo>
                  <a:pt x="0" y="4776516"/>
                </a:lnTo>
                <a:lnTo>
                  <a:pt x="0" y="0"/>
                </a:lnTo>
                <a:close/>
              </a:path>
            </a:pathLst>
          </a:custGeom>
          <a:blipFill rotWithShape="1">
            <a:blip r:embed="rId3">
              <a:alphaModFix/>
            </a:blip>
            <a:stretch>
              <a:fillRect b="0" l="-28628" r="-12671" t="0"/>
            </a:stretch>
          </a:blipFill>
          <a:ln>
            <a:noFill/>
          </a:ln>
        </p:spPr>
      </p:sp>
      <p:sp>
        <p:nvSpPr>
          <p:cNvPr id="345" name="Google Shape;345;p20"/>
          <p:cNvSpPr/>
          <p:nvPr/>
        </p:nvSpPr>
        <p:spPr>
          <a:xfrm>
            <a:off x="5486400" y="6415589"/>
            <a:ext cx="7315200" cy="54864"/>
          </a:xfrm>
          <a:custGeom>
            <a:rect b="b" l="l" r="r" t="t"/>
            <a:pathLst>
              <a:path extrusionOk="0" h="54864" w="7315200">
                <a:moveTo>
                  <a:pt x="0" y="0"/>
                </a:moveTo>
                <a:lnTo>
                  <a:pt x="7315200" y="0"/>
                </a:lnTo>
                <a:lnTo>
                  <a:pt x="7315200" y="54864"/>
                </a:lnTo>
                <a:lnTo>
                  <a:pt x="0" y="54864"/>
                </a:lnTo>
                <a:lnTo>
                  <a:pt x="0" y="0"/>
                </a:lnTo>
                <a:close/>
              </a:path>
            </a:pathLst>
          </a:custGeom>
          <a:blipFill rotWithShape="1">
            <a:blip r:embed="rId4">
              <a:alphaModFix/>
            </a:blip>
            <a:stretch>
              <a:fillRect b="0" l="0" r="0" t="0"/>
            </a:stretch>
          </a:blipFill>
          <a:ln>
            <a:noFill/>
          </a:ln>
        </p:spPr>
      </p:sp>
      <p:sp>
        <p:nvSpPr>
          <p:cNvPr id="346" name="Google Shape;346;p20"/>
          <p:cNvSpPr/>
          <p:nvPr/>
        </p:nvSpPr>
        <p:spPr>
          <a:xfrm rot="8100000">
            <a:off x="4343847" y="6790434"/>
            <a:ext cx="1363179" cy="226628"/>
          </a:xfrm>
          <a:custGeom>
            <a:rect b="b" l="l" r="r" t="t"/>
            <a:pathLst>
              <a:path extrusionOk="0" h="226628" w="1363179">
                <a:moveTo>
                  <a:pt x="0" y="0"/>
                </a:moveTo>
                <a:lnTo>
                  <a:pt x="1363179" y="0"/>
                </a:lnTo>
                <a:lnTo>
                  <a:pt x="1363179" y="226629"/>
                </a:lnTo>
                <a:lnTo>
                  <a:pt x="0" y="226629"/>
                </a:lnTo>
                <a:lnTo>
                  <a:pt x="0" y="0"/>
                </a:lnTo>
                <a:close/>
              </a:path>
            </a:pathLst>
          </a:custGeom>
          <a:blipFill rotWithShape="1">
            <a:blip r:embed="rId5">
              <a:alphaModFix/>
            </a:blip>
            <a:stretch>
              <a:fillRect b="0" l="0" r="0" t="0"/>
            </a:stretch>
          </a:blipFill>
          <a:ln>
            <a:noFill/>
          </a:ln>
        </p:spPr>
      </p:sp>
      <p:sp>
        <p:nvSpPr>
          <p:cNvPr id="347" name="Google Shape;347;p20"/>
          <p:cNvSpPr/>
          <p:nvPr/>
        </p:nvSpPr>
        <p:spPr>
          <a:xfrm rot="1795419">
            <a:off x="12596261" y="6740491"/>
            <a:ext cx="1363179" cy="226628"/>
          </a:xfrm>
          <a:custGeom>
            <a:rect b="b" l="l" r="r" t="t"/>
            <a:pathLst>
              <a:path extrusionOk="0" h="226628" w="1363179">
                <a:moveTo>
                  <a:pt x="0" y="0"/>
                </a:moveTo>
                <a:lnTo>
                  <a:pt x="1363178" y="0"/>
                </a:lnTo>
                <a:lnTo>
                  <a:pt x="1363178" y="226629"/>
                </a:lnTo>
                <a:lnTo>
                  <a:pt x="0" y="226629"/>
                </a:lnTo>
                <a:lnTo>
                  <a:pt x="0" y="0"/>
                </a:lnTo>
                <a:close/>
              </a:path>
            </a:pathLst>
          </a:custGeom>
          <a:blipFill rotWithShape="1">
            <a:blip r:embed="rId5">
              <a:alphaModFix/>
            </a:blip>
            <a:stretch>
              <a:fillRect b="0" l="0" r="0" t="0"/>
            </a:stretch>
          </a:blipFill>
          <a:ln>
            <a:noFill/>
          </a:ln>
        </p:spPr>
      </p:sp>
      <p:sp>
        <p:nvSpPr>
          <p:cNvPr id="348" name="Google Shape;348;p20"/>
          <p:cNvSpPr/>
          <p:nvPr/>
        </p:nvSpPr>
        <p:spPr>
          <a:xfrm rot="5316332">
            <a:off x="6826451" y="6938686"/>
            <a:ext cx="1118169" cy="185896"/>
          </a:xfrm>
          <a:custGeom>
            <a:rect b="b" l="l" r="r" t="t"/>
            <a:pathLst>
              <a:path extrusionOk="0" h="185896" w="1118169">
                <a:moveTo>
                  <a:pt x="0" y="0"/>
                </a:moveTo>
                <a:lnTo>
                  <a:pt x="1118168" y="0"/>
                </a:lnTo>
                <a:lnTo>
                  <a:pt x="1118168" y="185896"/>
                </a:lnTo>
                <a:lnTo>
                  <a:pt x="0" y="185896"/>
                </a:lnTo>
                <a:lnTo>
                  <a:pt x="0" y="0"/>
                </a:lnTo>
                <a:close/>
              </a:path>
            </a:pathLst>
          </a:custGeom>
          <a:blipFill rotWithShape="1">
            <a:blip r:embed="rId5">
              <a:alphaModFix/>
            </a:blip>
            <a:stretch>
              <a:fillRect b="0" l="0" r="0" t="0"/>
            </a:stretch>
          </a:blipFill>
          <a:ln>
            <a:noFill/>
          </a:ln>
        </p:spPr>
      </p:sp>
      <p:sp>
        <p:nvSpPr>
          <p:cNvPr id="349" name="Google Shape;349;p20"/>
          <p:cNvSpPr/>
          <p:nvPr/>
        </p:nvSpPr>
        <p:spPr>
          <a:xfrm>
            <a:off x="1631825" y="7565383"/>
            <a:ext cx="3854575" cy="1175645"/>
          </a:xfrm>
          <a:custGeom>
            <a:rect b="b" l="l" r="r" t="t"/>
            <a:pathLst>
              <a:path extrusionOk="0" h="1175645" w="3854575">
                <a:moveTo>
                  <a:pt x="0" y="0"/>
                </a:moveTo>
                <a:lnTo>
                  <a:pt x="3854575" y="0"/>
                </a:lnTo>
                <a:lnTo>
                  <a:pt x="3854575" y="1175645"/>
                </a:lnTo>
                <a:lnTo>
                  <a:pt x="0" y="1175645"/>
                </a:lnTo>
                <a:lnTo>
                  <a:pt x="0" y="0"/>
                </a:lnTo>
                <a:close/>
              </a:path>
            </a:pathLst>
          </a:custGeom>
          <a:blipFill rotWithShape="1">
            <a:blip r:embed="rId6">
              <a:alphaModFix/>
            </a:blip>
            <a:stretch>
              <a:fillRect b="0" l="0" r="0" t="0"/>
            </a:stretch>
          </a:blipFill>
          <a:ln>
            <a:noFill/>
          </a:ln>
        </p:spPr>
      </p:sp>
      <p:sp>
        <p:nvSpPr>
          <p:cNvPr id="350" name="Google Shape;350;p20"/>
          <p:cNvSpPr txBox="1"/>
          <p:nvPr/>
        </p:nvSpPr>
        <p:spPr>
          <a:xfrm>
            <a:off x="4138741" y="445331"/>
            <a:ext cx="9514519" cy="7715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1" lang="en-US" sz="4999">
                <a:solidFill>
                  <a:srgbClr val="C00000"/>
                </a:solidFill>
                <a:latin typeface="Arimo"/>
                <a:ea typeface="Arimo"/>
                <a:cs typeface="Arimo"/>
                <a:sym typeface="Arimo"/>
              </a:rPr>
              <a:t>	Virtual Labs on DIKSHA</a:t>
            </a:r>
            <a:endParaRPr/>
          </a:p>
        </p:txBody>
      </p:sp>
      <p:sp>
        <p:nvSpPr>
          <p:cNvPr id="351" name="Google Shape;351;p20"/>
          <p:cNvSpPr/>
          <p:nvPr/>
        </p:nvSpPr>
        <p:spPr>
          <a:xfrm>
            <a:off x="6119782" y="7565383"/>
            <a:ext cx="3364909" cy="1175645"/>
          </a:xfrm>
          <a:custGeom>
            <a:rect b="b" l="l" r="r" t="t"/>
            <a:pathLst>
              <a:path extrusionOk="0" h="1175645" w="3364909">
                <a:moveTo>
                  <a:pt x="0" y="0"/>
                </a:moveTo>
                <a:lnTo>
                  <a:pt x="3364909" y="0"/>
                </a:lnTo>
                <a:lnTo>
                  <a:pt x="3364909" y="1175645"/>
                </a:lnTo>
                <a:lnTo>
                  <a:pt x="0" y="1175645"/>
                </a:lnTo>
                <a:lnTo>
                  <a:pt x="0" y="0"/>
                </a:lnTo>
                <a:close/>
              </a:path>
            </a:pathLst>
          </a:custGeom>
          <a:blipFill rotWithShape="1">
            <a:blip r:embed="rId6">
              <a:alphaModFix/>
            </a:blip>
            <a:stretch>
              <a:fillRect b="0" l="0" r="-14550" t="0"/>
            </a:stretch>
          </a:blipFill>
          <a:ln>
            <a:noFill/>
          </a:ln>
        </p:spPr>
      </p:sp>
      <p:sp>
        <p:nvSpPr>
          <p:cNvPr id="352" name="Google Shape;352;p20"/>
          <p:cNvSpPr/>
          <p:nvPr/>
        </p:nvSpPr>
        <p:spPr>
          <a:xfrm>
            <a:off x="9956405" y="7592815"/>
            <a:ext cx="2845195" cy="1175645"/>
          </a:xfrm>
          <a:custGeom>
            <a:rect b="b" l="l" r="r" t="t"/>
            <a:pathLst>
              <a:path extrusionOk="0" h="1175645" w="2845195">
                <a:moveTo>
                  <a:pt x="0" y="0"/>
                </a:moveTo>
                <a:lnTo>
                  <a:pt x="2845195" y="0"/>
                </a:lnTo>
                <a:lnTo>
                  <a:pt x="2845195" y="1175645"/>
                </a:lnTo>
                <a:lnTo>
                  <a:pt x="0" y="1175645"/>
                </a:lnTo>
                <a:lnTo>
                  <a:pt x="0" y="0"/>
                </a:lnTo>
                <a:close/>
              </a:path>
            </a:pathLst>
          </a:custGeom>
          <a:blipFill rotWithShape="1">
            <a:blip r:embed="rId6">
              <a:alphaModFix/>
            </a:blip>
            <a:stretch>
              <a:fillRect b="0" l="0" r="-35475" t="0"/>
            </a:stretch>
          </a:blipFill>
          <a:ln>
            <a:noFill/>
          </a:ln>
        </p:spPr>
      </p:sp>
      <p:sp>
        <p:nvSpPr>
          <p:cNvPr id="353" name="Google Shape;353;p20"/>
          <p:cNvSpPr txBox="1"/>
          <p:nvPr/>
        </p:nvSpPr>
        <p:spPr>
          <a:xfrm>
            <a:off x="2390960" y="7836483"/>
            <a:ext cx="2336304" cy="396241"/>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lang="en-US" sz="2399">
                <a:solidFill>
                  <a:srgbClr val="00002E"/>
                </a:solidFill>
                <a:latin typeface="Arial"/>
                <a:ea typeface="Arial"/>
                <a:cs typeface="Arial"/>
                <a:sym typeface="Arial"/>
              </a:rPr>
              <a:t>Documentation</a:t>
            </a:r>
            <a:endParaRPr/>
          </a:p>
        </p:txBody>
      </p:sp>
      <p:sp>
        <p:nvSpPr>
          <p:cNvPr id="354" name="Google Shape;354;p20"/>
          <p:cNvSpPr txBox="1"/>
          <p:nvPr/>
        </p:nvSpPr>
        <p:spPr>
          <a:xfrm>
            <a:off x="6308707" y="7767926"/>
            <a:ext cx="3098873" cy="285727"/>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lang="en-US" sz="1723">
                <a:solidFill>
                  <a:srgbClr val="00002E"/>
                </a:solidFill>
                <a:latin typeface="Arial"/>
                <a:ea typeface="Arial"/>
                <a:cs typeface="Arial"/>
                <a:sym typeface="Arial"/>
              </a:rPr>
              <a:t>Additional Support Materials</a:t>
            </a:r>
            <a:endParaRPr/>
          </a:p>
        </p:txBody>
      </p:sp>
      <p:sp>
        <p:nvSpPr>
          <p:cNvPr id="355" name="Google Shape;355;p20"/>
          <p:cNvSpPr txBox="1"/>
          <p:nvPr/>
        </p:nvSpPr>
        <p:spPr>
          <a:xfrm>
            <a:off x="6536396" y="8379968"/>
            <a:ext cx="2531680" cy="307777"/>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lang="en-US" sz="1723">
                <a:solidFill>
                  <a:srgbClr val="C00000"/>
                </a:solidFill>
                <a:latin typeface="Arial"/>
                <a:ea typeface="Arial"/>
                <a:cs typeface="Arial"/>
                <a:sym typeface="Arial"/>
              </a:rPr>
              <a:t>Procedure/Videos</a:t>
            </a:r>
            <a:endParaRPr/>
          </a:p>
        </p:txBody>
      </p:sp>
      <p:sp>
        <p:nvSpPr>
          <p:cNvPr id="356" name="Google Shape;356;p20"/>
          <p:cNvSpPr txBox="1"/>
          <p:nvPr/>
        </p:nvSpPr>
        <p:spPr>
          <a:xfrm>
            <a:off x="1932826" y="8294925"/>
            <a:ext cx="3252572" cy="307777"/>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lang="en-US" sz="1723">
                <a:solidFill>
                  <a:srgbClr val="C00000"/>
                </a:solidFill>
                <a:latin typeface="Arial"/>
                <a:ea typeface="Arial"/>
                <a:cs typeface="Arial"/>
                <a:sym typeface="Arial"/>
              </a:rPr>
              <a:t>Theory of Experiments</a:t>
            </a:r>
            <a:endParaRPr/>
          </a:p>
        </p:txBody>
      </p:sp>
      <p:sp>
        <p:nvSpPr>
          <p:cNvPr id="357" name="Google Shape;357;p20"/>
          <p:cNvSpPr/>
          <p:nvPr/>
        </p:nvSpPr>
        <p:spPr>
          <a:xfrm rot="5316332">
            <a:off x="10689086" y="6938686"/>
            <a:ext cx="1118169" cy="185896"/>
          </a:xfrm>
          <a:custGeom>
            <a:rect b="b" l="l" r="r" t="t"/>
            <a:pathLst>
              <a:path extrusionOk="0" h="185896" w="1118169">
                <a:moveTo>
                  <a:pt x="0" y="0"/>
                </a:moveTo>
                <a:lnTo>
                  <a:pt x="1118169" y="0"/>
                </a:lnTo>
                <a:lnTo>
                  <a:pt x="1118169" y="185896"/>
                </a:lnTo>
                <a:lnTo>
                  <a:pt x="0" y="185896"/>
                </a:lnTo>
                <a:lnTo>
                  <a:pt x="0" y="0"/>
                </a:lnTo>
                <a:close/>
              </a:path>
            </a:pathLst>
          </a:custGeom>
          <a:blipFill rotWithShape="1">
            <a:blip r:embed="rId5">
              <a:alphaModFix/>
            </a:blip>
            <a:stretch>
              <a:fillRect b="0" l="0" r="0" t="0"/>
            </a:stretch>
          </a:blipFill>
          <a:ln>
            <a:noFill/>
          </a:ln>
        </p:spPr>
      </p:sp>
      <p:sp>
        <p:nvSpPr>
          <p:cNvPr id="358" name="Google Shape;358;p20"/>
          <p:cNvSpPr/>
          <p:nvPr/>
        </p:nvSpPr>
        <p:spPr>
          <a:xfrm>
            <a:off x="13277850" y="7565383"/>
            <a:ext cx="2845195" cy="1175645"/>
          </a:xfrm>
          <a:custGeom>
            <a:rect b="b" l="l" r="r" t="t"/>
            <a:pathLst>
              <a:path extrusionOk="0" h="1175645" w="2845195">
                <a:moveTo>
                  <a:pt x="0" y="0"/>
                </a:moveTo>
                <a:lnTo>
                  <a:pt x="2845195" y="0"/>
                </a:lnTo>
                <a:lnTo>
                  <a:pt x="2845195" y="1175645"/>
                </a:lnTo>
                <a:lnTo>
                  <a:pt x="0" y="1175645"/>
                </a:lnTo>
                <a:lnTo>
                  <a:pt x="0" y="0"/>
                </a:lnTo>
                <a:close/>
              </a:path>
            </a:pathLst>
          </a:custGeom>
          <a:blipFill rotWithShape="1">
            <a:blip r:embed="rId6">
              <a:alphaModFix/>
            </a:blip>
            <a:stretch>
              <a:fillRect b="0" l="0" r="-35475" t="0"/>
            </a:stretch>
          </a:blipFill>
          <a:ln>
            <a:noFill/>
          </a:ln>
        </p:spPr>
      </p:sp>
      <p:sp>
        <p:nvSpPr>
          <p:cNvPr id="359" name="Google Shape;359;p20"/>
          <p:cNvSpPr txBox="1"/>
          <p:nvPr/>
        </p:nvSpPr>
        <p:spPr>
          <a:xfrm>
            <a:off x="10744760" y="8009246"/>
            <a:ext cx="1268484" cy="285679"/>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lang="en-US" sz="1723">
                <a:solidFill>
                  <a:srgbClr val="00002E"/>
                </a:solidFill>
                <a:latin typeface="Arial"/>
                <a:ea typeface="Arial"/>
                <a:cs typeface="Arial"/>
                <a:sym typeface="Arial"/>
              </a:rPr>
              <a:t>Simulations</a:t>
            </a:r>
            <a:endParaRPr/>
          </a:p>
        </p:txBody>
      </p:sp>
      <p:sp>
        <p:nvSpPr>
          <p:cNvPr id="360" name="Google Shape;360;p20"/>
          <p:cNvSpPr txBox="1"/>
          <p:nvPr/>
        </p:nvSpPr>
        <p:spPr>
          <a:xfrm>
            <a:off x="14032172" y="8004471"/>
            <a:ext cx="1385161" cy="595676"/>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lang="en-US" sz="1723">
                <a:solidFill>
                  <a:srgbClr val="00002E"/>
                </a:solidFill>
                <a:latin typeface="Arial"/>
                <a:ea typeface="Arial"/>
                <a:cs typeface="Arial"/>
                <a:sym typeface="Arial"/>
              </a:rPr>
              <a:t>Feedback &amp; Assessments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1"/>
          <p:cNvSpPr txBox="1"/>
          <p:nvPr/>
        </p:nvSpPr>
        <p:spPr>
          <a:xfrm>
            <a:off x="1828800" y="571500"/>
            <a:ext cx="15590520" cy="1744504"/>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lang="en-US" sz="6000">
                <a:solidFill>
                  <a:srgbClr val="C00000"/>
                </a:solidFill>
                <a:latin typeface="Nunito"/>
                <a:ea typeface="Nunito"/>
                <a:cs typeface="Nunito"/>
                <a:sym typeface="Nunito"/>
              </a:rPr>
              <a:t>Immersive Technologies and Assessments</a:t>
            </a:r>
            <a:endParaRPr/>
          </a:p>
        </p:txBody>
      </p:sp>
      <p:sp>
        <p:nvSpPr>
          <p:cNvPr id="366" name="Google Shape;366;p21"/>
          <p:cNvSpPr txBox="1"/>
          <p:nvPr/>
        </p:nvSpPr>
        <p:spPr>
          <a:xfrm>
            <a:off x="1524000" y="2019300"/>
            <a:ext cx="15659100" cy="6406306"/>
          </a:xfrm>
          <a:prstGeom prst="rect">
            <a:avLst/>
          </a:prstGeom>
          <a:noFill/>
          <a:ln>
            <a:noFill/>
          </a:ln>
        </p:spPr>
        <p:txBody>
          <a:bodyPr anchorCtr="0" anchor="t" bIns="0" lIns="0" spcFirstLastPara="1" rIns="0" wrap="square" tIns="0">
            <a:spAutoFit/>
          </a:bodyPr>
          <a:lstStyle/>
          <a:p>
            <a:pPr indent="-259080" lvl="1" marL="518160" marR="0" rtl="0" algn="l">
              <a:lnSpc>
                <a:spcPct val="150000"/>
              </a:lnSpc>
              <a:spcBef>
                <a:spcPts val="0"/>
              </a:spcBef>
              <a:spcAft>
                <a:spcPts val="0"/>
              </a:spcAft>
              <a:buClr>
                <a:srgbClr val="C00000"/>
              </a:buClr>
              <a:buSzPts val="2000"/>
              <a:buFont typeface="Arial"/>
              <a:buChar char="•"/>
            </a:pPr>
            <a:r>
              <a:rPr b="1" i="0" lang="en-US" sz="2000" u="none" cap="none" strike="noStrike">
                <a:solidFill>
                  <a:srgbClr val="C00000"/>
                </a:solidFill>
                <a:latin typeface="Arimo"/>
                <a:ea typeface="Arimo"/>
                <a:cs typeface="Arimo"/>
                <a:sym typeface="Arimo"/>
              </a:rPr>
              <a:t>Simulation-Based Assessments</a:t>
            </a:r>
            <a:r>
              <a:rPr b="1" i="0" lang="en-US" sz="2000" u="none" cap="none" strike="noStrike">
                <a:solidFill>
                  <a:srgbClr val="000000"/>
                </a:solidFill>
                <a:latin typeface="Arimo"/>
                <a:ea typeface="Arimo"/>
                <a:cs typeface="Arimo"/>
                <a:sym typeface="Arimo"/>
              </a:rPr>
              <a:t>: Assess students' ability to apply knowledge in real-world scenarios through VR simulations, such as virtual labs or problem-solving tasks in simulated environments</a:t>
            </a:r>
            <a:endParaRPr/>
          </a:p>
          <a:p>
            <a:pPr indent="0" lvl="1" marL="259080" marR="0" rtl="0" algn="l">
              <a:lnSpc>
                <a:spcPct val="150000"/>
              </a:lnSpc>
              <a:spcBef>
                <a:spcPts val="0"/>
              </a:spcBef>
              <a:spcAft>
                <a:spcPts val="0"/>
              </a:spcAft>
              <a:buNone/>
            </a:pPr>
            <a:r>
              <a:t/>
            </a:r>
            <a:endParaRPr b="1" i="0" sz="2000" u="none" cap="none" strike="noStrike">
              <a:solidFill>
                <a:srgbClr val="000000"/>
              </a:solidFill>
              <a:latin typeface="Arimo"/>
              <a:ea typeface="Arimo"/>
              <a:cs typeface="Arimo"/>
              <a:sym typeface="Arimo"/>
            </a:endParaRPr>
          </a:p>
          <a:p>
            <a:pPr indent="-259080" lvl="1" marL="518160" marR="0" rtl="0" algn="l">
              <a:lnSpc>
                <a:spcPct val="150000"/>
              </a:lnSpc>
              <a:spcBef>
                <a:spcPts val="0"/>
              </a:spcBef>
              <a:spcAft>
                <a:spcPts val="0"/>
              </a:spcAft>
              <a:buClr>
                <a:srgbClr val="C00000"/>
              </a:buClr>
              <a:buSzPts val="2000"/>
              <a:buFont typeface="Arial"/>
              <a:buChar char="•"/>
            </a:pPr>
            <a:r>
              <a:rPr b="1" i="0" lang="en-US" sz="2000" u="none" cap="none" strike="noStrike">
                <a:solidFill>
                  <a:srgbClr val="C00000"/>
                </a:solidFill>
                <a:latin typeface="Arimo"/>
                <a:ea typeface="Arimo"/>
                <a:cs typeface="Arimo"/>
                <a:sym typeface="Arimo"/>
              </a:rPr>
              <a:t>Immersive Problem-Solving Tasks</a:t>
            </a:r>
            <a:r>
              <a:rPr b="1" i="0" lang="en-US" sz="2000" u="none" cap="none" strike="noStrike">
                <a:solidFill>
                  <a:srgbClr val="000000"/>
                </a:solidFill>
                <a:latin typeface="Arimo"/>
                <a:ea typeface="Arimo"/>
                <a:cs typeface="Arimo"/>
                <a:sym typeface="Arimo"/>
              </a:rPr>
              <a:t>: Use AR to create interactive tasks where students manipulate digital elements to solve problems, providing insight into their understanding and critical thinking.</a:t>
            </a:r>
            <a:endParaRPr/>
          </a:p>
          <a:p>
            <a:pPr indent="0" lvl="1" marL="259080" marR="0" rtl="0" algn="l">
              <a:lnSpc>
                <a:spcPct val="150000"/>
              </a:lnSpc>
              <a:spcBef>
                <a:spcPts val="0"/>
              </a:spcBef>
              <a:spcAft>
                <a:spcPts val="0"/>
              </a:spcAft>
              <a:buNone/>
            </a:pPr>
            <a:r>
              <a:t/>
            </a:r>
            <a:endParaRPr b="1" i="0" sz="2000" u="none" cap="none" strike="noStrike">
              <a:solidFill>
                <a:srgbClr val="000000"/>
              </a:solidFill>
              <a:latin typeface="Arimo"/>
              <a:ea typeface="Arimo"/>
              <a:cs typeface="Arimo"/>
              <a:sym typeface="Arimo"/>
            </a:endParaRPr>
          </a:p>
          <a:p>
            <a:pPr indent="-259080" lvl="1" marL="518160" marR="0" rtl="0" algn="l">
              <a:lnSpc>
                <a:spcPct val="150000"/>
              </a:lnSpc>
              <a:spcBef>
                <a:spcPts val="0"/>
              </a:spcBef>
              <a:spcAft>
                <a:spcPts val="0"/>
              </a:spcAft>
              <a:buClr>
                <a:srgbClr val="C00000"/>
              </a:buClr>
              <a:buSzPts val="2000"/>
              <a:buFont typeface="Arial"/>
              <a:buChar char="•"/>
            </a:pPr>
            <a:r>
              <a:rPr b="1" i="0" lang="en-US" sz="2000" u="none" cap="none" strike="noStrike">
                <a:solidFill>
                  <a:srgbClr val="C00000"/>
                </a:solidFill>
                <a:latin typeface="Arimo"/>
                <a:ea typeface="Arimo"/>
                <a:cs typeface="Arimo"/>
                <a:sym typeface="Arimo"/>
              </a:rPr>
              <a:t>Formative Feedback: </a:t>
            </a:r>
            <a:r>
              <a:rPr b="1" i="0" lang="en-US" sz="2000" u="none" cap="none" strike="noStrike">
                <a:solidFill>
                  <a:srgbClr val="000000"/>
                </a:solidFill>
                <a:latin typeface="Arimo"/>
                <a:ea typeface="Arimo"/>
                <a:cs typeface="Arimo"/>
                <a:sym typeface="Arimo"/>
              </a:rPr>
              <a:t>Provide continuous feedback in real-time as students engage with VR/AR tasks, allowing for ongoing assessment of their progress and areas for improvement.</a:t>
            </a:r>
            <a:endParaRPr/>
          </a:p>
          <a:p>
            <a:pPr indent="0" lvl="1" marL="259080" marR="0" rtl="0" algn="l">
              <a:lnSpc>
                <a:spcPct val="150000"/>
              </a:lnSpc>
              <a:spcBef>
                <a:spcPts val="0"/>
              </a:spcBef>
              <a:spcAft>
                <a:spcPts val="0"/>
              </a:spcAft>
              <a:buNone/>
            </a:pPr>
            <a:r>
              <a:t/>
            </a:r>
            <a:endParaRPr b="1" i="0" sz="2000" u="none" cap="none" strike="noStrike">
              <a:solidFill>
                <a:srgbClr val="000000"/>
              </a:solidFill>
              <a:latin typeface="Arimo"/>
              <a:ea typeface="Arimo"/>
              <a:cs typeface="Arimo"/>
              <a:sym typeface="Arimo"/>
            </a:endParaRPr>
          </a:p>
          <a:p>
            <a:pPr indent="-259080" lvl="1" marL="518160" marR="0" rtl="0" algn="l">
              <a:lnSpc>
                <a:spcPct val="150000"/>
              </a:lnSpc>
              <a:spcBef>
                <a:spcPts val="0"/>
              </a:spcBef>
              <a:spcAft>
                <a:spcPts val="0"/>
              </a:spcAft>
              <a:buClr>
                <a:srgbClr val="C00000"/>
              </a:buClr>
              <a:buSzPts val="2000"/>
              <a:buFont typeface="Arial"/>
              <a:buChar char="•"/>
            </a:pPr>
            <a:r>
              <a:rPr b="1" i="0" lang="en-US" sz="2000" u="none" cap="none" strike="noStrike">
                <a:solidFill>
                  <a:srgbClr val="C00000"/>
                </a:solidFill>
                <a:latin typeface="Arimo"/>
                <a:ea typeface="Arimo"/>
                <a:cs typeface="Arimo"/>
                <a:sym typeface="Arimo"/>
              </a:rPr>
              <a:t>Gamified Assessments</a:t>
            </a:r>
            <a:r>
              <a:rPr b="1" i="0" lang="en-US" sz="2000" u="none" cap="none" strike="noStrike">
                <a:solidFill>
                  <a:srgbClr val="000000"/>
                </a:solidFill>
                <a:latin typeface="Arimo"/>
                <a:ea typeface="Arimo"/>
                <a:cs typeface="Arimo"/>
                <a:sym typeface="Arimo"/>
              </a:rPr>
              <a:t>: Turn assessments into engaging, gamified experiences in immersive environments</a:t>
            </a:r>
            <a:endParaRPr/>
          </a:p>
          <a:p>
            <a:pPr indent="0" lvl="1" marL="259080" marR="0" rtl="0" algn="l">
              <a:lnSpc>
                <a:spcPct val="150000"/>
              </a:lnSpc>
              <a:spcBef>
                <a:spcPts val="0"/>
              </a:spcBef>
              <a:spcAft>
                <a:spcPts val="0"/>
              </a:spcAft>
              <a:buNone/>
            </a:pPr>
            <a:r>
              <a:t/>
            </a:r>
            <a:endParaRPr b="1" i="0" sz="2000" u="none" cap="none" strike="noStrike">
              <a:solidFill>
                <a:srgbClr val="000000"/>
              </a:solidFill>
              <a:latin typeface="Arimo"/>
              <a:ea typeface="Arimo"/>
              <a:cs typeface="Arimo"/>
              <a:sym typeface="Arimo"/>
            </a:endParaRPr>
          </a:p>
          <a:p>
            <a:pPr indent="-259080" lvl="1" marL="518160" marR="0" rtl="0" algn="l">
              <a:lnSpc>
                <a:spcPct val="150000"/>
              </a:lnSpc>
              <a:spcBef>
                <a:spcPts val="0"/>
              </a:spcBef>
              <a:spcAft>
                <a:spcPts val="0"/>
              </a:spcAft>
              <a:buClr>
                <a:srgbClr val="C00000"/>
              </a:buClr>
              <a:buSzPts val="2000"/>
              <a:buFont typeface="Arial"/>
              <a:buChar char="•"/>
            </a:pPr>
            <a:r>
              <a:rPr b="1" i="0" lang="en-US" sz="2000" u="none" cap="none" strike="noStrike">
                <a:solidFill>
                  <a:srgbClr val="C00000"/>
                </a:solidFill>
                <a:latin typeface="Arimo"/>
                <a:ea typeface="Arimo"/>
                <a:cs typeface="Arimo"/>
                <a:sym typeface="Arimo"/>
              </a:rPr>
              <a:t>Collaboration and Teamwork</a:t>
            </a:r>
            <a:r>
              <a:rPr b="1" i="0" lang="en-US" sz="2000" u="none" cap="none" strike="noStrike">
                <a:solidFill>
                  <a:srgbClr val="000000"/>
                </a:solidFill>
                <a:latin typeface="Arimo"/>
                <a:ea typeface="Arimo"/>
                <a:cs typeface="Arimo"/>
                <a:sym typeface="Arimo"/>
              </a:rPr>
              <a:t>: Use immersive technologies to assess collaboration skills by having students work together in virtual spaces to complete group projects or challenges. where students earn rewards or achieve goals based on their performance.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2"/>
          <p:cNvSpPr txBox="1"/>
          <p:nvPr/>
        </p:nvSpPr>
        <p:spPr>
          <a:xfrm>
            <a:off x="2149953" y="3370291"/>
            <a:ext cx="13533120" cy="1320927"/>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4800">
                <a:solidFill>
                  <a:srgbClr val="000000"/>
                </a:solidFill>
                <a:latin typeface="Arial"/>
                <a:ea typeface="Arial"/>
                <a:cs typeface="Arial"/>
                <a:sym typeface="Arial"/>
              </a:rPr>
              <a:t>Orientation of State Resource Groups (SRGs) on Development of eContent for DIKSHA</a:t>
            </a:r>
            <a:endParaRPr/>
          </a:p>
        </p:txBody>
      </p:sp>
      <p:sp>
        <p:nvSpPr>
          <p:cNvPr id="372" name="Google Shape;372;p22"/>
          <p:cNvSpPr txBox="1"/>
          <p:nvPr/>
        </p:nvSpPr>
        <p:spPr>
          <a:xfrm>
            <a:off x="1885071" y="5691665"/>
            <a:ext cx="14880768" cy="1145667"/>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1" lang="en-US" sz="6600">
                <a:solidFill>
                  <a:srgbClr val="C00000"/>
                </a:solidFill>
                <a:latin typeface="Arial"/>
                <a:ea typeface="Arial"/>
                <a:cs typeface="Arial"/>
                <a:sym typeface="Arial"/>
              </a:rPr>
              <a:t>Script Writing and Storyboarding</a:t>
            </a:r>
            <a:endParaRPr/>
          </a:p>
          <a:p>
            <a:pPr indent="0" lvl="0" marL="0" marR="0" rtl="0" algn="ctr">
              <a:lnSpc>
                <a:spcPct val="32727"/>
              </a:lnSpc>
              <a:spcBef>
                <a:spcPts val="0"/>
              </a:spcBef>
              <a:spcAft>
                <a:spcPts val="0"/>
              </a:spcAft>
              <a:buNone/>
            </a:pPr>
            <a:r>
              <a:t/>
            </a:r>
            <a:endParaRPr b="1" sz="6600">
              <a:solidFill>
                <a:srgbClr val="C00000"/>
              </a:solidFill>
              <a:latin typeface="Arial"/>
              <a:ea typeface="Arial"/>
              <a:cs typeface="Arial"/>
              <a:sym typeface="Arial"/>
            </a:endParaRPr>
          </a:p>
          <a:p>
            <a:pPr indent="0" lvl="0" marL="0" marR="0" rtl="0" algn="ctr">
              <a:lnSpc>
                <a:spcPct val="58909"/>
              </a:lnSpc>
              <a:spcBef>
                <a:spcPts val="0"/>
              </a:spcBef>
              <a:spcAft>
                <a:spcPts val="0"/>
              </a:spcAft>
              <a:buNone/>
            </a:pPr>
            <a:r>
              <a:t/>
            </a:r>
            <a:endParaRPr b="1" sz="6600">
              <a:solidFill>
                <a:srgbClr val="C00000"/>
              </a:solidFill>
              <a:latin typeface="Arial"/>
              <a:ea typeface="Arial"/>
              <a:cs typeface="Arial"/>
              <a:sym typeface="Arial"/>
            </a:endParaRPr>
          </a:p>
        </p:txBody>
      </p:sp>
      <p:sp>
        <p:nvSpPr>
          <p:cNvPr descr="DIKSHA - National Digital Infrastructure for Teachers ..." id="373" name="Google Shape;373;p22"/>
          <p:cNvSpPr/>
          <p:nvPr/>
        </p:nvSpPr>
        <p:spPr>
          <a:xfrm>
            <a:off x="902088" y="150389"/>
            <a:ext cx="3043238" cy="2371725"/>
          </a:xfrm>
          <a:custGeom>
            <a:rect b="b" l="l" r="r" t="t"/>
            <a:pathLst>
              <a:path extrusionOk="0" h="2371725" w="3043238">
                <a:moveTo>
                  <a:pt x="0" y="0"/>
                </a:moveTo>
                <a:lnTo>
                  <a:pt x="3043237" y="0"/>
                </a:lnTo>
                <a:lnTo>
                  <a:pt x="3043237" y="2371725"/>
                </a:lnTo>
                <a:lnTo>
                  <a:pt x="0" y="2371725"/>
                </a:lnTo>
                <a:lnTo>
                  <a:pt x="0" y="0"/>
                </a:lnTo>
                <a:close/>
              </a:path>
            </a:pathLst>
          </a:custGeom>
          <a:blipFill rotWithShape="1">
            <a:blip r:embed="rId3">
              <a:alphaModFix/>
            </a:blip>
            <a:stretch>
              <a:fillRect b="0" l="0" r="0" t="0"/>
            </a:stretch>
          </a:blipFill>
          <a:ln>
            <a:noFill/>
          </a:ln>
        </p:spPr>
      </p:sp>
      <p:sp>
        <p:nvSpPr>
          <p:cNvPr id="374" name="Google Shape;374;p22"/>
          <p:cNvSpPr/>
          <p:nvPr/>
        </p:nvSpPr>
        <p:spPr>
          <a:xfrm>
            <a:off x="15268948" y="226452"/>
            <a:ext cx="1496890" cy="2219598"/>
          </a:xfrm>
          <a:custGeom>
            <a:rect b="b" l="l" r="r" t="t"/>
            <a:pathLst>
              <a:path extrusionOk="0" h="2219598" w="1496890">
                <a:moveTo>
                  <a:pt x="0" y="0"/>
                </a:moveTo>
                <a:lnTo>
                  <a:pt x="1496891" y="0"/>
                </a:lnTo>
                <a:lnTo>
                  <a:pt x="1496891" y="2219598"/>
                </a:lnTo>
                <a:lnTo>
                  <a:pt x="0" y="2219598"/>
                </a:lnTo>
                <a:lnTo>
                  <a:pt x="0" y="0"/>
                </a:lnTo>
                <a:close/>
              </a:path>
            </a:pathLst>
          </a:custGeom>
          <a:blipFill rotWithShape="1">
            <a:blip r:embed="rId4">
              <a:alphaModFix/>
            </a:blip>
            <a:stretch>
              <a:fillRect b="0" l="-884" r="-884" t="0"/>
            </a:stretch>
          </a:blipFill>
          <a:ln>
            <a:noFill/>
          </a:ln>
        </p:spPr>
      </p:sp>
      <p:sp>
        <p:nvSpPr>
          <p:cNvPr id="375" name="Google Shape;375;p22"/>
          <p:cNvSpPr txBox="1"/>
          <p:nvPr/>
        </p:nvSpPr>
        <p:spPr>
          <a:xfrm>
            <a:off x="1885071" y="6875431"/>
            <a:ext cx="13533120" cy="1355218"/>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3300">
                <a:solidFill>
                  <a:srgbClr val="000000"/>
                </a:solidFill>
                <a:latin typeface="Arial"/>
                <a:ea typeface="Arial"/>
                <a:cs typeface="Arial"/>
                <a:sym typeface="Arial"/>
              </a:rPr>
              <a:t>By: Shweta Bhardwaj</a:t>
            </a:r>
            <a:endParaRPr/>
          </a:p>
          <a:p>
            <a:pPr indent="0" lvl="0" marL="0" marR="0" rtl="0" algn="ctr">
              <a:lnSpc>
                <a:spcPct val="108000"/>
              </a:lnSpc>
              <a:spcBef>
                <a:spcPts val="0"/>
              </a:spcBef>
              <a:spcAft>
                <a:spcPts val="0"/>
              </a:spcAft>
              <a:buNone/>
            </a:pPr>
            <a:r>
              <a:rPr b="1" lang="en-US" sz="3300">
                <a:solidFill>
                  <a:srgbClr val="000000"/>
                </a:solidFill>
                <a:latin typeface="Arial"/>
                <a:ea typeface="Arial"/>
                <a:cs typeface="Arial"/>
                <a:sym typeface="Arial"/>
              </a:rPr>
              <a:t>Technical Consultant (AR/VR)</a:t>
            </a:r>
            <a:endParaRPr/>
          </a:p>
          <a:p>
            <a:pPr indent="0" lvl="0" marL="0" marR="0" rtl="0" algn="ctr">
              <a:lnSpc>
                <a:spcPct val="108000"/>
              </a:lnSpc>
              <a:spcBef>
                <a:spcPts val="0"/>
              </a:spcBef>
              <a:spcAft>
                <a:spcPts val="0"/>
              </a:spcAft>
              <a:buNone/>
            </a:pPr>
            <a:r>
              <a:rPr b="1" lang="en-US" sz="3300">
                <a:solidFill>
                  <a:srgbClr val="000000"/>
                </a:solidFill>
                <a:latin typeface="Arial"/>
                <a:ea typeface="Arial"/>
                <a:cs typeface="Arial"/>
                <a:sym typeface="Arial"/>
              </a:rPr>
              <a:t>CIET,NCERT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3"/>
          <p:cNvSpPr txBox="1"/>
          <p:nvPr/>
        </p:nvSpPr>
        <p:spPr>
          <a:xfrm>
            <a:off x="1348740" y="660082"/>
            <a:ext cx="15590520" cy="1830229"/>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lang="en-US" sz="6600">
                <a:solidFill>
                  <a:srgbClr val="4472C4"/>
                </a:solidFill>
                <a:latin typeface="Arial"/>
                <a:ea typeface="Arial"/>
                <a:cs typeface="Arial"/>
                <a:sym typeface="Arial"/>
              </a:rPr>
              <a:t>Pre-Production and Production Cycle</a:t>
            </a:r>
            <a:endParaRPr/>
          </a:p>
        </p:txBody>
      </p:sp>
      <p:sp>
        <p:nvSpPr>
          <p:cNvPr id="381" name="Google Shape;381;p23"/>
          <p:cNvSpPr/>
          <p:nvPr/>
        </p:nvSpPr>
        <p:spPr>
          <a:xfrm>
            <a:off x="1424958" y="2725102"/>
            <a:ext cx="14972970" cy="4771640"/>
          </a:xfrm>
          <a:custGeom>
            <a:rect b="b" l="l" r="r" t="t"/>
            <a:pathLst>
              <a:path extrusionOk="0" h="4771640" w="14972970">
                <a:moveTo>
                  <a:pt x="0" y="0"/>
                </a:moveTo>
                <a:lnTo>
                  <a:pt x="14972970" y="0"/>
                </a:lnTo>
                <a:lnTo>
                  <a:pt x="14972970" y="4771640"/>
                </a:lnTo>
                <a:lnTo>
                  <a:pt x="0" y="4771640"/>
                </a:lnTo>
                <a:lnTo>
                  <a:pt x="0" y="0"/>
                </a:lnTo>
                <a:close/>
              </a:path>
            </a:pathLst>
          </a:custGeom>
          <a:blipFill rotWithShape="1">
            <a:blip r:embed="rId3">
              <a:alphaModFix/>
            </a:blip>
            <a:stretch>
              <a:fillRect b="0" l="-63" r="-63" t="0"/>
            </a:stretch>
          </a:blipFill>
          <a:ln>
            <a:noFill/>
          </a:ln>
        </p:spPr>
      </p:sp>
      <p:sp>
        <p:nvSpPr>
          <p:cNvPr id="382" name="Google Shape;382;p23"/>
          <p:cNvSpPr/>
          <p:nvPr/>
        </p:nvSpPr>
        <p:spPr>
          <a:xfrm>
            <a:off x="1389184" y="2732182"/>
            <a:ext cx="15087600" cy="4829175"/>
          </a:xfrm>
          <a:custGeom>
            <a:rect b="b" l="l" r="r" t="t"/>
            <a:pathLst>
              <a:path extrusionOk="0" h="4829175" w="15087600">
                <a:moveTo>
                  <a:pt x="0" y="0"/>
                </a:moveTo>
                <a:lnTo>
                  <a:pt x="15087601" y="0"/>
                </a:lnTo>
                <a:lnTo>
                  <a:pt x="15087601" y="4829176"/>
                </a:lnTo>
                <a:lnTo>
                  <a:pt x="0" y="4829176"/>
                </a:lnTo>
                <a:lnTo>
                  <a:pt x="0" y="0"/>
                </a:lnTo>
                <a:close/>
              </a:path>
            </a:pathLst>
          </a:custGeom>
          <a:blipFill rotWithShape="1">
            <a:blip r:embed="rId4">
              <a:alphaModFix/>
            </a:blip>
            <a:stretch>
              <a:fillRect b="0" l="-21" r="-22"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4"/>
          <p:cNvSpPr txBox="1"/>
          <p:nvPr/>
        </p:nvSpPr>
        <p:spPr>
          <a:xfrm>
            <a:off x="881149" y="593112"/>
            <a:ext cx="15590520" cy="1830229"/>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lang="en-US" sz="6600">
                <a:solidFill>
                  <a:srgbClr val="C00000"/>
                </a:solidFill>
                <a:latin typeface="Arial"/>
                <a:ea typeface="Arial"/>
                <a:cs typeface="Arial"/>
                <a:sym typeface="Arial"/>
              </a:rPr>
              <a:t>Principles of Script Writing for AR and VR</a:t>
            </a:r>
            <a:endParaRPr/>
          </a:p>
        </p:txBody>
      </p:sp>
      <p:sp>
        <p:nvSpPr>
          <p:cNvPr id="388" name="Google Shape;388;p24"/>
          <p:cNvSpPr/>
          <p:nvPr/>
        </p:nvSpPr>
        <p:spPr>
          <a:xfrm>
            <a:off x="14410905" y="1751976"/>
            <a:ext cx="2797575" cy="2804587"/>
          </a:xfrm>
          <a:custGeom>
            <a:rect b="b" l="l" r="r" t="t"/>
            <a:pathLst>
              <a:path extrusionOk="0" h="2804587" w="2797575">
                <a:moveTo>
                  <a:pt x="0" y="0"/>
                </a:moveTo>
                <a:lnTo>
                  <a:pt x="2797575" y="0"/>
                </a:lnTo>
                <a:lnTo>
                  <a:pt x="2797575" y="2804587"/>
                </a:lnTo>
                <a:lnTo>
                  <a:pt x="0" y="2804587"/>
                </a:lnTo>
                <a:lnTo>
                  <a:pt x="0" y="0"/>
                </a:lnTo>
                <a:close/>
              </a:path>
            </a:pathLst>
          </a:custGeom>
          <a:blipFill rotWithShape="1">
            <a:blip r:embed="rId3">
              <a:alphaModFix/>
            </a:blip>
            <a:stretch>
              <a:fillRect b="0" l="0" r="0" t="0"/>
            </a:stretch>
          </a:blipFill>
          <a:ln>
            <a:noFill/>
          </a:ln>
        </p:spPr>
      </p:sp>
      <p:sp>
        <p:nvSpPr>
          <p:cNvPr id="389" name="Google Shape;389;p24"/>
          <p:cNvSpPr/>
          <p:nvPr/>
        </p:nvSpPr>
        <p:spPr>
          <a:xfrm>
            <a:off x="753812" y="2278625"/>
            <a:ext cx="2512587" cy="1955249"/>
          </a:xfrm>
          <a:custGeom>
            <a:rect b="b" l="l" r="r" t="t"/>
            <a:pathLst>
              <a:path extrusionOk="0" h="1955249" w="2512587">
                <a:moveTo>
                  <a:pt x="0" y="0"/>
                </a:moveTo>
                <a:lnTo>
                  <a:pt x="2512587" y="0"/>
                </a:lnTo>
                <a:lnTo>
                  <a:pt x="2512587" y="1955249"/>
                </a:lnTo>
                <a:lnTo>
                  <a:pt x="0" y="1955249"/>
                </a:lnTo>
                <a:lnTo>
                  <a:pt x="0" y="0"/>
                </a:lnTo>
                <a:close/>
              </a:path>
            </a:pathLst>
          </a:custGeom>
          <a:blipFill rotWithShape="1">
            <a:blip r:embed="rId4">
              <a:alphaModFix/>
            </a:blip>
            <a:stretch>
              <a:fillRect b="0" l="0" r="0" t="0"/>
            </a:stretch>
          </a:blipFill>
          <a:ln>
            <a:noFill/>
          </a:ln>
        </p:spPr>
      </p:sp>
      <p:sp>
        <p:nvSpPr>
          <p:cNvPr id="390" name="Google Shape;390;p24"/>
          <p:cNvSpPr/>
          <p:nvPr/>
        </p:nvSpPr>
        <p:spPr>
          <a:xfrm>
            <a:off x="4736342" y="2135971"/>
            <a:ext cx="3044657" cy="2367221"/>
          </a:xfrm>
          <a:custGeom>
            <a:rect b="b" l="l" r="r" t="t"/>
            <a:pathLst>
              <a:path extrusionOk="0" h="2367221" w="3044657">
                <a:moveTo>
                  <a:pt x="0" y="0"/>
                </a:moveTo>
                <a:lnTo>
                  <a:pt x="3044657" y="0"/>
                </a:lnTo>
                <a:lnTo>
                  <a:pt x="3044657" y="2367221"/>
                </a:lnTo>
                <a:lnTo>
                  <a:pt x="0" y="2367221"/>
                </a:lnTo>
                <a:lnTo>
                  <a:pt x="0" y="0"/>
                </a:lnTo>
                <a:close/>
              </a:path>
            </a:pathLst>
          </a:custGeom>
          <a:blipFill rotWithShape="1">
            <a:blip r:embed="rId5">
              <a:alphaModFix/>
            </a:blip>
            <a:stretch>
              <a:fillRect b="0" l="0" r="0" t="0"/>
            </a:stretch>
          </a:blipFill>
          <a:ln>
            <a:noFill/>
          </a:ln>
        </p:spPr>
      </p:sp>
      <p:sp>
        <p:nvSpPr>
          <p:cNvPr id="391" name="Google Shape;391;p24"/>
          <p:cNvSpPr/>
          <p:nvPr/>
        </p:nvSpPr>
        <p:spPr>
          <a:xfrm>
            <a:off x="9347996" y="2215293"/>
            <a:ext cx="2359108" cy="2081913"/>
          </a:xfrm>
          <a:custGeom>
            <a:rect b="b" l="l" r="r" t="t"/>
            <a:pathLst>
              <a:path extrusionOk="0" h="2081913" w="2359108">
                <a:moveTo>
                  <a:pt x="0" y="0"/>
                </a:moveTo>
                <a:lnTo>
                  <a:pt x="2359108" y="0"/>
                </a:lnTo>
                <a:lnTo>
                  <a:pt x="2359108" y="2081913"/>
                </a:lnTo>
                <a:lnTo>
                  <a:pt x="0" y="2081913"/>
                </a:lnTo>
                <a:lnTo>
                  <a:pt x="0" y="0"/>
                </a:lnTo>
                <a:close/>
              </a:path>
            </a:pathLst>
          </a:custGeom>
          <a:blipFill rotWithShape="1">
            <a:blip r:embed="rId6">
              <a:alphaModFix/>
            </a:blip>
            <a:stretch>
              <a:fillRect b="0" l="0" r="0" t="0"/>
            </a:stretch>
          </a:blipFill>
          <a:ln>
            <a:noFill/>
          </a:ln>
        </p:spPr>
      </p:sp>
      <p:sp>
        <p:nvSpPr>
          <p:cNvPr id="392" name="Google Shape;392;p24"/>
          <p:cNvSpPr/>
          <p:nvPr/>
        </p:nvSpPr>
        <p:spPr>
          <a:xfrm>
            <a:off x="5225267" y="5592131"/>
            <a:ext cx="1474568" cy="2209645"/>
          </a:xfrm>
          <a:custGeom>
            <a:rect b="b" l="l" r="r" t="t"/>
            <a:pathLst>
              <a:path extrusionOk="0" h="2209645" w="1474568">
                <a:moveTo>
                  <a:pt x="0" y="0"/>
                </a:moveTo>
                <a:lnTo>
                  <a:pt x="1474568" y="0"/>
                </a:lnTo>
                <a:lnTo>
                  <a:pt x="1474568" y="2209645"/>
                </a:lnTo>
                <a:lnTo>
                  <a:pt x="0" y="2209645"/>
                </a:lnTo>
                <a:lnTo>
                  <a:pt x="0" y="0"/>
                </a:lnTo>
                <a:close/>
              </a:path>
            </a:pathLst>
          </a:custGeom>
          <a:blipFill rotWithShape="1">
            <a:blip r:embed="rId7">
              <a:alphaModFix/>
            </a:blip>
            <a:stretch>
              <a:fillRect b="0" l="0" r="0" t="0"/>
            </a:stretch>
          </a:blipFill>
          <a:ln>
            <a:noFill/>
          </a:ln>
        </p:spPr>
      </p:sp>
      <p:sp>
        <p:nvSpPr>
          <p:cNvPr id="393" name="Google Shape;393;p24"/>
          <p:cNvSpPr/>
          <p:nvPr/>
        </p:nvSpPr>
        <p:spPr>
          <a:xfrm>
            <a:off x="9347996" y="5669684"/>
            <a:ext cx="2345215" cy="2417747"/>
          </a:xfrm>
          <a:custGeom>
            <a:rect b="b" l="l" r="r" t="t"/>
            <a:pathLst>
              <a:path extrusionOk="0" h="2417747" w="2345215">
                <a:moveTo>
                  <a:pt x="0" y="0"/>
                </a:moveTo>
                <a:lnTo>
                  <a:pt x="2345215" y="0"/>
                </a:lnTo>
                <a:lnTo>
                  <a:pt x="2345215" y="2417748"/>
                </a:lnTo>
                <a:lnTo>
                  <a:pt x="0" y="2417748"/>
                </a:lnTo>
                <a:lnTo>
                  <a:pt x="0" y="0"/>
                </a:lnTo>
                <a:close/>
              </a:path>
            </a:pathLst>
          </a:custGeom>
          <a:blipFill rotWithShape="1">
            <a:blip r:embed="rId8">
              <a:alphaModFix/>
            </a:blip>
            <a:stretch>
              <a:fillRect b="0" l="0" r="0" t="0"/>
            </a:stretch>
          </a:blipFill>
          <a:ln>
            <a:noFill/>
          </a:ln>
        </p:spPr>
      </p:sp>
      <p:sp>
        <p:nvSpPr>
          <p:cNvPr id="394" name="Google Shape;394;p24"/>
          <p:cNvSpPr/>
          <p:nvPr/>
        </p:nvSpPr>
        <p:spPr>
          <a:xfrm>
            <a:off x="12854670" y="6149448"/>
            <a:ext cx="1867189" cy="1671134"/>
          </a:xfrm>
          <a:custGeom>
            <a:rect b="b" l="l" r="r" t="t"/>
            <a:pathLst>
              <a:path extrusionOk="0" h="1671134" w="1867189">
                <a:moveTo>
                  <a:pt x="0" y="0"/>
                </a:moveTo>
                <a:lnTo>
                  <a:pt x="1867189" y="0"/>
                </a:lnTo>
                <a:lnTo>
                  <a:pt x="1867189" y="1671134"/>
                </a:lnTo>
                <a:lnTo>
                  <a:pt x="0" y="1671134"/>
                </a:lnTo>
                <a:lnTo>
                  <a:pt x="0" y="0"/>
                </a:lnTo>
                <a:close/>
              </a:path>
            </a:pathLst>
          </a:custGeom>
          <a:blipFill rotWithShape="1">
            <a:blip r:embed="rId9">
              <a:alphaModFix/>
            </a:blip>
            <a:stretch>
              <a:fillRect b="0" l="0" r="0" t="0"/>
            </a:stretch>
          </a:blipFill>
          <a:ln>
            <a:noFill/>
          </a:ln>
        </p:spPr>
      </p:sp>
      <p:sp>
        <p:nvSpPr>
          <p:cNvPr id="395" name="Google Shape;395;p24"/>
          <p:cNvSpPr/>
          <p:nvPr/>
        </p:nvSpPr>
        <p:spPr>
          <a:xfrm>
            <a:off x="1028700" y="5681348"/>
            <a:ext cx="2252778" cy="2120427"/>
          </a:xfrm>
          <a:custGeom>
            <a:rect b="b" l="l" r="r" t="t"/>
            <a:pathLst>
              <a:path extrusionOk="0" h="2120427" w="2252778">
                <a:moveTo>
                  <a:pt x="0" y="0"/>
                </a:moveTo>
                <a:lnTo>
                  <a:pt x="2252778" y="0"/>
                </a:lnTo>
                <a:lnTo>
                  <a:pt x="2252778" y="2120428"/>
                </a:lnTo>
                <a:lnTo>
                  <a:pt x="0" y="2120428"/>
                </a:lnTo>
                <a:lnTo>
                  <a:pt x="0" y="0"/>
                </a:lnTo>
                <a:close/>
              </a:path>
            </a:pathLst>
          </a:custGeom>
          <a:blipFill rotWithShape="1">
            <a:blip r:embed="rId10">
              <a:alphaModFix/>
            </a:blip>
            <a:stretch>
              <a:fillRect b="0" l="0" r="0" t="0"/>
            </a:stretch>
          </a:blipFill>
          <a:ln>
            <a:noFill/>
          </a:ln>
        </p:spPr>
      </p:sp>
      <p:sp>
        <p:nvSpPr>
          <p:cNvPr id="396" name="Google Shape;396;p24"/>
          <p:cNvSpPr/>
          <p:nvPr/>
        </p:nvSpPr>
        <p:spPr>
          <a:xfrm>
            <a:off x="15702334" y="6098843"/>
            <a:ext cx="1934838" cy="1884048"/>
          </a:xfrm>
          <a:custGeom>
            <a:rect b="b" l="l" r="r" t="t"/>
            <a:pathLst>
              <a:path extrusionOk="0" h="1884048" w="1934838">
                <a:moveTo>
                  <a:pt x="0" y="0"/>
                </a:moveTo>
                <a:lnTo>
                  <a:pt x="1934838" y="0"/>
                </a:lnTo>
                <a:lnTo>
                  <a:pt x="1934838" y="1884049"/>
                </a:lnTo>
                <a:lnTo>
                  <a:pt x="0" y="1884049"/>
                </a:lnTo>
                <a:lnTo>
                  <a:pt x="0" y="0"/>
                </a:lnTo>
                <a:close/>
              </a:path>
            </a:pathLst>
          </a:custGeom>
          <a:blipFill rotWithShape="1">
            <a:blip r:embed="rId11">
              <a:alphaModFix/>
            </a:blip>
            <a:stretch>
              <a:fillRect b="0" l="0" r="0" t="0"/>
            </a:stretch>
          </a:blipFill>
          <a:ln>
            <a:noFill/>
          </a:ln>
        </p:spPr>
      </p:sp>
      <p:sp>
        <p:nvSpPr>
          <p:cNvPr id="397" name="Google Shape;397;p24"/>
          <p:cNvSpPr txBox="1"/>
          <p:nvPr/>
        </p:nvSpPr>
        <p:spPr>
          <a:xfrm>
            <a:off x="1217233" y="4575613"/>
            <a:ext cx="1723430" cy="37300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2600">
                <a:solidFill>
                  <a:srgbClr val="000000"/>
                </a:solidFill>
                <a:latin typeface="Arial"/>
                <a:ea typeface="Arial"/>
                <a:cs typeface="Arial"/>
                <a:sym typeface="Arial"/>
              </a:rPr>
              <a:t>Interactivity </a:t>
            </a:r>
            <a:endParaRPr/>
          </a:p>
        </p:txBody>
      </p:sp>
      <p:sp>
        <p:nvSpPr>
          <p:cNvPr id="398" name="Google Shape;398;p24"/>
          <p:cNvSpPr txBox="1"/>
          <p:nvPr/>
        </p:nvSpPr>
        <p:spPr>
          <a:xfrm>
            <a:off x="4736342" y="4511447"/>
            <a:ext cx="3285232" cy="37300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2600">
                <a:solidFill>
                  <a:srgbClr val="000000"/>
                </a:solidFill>
                <a:latin typeface="Arial"/>
                <a:ea typeface="Arial"/>
                <a:cs typeface="Arial"/>
                <a:sym typeface="Arial"/>
              </a:rPr>
              <a:t>Immersion and Presence</a:t>
            </a:r>
            <a:endParaRPr/>
          </a:p>
        </p:txBody>
      </p:sp>
      <p:sp>
        <p:nvSpPr>
          <p:cNvPr id="399" name="Google Shape;399;p24"/>
          <p:cNvSpPr txBox="1"/>
          <p:nvPr/>
        </p:nvSpPr>
        <p:spPr>
          <a:xfrm>
            <a:off x="9144000" y="4379588"/>
            <a:ext cx="3484350" cy="37300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2600">
                <a:solidFill>
                  <a:srgbClr val="000000"/>
                </a:solidFill>
                <a:latin typeface="Arial"/>
                <a:ea typeface="Arial"/>
                <a:cs typeface="Arial"/>
                <a:sym typeface="Arial"/>
              </a:rPr>
              <a:t>First-Person Perspective</a:t>
            </a:r>
            <a:endParaRPr/>
          </a:p>
        </p:txBody>
      </p:sp>
      <p:sp>
        <p:nvSpPr>
          <p:cNvPr id="400" name="Google Shape;400;p24"/>
          <p:cNvSpPr txBox="1"/>
          <p:nvPr/>
        </p:nvSpPr>
        <p:spPr>
          <a:xfrm>
            <a:off x="14721859" y="4575613"/>
            <a:ext cx="2894069" cy="37300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2600">
                <a:solidFill>
                  <a:srgbClr val="000000"/>
                </a:solidFill>
                <a:latin typeface="Arial"/>
                <a:ea typeface="Arial"/>
                <a:cs typeface="Arial"/>
                <a:sym typeface="Arial"/>
              </a:rPr>
              <a:t>Spatial Storytelling</a:t>
            </a:r>
            <a:endParaRPr/>
          </a:p>
        </p:txBody>
      </p:sp>
      <p:sp>
        <p:nvSpPr>
          <p:cNvPr id="401" name="Google Shape;401;p24"/>
          <p:cNvSpPr txBox="1"/>
          <p:nvPr/>
        </p:nvSpPr>
        <p:spPr>
          <a:xfrm>
            <a:off x="4683697" y="8001942"/>
            <a:ext cx="3149947" cy="37300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2600">
                <a:solidFill>
                  <a:srgbClr val="000000"/>
                </a:solidFill>
                <a:latin typeface="Arial"/>
                <a:ea typeface="Arial"/>
                <a:cs typeface="Arial"/>
                <a:sym typeface="Arial"/>
              </a:rPr>
              <a:t>Cohesion &amp; Consistency</a:t>
            </a:r>
            <a:endParaRPr/>
          </a:p>
        </p:txBody>
      </p:sp>
      <p:sp>
        <p:nvSpPr>
          <p:cNvPr id="402" name="Google Shape;402;p24"/>
          <p:cNvSpPr txBox="1"/>
          <p:nvPr/>
        </p:nvSpPr>
        <p:spPr>
          <a:xfrm>
            <a:off x="8953518" y="8197967"/>
            <a:ext cx="3134171" cy="37300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2600">
                <a:solidFill>
                  <a:srgbClr val="000000"/>
                </a:solidFill>
                <a:latin typeface="Arial"/>
                <a:ea typeface="Arial"/>
                <a:cs typeface="Arial"/>
                <a:sym typeface="Arial"/>
              </a:rPr>
              <a:t>Emotional Engagement</a:t>
            </a:r>
            <a:endParaRPr/>
          </a:p>
        </p:txBody>
      </p:sp>
      <p:sp>
        <p:nvSpPr>
          <p:cNvPr id="403" name="Google Shape;403;p24"/>
          <p:cNvSpPr txBox="1"/>
          <p:nvPr/>
        </p:nvSpPr>
        <p:spPr>
          <a:xfrm>
            <a:off x="12628350" y="8197967"/>
            <a:ext cx="2585666" cy="37300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2600">
                <a:solidFill>
                  <a:srgbClr val="000000"/>
                </a:solidFill>
                <a:latin typeface="Arial"/>
                <a:ea typeface="Arial"/>
                <a:cs typeface="Arial"/>
                <a:sym typeface="Arial"/>
              </a:rPr>
              <a:t>Replay ability</a:t>
            </a:r>
            <a:endParaRPr/>
          </a:p>
        </p:txBody>
      </p:sp>
      <p:sp>
        <p:nvSpPr>
          <p:cNvPr id="404" name="Google Shape;404;p24"/>
          <p:cNvSpPr txBox="1"/>
          <p:nvPr/>
        </p:nvSpPr>
        <p:spPr>
          <a:xfrm>
            <a:off x="675363" y="8063449"/>
            <a:ext cx="3169295" cy="37300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2600">
                <a:solidFill>
                  <a:srgbClr val="000000"/>
                </a:solidFill>
                <a:latin typeface="Arial"/>
                <a:ea typeface="Arial"/>
                <a:cs typeface="Arial"/>
                <a:sym typeface="Arial"/>
              </a:rPr>
              <a:t>Contextual Instructions</a:t>
            </a:r>
            <a:endParaRPr/>
          </a:p>
        </p:txBody>
      </p:sp>
      <p:sp>
        <p:nvSpPr>
          <p:cNvPr id="405" name="Google Shape;405;p24"/>
          <p:cNvSpPr txBox="1"/>
          <p:nvPr/>
        </p:nvSpPr>
        <p:spPr>
          <a:xfrm>
            <a:off x="15702334" y="8197967"/>
            <a:ext cx="2585666" cy="373001"/>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2600">
                <a:solidFill>
                  <a:srgbClr val="000000"/>
                </a:solidFill>
                <a:latin typeface="Arial"/>
                <a:ea typeface="Arial"/>
                <a:cs typeface="Arial"/>
                <a:sym typeface="Arial"/>
              </a:rPr>
              <a:t>Narrative Pacing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5"/>
          <p:cNvSpPr/>
          <p:nvPr/>
        </p:nvSpPr>
        <p:spPr>
          <a:xfrm>
            <a:off x="1177431" y="5843949"/>
            <a:ext cx="4578799" cy="2340911"/>
          </a:xfrm>
          <a:custGeom>
            <a:rect b="b" l="l" r="r" t="t"/>
            <a:pathLst>
              <a:path extrusionOk="0" h="2340911" w="4578799">
                <a:moveTo>
                  <a:pt x="0" y="0"/>
                </a:moveTo>
                <a:lnTo>
                  <a:pt x="4578800" y="0"/>
                </a:lnTo>
                <a:lnTo>
                  <a:pt x="4578800" y="2340911"/>
                </a:lnTo>
                <a:lnTo>
                  <a:pt x="0" y="2340911"/>
                </a:lnTo>
                <a:lnTo>
                  <a:pt x="0" y="0"/>
                </a:lnTo>
                <a:close/>
              </a:path>
            </a:pathLst>
          </a:custGeom>
          <a:blipFill rotWithShape="1">
            <a:blip r:embed="rId3">
              <a:alphaModFix/>
            </a:blip>
            <a:stretch>
              <a:fillRect b="0" l="0" r="0" t="0"/>
            </a:stretch>
          </a:blipFill>
          <a:ln>
            <a:noFill/>
          </a:ln>
        </p:spPr>
      </p:sp>
      <p:sp>
        <p:nvSpPr>
          <p:cNvPr id="411" name="Google Shape;411;p25"/>
          <p:cNvSpPr/>
          <p:nvPr/>
        </p:nvSpPr>
        <p:spPr>
          <a:xfrm>
            <a:off x="6873785" y="6193403"/>
            <a:ext cx="4044513" cy="1642003"/>
          </a:xfrm>
          <a:custGeom>
            <a:rect b="b" l="l" r="r" t="t"/>
            <a:pathLst>
              <a:path extrusionOk="0" h="1642003" w="4044513">
                <a:moveTo>
                  <a:pt x="0" y="0"/>
                </a:moveTo>
                <a:lnTo>
                  <a:pt x="4044513" y="0"/>
                </a:lnTo>
                <a:lnTo>
                  <a:pt x="4044513" y="1642003"/>
                </a:lnTo>
                <a:lnTo>
                  <a:pt x="0" y="1642003"/>
                </a:lnTo>
                <a:lnTo>
                  <a:pt x="0" y="0"/>
                </a:lnTo>
                <a:close/>
              </a:path>
            </a:pathLst>
          </a:custGeom>
          <a:blipFill rotWithShape="1">
            <a:blip r:embed="rId4">
              <a:alphaModFix/>
            </a:blip>
            <a:stretch>
              <a:fillRect b="0" l="0" r="0" t="0"/>
            </a:stretch>
          </a:blipFill>
          <a:ln>
            <a:noFill/>
          </a:ln>
        </p:spPr>
      </p:sp>
      <p:sp>
        <p:nvSpPr>
          <p:cNvPr id="412" name="Google Shape;412;p25"/>
          <p:cNvSpPr/>
          <p:nvPr/>
        </p:nvSpPr>
        <p:spPr>
          <a:xfrm>
            <a:off x="12464207" y="5779423"/>
            <a:ext cx="4177525" cy="2623231"/>
          </a:xfrm>
          <a:custGeom>
            <a:rect b="b" l="l" r="r" t="t"/>
            <a:pathLst>
              <a:path extrusionOk="0" h="2623231" w="4177525">
                <a:moveTo>
                  <a:pt x="0" y="0"/>
                </a:moveTo>
                <a:lnTo>
                  <a:pt x="4177525" y="0"/>
                </a:lnTo>
                <a:lnTo>
                  <a:pt x="4177525" y="2623231"/>
                </a:lnTo>
                <a:lnTo>
                  <a:pt x="0" y="2623231"/>
                </a:lnTo>
                <a:lnTo>
                  <a:pt x="0" y="0"/>
                </a:lnTo>
                <a:close/>
              </a:path>
            </a:pathLst>
          </a:custGeom>
          <a:blipFill rotWithShape="1">
            <a:blip r:embed="rId5">
              <a:alphaModFix/>
            </a:blip>
            <a:stretch>
              <a:fillRect b="0" l="0" r="0" t="0"/>
            </a:stretch>
          </a:blipFill>
          <a:ln>
            <a:noFill/>
          </a:ln>
        </p:spPr>
      </p:sp>
      <p:sp>
        <p:nvSpPr>
          <p:cNvPr id="413" name="Google Shape;413;p25"/>
          <p:cNvSpPr txBox="1"/>
          <p:nvPr/>
        </p:nvSpPr>
        <p:spPr>
          <a:xfrm>
            <a:off x="1348740" y="660082"/>
            <a:ext cx="15590520" cy="1830229"/>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lang="en-US" sz="6600">
                <a:solidFill>
                  <a:srgbClr val="C00000"/>
                </a:solidFill>
                <a:latin typeface="Arial"/>
                <a:ea typeface="Arial"/>
                <a:cs typeface="Arial"/>
                <a:sym typeface="Arial"/>
              </a:rPr>
              <a:t>Methods of Script Writing for AR and VR</a:t>
            </a:r>
            <a:endParaRPr/>
          </a:p>
        </p:txBody>
      </p:sp>
      <p:sp>
        <p:nvSpPr>
          <p:cNvPr id="414" name="Google Shape;414;p25"/>
          <p:cNvSpPr txBox="1"/>
          <p:nvPr/>
        </p:nvSpPr>
        <p:spPr>
          <a:xfrm>
            <a:off x="764409" y="2381627"/>
            <a:ext cx="5404844" cy="2839976"/>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2600">
                <a:solidFill>
                  <a:srgbClr val="C00000"/>
                </a:solidFill>
                <a:latin typeface="Arial"/>
                <a:ea typeface="Arial"/>
                <a:cs typeface="Arial"/>
                <a:sym typeface="Arial"/>
              </a:rPr>
              <a:t>Branching Narrative Structures:</a:t>
            </a:r>
            <a:r>
              <a:rPr b="1" lang="en-US" sz="2600">
                <a:solidFill>
                  <a:srgbClr val="000000"/>
                </a:solidFill>
                <a:latin typeface="Arial"/>
                <a:ea typeface="Arial"/>
                <a:cs typeface="Arial"/>
                <a:sym typeface="Arial"/>
              </a:rPr>
              <a:t> </a:t>
            </a:r>
            <a:endParaRPr/>
          </a:p>
          <a:p>
            <a:pPr indent="0" lvl="0" marL="0" marR="0" rtl="0" algn="ctr">
              <a:lnSpc>
                <a:spcPct val="108000"/>
              </a:lnSpc>
              <a:spcBef>
                <a:spcPts val="0"/>
              </a:spcBef>
              <a:spcAft>
                <a:spcPts val="0"/>
              </a:spcAft>
              <a:buNone/>
            </a:pPr>
            <a:r>
              <a:t/>
            </a:r>
            <a:endParaRPr b="1" sz="2600">
              <a:solidFill>
                <a:srgbClr val="000000"/>
              </a:solidFill>
              <a:latin typeface="Arial"/>
              <a:ea typeface="Arial"/>
              <a:cs typeface="Arial"/>
              <a:sym typeface="Arial"/>
            </a:endParaRPr>
          </a:p>
          <a:p>
            <a:pPr indent="0" lvl="0" marL="0" marR="0" rtl="0" algn="just">
              <a:lnSpc>
                <a:spcPct val="108000"/>
              </a:lnSpc>
              <a:spcBef>
                <a:spcPts val="0"/>
              </a:spcBef>
              <a:spcAft>
                <a:spcPts val="0"/>
              </a:spcAft>
              <a:buNone/>
            </a:pPr>
            <a:r>
              <a:rPr lang="en-US" sz="2600">
                <a:solidFill>
                  <a:srgbClr val="000000"/>
                </a:solidFill>
                <a:latin typeface="Arial"/>
                <a:ea typeface="Arial"/>
                <a:cs typeface="Arial"/>
                <a:sym typeface="Arial"/>
              </a:rPr>
              <a:t>Scripts often utilize branching storylines to accommodate different user interactions. These multiple narrative pathways ensure that users experience unique outcomes based on their decisions within the virtual environment.</a:t>
            </a:r>
            <a:endParaRPr/>
          </a:p>
        </p:txBody>
      </p:sp>
      <p:sp>
        <p:nvSpPr>
          <p:cNvPr id="415" name="Google Shape;415;p25"/>
          <p:cNvSpPr txBox="1"/>
          <p:nvPr/>
        </p:nvSpPr>
        <p:spPr>
          <a:xfrm>
            <a:off x="6457618" y="2384389"/>
            <a:ext cx="5567484" cy="2834451"/>
          </a:xfrm>
          <a:prstGeom prst="rect">
            <a:avLst/>
          </a:prstGeom>
          <a:noFill/>
          <a:ln>
            <a:noFill/>
          </a:ln>
        </p:spPr>
        <p:txBody>
          <a:bodyPr anchorCtr="0" anchor="t" bIns="0" lIns="0" spcFirstLastPara="1" rIns="0" wrap="square" tIns="0">
            <a:spAutoFit/>
          </a:bodyPr>
          <a:lstStyle/>
          <a:p>
            <a:pPr indent="0" lvl="0" marL="0" marR="0" rtl="0" algn="just">
              <a:lnSpc>
                <a:spcPct val="108000"/>
              </a:lnSpc>
              <a:spcBef>
                <a:spcPts val="0"/>
              </a:spcBef>
              <a:spcAft>
                <a:spcPts val="0"/>
              </a:spcAft>
              <a:buNone/>
            </a:pPr>
            <a:r>
              <a:rPr b="1" lang="en-US" sz="2600">
                <a:solidFill>
                  <a:srgbClr val="C00000"/>
                </a:solidFill>
                <a:latin typeface="Arial"/>
                <a:ea typeface="Arial"/>
                <a:cs typeface="Arial"/>
                <a:sym typeface="Arial"/>
              </a:rPr>
              <a:t>Modular Writing: </a:t>
            </a:r>
            <a:endParaRPr/>
          </a:p>
          <a:p>
            <a:pPr indent="0" lvl="0" marL="0" marR="0" rtl="0" algn="just">
              <a:lnSpc>
                <a:spcPct val="108000"/>
              </a:lnSpc>
              <a:spcBef>
                <a:spcPts val="0"/>
              </a:spcBef>
              <a:spcAft>
                <a:spcPts val="0"/>
              </a:spcAft>
              <a:buNone/>
            </a:pPr>
            <a:r>
              <a:t/>
            </a:r>
            <a:endParaRPr b="1" sz="2600">
              <a:solidFill>
                <a:srgbClr val="C00000"/>
              </a:solidFill>
              <a:latin typeface="Arial"/>
              <a:ea typeface="Arial"/>
              <a:cs typeface="Arial"/>
              <a:sym typeface="Arial"/>
            </a:endParaRPr>
          </a:p>
          <a:p>
            <a:pPr indent="0" lvl="0" marL="0" marR="0" rtl="0" algn="just">
              <a:lnSpc>
                <a:spcPct val="111000"/>
              </a:lnSpc>
              <a:spcBef>
                <a:spcPts val="0"/>
              </a:spcBef>
              <a:spcAft>
                <a:spcPts val="0"/>
              </a:spcAft>
              <a:buNone/>
            </a:pPr>
            <a:r>
              <a:rPr lang="en-US" sz="2500">
                <a:solidFill>
                  <a:srgbClr val="000000"/>
                </a:solidFill>
                <a:latin typeface="Arial"/>
                <a:ea typeface="Arial"/>
                <a:cs typeface="Arial"/>
                <a:sym typeface="Arial"/>
              </a:rPr>
              <a:t>The script should be broken down into modular scenes or segments that can be rearranged or triggered based on the user’s actions. This allows for flexibility in how the story unfolds.</a:t>
            </a:r>
            <a:endParaRPr/>
          </a:p>
        </p:txBody>
      </p:sp>
      <p:sp>
        <p:nvSpPr>
          <p:cNvPr id="416" name="Google Shape;416;p25"/>
          <p:cNvSpPr txBox="1"/>
          <p:nvPr/>
        </p:nvSpPr>
        <p:spPr>
          <a:xfrm>
            <a:off x="12464207" y="2387152"/>
            <a:ext cx="5567484" cy="2828926"/>
          </a:xfrm>
          <a:prstGeom prst="rect">
            <a:avLst/>
          </a:prstGeom>
          <a:noFill/>
          <a:ln>
            <a:noFill/>
          </a:ln>
        </p:spPr>
        <p:txBody>
          <a:bodyPr anchorCtr="0" anchor="t" bIns="0" lIns="0" spcFirstLastPara="1" rIns="0" wrap="square" tIns="0">
            <a:spAutoFit/>
          </a:bodyPr>
          <a:lstStyle/>
          <a:p>
            <a:pPr indent="0" lvl="0" marL="0" marR="0" rtl="0" algn="just">
              <a:lnSpc>
                <a:spcPct val="111000"/>
              </a:lnSpc>
              <a:spcBef>
                <a:spcPts val="0"/>
              </a:spcBef>
              <a:spcAft>
                <a:spcPts val="0"/>
              </a:spcAft>
              <a:buNone/>
            </a:pPr>
            <a:r>
              <a:rPr b="1" lang="en-US" sz="2500">
                <a:solidFill>
                  <a:srgbClr val="C00000"/>
                </a:solidFill>
                <a:latin typeface="Arial"/>
                <a:ea typeface="Arial"/>
                <a:cs typeface="Arial"/>
                <a:sym typeface="Arial"/>
              </a:rPr>
              <a:t>Dialogue and Environmental Cues:</a:t>
            </a:r>
            <a:endParaRPr/>
          </a:p>
          <a:p>
            <a:pPr indent="0" lvl="0" marL="0" marR="0" rtl="0" algn="just">
              <a:lnSpc>
                <a:spcPct val="111000"/>
              </a:lnSpc>
              <a:spcBef>
                <a:spcPts val="0"/>
              </a:spcBef>
              <a:spcAft>
                <a:spcPts val="0"/>
              </a:spcAft>
              <a:buNone/>
            </a:pPr>
            <a:r>
              <a:t/>
            </a:r>
            <a:endParaRPr b="1" sz="2500">
              <a:solidFill>
                <a:srgbClr val="C00000"/>
              </a:solidFill>
              <a:latin typeface="Arial"/>
              <a:ea typeface="Arial"/>
              <a:cs typeface="Arial"/>
              <a:sym typeface="Arial"/>
            </a:endParaRPr>
          </a:p>
          <a:p>
            <a:pPr indent="0" lvl="0" marL="0" marR="0" rtl="0" algn="just">
              <a:lnSpc>
                <a:spcPct val="111000"/>
              </a:lnSpc>
              <a:spcBef>
                <a:spcPts val="0"/>
              </a:spcBef>
              <a:spcAft>
                <a:spcPts val="0"/>
              </a:spcAft>
              <a:buNone/>
            </a:pPr>
            <a:r>
              <a:rPr b="1" lang="en-US" sz="2500">
                <a:solidFill>
                  <a:srgbClr val="C00000"/>
                </a:solidFill>
                <a:latin typeface="Arial"/>
                <a:ea typeface="Arial"/>
                <a:cs typeface="Arial"/>
                <a:sym typeface="Arial"/>
              </a:rPr>
              <a:t> </a:t>
            </a:r>
            <a:r>
              <a:rPr lang="en-US" sz="2500">
                <a:solidFill>
                  <a:srgbClr val="000000"/>
                </a:solidFill>
                <a:latin typeface="Arial"/>
                <a:ea typeface="Arial"/>
                <a:cs typeface="Arial"/>
                <a:sym typeface="Arial"/>
              </a:rPr>
              <a:t>Dialogue and environmental sounds should not overwhelm the user but should blend with the setting, creating a coherent narrative flow that supports the user’s choices and actions.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26"/>
          <p:cNvSpPr txBox="1"/>
          <p:nvPr/>
        </p:nvSpPr>
        <p:spPr>
          <a:xfrm>
            <a:off x="1348740" y="660082"/>
            <a:ext cx="15590520" cy="1830229"/>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lang="en-US" sz="6600">
                <a:solidFill>
                  <a:srgbClr val="C00000"/>
                </a:solidFill>
                <a:latin typeface="Arial"/>
                <a:ea typeface="Arial"/>
                <a:cs typeface="Arial"/>
                <a:sym typeface="Arial"/>
              </a:rPr>
              <a:t>Principles of Storyboarding for AR and VR</a:t>
            </a:r>
            <a:endParaRPr/>
          </a:p>
        </p:txBody>
      </p:sp>
      <p:sp>
        <p:nvSpPr>
          <p:cNvPr id="422" name="Google Shape;422;p26"/>
          <p:cNvSpPr txBox="1"/>
          <p:nvPr/>
        </p:nvSpPr>
        <p:spPr>
          <a:xfrm>
            <a:off x="1348740" y="2717482"/>
            <a:ext cx="15590520" cy="6569850"/>
          </a:xfrm>
          <a:prstGeom prst="rect">
            <a:avLst/>
          </a:prstGeom>
          <a:noFill/>
          <a:ln>
            <a:noFill/>
          </a:ln>
        </p:spPr>
        <p:txBody>
          <a:bodyPr anchorCtr="0" anchor="t" bIns="0" lIns="0" spcFirstLastPara="1" rIns="0" wrap="square" tIns="0">
            <a:spAutoFit/>
          </a:bodyPr>
          <a:lstStyle/>
          <a:p>
            <a:pPr indent="-351543" lvl="1" marL="703088" marR="0" rtl="0" algn="l">
              <a:lnSpc>
                <a:spcPct val="134011"/>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360-Degree Spatial Awareness and Visualization</a:t>
            </a:r>
            <a:endParaRPr/>
          </a:p>
          <a:p>
            <a:pPr indent="-351543" lvl="1" marL="703088" marR="0" rtl="0" algn="l">
              <a:lnSpc>
                <a:spcPct val="134011"/>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User-Centric Design</a:t>
            </a:r>
            <a:endParaRPr/>
          </a:p>
          <a:p>
            <a:pPr indent="-351543" lvl="1" marL="703088" marR="0" rtl="0" algn="l">
              <a:lnSpc>
                <a:spcPct val="134011"/>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Interactive Elements</a:t>
            </a:r>
            <a:endParaRPr/>
          </a:p>
          <a:p>
            <a:pPr indent="-351543" lvl="1" marL="703088" marR="0" rtl="0" algn="l">
              <a:lnSpc>
                <a:spcPct val="134011"/>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Layered Storytelling</a:t>
            </a:r>
            <a:endParaRPr/>
          </a:p>
          <a:p>
            <a:pPr indent="-351543" lvl="1" marL="703088" marR="0" rtl="0" algn="l">
              <a:lnSpc>
                <a:spcPct val="134011"/>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Spatial Transitions</a:t>
            </a:r>
            <a:endParaRPr/>
          </a:p>
          <a:p>
            <a:pPr indent="-351543" lvl="1" marL="703088" marR="0" rtl="0" algn="l">
              <a:lnSpc>
                <a:spcPct val="134011"/>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Immersive Environment Details</a:t>
            </a:r>
            <a:endParaRPr/>
          </a:p>
          <a:p>
            <a:pPr indent="-351543" lvl="1" marL="703088" marR="0" rtl="0" algn="l">
              <a:lnSpc>
                <a:spcPct val="134011"/>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Multiple Viewpoints</a:t>
            </a:r>
            <a:endParaRPr/>
          </a:p>
          <a:p>
            <a:pPr indent="-351543" lvl="1" marL="703088" marR="0" rtl="0" algn="l">
              <a:lnSpc>
                <a:spcPct val="134011"/>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Pacing and Timing</a:t>
            </a:r>
            <a:endParaRPr/>
          </a:p>
          <a:p>
            <a:pPr indent="-351543" lvl="1" marL="703088" marR="0" rtl="0" algn="l">
              <a:lnSpc>
                <a:spcPct val="134011"/>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User Flow and Experience</a:t>
            </a:r>
            <a:endParaRPr/>
          </a:p>
          <a:p>
            <a:pPr indent="-351543" lvl="1" marL="703088" marR="0" rtl="0" algn="l">
              <a:lnSpc>
                <a:spcPct val="134011"/>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Narrative Cues and Prompts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7"/>
          <p:cNvSpPr txBox="1"/>
          <p:nvPr/>
        </p:nvSpPr>
        <p:spPr>
          <a:xfrm>
            <a:off x="1348740" y="660082"/>
            <a:ext cx="15590520" cy="1830229"/>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lang="en-US" sz="6600">
                <a:solidFill>
                  <a:srgbClr val="C00000"/>
                </a:solidFill>
                <a:latin typeface="Arial"/>
                <a:ea typeface="Arial"/>
                <a:cs typeface="Arial"/>
                <a:sym typeface="Arial"/>
              </a:rPr>
              <a:t>Methods of Storyboarding for AR and VR</a:t>
            </a:r>
            <a:endParaRPr/>
          </a:p>
        </p:txBody>
      </p:sp>
      <p:sp>
        <p:nvSpPr>
          <p:cNvPr id="428" name="Google Shape;428;p27"/>
          <p:cNvSpPr txBox="1"/>
          <p:nvPr/>
        </p:nvSpPr>
        <p:spPr>
          <a:xfrm>
            <a:off x="1348740" y="2707958"/>
            <a:ext cx="15590520" cy="6750139"/>
          </a:xfrm>
          <a:prstGeom prst="rect">
            <a:avLst/>
          </a:prstGeom>
          <a:noFill/>
          <a:ln>
            <a:noFill/>
          </a:ln>
        </p:spPr>
        <p:txBody>
          <a:bodyPr anchorCtr="0" anchor="t" bIns="0" lIns="0" spcFirstLastPara="1" rIns="0" wrap="square" tIns="0">
            <a:spAutoFit/>
          </a:bodyPr>
          <a:lstStyle/>
          <a:p>
            <a:pPr indent="-351543" lvl="1" marL="703088" marR="0" rtl="0" algn="l">
              <a:lnSpc>
                <a:spcPct val="138027"/>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3D Visualization Tools and storyboards</a:t>
            </a:r>
            <a:endParaRPr/>
          </a:p>
          <a:p>
            <a:pPr indent="-351543" lvl="1" marL="703088" marR="0" rtl="0" algn="l">
              <a:lnSpc>
                <a:spcPct val="138027"/>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Top-Down Scene Maps </a:t>
            </a:r>
            <a:endParaRPr/>
          </a:p>
          <a:p>
            <a:pPr indent="-351543" lvl="1" marL="703088" marR="0" rtl="0" algn="l">
              <a:lnSpc>
                <a:spcPct val="138027"/>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Interactive Prototypes</a:t>
            </a:r>
            <a:endParaRPr/>
          </a:p>
          <a:p>
            <a:pPr indent="-351543" lvl="1" marL="703088" marR="0" rtl="0" algn="l">
              <a:lnSpc>
                <a:spcPct val="138027"/>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Flowcharts for Branching Paths and Diagrams</a:t>
            </a:r>
            <a:endParaRPr/>
          </a:p>
          <a:p>
            <a:pPr indent="-351543" lvl="1" marL="703088" marR="0" rtl="0" algn="l">
              <a:lnSpc>
                <a:spcPct val="138027"/>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Sequential Animatics</a:t>
            </a:r>
            <a:endParaRPr/>
          </a:p>
          <a:p>
            <a:pPr indent="-351543" lvl="1" marL="703088" marR="0" rtl="0" algn="l">
              <a:lnSpc>
                <a:spcPct val="138027"/>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Environmental Interaction Diagrams</a:t>
            </a:r>
            <a:endParaRPr/>
          </a:p>
          <a:p>
            <a:pPr indent="-351543" lvl="1" marL="703088" marR="0" rtl="0" algn="l">
              <a:lnSpc>
                <a:spcPct val="138027"/>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Virtual Camera Placement</a:t>
            </a:r>
            <a:endParaRPr/>
          </a:p>
          <a:p>
            <a:pPr indent="-351543" lvl="1" marL="703088" marR="0" rtl="0" algn="l">
              <a:lnSpc>
                <a:spcPct val="138027"/>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Mood and Lighting Boards</a:t>
            </a:r>
            <a:endParaRPr/>
          </a:p>
          <a:p>
            <a:pPr indent="-351543" lvl="1" marL="703088" marR="0" rtl="0" algn="l">
              <a:lnSpc>
                <a:spcPct val="138027"/>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Iterative Testing and Refinement</a:t>
            </a:r>
            <a:endParaRPr/>
          </a:p>
          <a:p>
            <a:pPr indent="-351543" lvl="1" marL="703088" marR="0" rtl="0" algn="l">
              <a:lnSpc>
                <a:spcPct val="138027"/>
              </a:lnSpc>
              <a:spcBef>
                <a:spcPts val="0"/>
              </a:spcBef>
              <a:spcAft>
                <a:spcPts val="0"/>
              </a:spcAft>
              <a:buClr>
                <a:srgbClr val="000000"/>
              </a:buClr>
              <a:buSzPts val="3884"/>
              <a:buFont typeface="Arial"/>
              <a:buAutoNum type="arabicPeriod"/>
            </a:pPr>
            <a:r>
              <a:rPr b="0" i="0" lang="en-US" sz="3884" u="none" cap="none" strike="noStrike">
                <a:solidFill>
                  <a:srgbClr val="000000"/>
                </a:solidFill>
                <a:latin typeface="Arial"/>
                <a:ea typeface="Arial"/>
                <a:cs typeface="Arial"/>
                <a:sym typeface="Arial"/>
              </a:rPr>
              <a:t>Collaborative Storyboarding Sessions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descr="preencoded.png" id="433" name="Google Shape;433;p28"/>
          <p:cNvSpPr/>
          <p:nvPr/>
        </p:nvSpPr>
        <p:spPr>
          <a:xfrm>
            <a:off x="11430000" y="0"/>
            <a:ext cx="6858000" cy="10287000"/>
          </a:xfrm>
          <a:custGeom>
            <a:rect b="b" l="l" r="r" t="t"/>
            <a:pathLst>
              <a:path extrusionOk="0" h="13716000" w="9144000">
                <a:moveTo>
                  <a:pt x="0" y="0"/>
                </a:moveTo>
                <a:lnTo>
                  <a:pt x="9144000" y="0"/>
                </a:lnTo>
                <a:lnTo>
                  <a:pt x="9144000" y="13716000"/>
                </a:lnTo>
                <a:lnTo>
                  <a:pt x="0" y="13716000"/>
                </a:lnTo>
                <a:lnTo>
                  <a:pt x="0" y="0"/>
                </a:lnTo>
                <a:close/>
              </a:path>
            </a:pathLst>
          </a:custGeom>
          <a:blipFill rotWithShape="1">
            <a:blip r:embed="rId3">
              <a:alphaModFix/>
            </a:blip>
            <a:stretch>
              <a:fillRect b="0" l="0" r="0" t="0"/>
            </a:stretch>
          </a:blipFill>
          <a:ln>
            <a:noFill/>
          </a:ln>
        </p:spPr>
      </p:sp>
      <p:sp>
        <p:nvSpPr>
          <p:cNvPr id="434" name="Google Shape;434;p28"/>
          <p:cNvSpPr txBox="1"/>
          <p:nvPr/>
        </p:nvSpPr>
        <p:spPr>
          <a:xfrm>
            <a:off x="-11258" y="995253"/>
            <a:ext cx="12197301" cy="697948"/>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lang="en-US" sz="4800">
                <a:solidFill>
                  <a:schemeClr val="dk1"/>
                </a:solidFill>
                <a:latin typeface="Arimo"/>
                <a:ea typeface="Arimo"/>
                <a:cs typeface="Arimo"/>
                <a:sym typeface="Arimo"/>
              </a:rPr>
              <a:t>Challenges and Considerations</a:t>
            </a:r>
            <a:endParaRPr/>
          </a:p>
        </p:txBody>
      </p:sp>
      <p:sp>
        <p:nvSpPr>
          <p:cNvPr id="435" name="Google Shape;435;p28"/>
          <p:cNvSpPr/>
          <p:nvPr/>
        </p:nvSpPr>
        <p:spPr>
          <a:xfrm>
            <a:off x="697335" y="3687122"/>
            <a:ext cx="9752457" cy="4814697"/>
          </a:xfrm>
          <a:custGeom>
            <a:rect b="b" l="l" r="r" t="t"/>
            <a:pathLst>
              <a:path extrusionOk="0" h="4814697" w="9752457">
                <a:moveTo>
                  <a:pt x="0" y="0"/>
                </a:moveTo>
                <a:lnTo>
                  <a:pt x="9752457" y="0"/>
                </a:lnTo>
                <a:lnTo>
                  <a:pt x="9752457" y="4814697"/>
                </a:lnTo>
                <a:lnTo>
                  <a:pt x="0" y="4814697"/>
                </a:lnTo>
                <a:lnTo>
                  <a:pt x="0" y="0"/>
                </a:lnTo>
                <a:close/>
              </a:path>
            </a:pathLst>
          </a:custGeom>
          <a:blipFill rotWithShape="1">
            <a:blip r:embed="rId4">
              <a:alphaModFix/>
            </a:blip>
            <a:stretch>
              <a:fillRect b="0" l="0" r="0" t="0"/>
            </a:stretch>
          </a:blipFill>
          <a:ln>
            <a:noFill/>
          </a:ln>
        </p:spPr>
      </p:sp>
      <p:sp>
        <p:nvSpPr>
          <p:cNvPr id="436" name="Google Shape;436;p28"/>
          <p:cNvSpPr/>
          <p:nvPr/>
        </p:nvSpPr>
        <p:spPr>
          <a:xfrm>
            <a:off x="853977" y="3686325"/>
            <a:ext cx="9722072" cy="1466088"/>
          </a:xfrm>
          <a:custGeom>
            <a:rect b="b" l="l" r="r" t="t"/>
            <a:pathLst>
              <a:path extrusionOk="0" h="1466088" w="9722072">
                <a:moveTo>
                  <a:pt x="0" y="0"/>
                </a:moveTo>
                <a:lnTo>
                  <a:pt x="9722072" y="0"/>
                </a:lnTo>
                <a:lnTo>
                  <a:pt x="9722072" y="1466088"/>
                </a:lnTo>
                <a:lnTo>
                  <a:pt x="0" y="1466088"/>
                </a:lnTo>
                <a:lnTo>
                  <a:pt x="0" y="0"/>
                </a:lnTo>
                <a:close/>
              </a:path>
            </a:pathLst>
          </a:custGeom>
          <a:blipFill rotWithShape="1">
            <a:blip r:embed="rId5">
              <a:alphaModFix/>
            </a:blip>
            <a:stretch>
              <a:fillRect b="0" l="0" r="0" t="0"/>
            </a:stretch>
          </a:blipFill>
          <a:ln>
            <a:noFill/>
          </a:ln>
        </p:spPr>
      </p:sp>
      <p:sp>
        <p:nvSpPr>
          <p:cNvPr id="437" name="Google Shape;437;p28"/>
          <p:cNvSpPr txBox="1"/>
          <p:nvPr/>
        </p:nvSpPr>
        <p:spPr>
          <a:xfrm>
            <a:off x="499994" y="3348378"/>
            <a:ext cx="4190882" cy="367408"/>
          </a:xfrm>
          <a:prstGeom prst="rect">
            <a:avLst/>
          </a:prstGeom>
          <a:noFill/>
          <a:ln>
            <a:noFill/>
          </a:ln>
        </p:spPr>
        <p:txBody>
          <a:bodyPr anchorCtr="0" anchor="t" bIns="0" lIns="0" spcFirstLastPara="1" rIns="0" wrap="square" tIns="0">
            <a:spAutoFit/>
          </a:bodyPr>
          <a:lstStyle/>
          <a:p>
            <a:pPr indent="0" lvl="0" marL="0" marR="0" rtl="0" algn="l">
              <a:lnSpc>
                <a:spcPct val="126666"/>
              </a:lnSpc>
              <a:spcBef>
                <a:spcPts val="0"/>
              </a:spcBef>
              <a:spcAft>
                <a:spcPts val="0"/>
              </a:spcAft>
              <a:buNone/>
            </a:pPr>
            <a:r>
              <a:rPr b="1" lang="en-US" sz="2400">
                <a:solidFill>
                  <a:srgbClr val="0070C0"/>
                </a:solidFill>
                <a:latin typeface="Arimo"/>
                <a:ea typeface="Arimo"/>
                <a:cs typeface="Arimo"/>
                <a:sym typeface="Arimo"/>
              </a:rPr>
              <a:t>High Costs and Accessibility</a:t>
            </a:r>
            <a:endParaRPr b="1" sz="2400">
              <a:solidFill>
                <a:srgbClr val="0070C0"/>
              </a:solidFill>
              <a:latin typeface="Arimo"/>
              <a:ea typeface="Arimo"/>
              <a:cs typeface="Arimo"/>
              <a:sym typeface="Arimo"/>
            </a:endParaRPr>
          </a:p>
        </p:txBody>
      </p:sp>
      <p:sp>
        <p:nvSpPr>
          <p:cNvPr id="438" name="Google Shape;438;p28"/>
          <p:cNvSpPr txBox="1"/>
          <p:nvPr/>
        </p:nvSpPr>
        <p:spPr>
          <a:xfrm>
            <a:off x="5074945" y="3275003"/>
            <a:ext cx="5559471" cy="1151255"/>
          </a:xfrm>
          <a:prstGeom prst="rect">
            <a:avLst/>
          </a:prstGeom>
          <a:noFill/>
          <a:ln>
            <a:noFill/>
          </a:ln>
        </p:spPr>
        <p:txBody>
          <a:bodyPr anchorCtr="0" anchor="t" bIns="0" lIns="0" spcFirstLastPara="1" rIns="0" wrap="square" tIns="0">
            <a:spAutoFit/>
          </a:bodyPr>
          <a:lstStyle/>
          <a:p>
            <a:pPr indent="0" lvl="0" marL="0" marR="0" rtl="0" algn="just">
              <a:lnSpc>
                <a:spcPct val="152000"/>
              </a:lnSpc>
              <a:spcBef>
                <a:spcPts val="0"/>
              </a:spcBef>
              <a:spcAft>
                <a:spcPts val="0"/>
              </a:spcAft>
              <a:buNone/>
            </a:pPr>
            <a:r>
              <a:rPr b="1" lang="en-US" sz="2000">
                <a:solidFill>
                  <a:srgbClr val="C00000"/>
                </a:solidFill>
                <a:latin typeface="Arimo"/>
                <a:ea typeface="Arimo"/>
                <a:cs typeface="Arimo"/>
                <a:sym typeface="Arimo"/>
              </a:rPr>
              <a:t>The initial investment in virtual reality and augmented reality technology can be significant.</a:t>
            </a:r>
            <a:endParaRPr/>
          </a:p>
        </p:txBody>
      </p:sp>
      <p:sp>
        <p:nvSpPr>
          <p:cNvPr id="439" name="Google Shape;439;p28"/>
          <p:cNvSpPr txBox="1"/>
          <p:nvPr/>
        </p:nvSpPr>
        <p:spPr>
          <a:xfrm>
            <a:off x="464412" y="5054026"/>
            <a:ext cx="4755169" cy="384721"/>
          </a:xfrm>
          <a:prstGeom prst="rect">
            <a:avLst/>
          </a:prstGeom>
          <a:noFill/>
          <a:ln>
            <a:noFill/>
          </a:ln>
        </p:spPr>
        <p:txBody>
          <a:bodyPr anchorCtr="0" anchor="t" bIns="0" lIns="0" spcFirstLastPara="1" rIns="0" wrap="square" tIns="0">
            <a:spAutoFit/>
          </a:bodyPr>
          <a:lstStyle/>
          <a:p>
            <a:pPr indent="0" lvl="0" marL="0" marR="0" rtl="0" algn="l">
              <a:lnSpc>
                <a:spcPct val="126666"/>
              </a:lnSpc>
              <a:spcBef>
                <a:spcPts val="0"/>
              </a:spcBef>
              <a:spcAft>
                <a:spcPts val="0"/>
              </a:spcAft>
              <a:buNone/>
            </a:pPr>
            <a:r>
              <a:rPr b="1" lang="en-US" sz="2400">
                <a:solidFill>
                  <a:srgbClr val="0070C0"/>
                </a:solidFill>
                <a:latin typeface="Arimo"/>
                <a:ea typeface="Arimo"/>
                <a:cs typeface="Arimo"/>
                <a:sym typeface="Arimo"/>
              </a:rPr>
              <a:t>Lack of Skilled Professionals</a:t>
            </a:r>
            <a:endParaRPr b="1" sz="2400">
              <a:solidFill>
                <a:srgbClr val="0070C0"/>
              </a:solidFill>
              <a:latin typeface="Arimo"/>
              <a:ea typeface="Arimo"/>
              <a:cs typeface="Arimo"/>
              <a:sym typeface="Arimo"/>
            </a:endParaRPr>
          </a:p>
        </p:txBody>
      </p:sp>
      <p:sp>
        <p:nvSpPr>
          <p:cNvPr id="440" name="Google Shape;440;p28"/>
          <p:cNvSpPr txBox="1"/>
          <p:nvPr/>
        </p:nvSpPr>
        <p:spPr>
          <a:xfrm>
            <a:off x="4953000" y="4860609"/>
            <a:ext cx="6329240" cy="1151255"/>
          </a:xfrm>
          <a:prstGeom prst="rect">
            <a:avLst/>
          </a:prstGeom>
          <a:noFill/>
          <a:ln>
            <a:noFill/>
          </a:ln>
        </p:spPr>
        <p:txBody>
          <a:bodyPr anchorCtr="0" anchor="t" bIns="0" lIns="0" spcFirstLastPara="1" rIns="0" wrap="square" tIns="0">
            <a:spAutoFit/>
          </a:bodyPr>
          <a:lstStyle/>
          <a:p>
            <a:pPr indent="0" lvl="0" marL="0" marR="0" rtl="0" algn="just">
              <a:lnSpc>
                <a:spcPct val="152000"/>
              </a:lnSpc>
              <a:spcBef>
                <a:spcPts val="0"/>
              </a:spcBef>
              <a:spcAft>
                <a:spcPts val="0"/>
              </a:spcAft>
              <a:buNone/>
            </a:pPr>
            <a:r>
              <a:rPr b="1" lang="en-US" sz="2000">
                <a:solidFill>
                  <a:srgbClr val="C00000"/>
                </a:solidFill>
                <a:latin typeface="Arimo"/>
                <a:ea typeface="Arimo"/>
                <a:cs typeface="Arimo"/>
                <a:sym typeface="Arimo"/>
              </a:rPr>
              <a:t>Teachers require training to effectively integrate immersive technologies into their curriculum and leverage their potential.</a:t>
            </a:r>
            <a:endParaRPr/>
          </a:p>
        </p:txBody>
      </p:sp>
      <p:sp>
        <p:nvSpPr>
          <p:cNvPr id="441" name="Google Shape;441;p28"/>
          <p:cNvSpPr/>
          <p:nvPr/>
        </p:nvSpPr>
        <p:spPr>
          <a:xfrm>
            <a:off x="213909" y="7930294"/>
            <a:ext cx="9722072" cy="1466088"/>
          </a:xfrm>
          <a:custGeom>
            <a:rect b="b" l="l" r="r" t="t"/>
            <a:pathLst>
              <a:path extrusionOk="0" h="1466088" w="9722072">
                <a:moveTo>
                  <a:pt x="0" y="0"/>
                </a:moveTo>
                <a:lnTo>
                  <a:pt x="9722072" y="0"/>
                </a:lnTo>
                <a:lnTo>
                  <a:pt x="9722072" y="1466088"/>
                </a:lnTo>
                <a:lnTo>
                  <a:pt x="0" y="1466088"/>
                </a:lnTo>
                <a:lnTo>
                  <a:pt x="0" y="0"/>
                </a:lnTo>
                <a:close/>
              </a:path>
            </a:pathLst>
          </a:custGeom>
          <a:blipFill rotWithShape="1">
            <a:blip r:embed="rId5">
              <a:alphaModFix/>
            </a:blip>
            <a:stretch>
              <a:fillRect b="0" l="0" r="0" t="0"/>
            </a:stretch>
          </a:blipFill>
          <a:ln>
            <a:noFill/>
          </a:ln>
        </p:spPr>
      </p:sp>
      <p:sp>
        <p:nvSpPr>
          <p:cNvPr id="442" name="Google Shape;442;p28"/>
          <p:cNvSpPr txBox="1"/>
          <p:nvPr/>
        </p:nvSpPr>
        <p:spPr>
          <a:xfrm>
            <a:off x="674578" y="8088984"/>
            <a:ext cx="4190882" cy="332571"/>
          </a:xfrm>
          <a:prstGeom prst="rect">
            <a:avLst/>
          </a:prstGeom>
          <a:noFill/>
          <a:ln>
            <a:noFill/>
          </a:ln>
        </p:spPr>
        <p:txBody>
          <a:bodyPr anchorCtr="0" anchor="t" bIns="0" lIns="0" spcFirstLastPara="1" rIns="0" wrap="square" tIns="0">
            <a:spAutoFit/>
          </a:bodyPr>
          <a:lstStyle/>
          <a:p>
            <a:pPr indent="0" lvl="0" marL="0" marR="0" rtl="0" algn="l">
              <a:lnSpc>
                <a:spcPct val="126666"/>
              </a:lnSpc>
              <a:spcBef>
                <a:spcPts val="0"/>
              </a:spcBef>
              <a:spcAft>
                <a:spcPts val="0"/>
              </a:spcAft>
              <a:buNone/>
            </a:pPr>
            <a:r>
              <a:rPr b="1" lang="en-US" sz="2400">
                <a:solidFill>
                  <a:srgbClr val="0070C0"/>
                </a:solidFill>
                <a:latin typeface="Arimo"/>
                <a:ea typeface="Arimo"/>
                <a:cs typeface="Arimo"/>
                <a:sym typeface="Arimo"/>
              </a:rPr>
              <a:t>Technical Support</a:t>
            </a:r>
            <a:endParaRPr/>
          </a:p>
        </p:txBody>
      </p:sp>
      <p:sp>
        <p:nvSpPr>
          <p:cNvPr id="443" name="Google Shape;443;p28"/>
          <p:cNvSpPr txBox="1"/>
          <p:nvPr/>
        </p:nvSpPr>
        <p:spPr>
          <a:xfrm>
            <a:off x="4734098" y="7930294"/>
            <a:ext cx="5900318" cy="1151255"/>
          </a:xfrm>
          <a:prstGeom prst="rect">
            <a:avLst/>
          </a:prstGeom>
          <a:noFill/>
          <a:ln>
            <a:noFill/>
          </a:ln>
        </p:spPr>
        <p:txBody>
          <a:bodyPr anchorCtr="0" anchor="t" bIns="0" lIns="0" spcFirstLastPara="1" rIns="0" wrap="square" tIns="0">
            <a:spAutoFit/>
          </a:bodyPr>
          <a:lstStyle/>
          <a:p>
            <a:pPr indent="0" lvl="0" marL="0" marR="0" rtl="0" algn="l">
              <a:lnSpc>
                <a:spcPct val="152000"/>
              </a:lnSpc>
              <a:spcBef>
                <a:spcPts val="0"/>
              </a:spcBef>
              <a:spcAft>
                <a:spcPts val="0"/>
              </a:spcAft>
              <a:buNone/>
            </a:pPr>
            <a:r>
              <a:rPr b="1" lang="en-US" sz="2000">
                <a:solidFill>
                  <a:srgbClr val="C00000"/>
                </a:solidFill>
                <a:latin typeface="Arimo"/>
                <a:ea typeface="Arimo"/>
                <a:cs typeface="Arimo"/>
                <a:sym typeface="Arimo"/>
              </a:rPr>
              <a:t>Maintaining and troubleshooting virtual reality and augmented reality equipment can be challenging.</a:t>
            </a:r>
            <a:endParaRPr/>
          </a:p>
        </p:txBody>
      </p:sp>
      <p:sp>
        <p:nvSpPr>
          <p:cNvPr id="444" name="Google Shape;444;p28"/>
          <p:cNvSpPr/>
          <p:nvPr/>
        </p:nvSpPr>
        <p:spPr>
          <a:xfrm>
            <a:off x="11430001" y="0"/>
            <a:ext cx="6858038" cy="10287000"/>
          </a:xfrm>
          <a:custGeom>
            <a:rect b="b" l="l" r="r" t="t"/>
            <a:pathLst>
              <a:path extrusionOk="0" h="13716000" w="9622917">
                <a:moveTo>
                  <a:pt x="0" y="0"/>
                </a:moveTo>
                <a:lnTo>
                  <a:pt x="9622917" y="0"/>
                </a:lnTo>
                <a:lnTo>
                  <a:pt x="9622917" y="13716000"/>
                </a:lnTo>
                <a:lnTo>
                  <a:pt x="0" y="13716000"/>
                </a:lnTo>
                <a:lnTo>
                  <a:pt x="0" y="0"/>
                </a:lnTo>
                <a:close/>
              </a:path>
            </a:pathLst>
          </a:custGeom>
          <a:blipFill rotWithShape="1">
            <a:blip r:embed="rId6">
              <a:alphaModFix/>
            </a:blip>
            <a:stretch>
              <a:fillRect b="0" l="0" r="0" t="0"/>
            </a:stretch>
          </a:blipFill>
          <a:ln>
            <a:noFill/>
          </a:ln>
        </p:spPr>
      </p:sp>
      <p:sp>
        <p:nvSpPr>
          <p:cNvPr id="445" name="Google Shape;445;p28"/>
          <p:cNvSpPr/>
          <p:nvPr/>
        </p:nvSpPr>
        <p:spPr>
          <a:xfrm>
            <a:off x="459332" y="6466930"/>
            <a:ext cx="34996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70C0"/>
                </a:solidFill>
                <a:latin typeface="Arimo"/>
                <a:ea typeface="Arimo"/>
                <a:cs typeface="Arimo"/>
                <a:sym typeface="Arimo"/>
              </a:rPr>
              <a:t>Curriculum Integration</a:t>
            </a:r>
            <a:endParaRPr/>
          </a:p>
        </p:txBody>
      </p:sp>
      <p:sp>
        <p:nvSpPr>
          <p:cNvPr id="446" name="Google Shape;446;p28"/>
          <p:cNvSpPr/>
          <p:nvPr/>
        </p:nvSpPr>
        <p:spPr>
          <a:xfrm>
            <a:off x="4690876" y="6407949"/>
            <a:ext cx="659136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C00000"/>
                </a:solidFill>
                <a:latin typeface="Arimo"/>
                <a:ea typeface="Arimo"/>
                <a:cs typeface="Arimo"/>
                <a:sym typeface="Arimo"/>
              </a:rPr>
              <a:t>Most immersive content is created for western contexts, and there’s a need for localized content relevant to Indian history, culture, and languages.</a:t>
            </a:r>
            <a:endParaRPr b="1" sz="2000">
              <a:solidFill>
                <a:srgbClr val="C00000"/>
              </a:solidFill>
              <a:latin typeface="Arimo"/>
              <a:ea typeface="Arimo"/>
              <a:cs typeface="Arimo"/>
              <a:sym typeface="Arim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9"/>
          <p:cNvSpPr/>
          <p:nvPr/>
        </p:nvSpPr>
        <p:spPr>
          <a:xfrm>
            <a:off x="6806402" y="3121245"/>
            <a:ext cx="5055867" cy="5755204"/>
          </a:xfrm>
          <a:custGeom>
            <a:rect b="b" l="l" r="r" t="t"/>
            <a:pathLst>
              <a:path extrusionOk="0" h="5755204" w="5055867">
                <a:moveTo>
                  <a:pt x="0" y="0"/>
                </a:moveTo>
                <a:lnTo>
                  <a:pt x="5055867" y="0"/>
                </a:lnTo>
                <a:lnTo>
                  <a:pt x="5055867" y="5755204"/>
                </a:lnTo>
                <a:lnTo>
                  <a:pt x="0" y="5755204"/>
                </a:lnTo>
                <a:lnTo>
                  <a:pt x="0" y="0"/>
                </a:lnTo>
                <a:close/>
              </a:path>
            </a:pathLst>
          </a:custGeom>
          <a:blipFill rotWithShape="1">
            <a:blip r:embed="rId3">
              <a:alphaModFix/>
            </a:blip>
            <a:stretch>
              <a:fillRect b="0" l="0" r="0" t="0"/>
            </a:stretch>
          </a:blipFill>
          <a:ln>
            <a:noFill/>
          </a:ln>
        </p:spPr>
      </p:sp>
      <p:sp>
        <p:nvSpPr>
          <p:cNvPr id="452" name="Google Shape;452;p29"/>
          <p:cNvSpPr txBox="1"/>
          <p:nvPr/>
        </p:nvSpPr>
        <p:spPr>
          <a:xfrm>
            <a:off x="1869219" y="790575"/>
            <a:ext cx="15590520" cy="2419950"/>
          </a:xfrm>
          <a:prstGeom prst="rect">
            <a:avLst/>
          </a:prstGeom>
          <a:noFill/>
          <a:ln>
            <a:noFill/>
          </a:ln>
        </p:spPr>
        <p:txBody>
          <a:bodyPr anchorCtr="0" anchor="t" bIns="0" lIns="0" spcFirstLastPara="1" rIns="0" wrap="square" tIns="0">
            <a:spAutoFit/>
          </a:bodyPr>
          <a:lstStyle/>
          <a:p>
            <a:pPr indent="0" lvl="0" marL="0" marR="0" rtl="0" algn="ctr">
              <a:lnSpc>
                <a:spcPct val="160019"/>
              </a:lnSpc>
              <a:spcBef>
                <a:spcPts val="0"/>
              </a:spcBef>
              <a:spcAft>
                <a:spcPts val="0"/>
              </a:spcAft>
              <a:buNone/>
            </a:pPr>
            <a:r>
              <a:rPr lang="en-US" sz="6173">
                <a:solidFill>
                  <a:srgbClr val="002060"/>
                </a:solidFill>
                <a:latin typeface="Arial"/>
                <a:ea typeface="Arial"/>
                <a:cs typeface="Arial"/>
                <a:sym typeface="Arial"/>
              </a:rPr>
              <a:t>"Learning is an endless journey, where every step forward opens a new horizon of discovery."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3326498" y="3525069"/>
            <a:ext cx="3062192" cy="3110198"/>
          </a:xfrm>
          <a:custGeom>
            <a:rect b="b" l="l" r="r" t="t"/>
            <a:pathLst>
              <a:path extrusionOk="0" h="4146931" w="4082923">
                <a:moveTo>
                  <a:pt x="0" y="0"/>
                </a:moveTo>
                <a:lnTo>
                  <a:pt x="4082923" y="0"/>
                </a:lnTo>
                <a:lnTo>
                  <a:pt x="4082923" y="4146931"/>
                </a:lnTo>
                <a:lnTo>
                  <a:pt x="0" y="4146931"/>
                </a:lnTo>
                <a:lnTo>
                  <a:pt x="0" y="0"/>
                </a:lnTo>
                <a:close/>
              </a:path>
            </a:pathLst>
          </a:custGeom>
          <a:blipFill rotWithShape="1">
            <a:blip r:embed="rId3">
              <a:alphaModFix/>
            </a:blip>
            <a:stretch>
              <a:fillRect b="0" l="-35839" r="-35839" t="0"/>
            </a:stretch>
          </a:blipFill>
          <a:ln>
            <a:noFill/>
          </a:ln>
        </p:spPr>
      </p:sp>
      <p:sp>
        <p:nvSpPr>
          <p:cNvPr id="104" name="Google Shape;104;p3"/>
          <p:cNvSpPr/>
          <p:nvPr/>
        </p:nvSpPr>
        <p:spPr>
          <a:xfrm>
            <a:off x="13691327" y="3525068"/>
            <a:ext cx="3250406" cy="3110199"/>
          </a:xfrm>
          <a:custGeom>
            <a:rect b="b" l="l" r="r" t="t"/>
            <a:pathLst>
              <a:path extrusionOk="0" h="4146931" w="4333875">
                <a:moveTo>
                  <a:pt x="0" y="0"/>
                </a:moveTo>
                <a:lnTo>
                  <a:pt x="4333875" y="0"/>
                </a:lnTo>
                <a:lnTo>
                  <a:pt x="4333875" y="4146931"/>
                </a:lnTo>
                <a:lnTo>
                  <a:pt x="0" y="4146931"/>
                </a:lnTo>
                <a:lnTo>
                  <a:pt x="0" y="0"/>
                </a:lnTo>
                <a:close/>
              </a:path>
            </a:pathLst>
          </a:custGeom>
          <a:blipFill rotWithShape="1">
            <a:blip r:embed="rId4">
              <a:alphaModFix/>
            </a:blip>
            <a:stretch>
              <a:fillRect b="-2252" l="0" r="0" t="-2253"/>
            </a:stretch>
          </a:blipFill>
          <a:ln>
            <a:noFill/>
          </a:ln>
        </p:spPr>
      </p:sp>
      <p:sp>
        <p:nvSpPr>
          <p:cNvPr id="105" name="Google Shape;105;p3"/>
          <p:cNvSpPr/>
          <p:nvPr/>
        </p:nvSpPr>
        <p:spPr>
          <a:xfrm>
            <a:off x="10486430" y="3525064"/>
            <a:ext cx="3250406" cy="3127819"/>
          </a:xfrm>
          <a:custGeom>
            <a:rect b="b" l="l" r="r" t="t"/>
            <a:pathLst>
              <a:path extrusionOk="0" h="4170426" w="4333875">
                <a:moveTo>
                  <a:pt x="0" y="0"/>
                </a:moveTo>
                <a:lnTo>
                  <a:pt x="4333875" y="0"/>
                </a:lnTo>
                <a:lnTo>
                  <a:pt x="4333875" y="4170426"/>
                </a:lnTo>
                <a:lnTo>
                  <a:pt x="0" y="4170426"/>
                </a:lnTo>
                <a:lnTo>
                  <a:pt x="0" y="0"/>
                </a:lnTo>
                <a:close/>
              </a:path>
            </a:pathLst>
          </a:custGeom>
          <a:blipFill rotWithShape="1">
            <a:blip r:embed="rId5">
              <a:alphaModFix/>
            </a:blip>
            <a:stretch>
              <a:fillRect b="0" l="-21385" r="-21384" t="0"/>
            </a:stretch>
          </a:blipFill>
          <a:ln>
            <a:noFill/>
          </a:ln>
        </p:spPr>
      </p:sp>
      <p:pic>
        <p:nvPicPr>
          <p:cNvPr id="106" name="Google Shape;106;p3"/>
          <p:cNvPicPr preferRelativeResize="0"/>
          <p:nvPr/>
        </p:nvPicPr>
        <p:blipFill rotWithShape="1">
          <a:blip r:embed="rId6">
            <a:alphaModFix/>
          </a:blip>
          <a:srcRect b="0" l="12733" r="12732" t="0"/>
          <a:stretch/>
        </p:blipFill>
        <p:spPr>
          <a:xfrm>
            <a:off x="6388707" y="3542739"/>
            <a:ext cx="4112470" cy="3110157"/>
          </a:xfrm>
          <a:prstGeom prst="rect">
            <a:avLst/>
          </a:prstGeom>
          <a:noFill/>
          <a:ln>
            <a:noFill/>
          </a:ln>
        </p:spPr>
      </p:pic>
      <p:sp>
        <p:nvSpPr>
          <p:cNvPr id="107" name="Google Shape;107;p3"/>
          <p:cNvSpPr/>
          <p:nvPr/>
        </p:nvSpPr>
        <p:spPr>
          <a:xfrm>
            <a:off x="224116" y="3542739"/>
            <a:ext cx="3102382" cy="3110157"/>
          </a:xfrm>
          <a:custGeom>
            <a:rect b="b" l="l" r="r" t="t"/>
            <a:pathLst>
              <a:path extrusionOk="0" h="3110157" w="3102382">
                <a:moveTo>
                  <a:pt x="0" y="0"/>
                </a:moveTo>
                <a:lnTo>
                  <a:pt x="3102382" y="0"/>
                </a:lnTo>
                <a:lnTo>
                  <a:pt x="3102382" y="3110157"/>
                </a:lnTo>
                <a:lnTo>
                  <a:pt x="0" y="3110157"/>
                </a:lnTo>
                <a:lnTo>
                  <a:pt x="0" y="0"/>
                </a:lnTo>
                <a:close/>
              </a:path>
            </a:pathLst>
          </a:custGeom>
          <a:blipFill rotWithShape="1">
            <a:blip r:embed="rId7">
              <a:alphaModFix/>
            </a:blip>
            <a:stretch>
              <a:fillRect b="0" l="0" r="0" t="0"/>
            </a:stretch>
          </a:blipFill>
          <a:ln>
            <a:noFill/>
          </a:ln>
        </p:spPr>
      </p:sp>
      <p:sp>
        <p:nvSpPr>
          <p:cNvPr id="108" name="Google Shape;108;p3"/>
          <p:cNvSpPr txBox="1"/>
          <p:nvPr/>
        </p:nvSpPr>
        <p:spPr>
          <a:xfrm>
            <a:off x="663946" y="1225128"/>
            <a:ext cx="17539512" cy="1820704"/>
          </a:xfrm>
          <a:prstGeom prst="rect">
            <a:avLst/>
          </a:prstGeom>
          <a:noFill/>
          <a:ln>
            <a:noFill/>
          </a:ln>
        </p:spPr>
        <p:txBody>
          <a:bodyPr anchorCtr="0" anchor="t" bIns="0" lIns="0" spcFirstLastPara="1" rIns="0" wrap="square" tIns="0">
            <a:spAutoFit/>
          </a:bodyPr>
          <a:lstStyle/>
          <a:p>
            <a:pPr indent="0" lvl="0" marL="0" marR="0" rtl="0" algn="ctr">
              <a:lnSpc>
                <a:spcPct val="108003"/>
              </a:lnSpc>
              <a:spcBef>
                <a:spcPts val="0"/>
              </a:spcBef>
              <a:spcAft>
                <a:spcPts val="0"/>
              </a:spcAft>
              <a:buNone/>
            </a:pPr>
            <a:r>
              <a:rPr b="1" i="0" lang="en-US" sz="4498" u="none" cap="none" strike="noStrike">
                <a:solidFill>
                  <a:srgbClr val="C00000"/>
                </a:solidFill>
                <a:latin typeface="Arimo"/>
                <a:ea typeface="Arimo"/>
                <a:cs typeface="Arimo"/>
                <a:sym typeface="Arimo"/>
              </a:rPr>
              <a:t>Not All Learning Tools Are Equally Effective</a:t>
            </a:r>
            <a:endParaRPr/>
          </a:p>
          <a:p>
            <a:pPr indent="0" lvl="0" marL="0" marR="0" rtl="0" algn="ctr">
              <a:lnSpc>
                <a:spcPct val="108003"/>
              </a:lnSpc>
              <a:spcBef>
                <a:spcPts val="0"/>
              </a:spcBef>
              <a:spcAft>
                <a:spcPts val="0"/>
              </a:spcAft>
              <a:buNone/>
            </a:pPr>
            <a:r>
              <a:rPr b="1" i="1" lang="en-US" sz="4498" u="none" cap="none" strike="noStrike">
                <a:solidFill>
                  <a:srgbClr val="000000"/>
                </a:solidFill>
                <a:latin typeface="Arimo"/>
                <a:ea typeface="Arimo"/>
                <a:cs typeface="Arimo"/>
                <a:sym typeface="Arimo"/>
              </a:rPr>
              <a:t> </a:t>
            </a:r>
            <a:r>
              <a:rPr b="0" i="1" lang="en-US" sz="4498" u="none" cap="none" strike="noStrike">
                <a:solidFill>
                  <a:srgbClr val="000000"/>
                </a:solidFill>
                <a:latin typeface="Arimo"/>
                <a:ea typeface="Arimo"/>
                <a:cs typeface="Arimo"/>
                <a:sym typeface="Arimo"/>
              </a:rPr>
              <a:t>Some tools are better than others</a:t>
            </a:r>
            <a:endParaRPr/>
          </a:p>
        </p:txBody>
      </p:sp>
      <p:sp>
        <p:nvSpPr>
          <p:cNvPr id="109" name="Google Shape;109;p3"/>
          <p:cNvSpPr txBox="1"/>
          <p:nvPr/>
        </p:nvSpPr>
        <p:spPr>
          <a:xfrm>
            <a:off x="663946" y="3863429"/>
            <a:ext cx="2531430" cy="2305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70C0"/>
                </a:solidFill>
                <a:latin typeface="Arial"/>
                <a:ea typeface="Arial"/>
                <a:cs typeface="Arial"/>
                <a:sym typeface="Arial"/>
              </a:rPr>
              <a:t>The lion is like a king, commanding respect with its powerful roar</a:t>
            </a:r>
            <a:endParaRPr/>
          </a:p>
        </p:txBody>
      </p:sp>
      <p:sp>
        <p:nvSpPr>
          <p:cNvPr id="110" name="Google Shape;110;p3"/>
          <p:cNvSpPr txBox="1"/>
          <p:nvPr/>
        </p:nvSpPr>
        <p:spPr>
          <a:xfrm>
            <a:off x="1028700" y="6933881"/>
            <a:ext cx="1488417" cy="790553"/>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5249" u="none" cap="none" strike="noStrike">
                <a:solidFill>
                  <a:srgbClr val="FF0000"/>
                </a:solidFill>
                <a:latin typeface="Arial"/>
                <a:ea typeface="Arial"/>
                <a:cs typeface="Arial"/>
                <a:sym typeface="Arial"/>
              </a:rPr>
              <a:t>Text</a:t>
            </a:r>
            <a:endParaRPr/>
          </a:p>
        </p:txBody>
      </p:sp>
      <p:sp>
        <p:nvSpPr>
          <p:cNvPr id="111" name="Google Shape;111;p3"/>
          <p:cNvSpPr txBox="1"/>
          <p:nvPr/>
        </p:nvSpPr>
        <p:spPr>
          <a:xfrm>
            <a:off x="3814113" y="6933881"/>
            <a:ext cx="1886430" cy="790553"/>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5249" u="none" cap="none" strike="noStrike">
                <a:solidFill>
                  <a:srgbClr val="FF0000"/>
                </a:solidFill>
                <a:latin typeface="Arial"/>
                <a:ea typeface="Arial"/>
                <a:cs typeface="Arial"/>
                <a:sym typeface="Arial"/>
              </a:rPr>
              <a:t>Image</a:t>
            </a:r>
            <a:endParaRPr/>
          </a:p>
        </p:txBody>
      </p:sp>
      <p:sp>
        <p:nvSpPr>
          <p:cNvPr id="112" name="Google Shape;112;p3"/>
          <p:cNvSpPr txBox="1"/>
          <p:nvPr/>
        </p:nvSpPr>
        <p:spPr>
          <a:xfrm>
            <a:off x="7257570" y="6933881"/>
            <a:ext cx="1886430" cy="790553"/>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5249" u="none" cap="none" strike="noStrike">
                <a:solidFill>
                  <a:srgbClr val="FF0000"/>
                </a:solidFill>
                <a:latin typeface="Arial"/>
                <a:ea typeface="Arial"/>
                <a:cs typeface="Arial"/>
                <a:sym typeface="Arial"/>
              </a:rPr>
              <a:t>Video</a:t>
            </a:r>
            <a:endParaRPr/>
          </a:p>
        </p:txBody>
      </p:sp>
      <p:sp>
        <p:nvSpPr>
          <p:cNvPr id="113" name="Google Shape;113;p3"/>
          <p:cNvSpPr txBox="1"/>
          <p:nvPr/>
        </p:nvSpPr>
        <p:spPr>
          <a:xfrm>
            <a:off x="12793622" y="6933881"/>
            <a:ext cx="5409836" cy="1581106"/>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5249" u="none" cap="none" strike="noStrike">
                <a:solidFill>
                  <a:srgbClr val="FF0000"/>
                </a:solidFill>
                <a:latin typeface="Arial"/>
                <a:ea typeface="Arial"/>
                <a:cs typeface="Arial"/>
                <a:sym typeface="Arial"/>
              </a:rPr>
              <a:t>Near to Real Engagement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4"/>
          <p:cNvSpPr txBox="1"/>
          <p:nvPr/>
        </p:nvSpPr>
        <p:spPr>
          <a:xfrm>
            <a:off x="2055986" y="507304"/>
            <a:ext cx="15590520" cy="1763554"/>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0" i="0" lang="en-US" sz="6600" u="none" cap="none" strike="noStrike">
                <a:solidFill>
                  <a:srgbClr val="FF0000"/>
                </a:solidFill>
                <a:latin typeface="Arial"/>
                <a:ea typeface="Arial"/>
                <a:cs typeface="Arial"/>
                <a:sym typeface="Arial"/>
              </a:rPr>
              <a:t>Introduction: Concepts and Technologies</a:t>
            </a:r>
            <a:endParaRPr/>
          </a:p>
        </p:txBody>
      </p:sp>
      <p:sp>
        <p:nvSpPr>
          <p:cNvPr id="119" name="Google Shape;119;p4"/>
          <p:cNvSpPr/>
          <p:nvPr/>
        </p:nvSpPr>
        <p:spPr>
          <a:xfrm>
            <a:off x="2492240" y="1570059"/>
            <a:ext cx="13303471" cy="5715762"/>
          </a:xfrm>
          <a:custGeom>
            <a:rect b="b" l="l" r="r" t="t"/>
            <a:pathLst>
              <a:path extrusionOk="0" h="7621016" w="17737962">
                <a:moveTo>
                  <a:pt x="0" y="0"/>
                </a:moveTo>
                <a:lnTo>
                  <a:pt x="17737962" y="0"/>
                </a:lnTo>
                <a:lnTo>
                  <a:pt x="17737962" y="7621016"/>
                </a:lnTo>
                <a:lnTo>
                  <a:pt x="0" y="7621016"/>
                </a:lnTo>
                <a:lnTo>
                  <a:pt x="0" y="0"/>
                </a:lnTo>
                <a:close/>
              </a:path>
            </a:pathLst>
          </a:custGeom>
          <a:blipFill rotWithShape="1">
            <a:blip r:embed="rId3">
              <a:alphaModFix/>
            </a:blip>
            <a:stretch>
              <a:fillRect b="0" l="0" r="0" t="0"/>
            </a:stretch>
          </a:blipFill>
          <a:ln>
            <a:noFill/>
          </a:ln>
        </p:spPr>
      </p:sp>
      <p:sp>
        <p:nvSpPr>
          <p:cNvPr id="120" name="Google Shape;120;p4"/>
          <p:cNvSpPr/>
          <p:nvPr/>
        </p:nvSpPr>
        <p:spPr>
          <a:xfrm>
            <a:off x="6943288" y="6206783"/>
            <a:ext cx="1122522" cy="1079038"/>
          </a:xfrm>
          <a:custGeom>
            <a:rect b="b" l="l" r="r" t="t"/>
            <a:pathLst>
              <a:path extrusionOk="0" h="1890940" w="2341722">
                <a:moveTo>
                  <a:pt x="0" y="0"/>
                </a:moveTo>
                <a:lnTo>
                  <a:pt x="2341722" y="0"/>
                </a:lnTo>
                <a:lnTo>
                  <a:pt x="2341722" y="1890941"/>
                </a:lnTo>
                <a:lnTo>
                  <a:pt x="0" y="1890941"/>
                </a:lnTo>
                <a:lnTo>
                  <a:pt x="0" y="0"/>
                </a:lnTo>
                <a:close/>
              </a:path>
            </a:pathLst>
          </a:custGeom>
          <a:blipFill rotWithShape="1">
            <a:blip r:embed="rId4">
              <a:alphaModFix/>
            </a:blip>
            <a:stretch>
              <a:fillRect b="0" l="0" r="0" t="0"/>
            </a:stretch>
          </a:blipFill>
          <a:ln>
            <a:noFill/>
          </a:ln>
        </p:spPr>
      </p:sp>
      <p:sp>
        <p:nvSpPr>
          <p:cNvPr id="121" name="Google Shape;121;p4"/>
          <p:cNvSpPr/>
          <p:nvPr/>
        </p:nvSpPr>
        <p:spPr>
          <a:xfrm rot="-2058444">
            <a:off x="9805445" y="6213775"/>
            <a:ext cx="1204074" cy="1232972"/>
          </a:xfrm>
          <a:custGeom>
            <a:rect b="b" l="l" r="r" t="t"/>
            <a:pathLst>
              <a:path extrusionOk="0" h="2338906" w="2394784">
                <a:moveTo>
                  <a:pt x="0" y="0"/>
                </a:moveTo>
                <a:lnTo>
                  <a:pt x="2394785" y="0"/>
                </a:lnTo>
                <a:lnTo>
                  <a:pt x="2394785" y="2338906"/>
                </a:lnTo>
                <a:lnTo>
                  <a:pt x="0" y="2338906"/>
                </a:lnTo>
                <a:lnTo>
                  <a:pt x="0" y="0"/>
                </a:lnTo>
                <a:close/>
              </a:path>
            </a:pathLst>
          </a:custGeom>
          <a:blipFill rotWithShape="1">
            <a:blip r:embed="rId5">
              <a:alphaModFix/>
            </a:blip>
            <a:stretch>
              <a:fillRect b="0" l="0" r="0" t="0"/>
            </a:stretch>
          </a:blipFill>
          <a:ln>
            <a:noFill/>
          </a:ln>
        </p:spPr>
      </p:sp>
      <p:sp>
        <p:nvSpPr>
          <p:cNvPr id="122" name="Google Shape;122;p4"/>
          <p:cNvSpPr/>
          <p:nvPr/>
        </p:nvSpPr>
        <p:spPr>
          <a:xfrm>
            <a:off x="1915971" y="6515100"/>
            <a:ext cx="3189188" cy="2896352"/>
          </a:xfrm>
          <a:custGeom>
            <a:rect b="b" l="l" r="r" t="t"/>
            <a:pathLst>
              <a:path extrusionOk="0" h="4114800" w="4246041">
                <a:moveTo>
                  <a:pt x="0" y="0"/>
                </a:moveTo>
                <a:lnTo>
                  <a:pt x="4246041" y="0"/>
                </a:lnTo>
                <a:lnTo>
                  <a:pt x="4246041" y="4114800"/>
                </a:lnTo>
                <a:lnTo>
                  <a:pt x="0" y="4114800"/>
                </a:lnTo>
                <a:lnTo>
                  <a:pt x="0" y="0"/>
                </a:lnTo>
                <a:close/>
              </a:path>
            </a:pathLst>
          </a:custGeom>
          <a:blipFill rotWithShape="1">
            <a:blip r:embed="rId6">
              <a:alphaModFix/>
            </a:blip>
            <a:stretch>
              <a:fillRect b="0" l="0" r="0" t="0"/>
            </a:stretch>
          </a:blipFill>
          <a:ln>
            <a:noFill/>
          </a:ln>
        </p:spPr>
      </p:sp>
      <p:pic>
        <p:nvPicPr>
          <p:cNvPr id="123" name="Google Shape;123;p4"/>
          <p:cNvPicPr preferRelativeResize="0"/>
          <p:nvPr/>
        </p:nvPicPr>
        <p:blipFill rotWithShape="1">
          <a:blip r:embed="rId7">
            <a:alphaModFix/>
          </a:blip>
          <a:srcRect b="0" l="0" r="0" t="0"/>
          <a:stretch/>
        </p:blipFill>
        <p:spPr>
          <a:xfrm flipH="1">
            <a:off x="6629400" y="7711842"/>
            <a:ext cx="4364785" cy="2200704"/>
          </a:xfrm>
          <a:prstGeom prst="rect">
            <a:avLst/>
          </a:prstGeom>
          <a:noFill/>
          <a:ln>
            <a:noFill/>
          </a:ln>
        </p:spPr>
      </p:pic>
      <p:pic>
        <p:nvPicPr>
          <p:cNvPr id="124" name="Google Shape;124;p4"/>
          <p:cNvPicPr preferRelativeResize="0"/>
          <p:nvPr/>
        </p:nvPicPr>
        <p:blipFill rotWithShape="1">
          <a:blip r:embed="rId8">
            <a:alphaModFix/>
          </a:blip>
          <a:srcRect b="0" l="0" r="0" t="0"/>
          <a:stretch/>
        </p:blipFill>
        <p:spPr>
          <a:xfrm>
            <a:off x="12115800" y="7581900"/>
            <a:ext cx="4697953" cy="22704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5"/>
          <p:cNvSpPr/>
          <p:nvPr/>
        </p:nvSpPr>
        <p:spPr>
          <a:xfrm>
            <a:off x="16389172" y="224532"/>
            <a:ext cx="1681172" cy="1693876"/>
          </a:xfrm>
          <a:custGeom>
            <a:rect b="b" l="l" r="r" t="t"/>
            <a:pathLst>
              <a:path extrusionOk="0" h="1693876" w="1681172">
                <a:moveTo>
                  <a:pt x="0" y="0"/>
                </a:moveTo>
                <a:lnTo>
                  <a:pt x="1681172" y="0"/>
                </a:lnTo>
                <a:lnTo>
                  <a:pt x="1681172" y="1693876"/>
                </a:lnTo>
                <a:lnTo>
                  <a:pt x="0" y="1693876"/>
                </a:lnTo>
                <a:lnTo>
                  <a:pt x="0" y="0"/>
                </a:lnTo>
                <a:close/>
              </a:path>
            </a:pathLst>
          </a:custGeom>
          <a:blipFill rotWithShape="1">
            <a:blip r:embed="rId3">
              <a:alphaModFix/>
            </a:blip>
            <a:stretch>
              <a:fillRect b="0" l="-93" r="-93" t="0"/>
            </a:stretch>
          </a:blipFill>
          <a:ln>
            <a:noFill/>
          </a:ln>
        </p:spPr>
      </p:sp>
      <p:sp>
        <p:nvSpPr>
          <p:cNvPr id="130" name="Google Shape;130;p5"/>
          <p:cNvSpPr/>
          <p:nvPr/>
        </p:nvSpPr>
        <p:spPr>
          <a:xfrm>
            <a:off x="16090967" y="7802564"/>
            <a:ext cx="2199323" cy="2267331"/>
          </a:xfrm>
          <a:custGeom>
            <a:rect b="b" l="l" r="r" t="t"/>
            <a:pathLst>
              <a:path extrusionOk="0" h="3023108" w="2932430">
                <a:moveTo>
                  <a:pt x="0" y="0"/>
                </a:moveTo>
                <a:lnTo>
                  <a:pt x="2932430" y="0"/>
                </a:lnTo>
                <a:lnTo>
                  <a:pt x="2932430" y="3023108"/>
                </a:lnTo>
                <a:lnTo>
                  <a:pt x="0" y="3023108"/>
                </a:lnTo>
                <a:lnTo>
                  <a:pt x="0" y="0"/>
                </a:lnTo>
                <a:close/>
              </a:path>
            </a:pathLst>
          </a:custGeom>
          <a:blipFill rotWithShape="1">
            <a:blip r:embed="rId4">
              <a:alphaModFix/>
            </a:blip>
            <a:stretch>
              <a:fillRect b="-28" l="0" r="0" t="-28"/>
            </a:stretch>
          </a:blipFill>
          <a:ln>
            <a:noFill/>
          </a:ln>
        </p:spPr>
      </p:sp>
      <p:sp>
        <p:nvSpPr>
          <p:cNvPr id="131" name="Google Shape;131;p5"/>
          <p:cNvSpPr/>
          <p:nvPr/>
        </p:nvSpPr>
        <p:spPr>
          <a:xfrm>
            <a:off x="125592" y="448080"/>
            <a:ext cx="1164431" cy="1640015"/>
          </a:xfrm>
          <a:custGeom>
            <a:rect b="b" l="l" r="r" t="t"/>
            <a:pathLst>
              <a:path extrusionOk="0" h="2186686" w="1552575">
                <a:moveTo>
                  <a:pt x="0" y="0"/>
                </a:moveTo>
                <a:lnTo>
                  <a:pt x="1552575" y="0"/>
                </a:lnTo>
                <a:lnTo>
                  <a:pt x="1552575" y="2186686"/>
                </a:lnTo>
                <a:lnTo>
                  <a:pt x="0" y="2186686"/>
                </a:lnTo>
                <a:lnTo>
                  <a:pt x="0" y="0"/>
                </a:lnTo>
                <a:close/>
              </a:path>
            </a:pathLst>
          </a:custGeom>
          <a:blipFill rotWithShape="1">
            <a:blip r:embed="rId5">
              <a:alphaModFix/>
            </a:blip>
            <a:stretch>
              <a:fillRect b="0" l="-98" r="-98" t="0"/>
            </a:stretch>
          </a:blipFill>
          <a:ln>
            <a:noFill/>
          </a:ln>
        </p:spPr>
      </p:sp>
      <p:sp>
        <p:nvSpPr>
          <p:cNvPr id="132" name="Google Shape;132;p5"/>
          <p:cNvSpPr/>
          <p:nvPr/>
        </p:nvSpPr>
        <p:spPr>
          <a:xfrm>
            <a:off x="125592" y="7979556"/>
            <a:ext cx="1612011" cy="2149316"/>
          </a:xfrm>
          <a:custGeom>
            <a:rect b="b" l="l" r="r" t="t"/>
            <a:pathLst>
              <a:path extrusionOk="0" h="2865755" w="2149348">
                <a:moveTo>
                  <a:pt x="0" y="0"/>
                </a:moveTo>
                <a:lnTo>
                  <a:pt x="2149348" y="0"/>
                </a:lnTo>
                <a:lnTo>
                  <a:pt x="2149348" y="2865755"/>
                </a:lnTo>
                <a:lnTo>
                  <a:pt x="0" y="2865755"/>
                </a:lnTo>
                <a:lnTo>
                  <a:pt x="0" y="0"/>
                </a:lnTo>
                <a:close/>
              </a:path>
            </a:pathLst>
          </a:custGeom>
          <a:blipFill rotWithShape="1">
            <a:blip r:embed="rId6">
              <a:alphaModFix/>
            </a:blip>
            <a:stretch>
              <a:fillRect b="0" l="0" r="0" t="0"/>
            </a:stretch>
          </a:blipFill>
          <a:ln>
            <a:noFill/>
          </a:ln>
        </p:spPr>
      </p:sp>
      <p:grpSp>
        <p:nvGrpSpPr>
          <p:cNvPr id="133" name="Google Shape;133;p5"/>
          <p:cNvGrpSpPr/>
          <p:nvPr/>
        </p:nvGrpSpPr>
        <p:grpSpPr>
          <a:xfrm>
            <a:off x="1671113" y="2721403"/>
            <a:ext cx="4207286" cy="5041387"/>
            <a:chOff x="0" y="0"/>
            <a:chExt cx="3632200" cy="4352290"/>
          </a:xfrm>
        </p:grpSpPr>
        <p:sp>
          <p:nvSpPr>
            <p:cNvPr id="134" name="Google Shape;134;p5"/>
            <p:cNvSpPr/>
            <p:nvPr/>
          </p:nvSpPr>
          <p:spPr>
            <a:xfrm>
              <a:off x="15240" y="15240"/>
              <a:ext cx="3600450" cy="4320540"/>
            </a:xfrm>
            <a:custGeom>
              <a:rect b="b" l="l" r="r" t="t"/>
              <a:pathLst>
                <a:path extrusionOk="0" h="4320540" w="3600450">
                  <a:moveTo>
                    <a:pt x="0" y="0"/>
                  </a:moveTo>
                  <a:lnTo>
                    <a:pt x="3600450" y="0"/>
                  </a:lnTo>
                  <a:lnTo>
                    <a:pt x="3600450" y="4320540"/>
                  </a:lnTo>
                  <a:lnTo>
                    <a:pt x="0" y="4320540"/>
                  </a:lnTo>
                  <a:close/>
                </a:path>
              </a:pathLst>
            </a:custGeom>
            <a:blipFill rotWithShape="1">
              <a:blip r:embed="rId7">
                <a:alphaModFix/>
              </a:blip>
              <a:stretch>
                <a:fillRect b="0" l="-56846" r="-56846" t="0"/>
              </a:stretch>
            </a:blipFill>
            <a:ln>
              <a:noFill/>
            </a:ln>
          </p:spPr>
        </p:sp>
        <p:sp>
          <p:nvSpPr>
            <p:cNvPr id="135" name="Google Shape;135;p5"/>
            <p:cNvSpPr/>
            <p:nvPr/>
          </p:nvSpPr>
          <p:spPr>
            <a:xfrm>
              <a:off x="0" y="0"/>
              <a:ext cx="3632200" cy="4352290"/>
            </a:xfrm>
            <a:custGeom>
              <a:rect b="b" l="l" r="r" t="t"/>
              <a:pathLst>
                <a:path extrusionOk="0" h="4352290" w="363220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C00000"/>
            </a:solidFill>
            <a:ln>
              <a:noFill/>
            </a:ln>
          </p:spPr>
        </p:sp>
      </p:grpSp>
      <p:grpSp>
        <p:nvGrpSpPr>
          <p:cNvPr id="136" name="Google Shape;136;p5"/>
          <p:cNvGrpSpPr/>
          <p:nvPr/>
        </p:nvGrpSpPr>
        <p:grpSpPr>
          <a:xfrm>
            <a:off x="6822117" y="2721403"/>
            <a:ext cx="4207286" cy="5041387"/>
            <a:chOff x="0" y="0"/>
            <a:chExt cx="3632200" cy="4352290"/>
          </a:xfrm>
        </p:grpSpPr>
        <p:sp>
          <p:nvSpPr>
            <p:cNvPr id="137" name="Google Shape;137;p5"/>
            <p:cNvSpPr/>
            <p:nvPr/>
          </p:nvSpPr>
          <p:spPr>
            <a:xfrm>
              <a:off x="15240" y="15240"/>
              <a:ext cx="3600450" cy="4320540"/>
            </a:xfrm>
            <a:custGeom>
              <a:rect b="b" l="l" r="r" t="t"/>
              <a:pathLst>
                <a:path extrusionOk="0" h="4320540" w="3600450">
                  <a:moveTo>
                    <a:pt x="0" y="0"/>
                  </a:moveTo>
                  <a:lnTo>
                    <a:pt x="3600450" y="0"/>
                  </a:lnTo>
                  <a:lnTo>
                    <a:pt x="3600450" y="4320540"/>
                  </a:lnTo>
                  <a:lnTo>
                    <a:pt x="0" y="4320540"/>
                  </a:lnTo>
                  <a:close/>
                </a:path>
              </a:pathLst>
            </a:custGeom>
            <a:blipFill rotWithShape="1">
              <a:blip r:embed="rId8">
                <a:alphaModFix/>
              </a:blip>
              <a:stretch>
                <a:fillRect b="0" l="-106226" r="-63417" t="0"/>
              </a:stretch>
            </a:blipFill>
            <a:ln>
              <a:noFill/>
            </a:ln>
          </p:spPr>
        </p:sp>
        <p:sp>
          <p:nvSpPr>
            <p:cNvPr id="138" name="Google Shape;138;p5"/>
            <p:cNvSpPr/>
            <p:nvPr/>
          </p:nvSpPr>
          <p:spPr>
            <a:xfrm>
              <a:off x="0" y="0"/>
              <a:ext cx="3632200" cy="4352290"/>
            </a:xfrm>
            <a:custGeom>
              <a:rect b="b" l="l" r="r" t="t"/>
              <a:pathLst>
                <a:path extrusionOk="0" h="4352290" w="363220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C00000"/>
            </a:solidFill>
            <a:ln>
              <a:noFill/>
            </a:ln>
          </p:spPr>
        </p:sp>
      </p:grpSp>
      <p:grpSp>
        <p:nvGrpSpPr>
          <p:cNvPr id="139" name="Google Shape;139;p5"/>
          <p:cNvGrpSpPr/>
          <p:nvPr/>
        </p:nvGrpSpPr>
        <p:grpSpPr>
          <a:xfrm>
            <a:off x="11973121" y="2721403"/>
            <a:ext cx="4207286" cy="5041387"/>
            <a:chOff x="0" y="0"/>
            <a:chExt cx="3632200" cy="4352290"/>
          </a:xfrm>
        </p:grpSpPr>
        <p:sp>
          <p:nvSpPr>
            <p:cNvPr id="140" name="Google Shape;140;p5"/>
            <p:cNvSpPr/>
            <p:nvPr/>
          </p:nvSpPr>
          <p:spPr>
            <a:xfrm>
              <a:off x="15240" y="15240"/>
              <a:ext cx="3600450" cy="4320540"/>
            </a:xfrm>
            <a:custGeom>
              <a:rect b="b" l="l" r="r" t="t"/>
              <a:pathLst>
                <a:path extrusionOk="0" h="4320540" w="3600450">
                  <a:moveTo>
                    <a:pt x="0" y="0"/>
                  </a:moveTo>
                  <a:lnTo>
                    <a:pt x="3600450" y="0"/>
                  </a:lnTo>
                  <a:lnTo>
                    <a:pt x="3600450" y="4320540"/>
                  </a:lnTo>
                  <a:lnTo>
                    <a:pt x="0" y="4320540"/>
                  </a:lnTo>
                  <a:close/>
                </a:path>
              </a:pathLst>
            </a:custGeom>
            <a:blipFill rotWithShape="1">
              <a:blip r:embed="rId9">
                <a:alphaModFix/>
              </a:blip>
              <a:stretch>
                <a:fillRect b="0" l="-32964" r="-32215" t="-3413"/>
              </a:stretch>
            </a:blipFill>
            <a:ln>
              <a:noFill/>
            </a:ln>
          </p:spPr>
        </p:sp>
        <p:sp>
          <p:nvSpPr>
            <p:cNvPr id="141" name="Google Shape;141;p5"/>
            <p:cNvSpPr/>
            <p:nvPr/>
          </p:nvSpPr>
          <p:spPr>
            <a:xfrm>
              <a:off x="0" y="0"/>
              <a:ext cx="3632200" cy="4352290"/>
            </a:xfrm>
            <a:custGeom>
              <a:rect b="b" l="l" r="r" t="t"/>
              <a:pathLst>
                <a:path extrusionOk="0" h="4352290" w="3632200">
                  <a:moveTo>
                    <a:pt x="3632200" y="4352290"/>
                  </a:moveTo>
                  <a:lnTo>
                    <a:pt x="0" y="4352290"/>
                  </a:lnTo>
                  <a:lnTo>
                    <a:pt x="0" y="0"/>
                  </a:lnTo>
                  <a:lnTo>
                    <a:pt x="3632200" y="0"/>
                  </a:lnTo>
                  <a:lnTo>
                    <a:pt x="3632200" y="4352290"/>
                  </a:lnTo>
                  <a:close/>
                  <a:moveTo>
                    <a:pt x="31750" y="4320540"/>
                  </a:moveTo>
                  <a:lnTo>
                    <a:pt x="3600450" y="4320540"/>
                  </a:lnTo>
                  <a:lnTo>
                    <a:pt x="3600450" y="31750"/>
                  </a:lnTo>
                  <a:lnTo>
                    <a:pt x="31750" y="31750"/>
                  </a:lnTo>
                  <a:lnTo>
                    <a:pt x="31750" y="4320540"/>
                  </a:lnTo>
                  <a:close/>
                </a:path>
              </a:pathLst>
            </a:custGeom>
            <a:solidFill>
              <a:srgbClr val="C00000"/>
            </a:solidFill>
            <a:ln>
              <a:noFill/>
            </a:ln>
          </p:spPr>
        </p:sp>
      </p:grpSp>
      <p:sp>
        <p:nvSpPr>
          <p:cNvPr id="142" name="Google Shape;142;p5"/>
          <p:cNvSpPr/>
          <p:nvPr/>
        </p:nvSpPr>
        <p:spPr>
          <a:xfrm rot="5400000">
            <a:off x="8580647" y="-2772743"/>
            <a:ext cx="1103771" cy="9884520"/>
          </a:xfrm>
          <a:custGeom>
            <a:rect b="b" l="l" r="r" t="t"/>
            <a:pathLst>
              <a:path extrusionOk="0" h="9884520" w="1103771">
                <a:moveTo>
                  <a:pt x="0" y="0"/>
                </a:moveTo>
                <a:lnTo>
                  <a:pt x="1103771" y="0"/>
                </a:lnTo>
                <a:lnTo>
                  <a:pt x="1103771" y="9884521"/>
                </a:lnTo>
                <a:lnTo>
                  <a:pt x="0" y="9884521"/>
                </a:lnTo>
                <a:lnTo>
                  <a:pt x="0" y="0"/>
                </a:lnTo>
                <a:close/>
              </a:path>
            </a:pathLst>
          </a:custGeom>
          <a:blipFill rotWithShape="1">
            <a:blip r:embed="rId10">
              <a:alphaModFix/>
            </a:blip>
            <a:stretch>
              <a:fillRect b="0" l="0" r="0" t="0"/>
            </a:stretch>
          </a:blipFill>
          <a:ln>
            <a:noFill/>
          </a:ln>
        </p:spPr>
      </p:sp>
      <p:sp>
        <p:nvSpPr>
          <p:cNvPr id="143" name="Google Shape;143;p5"/>
          <p:cNvSpPr txBox="1"/>
          <p:nvPr/>
        </p:nvSpPr>
        <p:spPr>
          <a:xfrm>
            <a:off x="2705024" y="667057"/>
            <a:ext cx="13867847" cy="761200"/>
          </a:xfrm>
          <a:prstGeom prst="rect">
            <a:avLst/>
          </a:prstGeom>
          <a:noFill/>
          <a:ln>
            <a:noFill/>
          </a:ln>
        </p:spPr>
        <p:txBody>
          <a:bodyPr anchorCtr="0" anchor="t" bIns="0" lIns="0" spcFirstLastPara="1" rIns="0" wrap="square" tIns="0">
            <a:spAutoFit/>
          </a:bodyPr>
          <a:lstStyle/>
          <a:p>
            <a:pPr indent="0" lvl="0" marL="0" marR="0" rtl="0" algn="l">
              <a:lnSpc>
                <a:spcPct val="125010"/>
              </a:lnSpc>
              <a:spcBef>
                <a:spcPts val="0"/>
              </a:spcBef>
              <a:spcAft>
                <a:spcPts val="0"/>
              </a:spcAft>
              <a:buNone/>
            </a:pPr>
            <a:r>
              <a:rPr b="1" i="0" lang="en-US" sz="4618" u="none" cap="none" strike="noStrike">
                <a:solidFill>
                  <a:srgbClr val="C00000"/>
                </a:solidFill>
                <a:latin typeface="Arimo"/>
                <a:ea typeface="Arimo"/>
                <a:cs typeface="Arimo"/>
                <a:sym typeface="Arimo"/>
              </a:rPr>
              <a:t>The Spectrum of Reality-Virtuality Continuum</a:t>
            </a:r>
            <a:endParaRPr/>
          </a:p>
        </p:txBody>
      </p:sp>
      <p:sp>
        <p:nvSpPr>
          <p:cNvPr id="144" name="Google Shape;144;p5"/>
          <p:cNvSpPr txBox="1"/>
          <p:nvPr/>
        </p:nvSpPr>
        <p:spPr>
          <a:xfrm>
            <a:off x="3043233" y="8010729"/>
            <a:ext cx="1475272" cy="580368"/>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399" u="none" cap="none" strike="noStrike">
                <a:solidFill>
                  <a:srgbClr val="C00000"/>
                </a:solidFill>
                <a:latin typeface="Arial"/>
                <a:ea typeface="Arial"/>
                <a:cs typeface="Arial"/>
                <a:sym typeface="Arial"/>
              </a:rPr>
              <a:t>Reality</a:t>
            </a:r>
            <a:endParaRPr/>
          </a:p>
        </p:txBody>
      </p:sp>
      <p:sp>
        <p:nvSpPr>
          <p:cNvPr id="145" name="Google Shape;145;p5"/>
          <p:cNvSpPr txBox="1"/>
          <p:nvPr/>
        </p:nvSpPr>
        <p:spPr>
          <a:xfrm>
            <a:off x="6911895" y="8010729"/>
            <a:ext cx="4027730" cy="580368"/>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399" u="none" cap="none" strike="noStrike">
                <a:solidFill>
                  <a:srgbClr val="C00000"/>
                </a:solidFill>
                <a:latin typeface="Arial"/>
                <a:ea typeface="Arial"/>
                <a:cs typeface="Arial"/>
                <a:sym typeface="Arial"/>
              </a:rPr>
              <a:t>Augmented Reality</a:t>
            </a:r>
            <a:endParaRPr/>
          </a:p>
        </p:txBody>
      </p:sp>
      <p:sp>
        <p:nvSpPr>
          <p:cNvPr id="146" name="Google Shape;146;p5"/>
          <p:cNvSpPr txBox="1"/>
          <p:nvPr/>
        </p:nvSpPr>
        <p:spPr>
          <a:xfrm>
            <a:off x="12571960" y="8010729"/>
            <a:ext cx="3005667" cy="580368"/>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399" u="none" cap="none" strike="noStrike">
                <a:solidFill>
                  <a:srgbClr val="C00000"/>
                </a:solidFill>
                <a:latin typeface="Arial"/>
                <a:ea typeface="Arial"/>
                <a:cs typeface="Arial"/>
                <a:sym typeface="Arial"/>
              </a:rPr>
              <a:t>Virtual Reality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6"/>
          <p:cNvSpPr/>
          <p:nvPr/>
        </p:nvSpPr>
        <p:spPr>
          <a:xfrm>
            <a:off x="16389172" y="224532"/>
            <a:ext cx="1681172" cy="1693876"/>
          </a:xfrm>
          <a:custGeom>
            <a:rect b="b" l="l" r="r" t="t"/>
            <a:pathLst>
              <a:path extrusionOk="0" h="1693876" w="1681172">
                <a:moveTo>
                  <a:pt x="0" y="0"/>
                </a:moveTo>
                <a:lnTo>
                  <a:pt x="1681172" y="0"/>
                </a:lnTo>
                <a:lnTo>
                  <a:pt x="1681172" y="1693876"/>
                </a:lnTo>
                <a:lnTo>
                  <a:pt x="0" y="1693876"/>
                </a:lnTo>
                <a:lnTo>
                  <a:pt x="0" y="0"/>
                </a:lnTo>
                <a:close/>
              </a:path>
            </a:pathLst>
          </a:custGeom>
          <a:blipFill rotWithShape="1">
            <a:blip r:embed="rId3">
              <a:alphaModFix/>
            </a:blip>
            <a:stretch>
              <a:fillRect b="0" l="-93" r="-93" t="0"/>
            </a:stretch>
          </a:blipFill>
          <a:ln>
            <a:noFill/>
          </a:ln>
        </p:spPr>
      </p:sp>
      <p:sp>
        <p:nvSpPr>
          <p:cNvPr id="152" name="Google Shape;152;p6"/>
          <p:cNvSpPr/>
          <p:nvPr/>
        </p:nvSpPr>
        <p:spPr>
          <a:xfrm>
            <a:off x="16088658" y="8019637"/>
            <a:ext cx="2199323" cy="2267331"/>
          </a:xfrm>
          <a:custGeom>
            <a:rect b="b" l="l" r="r" t="t"/>
            <a:pathLst>
              <a:path extrusionOk="0" h="3023108" w="2932430">
                <a:moveTo>
                  <a:pt x="0" y="0"/>
                </a:moveTo>
                <a:lnTo>
                  <a:pt x="2932430" y="0"/>
                </a:lnTo>
                <a:lnTo>
                  <a:pt x="2932430" y="3023108"/>
                </a:lnTo>
                <a:lnTo>
                  <a:pt x="0" y="3023108"/>
                </a:lnTo>
                <a:lnTo>
                  <a:pt x="0" y="0"/>
                </a:lnTo>
                <a:close/>
              </a:path>
            </a:pathLst>
          </a:custGeom>
          <a:blipFill rotWithShape="1">
            <a:blip r:embed="rId4">
              <a:alphaModFix/>
            </a:blip>
            <a:stretch>
              <a:fillRect b="-28" l="0" r="0" t="-28"/>
            </a:stretch>
          </a:blipFill>
          <a:ln>
            <a:noFill/>
          </a:ln>
        </p:spPr>
      </p:sp>
      <p:sp>
        <p:nvSpPr>
          <p:cNvPr id="153" name="Google Shape;153;p6"/>
          <p:cNvSpPr/>
          <p:nvPr/>
        </p:nvSpPr>
        <p:spPr>
          <a:xfrm>
            <a:off x="125592" y="448080"/>
            <a:ext cx="1164431" cy="1640015"/>
          </a:xfrm>
          <a:custGeom>
            <a:rect b="b" l="l" r="r" t="t"/>
            <a:pathLst>
              <a:path extrusionOk="0" h="2186686" w="1552575">
                <a:moveTo>
                  <a:pt x="0" y="0"/>
                </a:moveTo>
                <a:lnTo>
                  <a:pt x="1552575" y="0"/>
                </a:lnTo>
                <a:lnTo>
                  <a:pt x="1552575" y="2186686"/>
                </a:lnTo>
                <a:lnTo>
                  <a:pt x="0" y="2186686"/>
                </a:lnTo>
                <a:lnTo>
                  <a:pt x="0" y="0"/>
                </a:lnTo>
                <a:close/>
              </a:path>
            </a:pathLst>
          </a:custGeom>
          <a:blipFill rotWithShape="1">
            <a:blip r:embed="rId5">
              <a:alphaModFix/>
            </a:blip>
            <a:stretch>
              <a:fillRect b="0" l="-98" r="-98" t="0"/>
            </a:stretch>
          </a:blipFill>
          <a:ln>
            <a:noFill/>
          </a:ln>
        </p:spPr>
      </p:sp>
      <p:sp>
        <p:nvSpPr>
          <p:cNvPr id="154" name="Google Shape;154;p6"/>
          <p:cNvSpPr/>
          <p:nvPr/>
        </p:nvSpPr>
        <p:spPr>
          <a:xfrm>
            <a:off x="222707" y="8334251"/>
            <a:ext cx="1612011" cy="2149316"/>
          </a:xfrm>
          <a:custGeom>
            <a:rect b="b" l="l" r="r" t="t"/>
            <a:pathLst>
              <a:path extrusionOk="0" h="2865755" w="2149348">
                <a:moveTo>
                  <a:pt x="0" y="0"/>
                </a:moveTo>
                <a:lnTo>
                  <a:pt x="2149348" y="0"/>
                </a:lnTo>
                <a:lnTo>
                  <a:pt x="2149348" y="2865755"/>
                </a:lnTo>
                <a:lnTo>
                  <a:pt x="0" y="2865755"/>
                </a:lnTo>
                <a:lnTo>
                  <a:pt x="0" y="0"/>
                </a:lnTo>
                <a:close/>
              </a:path>
            </a:pathLst>
          </a:custGeom>
          <a:blipFill rotWithShape="1">
            <a:blip r:embed="rId6">
              <a:alphaModFix/>
            </a:blip>
            <a:stretch>
              <a:fillRect b="0" l="0" r="0" t="0"/>
            </a:stretch>
          </a:blipFill>
          <a:ln>
            <a:noFill/>
          </a:ln>
        </p:spPr>
      </p:sp>
      <p:sp>
        <p:nvSpPr>
          <p:cNvPr id="155" name="Google Shape;155;p6"/>
          <p:cNvSpPr/>
          <p:nvPr/>
        </p:nvSpPr>
        <p:spPr>
          <a:xfrm>
            <a:off x="7089497" y="3745145"/>
            <a:ext cx="4247459" cy="4274496"/>
          </a:xfrm>
          <a:custGeom>
            <a:rect b="b" l="l" r="r" t="t"/>
            <a:pathLst>
              <a:path extrusionOk="0" h="6912610" w="6868887">
                <a:moveTo>
                  <a:pt x="0" y="0"/>
                </a:moveTo>
                <a:lnTo>
                  <a:pt x="6868887" y="0"/>
                </a:lnTo>
                <a:lnTo>
                  <a:pt x="6868887" y="6912610"/>
                </a:lnTo>
                <a:lnTo>
                  <a:pt x="0" y="6912610"/>
                </a:lnTo>
                <a:lnTo>
                  <a:pt x="0" y="0"/>
                </a:lnTo>
                <a:close/>
              </a:path>
            </a:pathLst>
          </a:custGeom>
          <a:blipFill rotWithShape="1">
            <a:blip r:embed="rId7">
              <a:alphaModFix/>
            </a:blip>
            <a:stretch>
              <a:fillRect b="0" l="-59783" r="-59783" t="0"/>
            </a:stretch>
          </a:blipFill>
          <a:ln cap="sq" cmpd="sng" w="85725">
            <a:solidFill>
              <a:srgbClr val="000000"/>
            </a:solidFill>
            <a:prstDash val="solid"/>
            <a:miter lim="8000"/>
            <a:headEnd len="sm" w="sm" type="none"/>
            <a:tailEnd len="sm" w="sm" type="none"/>
          </a:ln>
        </p:spPr>
      </p:sp>
      <p:sp>
        <p:nvSpPr>
          <p:cNvPr id="156" name="Google Shape;156;p6"/>
          <p:cNvSpPr/>
          <p:nvPr/>
        </p:nvSpPr>
        <p:spPr>
          <a:xfrm>
            <a:off x="11952757" y="4096940"/>
            <a:ext cx="5583668" cy="3140829"/>
          </a:xfrm>
          <a:custGeom>
            <a:rect b="b" l="l" r="r" t="t"/>
            <a:pathLst>
              <a:path extrusionOk="0" h="6136513" w="10909300">
                <a:moveTo>
                  <a:pt x="0" y="0"/>
                </a:moveTo>
                <a:lnTo>
                  <a:pt x="10909300" y="0"/>
                </a:lnTo>
                <a:lnTo>
                  <a:pt x="10909300" y="6136513"/>
                </a:lnTo>
                <a:lnTo>
                  <a:pt x="0" y="6136513"/>
                </a:lnTo>
                <a:lnTo>
                  <a:pt x="0" y="0"/>
                </a:lnTo>
                <a:close/>
              </a:path>
            </a:pathLst>
          </a:custGeom>
          <a:blipFill rotWithShape="1">
            <a:blip r:embed="rId8">
              <a:alphaModFix/>
            </a:blip>
            <a:stretch>
              <a:fillRect b="0" l="0" r="0" t="0"/>
            </a:stretch>
          </a:blipFill>
          <a:ln cap="sq" cmpd="sng" w="133350">
            <a:solidFill>
              <a:srgbClr val="000000"/>
            </a:solidFill>
            <a:prstDash val="solid"/>
            <a:miter lim="8000"/>
            <a:headEnd len="sm" w="sm" type="none"/>
            <a:tailEnd len="sm" w="sm" type="none"/>
          </a:ln>
        </p:spPr>
      </p:sp>
      <p:sp>
        <p:nvSpPr>
          <p:cNvPr id="157" name="Google Shape;157;p6"/>
          <p:cNvSpPr/>
          <p:nvPr/>
        </p:nvSpPr>
        <p:spPr>
          <a:xfrm>
            <a:off x="222707" y="3908019"/>
            <a:ext cx="6283306" cy="3518651"/>
          </a:xfrm>
          <a:custGeom>
            <a:rect b="b" l="l" r="r" t="t"/>
            <a:pathLst>
              <a:path extrusionOk="0" h="3518651" w="6283306">
                <a:moveTo>
                  <a:pt x="0" y="0"/>
                </a:moveTo>
                <a:lnTo>
                  <a:pt x="6283306" y="0"/>
                </a:lnTo>
                <a:lnTo>
                  <a:pt x="6283306" y="3518651"/>
                </a:lnTo>
                <a:lnTo>
                  <a:pt x="0" y="3518651"/>
                </a:lnTo>
                <a:lnTo>
                  <a:pt x="0" y="0"/>
                </a:lnTo>
                <a:close/>
              </a:path>
            </a:pathLst>
          </a:custGeom>
          <a:blipFill rotWithShape="1">
            <a:blip r:embed="rId9">
              <a:alphaModFix/>
            </a:blip>
            <a:stretch>
              <a:fillRect b="0" l="0" r="0" t="0"/>
            </a:stretch>
          </a:blipFill>
          <a:ln cap="sq" cmpd="sng" w="133350">
            <a:solidFill>
              <a:srgbClr val="000000"/>
            </a:solidFill>
            <a:prstDash val="solid"/>
            <a:miter lim="8000"/>
            <a:headEnd len="sm" w="sm" type="none"/>
            <a:tailEnd len="sm" w="sm" type="none"/>
          </a:ln>
        </p:spPr>
      </p:sp>
      <p:sp>
        <p:nvSpPr>
          <p:cNvPr id="158" name="Google Shape;158;p6"/>
          <p:cNvSpPr txBox="1"/>
          <p:nvPr/>
        </p:nvSpPr>
        <p:spPr>
          <a:xfrm>
            <a:off x="2147638" y="189556"/>
            <a:ext cx="13871823" cy="177609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200" u="none" cap="none" strike="noStrike">
                <a:solidFill>
                  <a:srgbClr val="004AAD"/>
                </a:solidFill>
                <a:latin typeface="Arimo"/>
                <a:ea typeface="Arimo"/>
                <a:cs typeface="Arimo"/>
                <a:sym typeface="Arimo"/>
              </a:rPr>
              <a:t>Immersive Technologies</a:t>
            </a:r>
            <a:endParaRPr/>
          </a:p>
        </p:txBody>
      </p:sp>
      <p:sp>
        <p:nvSpPr>
          <p:cNvPr id="159" name="Google Shape;159;p6"/>
          <p:cNvSpPr txBox="1"/>
          <p:nvPr/>
        </p:nvSpPr>
        <p:spPr>
          <a:xfrm>
            <a:off x="6684771" y="2687611"/>
            <a:ext cx="4797557" cy="592386"/>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1" i="0" lang="en-US" sz="3300" u="none" cap="none" strike="noStrike">
                <a:solidFill>
                  <a:srgbClr val="C00000"/>
                </a:solidFill>
                <a:latin typeface="Arimo"/>
                <a:ea typeface="Arimo"/>
                <a:cs typeface="Arimo"/>
                <a:sym typeface="Arimo"/>
              </a:rPr>
              <a:t>AR (Augmented Reality)</a:t>
            </a:r>
            <a:endParaRPr/>
          </a:p>
        </p:txBody>
      </p:sp>
      <p:sp>
        <p:nvSpPr>
          <p:cNvPr id="160" name="Google Shape;160;p6"/>
          <p:cNvSpPr txBox="1"/>
          <p:nvPr/>
        </p:nvSpPr>
        <p:spPr>
          <a:xfrm>
            <a:off x="12514922" y="2798469"/>
            <a:ext cx="4459332" cy="681877"/>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3900" u="none" cap="none" strike="noStrike">
                <a:solidFill>
                  <a:srgbClr val="C00000"/>
                </a:solidFill>
                <a:latin typeface="Arimo"/>
                <a:ea typeface="Arimo"/>
                <a:cs typeface="Arimo"/>
                <a:sym typeface="Arimo"/>
              </a:rPr>
              <a:t>VR (Virtual Reality)</a:t>
            </a:r>
            <a:endParaRPr/>
          </a:p>
        </p:txBody>
      </p:sp>
      <p:sp>
        <p:nvSpPr>
          <p:cNvPr id="161" name="Google Shape;161;p6"/>
          <p:cNvSpPr txBox="1"/>
          <p:nvPr/>
        </p:nvSpPr>
        <p:spPr>
          <a:xfrm>
            <a:off x="1882228" y="2687611"/>
            <a:ext cx="2588397" cy="681877"/>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3900" u="none" cap="none" strike="noStrike">
                <a:solidFill>
                  <a:srgbClr val="C00000"/>
                </a:solidFill>
                <a:latin typeface="Arimo"/>
                <a:ea typeface="Arimo"/>
                <a:cs typeface="Arimo"/>
                <a:sym typeface="Arimo"/>
              </a:rPr>
              <a:t>360 Videos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7"/>
          <p:cNvSpPr/>
          <p:nvPr/>
        </p:nvSpPr>
        <p:spPr>
          <a:xfrm>
            <a:off x="5414273" y="2410116"/>
            <a:ext cx="5845264" cy="5816038"/>
          </a:xfrm>
          <a:custGeom>
            <a:rect b="b" l="l" r="r" t="t"/>
            <a:pathLst>
              <a:path extrusionOk="0" h="5816038" w="5845264">
                <a:moveTo>
                  <a:pt x="0" y="0"/>
                </a:moveTo>
                <a:lnTo>
                  <a:pt x="5845264" y="0"/>
                </a:lnTo>
                <a:lnTo>
                  <a:pt x="5845264" y="5816038"/>
                </a:lnTo>
                <a:lnTo>
                  <a:pt x="0" y="5816038"/>
                </a:lnTo>
                <a:lnTo>
                  <a:pt x="0" y="0"/>
                </a:lnTo>
                <a:close/>
              </a:path>
            </a:pathLst>
          </a:custGeom>
          <a:blipFill rotWithShape="1">
            <a:blip r:embed="rId3">
              <a:alphaModFix/>
            </a:blip>
            <a:stretch>
              <a:fillRect b="-168" l="0" r="0" t="-168"/>
            </a:stretch>
          </a:blipFill>
          <a:ln>
            <a:noFill/>
          </a:ln>
        </p:spPr>
      </p:sp>
      <p:sp>
        <p:nvSpPr>
          <p:cNvPr id="167" name="Google Shape;167;p7"/>
          <p:cNvSpPr/>
          <p:nvPr/>
        </p:nvSpPr>
        <p:spPr>
          <a:xfrm>
            <a:off x="7055480" y="4045950"/>
            <a:ext cx="2519171" cy="2519173"/>
          </a:xfrm>
          <a:custGeom>
            <a:rect b="b" l="l" r="r" t="t"/>
            <a:pathLst>
              <a:path extrusionOk="0" h="3358896" w="3358896">
                <a:moveTo>
                  <a:pt x="1679448" y="0"/>
                </a:moveTo>
                <a:cubicBezTo>
                  <a:pt x="751967" y="0"/>
                  <a:pt x="0" y="751967"/>
                  <a:pt x="0" y="1679448"/>
                </a:cubicBezTo>
                <a:cubicBezTo>
                  <a:pt x="0" y="2606929"/>
                  <a:pt x="751967" y="3358896"/>
                  <a:pt x="1679448" y="3358896"/>
                </a:cubicBezTo>
                <a:cubicBezTo>
                  <a:pt x="2606929" y="3358896"/>
                  <a:pt x="3358896" y="2606929"/>
                  <a:pt x="3358896" y="1679448"/>
                </a:cubicBezTo>
                <a:cubicBezTo>
                  <a:pt x="3358896" y="751967"/>
                  <a:pt x="2607056" y="0"/>
                  <a:pt x="1679448" y="0"/>
                </a:cubicBezTo>
                <a:close/>
              </a:path>
            </a:pathLst>
          </a:custGeom>
          <a:blipFill rotWithShape="1">
            <a:blip r:embed="rId4">
              <a:alphaModFix/>
            </a:blip>
            <a:stretch>
              <a:fillRect b="0" l="-16750" r="-1674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7"/>
          <p:cNvSpPr txBox="1"/>
          <p:nvPr/>
        </p:nvSpPr>
        <p:spPr>
          <a:xfrm>
            <a:off x="4456205" y="566673"/>
            <a:ext cx="9420832" cy="966681"/>
          </a:xfrm>
          <a:prstGeom prst="rect">
            <a:avLst/>
          </a:prstGeom>
          <a:noFill/>
          <a:ln>
            <a:noFill/>
          </a:ln>
        </p:spPr>
        <p:txBody>
          <a:bodyPr anchorCtr="0" anchor="t" bIns="0" lIns="0" spcFirstLastPara="1" rIns="0" wrap="square" tIns="0">
            <a:spAutoFit/>
          </a:bodyPr>
          <a:lstStyle/>
          <a:p>
            <a:pPr indent="0" lvl="0" marL="0" marR="0" rtl="0" algn="ctr">
              <a:lnSpc>
                <a:spcPct val="131005"/>
              </a:lnSpc>
              <a:spcBef>
                <a:spcPts val="0"/>
              </a:spcBef>
              <a:spcAft>
                <a:spcPts val="0"/>
              </a:spcAft>
              <a:buNone/>
            </a:pPr>
            <a:r>
              <a:rPr b="1" i="0" lang="en-US" sz="5799" u="none" cap="none" strike="noStrike">
                <a:solidFill>
                  <a:srgbClr val="004AAD"/>
                </a:solidFill>
                <a:latin typeface="Arimo"/>
                <a:ea typeface="Arimo"/>
                <a:cs typeface="Arimo"/>
                <a:sym typeface="Arimo"/>
              </a:rPr>
              <a:t>ELEMENTS OF REALITY</a:t>
            </a:r>
            <a:endParaRPr/>
          </a:p>
        </p:txBody>
      </p:sp>
      <p:sp>
        <p:nvSpPr>
          <p:cNvPr id="169" name="Google Shape;169;p7"/>
          <p:cNvSpPr txBox="1"/>
          <p:nvPr/>
        </p:nvSpPr>
        <p:spPr>
          <a:xfrm>
            <a:off x="11503759" y="6714029"/>
            <a:ext cx="4703884" cy="480273"/>
          </a:xfrm>
          <a:prstGeom prst="rect">
            <a:avLst/>
          </a:prstGeom>
          <a:noFill/>
          <a:ln>
            <a:noFill/>
          </a:ln>
        </p:spPr>
        <p:txBody>
          <a:bodyPr anchorCtr="0" anchor="t" bIns="0" lIns="0" spcFirstLastPara="1" rIns="0" wrap="square" tIns="0">
            <a:spAutoFit/>
          </a:bodyPr>
          <a:lstStyle/>
          <a:p>
            <a:pPr indent="0" lvl="0" marL="0" marR="0" rtl="0" algn="l">
              <a:lnSpc>
                <a:spcPct val="150075"/>
              </a:lnSpc>
              <a:spcBef>
                <a:spcPts val="0"/>
              </a:spcBef>
              <a:spcAft>
                <a:spcPts val="0"/>
              </a:spcAft>
              <a:buNone/>
            </a:pPr>
            <a:r>
              <a:rPr b="1" i="0" lang="en-US" sz="1999" u="none" cap="none" strike="noStrike">
                <a:solidFill>
                  <a:srgbClr val="FF5757"/>
                </a:solidFill>
                <a:latin typeface="Arimo"/>
                <a:ea typeface="Arimo"/>
                <a:cs typeface="Arimo"/>
                <a:sym typeface="Arimo"/>
              </a:rPr>
              <a:t>Perspective</a:t>
            </a:r>
            <a:endParaRPr/>
          </a:p>
        </p:txBody>
      </p:sp>
      <p:sp>
        <p:nvSpPr>
          <p:cNvPr id="170" name="Google Shape;170;p7"/>
          <p:cNvSpPr txBox="1"/>
          <p:nvPr/>
        </p:nvSpPr>
        <p:spPr>
          <a:xfrm>
            <a:off x="10985598" y="2942946"/>
            <a:ext cx="4703884" cy="51912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191919"/>
                </a:solidFill>
                <a:latin typeface="Arimo"/>
                <a:ea typeface="Arimo"/>
                <a:cs typeface="Arimo"/>
                <a:sym typeface="Arimo"/>
              </a:rPr>
              <a:t>Element  5</a:t>
            </a:r>
            <a:endParaRPr/>
          </a:p>
        </p:txBody>
      </p:sp>
      <p:sp>
        <p:nvSpPr>
          <p:cNvPr id="171" name="Google Shape;171;p7"/>
          <p:cNvSpPr txBox="1"/>
          <p:nvPr/>
        </p:nvSpPr>
        <p:spPr>
          <a:xfrm>
            <a:off x="11044944" y="3397020"/>
            <a:ext cx="5489331" cy="864993"/>
          </a:xfrm>
          <a:prstGeom prst="rect">
            <a:avLst/>
          </a:prstGeom>
          <a:noFill/>
          <a:ln>
            <a:noFill/>
          </a:ln>
        </p:spPr>
        <p:txBody>
          <a:bodyPr anchorCtr="0" anchor="t" bIns="0" lIns="0" spcFirstLastPara="1" rIns="0" wrap="square" tIns="0">
            <a:spAutoFit/>
          </a:bodyPr>
          <a:lstStyle/>
          <a:p>
            <a:pPr indent="0" lvl="0" marL="0" marR="0" rtl="0" algn="l">
              <a:lnSpc>
                <a:spcPct val="150075"/>
              </a:lnSpc>
              <a:spcBef>
                <a:spcPts val="0"/>
              </a:spcBef>
              <a:spcAft>
                <a:spcPts val="0"/>
              </a:spcAft>
              <a:buNone/>
            </a:pPr>
            <a:r>
              <a:rPr b="1" i="0" lang="en-US" sz="1999" u="none" cap="none" strike="noStrike">
                <a:solidFill>
                  <a:srgbClr val="004AAD"/>
                </a:solidFill>
                <a:latin typeface="Arimo"/>
                <a:ea typeface="Arimo"/>
                <a:cs typeface="Arimo"/>
                <a:sym typeface="Arimo"/>
              </a:rPr>
              <a:t>Interactivity</a:t>
            </a:r>
            <a:endParaRPr/>
          </a:p>
          <a:p>
            <a:pPr indent="0" lvl="0" marL="0" marR="0" rtl="0" algn="l">
              <a:lnSpc>
                <a:spcPct val="150075"/>
              </a:lnSpc>
              <a:spcBef>
                <a:spcPts val="0"/>
              </a:spcBef>
              <a:spcAft>
                <a:spcPts val="0"/>
              </a:spcAft>
              <a:buNone/>
            </a:pPr>
            <a:r>
              <a:t/>
            </a:r>
            <a:endParaRPr b="1" i="0" sz="1999" u="none" cap="none" strike="noStrike">
              <a:solidFill>
                <a:srgbClr val="004AAD"/>
              </a:solidFill>
              <a:latin typeface="Arimo"/>
              <a:ea typeface="Arimo"/>
              <a:cs typeface="Arimo"/>
              <a:sym typeface="Arimo"/>
            </a:endParaRPr>
          </a:p>
        </p:txBody>
      </p:sp>
      <p:sp>
        <p:nvSpPr>
          <p:cNvPr id="172" name="Google Shape;172;p7"/>
          <p:cNvSpPr txBox="1"/>
          <p:nvPr/>
        </p:nvSpPr>
        <p:spPr>
          <a:xfrm>
            <a:off x="11473279" y="6103577"/>
            <a:ext cx="5489331" cy="519123"/>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191919"/>
                </a:solidFill>
                <a:latin typeface="Arimo"/>
                <a:ea typeface="Arimo"/>
                <a:cs typeface="Arimo"/>
                <a:sym typeface="Arimo"/>
              </a:rPr>
              <a:t>Element 4</a:t>
            </a:r>
            <a:endParaRPr/>
          </a:p>
        </p:txBody>
      </p:sp>
      <p:sp>
        <p:nvSpPr>
          <p:cNvPr id="173" name="Google Shape;173;p7"/>
          <p:cNvSpPr txBox="1"/>
          <p:nvPr/>
        </p:nvSpPr>
        <p:spPr>
          <a:xfrm>
            <a:off x="3810000" y="8979692"/>
            <a:ext cx="5522526" cy="480273"/>
          </a:xfrm>
          <a:prstGeom prst="rect">
            <a:avLst/>
          </a:prstGeom>
          <a:noFill/>
          <a:ln>
            <a:noFill/>
          </a:ln>
        </p:spPr>
        <p:txBody>
          <a:bodyPr anchorCtr="0" anchor="t" bIns="0" lIns="0" spcFirstLastPara="1" rIns="0" wrap="square" tIns="0">
            <a:spAutoFit/>
          </a:bodyPr>
          <a:lstStyle/>
          <a:p>
            <a:pPr indent="0" lvl="0" marL="0" marR="0" rtl="0" algn="r">
              <a:lnSpc>
                <a:spcPct val="150075"/>
              </a:lnSpc>
              <a:spcBef>
                <a:spcPts val="0"/>
              </a:spcBef>
              <a:spcAft>
                <a:spcPts val="0"/>
              </a:spcAft>
              <a:buNone/>
            </a:pPr>
            <a:r>
              <a:rPr b="1" i="0" lang="en-US" sz="1999" u="none" cap="none" strike="noStrike">
                <a:solidFill>
                  <a:srgbClr val="FF66C4"/>
                </a:solidFill>
                <a:latin typeface="Arimo"/>
                <a:ea typeface="Arimo"/>
                <a:cs typeface="Arimo"/>
                <a:sym typeface="Arimo"/>
              </a:rPr>
              <a:t>Sensory Feedback </a:t>
            </a:r>
            <a:endParaRPr/>
          </a:p>
        </p:txBody>
      </p:sp>
      <p:sp>
        <p:nvSpPr>
          <p:cNvPr id="174" name="Google Shape;174;p7"/>
          <p:cNvSpPr txBox="1"/>
          <p:nvPr/>
        </p:nvSpPr>
        <p:spPr>
          <a:xfrm>
            <a:off x="3352800" y="8429498"/>
            <a:ext cx="5522526" cy="519123"/>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1" i="0" lang="en-US" sz="2499" u="none" cap="none" strike="noStrike">
                <a:solidFill>
                  <a:srgbClr val="191919"/>
                </a:solidFill>
                <a:latin typeface="Arimo"/>
                <a:ea typeface="Arimo"/>
                <a:cs typeface="Arimo"/>
                <a:sym typeface="Arimo"/>
              </a:rPr>
              <a:t>Element  3</a:t>
            </a:r>
            <a:endParaRPr/>
          </a:p>
        </p:txBody>
      </p:sp>
      <p:sp>
        <p:nvSpPr>
          <p:cNvPr id="175" name="Google Shape;175;p7"/>
          <p:cNvSpPr txBox="1"/>
          <p:nvPr/>
        </p:nvSpPr>
        <p:spPr>
          <a:xfrm>
            <a:off x="-70471" y="6284444"/>
            <a:ext cx="5102469" cy="480273"/>
          </a:xfrm>
          <a:prstGeom prst="rect">
            <a:avLst/>
          </a:prstGeom>
          <a:noFill/>
          <a:ln>
            <a:noFill/>
          </a:ln>
        </p:spPr>
        <p:txBody>
          <a:bodyPr anchorCtr="0" anchor="t" bIns="0" lIns="0" spcFirstLastPara="1" rIns="0" wrap="square" tIns="0">
            <a:spAutoFit/>
          </a:bodyPr>
          <a:lstStyle/>
          <a:p>
            <a:pPr indent="0" lvl="0" marL="0" marR="0" rtl="0" algn="r">
              <a:lnSpc>
                <a:spcPct val="150075"/>
              </a:lnSpc>
              <a:spcBef>
                <a:spcPts val="0"/>
              </a:spcBef>
              <a:spcAft>
                <a:spcPts val="0"/>
              </a:spcAft>
              <a:buNone/>
            </a:pPr>
            <a:r>
              <a:rPr b="1" i="0" lang="en-US" sz="1999" u="none" cap="none" strike="noStrike">
                <a:solidFill>
                  <a:srgbClr val="5271FF"/>
                </a:solidFill>
                <a:latin typeface="Arimo"/>
                <a:ea typeface="Arimo"/>
                <a:cs typeface="Arimo"/>
                <a:sym typeface="Arimo"/>
              </a:rPr>
              <a:t>Virtual Presence</a:t>
            </a:r>
            <a:endParaRPr/>
          </a:p>
        </p:txBody>
      </p:sp>
      <p:sp>
        <p:nvSpPr>
          <p:cNvPr id="176" name="Google Shape;176;p7"/>
          <p:cNvSpPr txBox="1"/>
          <p:nvPr/>
        </p:nvSpPr>
        <p:spPr>
          <a:xfrm>
            <a:off x="-432182" y="5716444"/>
            <a:ext cx="5102469" cy="519123"/>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1" i="0" lang="en-US" sz="2499" u="none" cap="none" strike="noStrike">
                <a:solidFill>
                  <a:srgbClr val="191919"/>
                </a:solidFill>
                <a:latin typeface="Arimo"/>
                <a:ea typeface="Arimo"/>
                <a:cs typeface="Arimo"/>
                <a:sym typeface="Arimo"/>
              </a:rPr>
              <a:t>Element  2</a:t>
            </a:r>
            <a:endParaRPr/>
          </a:p>
        </p:txBody>
      </p:sp>
      <p:sp>
        <p:nvSpPr>
          <p:cNvPr id="177" name="Google Shape;177;p7"/>
          <p:cNvSpPr txBox="1"/>
          <p:nvPr/>
        </p:nvSpPr>
        <p:spPr>
          <a:xfrm>
            <a:off x="-330111" y="2875847"/>
            <a:ext cx="5689701" cy="480273"/>
          </a:xfrm>
          <a:prstGeom prst="rect">
            <a:avLst/>
          </a:prstGeom>
          <a:noFill/>
          <a:ln>
            <a:noFill/>
          </a:ln>
        </p:spPr>
        <p:txBody>
          <a:bodyPr anchorCtr="0" anchor="t" bIns="0" lIns="0" spcFirstLastPara="1" rIns="0" wrap="square" tIns="0">
            <a:spAutoFit/>
          </a:bodyPr>
          <a:lstStyle/>
          <a:p>
            <a:pPr indent="0" lvl="0" marL="0" marR="0" rtl="0" algn="r">
              <a:lnSpc>
                <a:spcPct val="150075"/>
              </a:lnSpc>
              <a:spcBef>
                <a:spcPts val="0"/>
              </a:spcBef>
              <a:spcAft>
                <a:spcPts val="0"/>
              </a:spcAft>
              <a:buNone/>
            </a:pPr>
            <a:r>
              <a:rPr b="1" i="0" lang="en-US" sz="1999" u="none" cap="none" strike="noStrike">
                <a:solidFill>
                  <a:srgbClr val="FF3131"/>
                </a:solidFill>
                <a:latin typeface="Arimo"/>
                <a:ea typeface="Arimo"/>
                <a:cs typeface="Arimo"/>
                <a:sym typeface="Arimo"/>
              </a:rPr>
              <a:t>The Virtual Environment</a:t>
            </a:r>
            <a:endParaRPr/>
          </a:p>
        </p:txBody>
      </p:sp>
      <p:sp>
        <p:nvSpPr>
          <p:cNvPr id="178" name="Google Shape;178;p7"/>
          <p:cNvSpPr txBox="1"/>
          <p:nvPr/>
        </p:nvSpPr>
        <p:spPr>
          <a:xfrm>
            <a:off x="-1029574" y="2410116"/>
            <a:ext cx="5689701" cy="519123"/>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1" i="0" lang="en-US" sz="2499" u="none" cap="none" strike="noStrike">
                <a:solidFill>
                  <a:srgbClr val="191919"/>
                </a:solidFill>
                <a:latin typeface="Arimo"/>
                <a:ea typeface="Arimo"/>
                <a:cs typeface="Arimo"/>
                <a:sym typeface="Arimo"/>
              </a:rPr>
              <a:t>Element 1</a:t>
            </a:r>
            <a:endParaRPr/>
          </a:p>
        </p:txBody>
      </p:sp>
      <p:sp>
        <p:nvSpPr>
          <p:cNvPr id="179" name="Google Shape;179;p7"/>
          <p:cNvSpPr txBox="1"/>
          <p:nvPr/>
        </p:nvSpPr>
        <p:spPr>
          <a:xfrm>
            <a:off x="6381331" y="3308747"/>
            <a:ext cx="1118702" cy="466692"/>
          </a:xfrm>
          <a:prstGeom prst="rect">
            <a:avLst/>
          </a:prstGeom>
          <a:noFill/>
          <a:ln>
            <a:noFill/>
          </a:ln>
        </p:spPr>
        <p:txBody>
          <a:bodyPr anchorCtr="0" anchor="t" bIns="0" lIns="0" spcFirstLastPara="1" rIns="0" wrap="square" tIns="0">
            <a:spAutoFit/>
          </a:bodyPr>
          <a:lstStyle/>
          <a:p>
            <a:pPr indent="0" lvl="0" marL="0" marR="0" rtl="0" algn="ctr">
              <a:lnSpc>
                <a:spcPct val="129051"/>
              </a:lnSpc>
              <a:spcBef>
                <a:spcPts val="0"/>
              </a:spcBef>
              <a:spcAft>
                <a:spcPts val="0"/>
              </a:spcAft>
              <a:buNone/>
            </a:pPr>
            <a:r>
              <a:rPr b="1" i="0" lang="en-US" sz="2499" u="none" cap="none" strike="noStrike">
                <a:solidFill>
                  <a:srgbClr val="FFFFFF"/>
                </a:solidFill>
                <a:latin typeface="Arimo"/>
                <a:ea typeface="Arimo"/>
                <a:cs typeface="Arimo"/>
                <a:sym typeface="Arimo"/>
              </a:rPr>
              <a:t>01</a:t>
            </a:r>
            <a:endParaRPr/>
          </a:p>
        </p:txBody>
      </p:sp>
      <p:sp>
        <p:nvSpPr>
          <p:cNvPr id="180" name="Google Shape;180;p7"/>
          <p:cNvSpPr txBox="1"/>
          <p:nvPr/>
        </p:nvSpPr>
        <p:spPr>
          <a:xfrm>
            <a:off x="9452107" y="6051098"/>
            <a:ext cx="1118701" cy="466692"/>
          </a:xfrm>
          <a:prstGeom prst="rect">
            <a:avLst/>
          </a:prstGeom>
          <a:noFill/>
          <a:ln>
            <a:noFill/>
          </a:ln>
        </p:spPr>
        <p:txBody>
          <a:bodyPr anchorCtr="0" anchor="t" bIns="0" lIns="0" spcFirstLastPara="1" rIns="0" wrap="square" tIns="0">
            <a:spAutoFit/>
          </a:bodyPr>
          <a:lstStyle/>
          <a:p>
            <a:pPr indent="0" lvl="0" marL="0" marR="0" rtl="0" algn="ctr">
              <a:lnSpc>
                <a:spcPct val="129051"/>
              </a:lnSpc>
              <a:spcBef>
                <a:spcPts val="0"/>
              </a:spcBef>
              <a:spcAft>
                <a:spcPts val="0"/>
              </a:spcAft>
              <a:buNone/>
            </a:pPr>
            <a:r>
              <a:rPr b="1" i="0" lang="en-US" sz="2499" u="none" cap="none" strike="noStrike">
                <a:solidFill>
                  <a:srgbClr val="FFFFFF"/>
                </a:solidFill>
                <a:latin typeface="Arimo"/>
                <a:ea typeface="Arimo"/>
                <a:cs typeface="Arimo"/>
                <a:sym typeface="Arimo"/>
              </a:rPr>
              <a:t>04</a:t>
            </a:r>
            <a:endParaRPr/>
          </a:p>
        </p:txBody>
      </p:sp>
      <p:sp>
        <p:nvSpPr>
          <p:cNvPr id="181" name="Google Shape;181;p7"/>
          <p:cNvSpPr txBox="1"/>
          <p:nvPr/>
        </p:nvSpPr>
        <p:spPr>
          <a:xfrm>
            <a:off x="5723036" y="5375852"/>
            <a:ext cx="1118702" cy="466692"/>
          </a:xfrm>
          <a:prstGeom prst="rect">
            <a:avLst/>
          </a:prstGeom>
          <a:noFill/>
          <a:ln>
            <a:noFill/>
          </a:ln>
        </p:spPr>
        <p:txBody>
          <a:bodyPr anchorCtr="0" anchor="t" bIns="0" lIns="0" spcFirstLastPara="1" rIns="0" wrap="square" tIns="0">
            <a:spAutoFit/>
          </a:bodyPr>
          <a:lstStyle/>
          <a:p>
            <a:pPr indent="0" lvl="0" marL="0" marR="0" rtl="0" algn="ctr">
              <a:lnSpc>
                <a:spcPct val="129051"/>
              </a:lnSpc>
              <a:spcBef>
                <a:spcPts val="0"/>
              </a:spcBef>
              <a:spcAft>
                <a:spcPts val="0"/>
              </a:spcAft>
              <a:buNone/>
            </a:pPr>
            <a:r>
              <a:rPr b="1" i="0" lang="en-US" sz="2499" u="none" cap="none" strike="noStrike">
                <a:solidFill>
                  <a:srgbClr val="FFFFFF"/>
                </a:solidFill>
                <a:latin typeface="Arimo"/>
                <a:ea typeface="Arimo"/>
                <a:cs typeface="Arimo"/>
                <a:sym typeface="Arimo"/>
              </a:rPr>
              <a:t>02</a:t>
            </a:r>
            <a:endParaRPr/>
          </a:p>
        </p:txBody>
      </p:sp>
      <p:sp>
        <p:nvSpPr>
          <p:cNvPr id="182" name="Google Shape;182;p7"/>
          <p:cNvSpPr txBox="1"/>
          <p:nvPr/>
        </p:nvSpPr>
        <p:spPr>
          <a:xfrm>
            <a:off x="7472885" y="7123350"/>
            <a:ext cx="1118701" cy="466692"/>
          </a:xfrm>
          <a:prstGeom prst="rect">
            <a:avLst/>
          </a:prstGeom>
          <a:noFill/>
          <a:ln>
            <a:noFill/>
          </a:ln>
        </p:spPr>
        <p:txBody>
          <a:bodyPr anchorCtr="0" anchor="t" bIns="0" lIns="0" spcFirstLastPara="1" rIns="0" wrap="square" tIns="0">
            <a:spAutoFit/>
          </a:bodyPr>
          <a:lstStyle/>
          <a:p>
            <a:pPr indent="0" lvl="0" marL="0" marR="0" rtl="0" algn="ctr">
              <a:lnSpc>
                <a:spcPct val="129051"/>
              </a:lnSpc>
              <a:spcBef>
                <a:spcPts val="0"/>
              </a:spcBef>
              <a:spcAft>
                <a:spcPts val="0"/>
              </a:spcAft>
              <a:buNone/>
            </a:pPr>
            <a:r>
              <a:rPr b="1" i="0" lang="en-US" sz="2499" u="none" cap="none" strike="noStrike">
                <a:solidFill>
                  <a:srgbClr val="FFFFFF"/>
                </a:solidFill>
                <a:latin typeface="Arimo"/>
                <a:ea typeface="Arimo"/>
                <a:cs typeface="Arimo"/>
                <a:sym typeface="Arimo"/>
              </a:rPr>
              <a:t>03</a:t>
            </a:r>
            <a:endParaRPr/>
          </a:p>
        </p:txBody>
      </p:sp>
      <p:sp>
        <p:nvSpPr>
          <p:cNvPr id="183" name="Google Shape;183;p7"/>
          <p:cNvSpPr txBox="1"/>
          <p:nvPr/>
        </p:nvSpPr>
        <p:spPr>
          <a:xfrm>
            <a:off x="10426248" y="6727610"/>
            <a:ext cx="1118701" cy="466692"/>
          </a:xfrm>
          <a:prstGeom prst="rect">
            <a:avLst/>
          </a:prstGeom>
          <a:noFill/>
          <a:ln>
            <a:noFill/>
          </a:ln>
        </p:spPr>
        <p:txBody>
          <a:bodyPr anchorCtr="0" anchor="t" bIns="0" lIns="0" spcFirstLastPara="1" rIns="0" wrap="square" tIns="0">
            <a:spAutoFit/>
          </a:bodyPr>
          <a:lstStyle/>
          <a:p>
            <a:pPr indent="0" lvl="0" marL="0" marR="0" rtl="0" algn="ctr">
              <a:lnSpc>
                <a:spcPct val="129051"/>
              </a:lnSpc>
              <a:spcBef>
                <a:spcPts val="0"/>
              </a:spcBef>
              <a:spcAft>
                <a:spcPts val="0"/>
              </a:spcAft>
              <a:buNone/>
            </a:pPr>
            <a:r>
              <a:rPr b="1" i="0" lang="en-US" sz="2499" u="none" cap="none" strike="noStrike">
                <a:solidFill>
                  <a:srgbClr val="FFFFFF"/>
                </a:solidFill>
                <a:latin typeface="Arimo"/>
                <a:ea typeface="Arimo"/>
                <a:cs typeface="Arimo"/>
                <a:sym typeface="Arimo"/>
              </a:rPr>
              <a:t>05</a:t>
            </a:r>
            <a:endParaRPr/>
          </a:p>
        </p:txBody>
      </p:sp>
      <p:sp>
        <p:nvSpPr>
          <p:cNvPr id="184" name="Google Shape;184;p7"/>
          <p:cNvSpPr txBox="1"/>
          <p:nvPr/>
        </p:nvSpPr>
        <p:spPr>
          <a:xfrm>
            <a:off x="9254394" y="3767414"/>
            <a:ext cx="1118701" cy="380745"/>
          </a:xfrm>
          <a:prstGeom prst="rect">
            <a:avLst/>
          </a:prstGeom>
          <a:noFill/>
          <a:ln>
            <a:noFill/>
          </a:ln>
        </p:spPr>
        <p:txBody>
          <a:bodyPr anchorCtr="0" anchor="t" bIns="0" lIns="0" spcFirstLastPara="1" rIns="0" wrap="square" tIns="0">
            <a:spAutoFit/>
          </a:bodyPr>
          <a:lstStyle/>
          <a:p>
            <a:pPr indent="0" lvl="0" marL="0" marR="0" rtl="0" algn="ctr">
              <a:lnSpc>
                <a:spcPct val="129051"/>
              </a:lnSpc>
              <a:spcBef>
                <a:spcPts val="0"/>
              </a:spcBef>
              <a:spcAft>
                <a:spcPts val="0"/>
              </a:spcAft>
              <a:buNone/>
            </a:pPr>
            <a:r>
              <a:rPr b="1" i="0" lang="en-US" sz="2499" u="none" cap="none" strike="noStrike">
                <a:solidFill>
                  <a:srgbClr val="FFFFFF"/>
                </a:solidFill>
                <a:latin typeface="Arimo"/>
                <a:ea typeface="Arimo"/>
                <a:cs typeface="Arimo"/>
                <a:sym typeface="Arimo"/>
              </a:rPr>
              <a:t>05</a:t>
            </a:r>
            <a:endParaRPr/>
          </a:p>
        </p:txBody>
      </p:sp>
      <p:pic>
        <p:nvPicPr>
          <p:cNvPr descr="Robotics | Free Full-Text | A Perspective Review on Integrating VR/AR ..." id="185" name="Google Shape;185;p7"/>
          <p:cNvPicPr preferRelativeResize="0"/>
          <p:nvPr/>
        </p:nvPicPr>
        <p:blipFill rotWithShape="1">
          <a:blip r:embed="rId5">
            <a:alphaModFix/>
          </a:blip>
          <a:srcRect b="0" l="0" r="0" t="0"/>
          <a:stretch/>
        </p:blipFill>
        <p:spPr>
          <a:xfrm>
            <a:off x="3554846" y="7990932"/>
            <a:ext cx="3346862" cy="2070857"/>
          </a:xfrm>
          <a:prstGeom prst="rect">
            <a:avLst/>
          </a:prstGeom>
          <a:noFill/>
          <a:ln>
            <a:noFill/>
          </a:ln>
        </p:spPr>
      </p:pic>
      <p:pic>
        <p:nvPicPr>
          <p:cNvPr descr="Image result for virtual presence in virtual reality" id="186" name="Google Shape;186;p7"/>
          <p:cNvPicPr preferRelativeResize="0"/>
          <p:nvPr/>
        </p:nvPicPr>
        <p:blipFill rotWithShape="1">
          <a:blip r:embed="rId6">
            <a:alphaModFix/>
          </a:blip>
          <a:srcRect b="0" l="0" r="0" t="0"/>
          <a:stretch/>
        </p:blipFill>
        <p:spPr>
          <a:xfrm>
            <a:off x="907239" y="5505771"/>
            <a:ext cx="1816074" cy="1440059"/>
          </a:xfrm>
          <a:prstGeom prst="rect">
            <a:avLst/>
          </a:prstGeom>
          <a:noFill/>
          <a:ln>
            <a:noFill/>
          </a:ln>
        </p:spPr>
      </p:pic>
      <p:pic>
        <p:nvPicPr>
          <p:cNvPr descr="Image result for virtual environment lab" id="187" name="Google Shape;187;p7"/>
          <p:cNvPicPr preferRelativeResize="0"/>
          <p:nvPr/>
        </p:nvPicPr>
        <p:blipFill rotWithShape="1">
          <a:blip r:embed="rId7">
            <a:alphaModFix/>
          </a:blip>
          <a:srcRect b="0" l="0" r="0" t="0"/>
          <a:stretch/>
        </p:blipFill>
        <p:spPr>
          <a:xfrm>
            <a:off x="2414306" y="3322160"/>
            <a:ext cx="2627974" cy="1640746"/>
          </a:xfrm>
          <a:prstGeom prst="rect">
            <a:avLst/>
          </a:prstGeom>
          <a:noFill/>
          <a:ln>
            <a:noFill/>
          </a:ln>
        </p:spPr>
      </p:pic>
      <p:sp>
        <p:nvSpPr>
          <p:cNvPr descr="Image result for Virtual Reality as Bd Perspective as Point Wise" id="188" name="Google Shape;188;p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mage result for Virtual Reality as Bd Perspective as Point Wise" id="189" name="Google Shape;189;p7"/>
          <p:cNvPicPr preferRelativeResize="0"/>
          <p:nvPr/>
        </p:nvPicPr>
        <p:blipFill rotWithShape="1">
          <a:blip r:embed="rId8">
            <a:alphaModFix/>
          </a:blip>
          <a:srcRect b="0" l="0" r="0" t="0"/>
          <a:stretch/>
        </p:blipFill>
        <p:spPr>
          <a:xfrm>
            <a:off x="13522868" y="5824236"/>
            <a:ext cx="3067050" cy="1714500"/>
          </a:xfrm>
          <a:prstGeom prst="rect">
            <a:avLst/>
          </a:prstGeom>
          <a:noFill/>
          <a:ln>
            <a:noFill/>
          </a:ln>
        </p:spPr>
      </p:pic>
      <p:pic>
        <p:nvPicPr>
          <p:cNvPr id="190" name="Google Shape;190;p7"/>
          <p:cNvPicPr preferRelativeResize="0"/>
          <p:nvPr/>
        </p:nvPicPr>
        <p:blipFill rotWithShape="1">
          <a:blip r:embed="rId9">
            <a:alphaModFix/>
          </a:blip>
          <a:srcRect b="0" l="0" r="0" t="0"/>
          <a:stretch/>
        </p:blipFill>
        <p:spPr>
          <a:xfrm>
            <a:off x="12900744" y="2674904"/>
            <a:ext cx="2895155" cy="17343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8"/>
          <p:cNvSpPr/>
          <p:nvPr/>
        </p:nvSpPr>
        <p:spPr>
          <a:xfrm>
            <a:off x="15935350" y="1945707"/>
            <a:ext cx="2352631" cy="6927030"/>
          </a:xfrm>
          <a:custGeom>
            <a:rect b="b" l="l" r="r" t="t"/>
            <a:pathLst>
              <a:path extrusionOk="0" h="9236041" w="3689032">
                <a:moveTo>
                  <a:pt x="0" y="0"/>
                </a:moveTo>
                <a:lnTo>
                  <a:pt x="3689032" y="0"/>
                </a:lnTo>
                <a:lnTo>
                  <a:pt x="3689032" y="9236041"/>
                </a:lnTo>
                <a:lnTo>
                  <a:pt x="0" y="9236041"/>
                </a:lnTo>
                <a:lnTo>
                  <a:pt x="0" y="0"/>
                </a:lnTo>
                <a:close/>
              </a:path>
            </a:pathLst>
          </a:custGeom>
          <a:blipFill rotWithShape="1">
            <a:blip r:embed="rId3">
              <a:alphaModFix/>
            </a:blip>
            <a:stretch>
              <a:fillRect b="0" l="-49075" r="-26613" t="0"/>
            </a:stretch>
          </a:blipFill>
          <a:ln>
            <a:noFill/>
          </a:ln>
        </p:spPr>
      </p:sp>
      <p:sp>
        <p:nvSpPr>
          <p:cNvPr id="196" name="Google Shape;196;p8"/>
          <p:cNvSpPr/>
          <p:nvPr/>
        </p:nvSpPr>
        <p:spPr>
          <a:xfrm>
            <a:off x="13389374" y="5002355"/>
            <a:ext cx="2393897" cy="1476030"/>
          </a:xfrm>
          <a:custGeom>
            <a:rect b="b" l="l" r="r" t="t"/>
            <a:pathLst>
              <a:path extrusionOk="0" h="1476030" w="2393897">
                <a:moveTo>
                  <a:pt x="0" y="0"/>
                </a:moveTo>
                <a:lnTo>
                  <a:pt x="2393898" y="0"/>
                </a:lnTo>
                <a:lnTo>
                  <a:pt x="2393898" y="1476030"/>
                </a:lnTo>
                <a:lnTo>
                  <a:pt x="0" y="1476030"/>
                </a:lnTo>
                <a:lnTo>
                  <a:pt x="0" y="0"/>
                </a:lnTo>
                <a:close/>
              </a:path>
            </a:pathLst>
          </a:custGeom>
          <a:blipFill rotWithShape="1">
            <a:blip r:embed="rId4">
              <a:alphaModFix/>
            </a:blip>
            <a:stretch>
              <a:fillRect b="-41103" l="-49976" r="-46356" t="-38011"/>
            </a:stretch>
          </a:blipFill>
          <a:ln>
            <a:noFill/>
          </a:ln>
        </p:spPr>
      </p:sp>
      <p:sp>
        <p:nvSpPr>
          <p:cNvPr id="197" name="Google Shape;197;p8"/>
          <p:cNvSpPr/>
          <p:nvPr/>
        </p:nvSpPr>
        <p:spPr>
          <a:xfrm>
            <a:off x="10269550" y="4791828"/>
            <a:ext cx="2967746" cy="1669357"/>
          </a:xfrm>
          <a:custGeom>
            <a:rect b="b" l="l" r="r" t="t"/>
            <a:pathLst>
              <a:path extrusionOk="0" h="1669357" w="2967746">
                <a:moveTo>
                  <a:pt x="0" y="0"/>
                </a:moveTo>
                <a:lnTo>
                  <a:pt x="2967746" y="0"/>
                </a:lnTo>
                <a:lnTo>
                  <a:pt x="2967746" y="1669357"/>
                </a:lnTo>
                <a:lnTo>
                  <a:pt x="0" y="1669357"/>
                </a:lnTo>
                <a:lnTo>
                  <a:pt x="0" y="0"/>
                </a:lnTo>
                <a:close/>
              </a:path>
            </a:pathLst>
          </a:custGeom>
          <a:blipFill rotWithShape="1">
            <a:blip r:embed="rId5">
              <a:alphaModFix/>
            </a:blip>
            <a:stretch>
              <a:fillRect b="0" l="0" r="0" t="0"/>
            </a:stretch>
          </a:blipFill>
          <a:ln>
            <a:noFill/>
          </a:ln>
        </p:spPr>
      </p:sp>
      <p:sp>
        <p:nvSpPr>
          <p:cNvPr id="198" name="Google Shape;198;p8"/>
          <p:cNvSpPr txBox="1"/>
          <p:nvPr/>
        </p:nvSpPr>
        <p:spPr>
          <a:xfrm>
            <a:off x="932100" y="470867"/>
            <a:ext cx="15590520" cy="83439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lang="en-US" sz="6000">
                <a:solidFill>
                  <a:srgbClr val="C00000"/>
                </a:solidFill>
                <a:latin typeface="Arial"/>
                <a:ea typeface="Arial"/>
                <a:cs typeface="Arial"/>
                <a:sym typeface="Arial"/>
              </a:rPr>
              <a:t>Augmented Reality (AR)</a:t>
            </a:r>
            <a:endParaRPr/>
          </a:p>
        </p:txBody>
      </p:sp>
      <p:sp>
        <p:nvSpPr>
          <p:cNvPr id="199" name="Google Shape;199;p8"/>
          <p:cNvSpPr txBox="1"/>
          <p:nvPr/>
        </p:nvSpPr>
        <p:spPr>
          <a:xfrm>
            <a:off x="932100" y="1951480"/>
            <a:ext cx="10486915" cy="1884378"/>
          </a:xfrm>
          <a:prstGeom prst="rect">
            <a:avLst/>
          </a:prstGeom>
          <a:noFill/>
          <a:ln>
            <a:noFill/>
          </a:ln>
        </p:spPr>
        <p:txBody>
          <a:bodyPr anchorCtr="0" anchor="t" bIns="0" lIns="0" spcFirstLastPara="1" rIns="0" wrap="square" tIns="0">
            <a:spAutoFit/>
          </a:bodyPr>
          <a:lstStyle/>
          <a:p>
            <a:pPr indent="-259188" lvl="1" marL="518375" marR="0" rtl="0" algn="just">
              <a:lnSpc>
                <a:spcPct val="158041"/>
              </a:lnSpc>
              <a:spcBef>
                <a:spcPts val="0"/>
              </a:spcBef>
              <a:spcAft>
                <a:spcPts val="0"/>
              </a:spcAft>
              <a:buClr>
                <a:srgbClr val="000000"/>
              </a:buClr>
              <a:buSzPts val="2400"/>
              <a:buFont typeface="Arial"/>
              <a:buChar char="•"/>
            </a:pPr>
            <a:r>
              <a:rPr b="1" i="0" lang="en-US" sz="2400" u="none" cap="none" strike="noStrike">
                <a:solidFill>
                  <a:srgbClr val="000000"/>
                </a:solidFill>
                <a:latin typeface="Arimo"/>
                <a:ea typeface="Arimo"/>
                <a:cs typeface="Arimo"/>
                <a:sym typeface="Arimo"/>
              </a:rPr>
              <a:t>Augmented reality (AR) refers to the real-time integration of digital information into a user’s environment. </a:t>
            </a:r>
            <a:endParaRPr/>
          </a:p>
          <a:p>
            <a:pPr indent="-259188" lvl="1" marL="518375" marR="0" rtl="0" algn="just">
              <a:lnSpc>
                <a:spcPct val="158041"/>
              </a:lnSpc>
              <a:spcBef>
                <a:spcPts val="0"/>
              </a:spcBef>
              <a:spcAft>
                <a:spcPts val="0"/>
              </a:spcAft>
              <a:buClr>
                <a:srgbClr val="000000"/>
              </a:buClr>
              <a:buSzPts val="2400"/>
              <a:buFont typeface="Arial"/>
              <a:buChar char="•"/>
            </a:pPr>
            <a:r>
              <a:rPr b="1" i="0" lang="en-US" sz="2400" u="none" cap="none" strike="noStrike">
                <a:solidFill>
                  <a:srgbClr val="000000"/>
                </a:solidFill>
                <a:latin typeface="Arimo"/>
                <a:ea typeface="Arimo"/>
                <a:cs typeface="Arimo"/>
                <a:sym typeface="Arimo"/>
              </a:rPr>
              <a:t>AR technology overlays content onto the real world, enriching a user’s perception of reality rather than replacing it.</a:t>
            </a:r>
            <a:endParaRPr/>
          </a:p>
        </p:txBody>
      </p:sp>
      <p:sp>
        <p:nvSpPr>
          <p:cNvPr id="200" name="Google Shape;200;p8"/>
          <p:cNvSpPr txBox="1"/>
          <p:nvPr/>
        </p:nvSpPr>
        <p:spPr>
          <a:xfrm>
            <a:off x="932100" y="4254470"/>
            <a:ext cx="3324820" cy="8115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4800">
                <a:solidFill>
                  <a:srgbClr val="C00000"/>
                </a:solidFill>
                <a:latin typeface="Arial"/>
                <a:ea typeface="Arial"/>
                <a:cs typeface="Arial"/>
                <a:sym typeface="Arial"/>
              </a:rPr>
              <a:t>AR Devices</a:t>
            </a:r>
            <a:endParaRPr/>
          </a:p>
        </p:txBody>
      </p:sp>
      <p:sp>
        <p:nvSpPr>
          <p:cNvPr id="201" name="Google Shape;201;p8"/>
          <p:cNvSpPr txBox="1"/>
          <p:nvPr/>
        </p:nvSpPr>
        <p:spPr>
          <a:xfrm>
            <a:off x="811663" y="5172673"/>
            <a:ext cx="9227195" cy="1253465"/>
          </a:xfrm>
          <a:prstGeom prst="rect">
            <a:avLst/>
          </a:prstGeom>
          <a:noFill/>
          <a:ln>
            <a:noFill/>
          </a:ln>
        </p:spPr>
        <p:txBody>
          <a:bodyPr anchorCtr="0" anchor="t" bIns="0" lIns="0" spcFirstLastPara="1" rIns="0" wrap="square" tIns="0">
            <a:spAutoFit/>
          </a:bodyPr>
          <a:lstStyle/>
          <a:p>
            <a:pPr indent="-259188" lvl="1" marL="518375" marR="0" rtl="0" algn="l">
              <a:lnSpc>
                <a:spcPct val="140041"/>
              </a:lnSpc>
              <a:spcBef>
                <a:spcPts val="0"/>
              </a:spcBef>
              <a:spcAft>
                <a:spcPts val="0"/>
              </a:spcAft>
              <a:buClr>
                <a:srgbClr val="000000"/>
              </a:buClr>
              <a:buSzPts val="2400"/>
              <a:buFont typeface="Arial"/>
              <a:buChar char="•"/>
            </a:pPr>
            <a:r>
              <a:rPr b="1" i="0" lang="en-US" sz="2400" u="none" cap="none" strike="noStrike">
                <a:solidFill>
                  <a:srgbClr val="000000"/>
                </a:solidFill>
                <a:latin typeface="Arimo"/>
                <a:ea typeface="Arimo"/>
                <a:cs typeface="Arimo"/>
                <a:sym typeface="Arimo"/>
              </a:rPr>
              <a:t>Smartphones and tablets are the most common AR devices.</a:t>
            </a:r>
            <a:endParaRPr/>
          </a:p>
          <a:p>
            <a:pPr indent="-259188" lvl="1" marL="518375" marR="0" rtl="0" algn="l">
              <a:lnSpc>
                <a:spcPct val="140041"/>
              </a:lnSpc>
              <a:spcBef>
                <a:spcPts val="0"/>
              </a:spcBef>
              <a:spcAft>
                <a:spcPts val="0"/>
              </a:spcAft>
              <a:buClr>
                <a:srgbClr val="000000"/>
              </a:buClr>
              <a:buSzPts val="2400"/>
              <a:buFont typeface="Arial"/>
              <a:buChar char="•"/>
            </a:pPr>
            <a:r>
              <a:rPr b="1" i="0" lang="en-US" sz="2400" u="none" cap="none" strike="noStrike">
                <a:solidFill>
                  <a:srgbClr val="000000"/>
                </a:solidFill>
                <a:latin typeface="Arimo"/>
                <a:ea typeface="Arimo"/>
                <a:cs typeface="Arimo"/>
                <a:sym typeface="Arimo"/>
              </a:rPr>
              <a:t>Augmented Reality (AR) Glasses</a:t>
            </a:r>
            <a:endParaRPr/>
          </a:p>
          <a:p>
            <a:pPr indent="-259188" lvl="1" marL="518375" marR="0" rtl="0" algn="l">
              <a:lnSpc>
                <a:spcPct val="140041"/>
              </a:lnSpc>
              <a:spcBef>
                <a:spcPts val="0"/>
              </a:spcBef>
              <a:spcAft>
                <a:spcPts val="0"/>
              </a:spcAft>
              <a:buClr>
                <a:srgbClr val="000000"/>
              </a:buClr>
              <a:buSzPts val="2400"/>
              <a:buFont typeface="Arial"/>
              <a:buChar char="•"/>
            </a:pPr>
            <a:r>
              <a:rPr b="1" i="0" lang="en-US" sz="2400" u="none" cap="none" strike="noStrike">
                <a:solidFill>
                  <a:srgbClr val="000000"/>
                </a:solidFill>
                <a:latin typeface="Arimo"/>
                <a:ea typeface="Arimo"/>
                <a:cs typeface="Arimo"/>
                <a:sym typeface="Arimo"/>
              </a:rPr>
              <a:t>Augmented Reality (AR) Headsets</a:t>
            </a:r>
            <a:endParaRPr/>
          </a:p>
        </p:txBody>
      </p:sp>
      <p:sp>
        <p:nvSpPr>
          <p:cNvPr id="202" name="Google Shape;202;p8"/>
          <p:cNvSpPr txBox="1"/>
          <p:nvPr/>
        </p:nvSpPr>
        <p:spPr>
          <a:xfrm>
            <a:off x="152400" y="6844064"/>
            <a:ext cx="4305300" cy="8592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4800">
                <a:solidFill>
                  <a:srgbClr val="C00000"/>
                </a:solidFill>
                <a:latin typeface="Arial"/>
                <a:ea typeface="Arial"/>
                <a:cs typeface="Arial"/>
                <a:sym typeface="Arial"/>
              </a:rPr>
              <a:t>AR APPS</a:t>
            </a:r>
            <a:endParaRPr/>
          </a:p>
        </p:txBody>
      </p:sp>
      <p:sp>
        <p:nvSpPr>
          <p:cNvPr id="203" name="Google Shape;203;p8"/>
          <p:cNvSpPr txBox="1"/>
          <p:nvPr/>
        </p:nvSpPr>
        <p:spPr>
          <a:xfrm>
            <a:off x="811663" y="7866786"/>
            <a:ext cx="5838081" cy="1540315"/>
          </a:xfrm>
          <a:prstGeom prst="rect">
            <a:avLst/>
          </a:prstGeom>
          <a:noFill/>
          <a:ln>
            <a:noFill/>
          </a:ln>
        </p:spPr>
        <p:txBody>
          <a:bodyPr anchorCtr="0" anchor="t" bIns="0" lIns="0" spcFirstLastPara="1" rIns="0" wrap="square" tIns="0">
            <a:spAutoFit/>
          </a:bodyPr>
          <a:lstStyle/>
          <a:p>
            <a:pPr indent="-259188" lvl="1" marL="518375" marR="0" rtl="0" algn="l">
              <a:lnSpc>
                <a:spcPct val="174041"/>
              </a:lnSpc>
              <a:spcBef>
                <a:spcPts val="0"/>
              </a:spcBef>
              <a:spcAft>
                <a:spcPts val="0"/>
              </a:spcAft>
              <a:buClr>
                <a:srgbClr val="000000"/>
              </a:buClr>
              <a:buSzPts val="2400"/>
              <a:buFont typeface="Arial"/>
              <a:buChar char="•"/>
            </a:pPr>
            <a:r>
              <a:rPr b="1" i="0" lang="en-US" sz="2400" u="none" cap="none" strike="noStrike">
                <a:solidFill>
                  <a:srgbClr val="000000"/>
                </a:solidFill>
                <a:latin typeface="Arimo"/>
                <a:ea typeface="Arimo"/>
                <a:cs typeface="Arimo"/>
                <a:sym typeface="Arimo"/>
              </a:rPr>
              <a:t>E-Pathshala AR (Augmented Reality)</a:t>
            </a:r>
            <a:endParaRPr/>
          </a:p>
          <a:p>
            <a:pPr indent="-259188" lvl="1" marL="518375" marR="0" rtl="0" algn="l">
              <a:lnSpc>
                <a:spcPct val="174041"/>
              </a:lnSpc>
              <a:spcBef>
                <a:spcPts val="0"/>
              </a:spcBef>
              <a:spcAft>
                <a:spcPts val="0"/>
              </a:spcAft>
              <a:buClr>
                <a:srgbClr val="000000"/>
              </a:buClr>
              <a:buSzPts val="2400"/>
              <a:buFont typeface="Arial"/>
              <a:buChar char="•"/>
            </a:pPr>
            <a:r>
              <a:rPr b="1" i="0" lang="en-US" sz="2400" u="none" cap="none" strike="noStrike">
                <a:solidFill>
                  <a:srgbClr val="000000"/>
                </a:solidFill>
                <a:latin typeface="Arimo"/>
                <a:ea typeface="Arimo"/>
                <a:cs typeface="Arimo"/>
                <a:sym typeface="Arimo"/>
              </a:rPr>
              <a:t>SkyView</a:t>
            </a:r>
            <a:endParaRPr b="1" i="0" sz="2400" u="none" cap="none" strike="noStrike">
              <a:solidFill>
                <a:srgbClr val="000000"/>
              </a:solidFill>
              <a:latin typeface="Arimo"/>
              <a:ea typeface="Arimo"/>
              <a:cs typeface="Arimo"/>
              <a:sym typeface="Arimo"/>
            </a:endParaRPr>
          </a:p>
          <a:p>
            <a:pPr indent="-259188" lvl="1" marL="518375" marR="0" rtl="0" algn="l">
              <a:lnSpc>
                <a:spcPct val="174041"/>
              </a:lnSpc>
              <a:spcBef>
                <a:spcPts val="0"/>
              </a:spcBef>
              <a:spcAft>
                <a:spcPts val="0"/>
              </a:spcAft>
              <a:buClr>
                <a:srgbClr val="000000"/>
              </a:buClr>
              <a:buSzPts val="2400"/>
              <a:buFont typeface="Arial"/>
              <a:buChar char="•"/>
            </a:pPr>
            <a:r>
              <a:rPr b="1" i="0" lang="en-US" sz="2400" u="none" cap="none" strike="noStrike">
                <a:solidFill>
                  <a:srgbClr val="000000"/>
                </a:solidFill>
                <a:latin typeface="Arimo"/>
                <a:ea typeface="Arimo"/>
                <a:cs typeface="Arimo"/>
                <a:sym typeface="Arimo"/>
              </a:rPr>
              <a:t>ARloopa</a:t>
            </a:r>
            <a:endParaRPr b="1" i="0" sz="2400" u="none" cap="none" strike="noStrike">
              <a:solidFill>
                <a:srgbClr val="000000"/>
              </a:solidFill>
              <a:latin typeface="Arimo"/>
              <a:ea typeface="Arimo"/>
              <a:cs typeface="Arimo"/>
              <a:sym typeface="Arim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9"/>
          <p:cNvSpPr txBox="1"/>
          <p:nvPr/>
        </p:nvSpPr>
        <p:spPr>
          <a:xfrm>
            <a:off x="1351122" y="707707"/>
            <a:ext cx="15590520" cy="1782604"/>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lang="en-US" sz="6600">
                <a:solidFill>
                  <a:srgbClr val="C00000"/>
                </a:solidFill>
                <a:latin typeface="Arimo"/>
                <a:ea typeface="Arimo"/>
                <a:cs typeface="Arimo"/>
                <a:sym typeface="Arimo"/>
              </a:rPr>
              <a:t>NCERT epathshala AR app</a:t>
            </a:r>
            <a:endParaRPr/>
          </a:p>
        </p:txBody>
      </p:sp>
      <p:sp>
        <p:nvSpPr>
          <p:cNvPr id="209" name="Google Shape;209;p9"/>
          <p:cNvSpPr/>
          <p:nvPr/>
        </p:nvSpPr>
        <p:spPr>
          <a:xfrm>
            <a:off x="1259682" y="3176954"/>
            <a:ext cx="7736681" cy="5743575"/>
          </a:xfrm>
          <a:custGeom>
            <a:rect b="b" l="l" r="r" t="t"/>
            <a:pathLst>
              <a:path extrusionOk="0" h="7658100" w="10315575">
                <a:moveTo>
                  <a:pt x="0" y="0"/>
                </a:moveTo>
                <a:lnTo>
                  <a:pt x="10315575" y="0"/>
                </a:lnTo>
                <a:lnTo>
                  <a:pt x="10315575" y="7658100"/>
                </a:lnTo>
                <a:lnTo>
                  <a:pt x="0" y="7658100"/>
                </a:lnTo>
                <a:lnTo>
                  <a:pt x="0" y="0"/>
                </a:lnTo>
                <a:close/>
              </a:path>
            </a:pathLst>
          </a:custGeom>
          <a:blipFill rotWithShape="1">
            <a:blip r:embed="rId3">
              <a:alphaModFix/>
            </a:blip>
            <a:stretch>
              <a:fillRect b="0" l="-9839" r="-9838" t="0"/>
            </a:stretch>
          </a:blipFill>
          <a:ln>
            <a:noFill/>
          </a:ln>
        </p:spPr>
      </p:sp>
      <p:pic>
        <p:nvPicPr>
          <p:cNvPr id="210" name="Google Shape;210;p9"/>
          <p:cNvPicPr preferRelativeResize="0"/>
          <p:nvPr/>
        </p:nvPicPr>
        <p:blipFill rotWithShape="1">
          <a:blip r:embed="rId4">
            <a:alphaModFix/>
          </a:blip>
          <a:srcRect b="0" l="10467" r="10466" t="0"/>
          <a:stretch/>
        </p:blipFill>
        <p:spPr>
          <a:xfrm>
            <a:off x="9258300" y="3176954"/>
            <a:ext cx="7774782" cy="553127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HP XR LAB 04</dc:creator>
</cp:coreProperties>
</file>