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256" r:id="rId3"/>
    <p:sldId id="311" r:id="rId4"/>
    <p:sldId id="315" r:id="rId5"/>
    <p:sldId id="276" r:id="rId6"/>
    <p:sldId id="313" r:id="rId7"/>
    <p:sldId id="314" r:id="rId8"/>
    <p:sldId id="274" r:id="rId9"/>
    <p:sldId id="257" r:id="rId10"/>
    <p:sldId id="270" r:id="rId11"/>
    <p:sldId id="280" r:id="rId12"/>
    <p:sldId id="281" r:id="rId13"/>
    <p:sldId id="316" r:id="rId14"/>
    <p:sldId id="317" r:id="rId15"/>
    <p:sldId id="268" r:id="rId16"/>
    <p:sldId id="282" r:id="rId17"/>
    <p:sldId id="284" r:id="rId18"/>
    <p:sldId id="286" r:id="rId19"/>
    <p:sldId id="289" r:id="rId20"/>
    <p:sldId id="287" r:id="rId21"/>
    <p:sldId id="288" r:id="rId22"/>
    <p:sldId id="292" r:id="rId23"/>
    <p:sldId id="291" r:id="rId24"/>
    <p:sldId id="307" r:id="rId25"/>
    <p:sldId id="285" r:id="rId26"/>
    <p:sldId id="293" r:id="rId27"/>
    <p:sldId id="279" r:id="rId28"/>
    <p:sldId id="294" r:id="rId29"/>
    <p:sldId id="295" r:id="rId30"/>
    <p:sldId id="296" r:id="rId31"/>
    <p:sldId id="297" r:id="rId32"/>
    <p:sldId id="259" r:id="rId33"/>
    <p:sldId id="260" r:id="rId34"/>
    <p:sldId id="258" r:id="rId35"/>
    <p:sldId id="261" r:id="rId36"/>
    <p:sldId id="302" r:id="rId37"/>
    <p:sldId id="298" r:id="rId38"/>
    <p:sldId id="301" r:id="rId39"/>
    <p:sldId id="312" r:id="rId40"/>
    <p:sldId id="264" r:id="rId41"/>
    <p:sldId id="299" r:id="rId42"/>
    <p:sldId id="304" r:id="rId43"/>
    <p:sldId id="305" r:id="rId44"/>
    <p:sldId id="277" r:id="rId45"/>
    <p:sldId id="267" r:id="rId46"/>
    <p:sldId id="278" r:id="rId47"/>
    <p:sldId id="269" r:id="rId48"/>
    <p:sldId id="309" r:id="rId49"/>
    <p:sldId id="310" r:id="rId50"/>
    <p:sldId id="308" r:id="rId51"/>
    <p:sldId id="306"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EFEF"/>
    <a:srgbClr val="07080A"/>
    <a:srgbClr val="01395E"/>
    <a:srgbClr val="FFFFFF"/>
    <a:srgbClr val="EFE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7" autoAdjust="0"/>
    <p:restoredTop sz="89001" autoAdjust="0"/>
  </p:normalViewPr>
  <p:slideViewPr>
    <p:cSldViewPr snapToGrid="0">
      <p:cViewPr varScale="1">
        <p:scale>
          <a:sx n="89" d="100"/>
          <a:sy n="89" d="100"/>
        </p:scale>
        <p:origin x="883"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BF6C59-0EAD-4030-AE98-ED791CC2F818}" type="datetimeFigureOut">
              <a:rPr lang="en-IN" smtClean="0"/>
              <a:t>03-04-2024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A465D4-B5EF-46A0-B091-090C89A329C8}" type="slidenum">
              <a:rPr lang="en-IN" smtClean="0"/>
              <a:t>‹#›</a:t>
            </a:fld>
            <a:endParaRPr lang="en-IN"/>
          </a:p>
        </p:txBody>
      </p:sp>
    </p:spTree>
    <p:extLst>
      <p:ext uri="{BB962C8B-B14F-4D97-AF65-F5344CB8AC3E}">
        <p14:creationId xmlns:p14="http://schemas.microsoft.com/office/powerpoint/2010/main" val="2513922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ybersmile.org/advice-help/category/social-networks" TargetMode="External"/><Relationship Id="rId2" Type="http://schemas.openxmlformats.org/officeDocument/2006/relationships/slide" Target="../slides/slide2.xml"/><Relationship Id="rId1" Type="http://schemas.openxmlformats.org/officeDocument/2006/relationships/notesMaster" Target="../notesMasters/notesMaster1.xml"/><Relationship Id="rId4" Type="http://schemas.openxmlformats.org/officeDocument/2006/relationships/hyperlink" Target="https://www.cybersmile.org/reputation-management"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purplesec.us/prevent-cyber-attack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firstorion.com/first-orion-reports-scam-callers-now-leveraging-data-breaches-in-new-enterprise-spoofing-strategy/" TargetMode="External"/><Relationship Id="rId2" Type="http://schemas.openxmlformats.org/officeDocument/2006/relationships/slide" Target="../slides/slide44.xml"/><Relationship Id="rId1" Type="http://schemas.openxmlformats.org/officeDocument/2006/relationships/notesMaster" Target="../notesMasters/notesMaster1.xml"/><Relationship Id="rId5" Type="http://schemas.openxmlformats.org/officeDocument/2006/relationships/hyperlink" Target="https://www.bbc.co.uk/news/business-56934517" TargetMode="External"/><Relationship Id="rId4" Type="http://schemas.openxmlformats.org/officeDocument/2006/relationships/hyperlink" Target="https://securityintelligence.com/news/fbi-warns-against-vishing-scams-over-voip/"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Baiting: The victim usually see the promises for reward in return for sensitive information or knowledge of its whereabouts.</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2. catfishing - c</a:t>
            </a:r>
            <a:r>
              <a:rPr lang="en-IN" sz="1800" dirty="0">
                <a:solidFill>
                  <a:srgbClr val="666666"/>
                </a:solidFill>
                <a:effectLst/>
                <a:latin typeface="Arial" panose="020B0604020202020204" pitchFamily="34" charset="0"/>
                <a:ea typeface="Calibri" panose="020F0502020204030204" pitchFamily="34" charset="0"/>
                <a:cs typeface="Mangal" panose="02040503050203030202" pitchFamily="18" charset="0"/>
              </a:rPr>
              <a:t>atfishing is when someone uses images and information (often taken from other people’s </a:t>
            </a:r>
            <a:r>
              <a:rPr lang="en-IN" sz="1800" u="none" strike="noStrike" dirty="0">
                <a:solidFill>
                  <a:srgbClr val="0082DB"/>
                </a:solidFill>
                <a:effectLst/>
                <a:latin typeface="Arial" panose="020B0604020202020204" pitchFamily="34" charset="0"/>
                <a:ea typeface="Calibri" panose="020F0502020204030204" pitchFamily="34" charset="0"/>
                <a:cs typeface="Mangal" panose="02040503050203030202" pitchFamily="18" charset="0"/>
                <a:hlinkClick r:id="rId3"/>
              </a:rPr>
              <a:t>social media</a:t>
            </a:r>
            <a:r>
              <a:rPr lang="en-IN" sz="1800" dirty="0">
                <a:solidFill>
                  <a:srgbClr val="666666"/>
                </a:solidFill>
                <a:effectLst/>
                <a:latin typeface="Arial" panose="020B0604020202020204" pitchFamily="34" charset="0"/>
                <a:ea typeface="Calibri" panose="020F0502020204030204" pitchFamily="34" charset="0"/>
                <a:cs typeface="Mangal" panose="02040503050203030202" pitchFamily="18" charset="0"/>
              </a:rPr>
              <a:t> accounts) to create a new identity online – sometimes using an individual’s entire identity as their own. Newly created social media accounts can then be used to damage the </a:t>
            </a:r>
            <a:r>
              <a:rPr lang="en-IN" sz="1800" u="none" strike="noStrike" dirty="0">
                <a:solidFill>
                  <a:srgbClr val="0082DB"/>
                </a:solidFill>
                <a:effectLst/>
                <a:latin typeface="Arial" panose="020B0604020202020204" pitchFamily="34" charset="0"/>
                <a:ea typeface="Calibri" panose="020F0502020204030204" pitchFamily="34" charset="0"/>
                <a:cs typeface="Mangal" panose="02040503050203030202" pitchFamily="18" charset="0"/>
                <a:hlinkClick r:id="rId4"/>
              </a:rPr>
              <a:t>reputation</a:t>
            </a:r>
            <a:r>
              <a:rPr lang="en-IN" sz="1800" dirty="0">
                <a:solidFill>
                  <a:srgbClr val="666666"/>
                </a:solidFill>
                <a:effectLst/>
                <a:latin typeface="Arial" panose="020B0604020202020204" pitchFamily="34" charset="0"/>
                <a:ea typeface="Calibri" panose="020F0502020204030204" pitchFamily="34" charset="0"/>
                <a:cs typeface="Mangal" panose="02040503050203030202" pitchFamily="18" charset="0"/>
              </a:rPr>
              <a:t> of the true owner of the identity, or alternatively any fictional identities that are created using other people’s images and information can be used to form dishonest relationships online.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666666"/>
                </a:solidFill>
                <a:effectLst/>
                <a:latin typeface="Arial" panose="020B0604020202020204" pitchFamily="34" charset="0"/>
                <a:ea typeface="Calibri" panose="020F0502020204030204" pitchFamily="34" charset="0"/>
                <a:cs typeface="Mangal" panose="02040503050203030202" pitchFamily="18" charset="0"/>
              </a:rPr>
              <a:t>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3. Pretexting: This type of attack involves the perpetrator assuming a false identity to trick victims into giving up information. Pretexting is often leveraged against organizations with an abundance of client data, like banks, credit card providers, and utility companies.</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4. Phishing: The most pervasive way of leveraging social engineering tactics, hackers will use deceptive emails, websites, and text messages to steal sensitive personal or organizational information from unsuspecting victims.</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4. Spear Phishing: This type of email scam is used to carry out targeted attacks against individuals or businesses. Spear phishing is more intricate than your average mass phishing email, as it requires in-depth research on potential targets and their organizations</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4. Vishing: In this scenario, cyber criminals will leave urgent voicemails to convince victims they need to act quickly to protect themselves from arrest or another risk. Banks, government agencies, and law enforcement agencies are commonly impersonated personas in vishing scams.</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5. Scareware </a:t>
            </a:r>
            <a:r>
              <a:rPr lang="en-IN" sz="1800" dirty="0">
                <a:solidFill>
                  <a:srgbClr val="000000"/>
                </a:solidFill>
                <a:effectLst/>
                <a:latin typeface="Calibri" panose="020F0502020204030204" pitchFamily="34" charset="0"/>
                <a:ea typeface="Calibri" panose="020F0502020204030204" pitchFamily="34" charset="0"/>
                <a:cs typeface="Mangal" panose="02040503050203030202" pitchFamily="18" charset="0"/>
              </a:rPr>
              <a:t>A common scareware definition is a cyberattack tactic that scares people into visiting spoofed or infected websites or downloading malicious software (malware). Scareware can come in the form of pop-up ads that appear on a user’s computer or spread through spam email attacks. </a:t>
            </a: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6. Tailgating: This attack targets individuals who can give the criminal physical access to a secure building or area. These scams are often successful due to a victim’s misguided courtesy, such as if they hold the door open for an unfamiliar “employee.”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7. Water-Holing: This attack uses advanced social engineering techniques to infect both a website and its visitors with malware. The infection is usually spread through a site specific to the industry the victims operate in, like a popular website that’s visited regularly.</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fontAlgn="base">
              <a:lnSpc>
                <a:spcPct val="107000"/>
              </a:lnSpc>
              <a:spcAft>
                <a:spcPts val="800"/>
              </a:spcAft>
            </a:pP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8. Quid Pro Quo: This attack </a:t>
            </a:r>
            <a:r>
              <a:rPr lang="en-IN" sz="1800" dirty="0" err="1">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centers</a:t>
            </a:r>
            <a:r>
              <a:rPr lang="en-IN" sz="1800" dirty="0">
                <a:solidFill>
                  <a:srgbClr val="222222"/>
                </a:solidFill>
                <a:effectLst/>
                <a:latin typeface="Roboto" panose="02000000000000000000" pitchFamily="2" charset="0"/>
                <a:ea typeface="Times New Roman" panose="02020603050405020304" pitchFamily="18" charset="0"/>
                <a:cs typeface="Times New Roman" panose="02020603050405020304" pitchFamily="18" charset="0"/>
              </a:rPr>
              <a:t> around an exchange of information or service to convince the victim to act. Normally, cyber criminals who carry out these schemes don’t do advanced target research and offer to provide “assistance,” assuming identities like tech support professionals.</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endParaRPr lang="en-IN" dirty="0"/>
          </a:p>
        </p:txBody>
      </p:sp>
      <p:sp>
        <p:nvSpPr>
          <p:cNvPr id="4" name="Slide Number Placeholder 3"/>
          <p:cNvSpPr>
            <a:spLocks noGrp="1"/>
          </p:cNvSpPr>
          <p:nvPr>
            <p:ph type="sldNum" sz="quarter" idx="5"/>
          </p:nvPr>
        </p:nvSpPr>
        <p:spPr/>
        <p:txBody>
          <a:bodyPr/>
          <a:lstStyle/>
          <a:p>
            <a:fld id="{55A465D4-B5EF-46A0-B091-090C89A329C8}" type="slidenum">
              <a:rPr lang="en-IN" smtClean="0"/>
              <a:t>2</a:t>
            </a:fld>
            <a:endParaRPr lang="en-IN"/>
          </a:p>
        </p:txBody>
      </p:sp>
    </p:spTree>
    <p:extLst>
      <p:ext uri="{BB962C8B-B14F-4D97-AF65-F5344CB8AC3E}">
        <p14:creationId xmlns:p14="http://schemas.microsoft.com/office/powerpoint/2010/main" val="263817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4D5156"/>
                </a:solidFill>
                <a:effectLst/>
                <a:latin typeface="arial" panose="020B0604020202020204" pitchFamily="34" charset="0"/>
              </a:rPr>
              <a:t>As per Wikipedia : Phishing is a type of social engineering where an attacker sends a fraudulent message designed to trick a person into revealing sensitive information to the attacker or to deploy malicious software on the victim's infrastructure like ransomware.</a:t>
            </a:r>
            <a:endParaRPr lang="en-IN" b="1" dirty="0"/>
          </a:p>
          <a:p>
            <a:endParaRPr lang="en-IN" dirty="0"/>
          </a:p>
        </p:txBody>
      </p:sp>
      <p:sp>
        <p:nvSpPr>
          <p:cNvPr id="4" name="Slide Number Placeholder 3"/>
          <p:cNvSpPr>
            <a:spLocks noGrp="1"/>
          </p:cNvSpPr>
          <p:nvPr>
            <p:ph type="sldNum" sz="quarter" idx="5"/>
          </p:nvPr>
        </p:nvSpPr>
        <p:spPr/>
        <p:txBody>
          <a:bodyPr/>
          <a:lstStyle/>
          <a:p>
            <a:fld id="{55A465D4-B5EF-46A0-B091-090C89A329C8}" type="slidenum">
              <a:rPr lang="en-IN" smtClean="0"/>
              <a:t>14</a:t>
            </a:fld>
            <a:endParaRPr lang="en-IN"/>
          </a:p>
        </p:txBody>
      </p:sp>
    </p:spTree>
    <p:extLst>
      <p:ext uri="{BB962C8B-B14F-4D97-AF65-F5344CB8AC3E}">
        <p14:creationId xmlns:p14="http://schemas.microsoft.com/office/powerpoint/2010/main" val="125738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en-IN" sz="1800" dirty="0">
                <a:solidFill>
                  <a:srgbClr val="000000"/>
                </a:solidFill>
                <a:effectLst/>
                <a:latin typeface="Arial" panose="020B0604020202020204" pitchFamily="34" charset="0"/>
                <a:ea typeface="Times New Roman" panose="02020603050405020304" pitchFamily="18" charset="0"/>
              </a:rPr>
              <a:t>Along with the evolution in technology, a rapid and dramatic shift has been experienced in the occurrence of cyber attacks. The new targeted email-based phishing attacks have replaced the old extensive spam attacks. These phishing campaigns are causing major financial, brand, and operational harm to organizations across the world. The most notorious crime that is affecting major banks, corporates, media companies, and even security firms is a </a:t>
            </a:r>
            <a:r>
              <a:rPr lang="en-IN" sz="1800" b="1" dirty="0">
                <a:solidFill>
                  <a:srgbClr val="000000"/>
                </a:solidFill>
                <a:effectLst/>
                <a:latin typeface="Arial" panose="020B0604020202020204" pitchFamily="34" charset="0"/>
                <a:ea typeface="Times New Roman" panose="02020603050405020304" pitchFamily="18" charset="0"/>
              </a:rPr>
              <a:t>spear phishing</a:t>
            </a:r>
            <a:r>
              <a:rPr lang="en-IN" sz="1800" dirty="0">
                <a:solidFill>
                  <a:srgbClr val="000000"/>
                </a:solidFill>
                <a:effectLst/>
                <a:latin typeface="Arial" panose="020B0604020202020204" pitchFamily="34" charset="0"/>
                <a:ea typeface="Times New Roman" panose="02020603050405020304" pitchFamily="18" charset="0"/>
              </a:rPr>
              <a:t> email attack.</a:t>
            </a:r>
            <a:endParaRPr lang="en-IN" sz="1800" dirty="0">
              <a:effectLst/>
              <a:latin typeface="Times New Roman" panose="02020603050405020304" pitchFamily="18" charset="0"/>
              <a:ea typeface="Times New Roman" panose="02020603050405020304" pitchFamily="18" charset="0"/>
            </a:endParaRPr>
          </a:p>
          <a:p>
            <a:pPr algn="just"/>
            <a:r>
              <a:rPr lang="en-IN" sz="1800" dirty="0">
                <a:solidFill>
                  <a:srgbClr val="000000"/>
                </a:solidFill>
                <a:effectLst/>
                <a:latin typeface="Arial" panose="020B0604020202020204" pitchFamily="34" charset="0"/>
                <a:ea typeface="Times New Roman" panose="02020603050405020304" pitchFamily="18" charset="0"/>
              </a:rPr>
              <a:t>Spear phishing is an email scam that is targeted towards a particular individual, an organization, or a business. Attackers install malware on the targeted user’s computer system besides stealing user’s data.</a:t>
            </a:r>
            <a:endParaRPr lang="en-IN" sz="1800" dirty="0">
              <a:effectLst/>
              <a:latin typeface="Times New Roman" panose="02020603050405020304" pitchFamily="18" charset="0"/>
              <a:ea typeface="Times New Roman" panose="02020603050405020304" pitchFamily="18" charset="0"/>
            </a:endParaRPr>
          </a:p>
          <a:p>
            <a:endParaRPr lang="en-IN" dirty="0"/>
          </a:p>
        </p:txBody>
      </p:sp>
      <p:sp>
        <p:nvSpPr>
          <p:cNvPr id="4" name="Slide Number Placeholder 3"/>
          <p:cNvSpPr>
            <a:spLocks noGrp="1"/>
          </p:cNvSpPr>
          <p:nvPr>
            <p:ph type="sldNum" sz="quarter" idx="5"/>
          </p:nvPr>
        </p:nvSpPr>
        <p:spPr/>
        <p:txBody>
          <a:bodyPr/>
          <a:lstStyle/>
          <a:p>
            <a:fld id="{55A465D4-B5EF-46A0-B091-090C89A329C8}" type="slidenum">
              <a:rPr lang="en-IN" smtClean="0"/>
              <a:t>19</a:t>
            </a:fld>
            <a:endParaRPr lang="en-IN"/>
          </a:p>
        </p:txBody>
      </p:sp>
    </p:spTree>
    <p:extLst>
      <p:ext uri="{BB962C8B-B14F-4D97-AF65-F5344CB8AC3E}">
        <p14:creationId xmlns:p14="http://schemas.microsoft.com/office/powerpoint/2010/main" val="973007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55A465D4-B5EF-46A0-B091-090C89A329C8}" type="slidenum">
              <a:rPr lang="en-IN" smtClean="0"/>
              <a:t>20</a:t>
            </a:fld>
            <a:endParaRPr lang="en-IN"/>
          </a:p>
        </p:txBody>
      </p:sp>
    </p:spTree>
    <p:extLst>
      <p:ext uri="{BB962C8B-B14F-4D97-AF65-F5344CB8AC3E}">
        <p14:creationId xmlns:p14="http://schemas.microsoft.com/office/powerpoint/2010/main" val="33175374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lnSpc>
                <a:spcPts val="2625"/>
              </a:lnSpc>
            </a:pPr>
            <a:r>
              <a:rPr lang="en-IN" sz="1800" b="1" dirty="0">
                <a:solidFill>
                  <a:srgbClr val="333333"/>
                </a:solidFill>
                <a:effectLst/>
                <a:latin typeface="Raleway" pitchFamily="2" charset="0"/>
                <a:ea typeface="Times New Roman" panose="02020603050405020304" pitchFamily="18" charset="0"/>
              </a:rPr>
              <a:t>Smishing is a </a:t>
            </a:r>
            <a:r>
              <a:rPr lang="en-IN" sz="1800" b="1" u="sng" dirty="0">
                <a:solidFill>
                  <a:srgbClr val="B175FF"/>
                </a:solidFill>
                <a:effectLst/>
                <a:latin typeface="Raleway" pitchFamily="2" charset="0"/>
                <a:ea typeface="Times New Roman" panose="02020603050405020304" pitchFamily="18" charset="0"/>
                <a:hlinkClick r:id="rId3"/>
              </a:rPr>
              <a:t>cyber attack</a:t>
            </a:r>
            <a:r>
              <a:rPr lang="en-IN" sz="1800" b="1" dirty="0">
                <a:solidFill>
                  <a:srgbClr val="333333"/>
                </a:solidFill>
                <a:effectLst/>
                <a:latin typeface="Raleway" pitchFamily="2" charset="0"/>
                <a:ea typeface="Times New Roman" panose="02020603050405020304" pitchFamily="18" charset="0"/>
              </a:rPr>
              <a:t> that uses SMS text messages to mislead its victims into providing sensitive information to a cybercriminal.</a:t>
            </a:r>
            <a:endParaRPr lang="en-IN" sz="1800" dirty="0">
              <a:effectLst/>
              <a:latin typeface="Times New Roman" panose="02020603050405020304" pitchFamily="18" charset="0"/>
              <a:ea typeface="Times New Roman" panose="02020603050405020304" pitchFamily="18" charset="0"/>
            </a:endParaRPr>
          </a:p>
          <a:p>
            <a:pPr fontAlgn="base">
              <a:lnSpc>
                <a:spcPts val="2625"/>
              </a:lnSpc>
            </a:pPr>
            <a:r>
              <a:rPr lang="en-IN" sz="1800" b="1" dirty="0">
                <a:solidFill>
                  <a:srgbClr val="333333"/>
                </a:solidFill>
                <a:effectLst/>
                <a:latin typeface="Raleway" pitchFamily="2" charset="0"/>
                <a:ea typeface="Times New Roman" panose="02020603050405020304" pitchFamily="18" charset="0"/>
              </a:rPr>
              <a:t> </a:t>
            </a:r>
            <a:endParaRPr lang="en-IN" sz="1800" dirty="0">
              <a:effectLst/>
              <a:latin typeface="Times New Roman" panose="02020603050405020304" pitchFamily="18" charset="0"/>
              <a:ea typeface="Times New Roman" panose="02020603050405020304" pitchFamily="18" charset="0"/>
            </a:endParaRPr>
          </a:p>
          <a:p>
            <a:pPr fontAlgn="base">
              <a:lnSpc>
                <a:spcPts val="2625"/>
              </a:lnSpc>
            </a:pPr>
            <a:r>
              <a:rPr lang="en-IN" sz="1800" b="1" dirty="0">
                <a:solidFill>
                  <a:srgbClr val="333333"/>
                </a:solidFill>
                <a:effectLst/>
                <a:latin typeface="Raleway" pitchFamily="2" charset="0"/>
                <a:ea typeface="Times New Roman" panose="02020603050405020304" pitchFamily="18" charset="0"/>
              </a:rPr>
              <a:t>Sensitive information includes your account name and password, name, banking account or credit card numbers. The cybercriminal may also embed a short </a:t>
            </a:r>
            <a:r>
              <a:rPr lang="en-IN" sz="1800" b="1" dirty="0" err="1">
                <a:solidFill>
                  <a:srgbClr val="333333"/>
                </a:solidFill>
                <a:effectLst/>
                <a:latin typeface="Raleway" pitchFamily="2" charset="0"/>
                <a:ea typeface="Times New Roman" panose="02020603050405020304" pitchFamily="18" charset="0"/>
              </a:rPr>
              <a:t>url</a:t>
            </a:r>
            <a:r>
              <a:rPr lang="en-IN" sz="1800" b="1" dirty="0">
                <a:solidFill>
                  <a:srgbClr val="333333"/>
                </a:solidFill>
                <a:effectLst/>
                <a:latin typeface="Raleway" pitchFamily="2" charset="0"/>
                <a:ea typeface="Times New Roman" panose="02020603050405020304" pitchFamily="18" charset="0"/>
              </a:rPr>
              <a:t> link into the text message, inviting the user to click on the link which in most cases is a redirect to a malicious site.</a:t>
            </a:r>
            <a:endParaRPr lang="en-IN" sz="1800" dirty="0">
              <a:effectLst/>
              <a:latin typeface="Times New Roman" panose="02020603050405020304" pitchFamily="18" charset="0"/>
              <a:ea typeface="Times New Roman" panose="02020603050405020304" pitchFamily="18" charset="0"/>
            </a:endParaRPr>
          </a:p>
          <a:p>
            <a:endParaRPr lang="en-IN" dirty="0"/>
          </a:p>
        </p:txBody>
      </p:sp>
      <p:sp>
        <p:nvSpPr>
          <p:cNvPr id="4" name="Slide Number Placeholder 3"/>
          <p:cNvSpPr>
            <a:spLocks noGrp="1"/>
          </p:cNvSpPr>
          <p:nvPr>
            <p:ph type="sldNum" sz="quarter" idx="5"/>
          </p:nvPr>
        </p:nvSpPr>
        <p:spPr/>
        <p:txBody>
          <a:bodyPr/>
          <a:lstStyle/>
          <a:p>
            <a:fld id="{55A465D4-B5EF-46A0-B091-090C89A329C8}" type="slidenum">
              <a:rPr lang="en-IN" smtClean="0"/>
              <a:t>25</a:t>
            </a:fld>
            <a:endParaRPr lang="en-IN"/>
          </a:p>
        </p:txBody>
      </p:sp>
    </p:spTree>
    <p:extLst>
      <p:ext uri="{BB962C8B-B14F-4D97-AF65-F5344CB8AC3E}">
        <p14:creationId xmlns:p14="http://schemas.microsoft.com/office/powerpoint/2010/main" val="15120540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IN" sz="1800" dirty="0">
                <a:solidFill>
                  <a:srgbClr val="212529"/>
                </a:solidFill>
                <a:effectLst/>
                <a:latin typeface="Barlow" panose="00000500000000000000" pitchFamily="2" charset="0"/>
                <a:ea typeface="Times New Roman" panose="02020603050405020304" pitchFamily="18" charset="0"/>
                <a:cs typeface="Times New Roman" panose="02020603050405020304" pitchFamily="18" charset="0"/>
              </a:rPr>
              <a:t>Vishing attacks are a type of social engineering fraud where a fraudster convinces the user to provide critical information over the phone.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pPr>
            <a:r>
              <a:rPr lang="en-IN" sz="1800" dirty="0">
                <a:solidFill>
                  <a:srgbClr val="212529"/>
                </a:solidFill>
                <a:effectLst/>
                <a:latin typeface="Barlow" panose="00000500000000000000" pitchFamily="2" charset="0"/>
                <a:ea typeface="Times New Roman" panose="02020603050405020304" pitchFamily="18" charset="0"/>
                <a:cs typeface="Times New Roman" panose="02020603050405020304" pitchFamily="18" charset="0"/>
              </a:rPr>
              <a:t>These types of attacks are ever prevalent and have been causing serious damage around the world. They’re particularly dangerous as they successfully bypass the usual second authentication methods (SMS, email codes and so on).</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pPr>
              <a:lnSpc>
                <a:spcPct val="107000"/>
              </a:lnSpc>
              <a:spcAft>
                <a:spcPts val="800"/>
              </a:spcAft>
            </a:pPr>
            <a:r>
              <a:rPr lang="en-IN" sz="1800" dirty="0">
                <a:solidFill>
                  <a:srgbClr val="212529"/>
                </a:solidFill>
                <a:effectLst/>
                <a:latin typeface="Barlow" panose="00000500000000000000" pitchFamily="2" charset="0"/>
                <a:ea typeface="Times New Roman" panose="02020603050405020304" pitchFamily="18" charset="0"/>
                <a:cs typeface="Times New Roman" panose="02020603050405020304" pitchFamily="18" charset="0"/>
              </a:rPr>
              <a:t>Vishing attack prevention comes from both the user and the company side.</a:t>
            </a:r>
            <a:endParaRPr lang="en-IN" sz="1800" dirty="0">
              <a:effectLst/>
              <a:latin typeface="Calibri" panose="020F0502020204030204" pitchFamily="34" charset="0"/>
              <a:ea typeface="Calibri" panose="020F0502020204030204" pitchFamily="34" charset="0"/>
              <a:cs typeface="Mangal" panose="02040503050203030202" pitchFamily="18" charset="0"/>
            </a:endParaRPr>
          </a:p>
          <a:p>
            <a:endParaRPr lang="en-IN" dirty="0"/>
          </a:p>
        </p:txBody>
      </p:sp>
      <p:sp>
        <p:nvSpPr>
          <p:cNvPr id="4" name="Slide Number Placeholder 3"/>
          <p:cNvSpPr>
            <a:spLocks noGrp="1"/>
          </p:cNvSpPr>
          <p:nvPr>
            <p:ph type="sldNum" sz="quarter" idx="5"/>
          </p:nvPr>
        </p:nvSpPr>
        <p:spPr/>
        <p:txBody>
          <a:bodyPr/>
          <a:lstStyle/>
          <a:p>
            <a:fld id="{55A465D4-B5EF-46A0-B091-090C89A329C8}" type="slidenum">
              <a:rPr lang="en-IN" smtClean="0"/>
              <a:t>36</a:t>
            </a:fld>
            <a:endParaRPr lang="en-IN"/>
          </a:p>
        </p:txBody>
      </p:sp>
    </p:spTree>
    <p:extLst>
      <p:ext uri="{BB962C8B-B14F-4D97-AF65-F5344CB8AC3E}">
        <p14:creationId xmlns:p14="http://schemas.microsoft.com/office/powerpoint/2010/main" val="276430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sz="1800" b="1" u="sng" dirty="0">
                <a:solidFill>
                  <a:srgbClr val="222222"/>
                </a:solidFill>
                <a:effectLst/>
                <a:latin typeface="Roboto" panose="02000000000000000000" pitchFamily="2" charset="0"/>
                <a:ea typeface="Times New Roman" panose="02020603050405020304" pitchFamily="18" charset="0"/>
              </a:rPr>
              <a:t>Be vigilant</a:t>
            </a:r>
            <a:endParaRPr lang="en-IN" sz="1800" dirty="0">
              <a:effectLst/>
              <a:latin typeface="Times New Roman" panose="02020603050405020304" pitchFamily="18" charset="0"/>
              <a:ea typeface="Times New Roman" panose="02020603050405020304" pitchFamily="18" charset="0"/>
            </a:endParaRPr>
          </a:p>
          <a:p>
            <a:r>
              <a:rPr lang="en-IN" sz="1800" dirty="0">
                <a:solidFill>
                  <a:srgbClr val="222222"/>
                </a:solidFill>
                <a:effectLst/>
                <a:latin typeface="Roboto" panose="02000000000000000000" pitchFamily="2" charset="0"/>
                <a:ea typeface="Times New Roman" panose="02020603050405020304" pitchFamily="18" charset="0"/>
              </a:rPr>
              <a:t>Knowing that criminals and hackers use a range of different methods to scam individuals and employees means you can be on your guard to potential attacks. According to research, </a:t>
            </a:r>
            <a:r>
              <a:rPr lang="en-IN" sz="1800" u="sng" dirty="0">
                <a:solidFill>
                  <a:srgbClr val="000000"/>
                </a:solidFill>
                <a:effectLst/>
                <a:latin typeface="Roboto" panose="02000000000000000000" pitchFamily="2" charset="0"/>
                <a:ea typeface="Times New Roman" panose="02020603050405020304" pitchFamily="18" charset="0"/>
                <a:hlinkClick r:id="rId3"/>
              </a:rPr>
              <a:t>75% of victims reported</a:t>
            </a:r>
            <a:r>
              <a:rPr lang="en-IN" sz="1800" dirty="0">
                <a:solidFill>
                  <a:srgbClr val="222222"/>
                </a:solidFill>
                <a:effectLst/>
                <a:latin typeface="Roboto" panose="02000000000000000000" pitchFamily="2" charset="0"/>
                <a:ea typeface="Times New Roman" panose="02020603050405020304" pitchFamily="18" charset="0"/>
              </a:rPr>
              <a:t> that the attacker already had some personal information on them when they made the call.</a:t>
            </a:r>
            <a:endParaRPr lang="en-IN" sz="1800" dirty="0">
              <a:effectLst/>
              <a:latin typeface="Times New Roman" panose="02020603050405020304" pitchFamily="18" charset="0"/>
              <a:ea typeface="Times New Roman" panose="02020603050405020304" pitchFamily="18" charset="0"/>
            </a:endParaRPr>
          </a:p>
          <a:p>
            <a:r>
              <a:rPr lang="en-IN" sz="1800" b="1" u="sng" dirty="0">
                <a:solidFill>
                  <a:srgbClr val="222222"/>
                </a:solidFill>
                <a:effectLst/>
                <a:latin typeface="Roboto" panose="02000000000000000000" pitchFamily="2" charset="0"/>
                <a:ea typeface="Times New Roman" panose="02020603050405020304" pitchFamily="18" charset="0"/>
              </a:rPr>
              <a:t>Be helpful but defensive</a:t>
            </a:r>
            <a:endParaRPr lang="en-IN" sz="1800" dirty="0">
              <a:effectLst/>
              <a:latin typeface="Times New Roman" panose="02020603050405020304" pitchFamily="18" charset="0"/>
              <a:ea typeface="Times New Roman" panose="02020603050405020304" pitchFamily="18" charset="0"/>
            </a:endParaRPr>
          </a:p>
          <a:p>
            <a:r>
              <a:rPr lang="en-IN" sz="1800" dirty="0">
                <a:solidFill>
                  <a:srgbClr val="222222"/>
                </a:solidFill>
                <a:effectLst/>
                <a:latin typeface="Roboto" panose="02000000000000000000" pitchFamily="2" charset="0"/>
                <a:ea typeface="Times New Roman" panose="02020603050405020304" pitchFamily="18" charset="0"/>
              </a:rPr>
              <a:t>Assist the caller where you can, but remember you don’t know this person or what their motive is. Keep a level of healthy scepticism.</a:t>
            </a:r>
            <a:endParaRPr lang="en-IN" sz="1800" dirty="0">
              <a:effectLst/>
              <a:latin typeface="Times New Roman" panose="02020603050405020304" pitchFamily="18" charset="0"/>
              <a:ea typeface="Times New Roman" panose="02020603050405020304" pitchFamily="18" charset="0"/>
            </a:endParaRPr>
          </a:p>
          <a:p>
            <a:r>
              <a:rPr lang="en-IN" sz="1800" b="1" u="sng" dirty="0">
                <a:solidFill>
                  <a:srgbClr val="222222"/>
                </a:solidFill>
                <a:effectLst/>
                <a:latin typeface="Roboto" panose="02000000000000000000" pitchFamily="2" charset="0"/>
                <a:ea typeface="Times New Roman" panose="02020603050405020304" pitchFamily="18" charset="0"/>
              </a:rPr>
              <a:t>Don’t Panic</a:t>
            </a:r>
            <a:endParaRPr lang="en-IN" sz="1800" dirty="0">
              <a:effectLst/>
              <a:latin typeface="Times New Roman" panose="02020603050405020304" pitchFamily="18" charset="0"/>
              <a:ea typeface="Times New Roman" panose="02020603050405020304" pitchFamily="18" charset="0"/>
            </a:endParaRPr>
          </a:p>
          <a:p>
            <a:r>
              <a:rPr lang="en-IN" sz="1800" dirty="0">
                <a:solidFill>
                  <a:srgbClr val="222222"/>
                </a:solidFill>
                <a:effectLst/>
                <a:latin typeface="Roboto" panose="02000000000000000000" pitchFamily="2" charset="0"/>
                <a:ea typeface="Times New Roman" panose="02020603050405020304" pitchFamily="18" charset="0"/>
              </a:rPr>
              <a:t>like all forms of social engineering vishing frequently uses fear and urgency to “bump” the listener into doing something they wouldn’t do if they thought about it more calmly. Stay calm, if you feel you are being emotionally overloaded put the caller on hold or use an excuse to remove yourself from the situation.</a:t>
            </a:r>
            <a:endParaRPr lang="en-IN" sz="1800" dirty="0">
              <a:effectLst/>
              <a:latin typeface="Times New Roman" panose="02020603050405020304" pitchFamily="18" charset="0"/>
              <a:ea typeface="Times New Roman" panose="02020603050405020304" pitchFamily="18" charset="0"/>
            </a:endParaRPr>
          </a:p>
          <a:p>
            <a:r>
              <a:rPr lang="en-IN" sz="1800" b="1" u="sng" dirty="0">
                <a:solidFill>
                  <a:srgbClr val="222222"/>
                </a:solidFill>
                <a:effectLst/>
                <a:latin typeface="Roboto" panose="02000000000000000000" pitchFamily="2" charset="0"/>
                <a:ea typeface="Times New Roman" panose="02020603050405020304" pitchFamily="18" charset="0"/>
              </a:rPr>
              <a:t>Call them back</a:t>
            </a:r>
            <a:r>
              <a:rPr lang="en-IN" sz="1800" b="1" dirty="0">
                <a:solidFill>
                  <a:srgbClr val="222222"/>
                </a:solidFill>
                <a:effectLst/>
                <a:latin typeface="Roboto" panose="02000000000000000000" pitchFamily="2" charset="0"/>
                <a:ea typeface="Times New Roman" panose="02020603050405020304" pitchFamily="18" charset="0"/>
              </a:rPr>
              <a:t>!</a:t>
            </a:r>
            <a:endParaRPr lang="en-IN" sz="1800" dirty="0">
              <a:effectLst/>
              <a:latin typeface="Times New Roman" panose="02020603050405020304" pitchFamily="18" charset="0"/>
              <a:ea typeface="Times New Roman" panose="02020603050405020304" pitchFamily="18" charset="0"/>
            </a:endParaRPr>
          </a:p>
          <a:p>
            <a:r>
              <a:rPr lang="en-IN" sz="1800" dirty="0">
                <a:solidFill>
                  <a:srgbClr val="222222"/>
                </a:solidFill>
                <a:effectLst/>
                <a:latin typeface="Roboto" panose="02000000000000000000" pitchFamily="2" charset="0"/>
                <a:ea typeface="Times New Roman" panose="02020603050405020304" pitchFamily="18" charset="0"/>
              </a:rPr>
              <a:t>If you get a feeling that something isn’t wrong, act on it and ask to call them back. Then call them back on a publicly listed number – not the one they might give you.</a:t>
            </a:r>
            <a:endParaRPr lang="en-IN" sz="1800" dirty="0">
              <a:effectLst/>
              <a:latin typeface="Times New Roman" panose="02020603050405020304" pitchFamily="18" charset="0"/>
              <a:ea typeface="Times New Roman" panose="02020603050405020304" pitchFamily="18" charset="0"/>
            </a:endParaRPr>
          </a:p>
          <a:p>
            <a:r>
              <a:rPr lang="en-IN" sz="1800" b="1" u="sng" dirty="0">
                <a:solidFill>
                  <a:srgbClr val="222222"/>
                </a:solidFill>
                <a:effectLst/>
                <a:latin typeface="Roboto" panose="02000000000000000000" pitchFamily="2" charset="0"/>
                <a:ea typeface="Times New Roman" panose="02020603050405020304" pitchFamily="18" charset="0"/>
              </a:rPr>
              <a:t>Don’t give out valuable information over the phone</a:t>
            </a:r>
            <a:endParaRPr lang="en-IN" sz="1800" dirty="0">
              <a:effectLst/>
              <a:latin typeface="Times New Roman" panose="02020603050405020304" pitchFamily="18" charset="0"/>
              <a:ea typeface="Times New Roman" panose="02020603050405020304" pitchFamily="18" charset="0"/>
            </a:endParaRPr>
          </a:p>
          <a:p>
            <a:r>
              <a:rPr lang="en-IN" sz="1800" dirty="0">
                <a:solidFill>
                  <a:srgbClr val="222222"/>
                </a:solidFill>
                <a:effectLst/>
                <a:latin typeface="Roboto" panose="02000000000000000000" pitchFamily="2" charset="0"/>
                <a:ea typeface="Times New Roman" panose="02020603050405020304" pitchFamily="18" charset="0"/>
              </a:rPr>
              <a:t>Don’t feel obliged to give out credentials or confidential information over the phone just because someone asks for it.</a:t>
            </a:r>
            <a:endParaRPr lang="en-IN" sz="1800" dirty="0">
              <a:effectLst/>
              <a:latin typeface="Times New Roman" panose="02020603050405020304" pitchFamily="18" charset="0"/>
              <a:ea typeface="Times New Roman" panose="02020603050405020304" pitchFamily="18" charset="0"/>
            </a:endParaRPr>
          </a:p>
          <a:p>
            <a:r>
              <a:rPr lang="en-IN" sz="1800" b="1" u="sng" dirty="0">
                <a:solidFill>
                  <a:srgbClr val="222222"/>
                </a:solidFill>
                <a:effectLst/>
                <a:latin typeface="Roboto" panose="02000000000000000000" pitchFamily="2" charset="0"/>
                <a:ea typeface="Times New Roman" panose="02020603050405020304" pitchFamily="18" charset="0"/>
              </a:rPr>
              <a:t>Treat urgency as a red flag</a:t>
            </a:r>
            <a:endParaRPr lang="en-IN" sz="1800" dirty="0">
              <a:effectLst/>
              <a:latin typeface="Times New Roman" panose="02020603050405020304" pitchFamily="18" charset="0"/>
              <a:ea typeface="Times New Roman" panose="02020603050405020304" pitchFamily="18" charset="0"/>
            </a:endParaRPr>
          </a:p>
          <a:p>
            <a:r>
              <a:rPr lang="en-IN" sz="1800" dirty="0">
                <a:solidFill>
                  <a:srgbClr val="222222"/>
                </a:solidFill>
                <a:effectLst/>
                <a:latin typeface="Roboto" panose="02000000000000000000" pitchFamily="2" charset="0"/>
                <a:ea typeface="Times New Roman" panose="02020603050405020304" pitchFamily="18" charset="0"/>
              </a:rPr>
              <a:t>The fact that someone claims to need something urgently should be a small red flag that something could be amiss, not that you should automatically comply with the callers’ request.</a:t>
            </a:r>
            <a:endParaRPr lang="en-IN" sz="1800" dirty="0">
              <a:effectLst/>
              <a:latin typeface="Times New Roman" panose="02020603050405020304" pitchFamily="18" charset="0"/>
              <a:ea typeface="Times New Roman" panose="02020603050405020304" pitchFamily="18" charset="0"/>
            </a:endParaRPr>
          </a:p>
          <a:p>
            <a:r>
              <a:rPr lang="en-IN" sz="1800" b="1" u="sng" dirty="0">
                <a:solidFill>
                  <a:srgbClr val="222222"/>
                </a:solidFill>
                <a:effectLst/>
                <a:latin typeface="Roboto" panose="02000000000000000000" pitchFamily="2" charset="0"/>
                <a:ea typeface="Times New Roman" panose="02020603050405020304" pitchFamily="18" charset="0"/>
              </a:rPr>
              <a:t>Don’t be afraid to say NO</a:t>
            </a:r>
            <a:endParaRPr lang="en-IN" sz="1800" dirty="0">
              <a:effectLst/>
              <a:latin typeface="Times New Roman" panose="02020603050405020304" pitchFamily="18" charset="0"/>
              <a:ea typeface="Times New Roman" panose="02020603050405020304" pitchFamily="18" charset="0"/>
            </a:endParaRPr>
          </a:p>
          <a:p>
            <a:r>
              <a:rPr lang="en-IN" sz="1800" dirty="0">
                <a:solidFill>
                  <a:srgbClr val="222222"/>
                </a:solidFill>
                <a:effectLst/>
                <a:latin typeface="Roboto" panose="02000000000000000000" pitchFamily="2" charset="0"/>
                <a:ea typeface="Times New Roman" panose="02020603050405020304" pitchFamily="18" charset="0"/>
              </a:rPr>
              <a:t>If a request is not justified, don’t be afraid to reject the request. You can do this by deferring authority, tell them you need to check this with your manager or politely decline and cite your company’s policy on information disclosure.</a:t>
            </a:r>
            <a:endParaRPr lang="en-IN" sz="1800" dirty="0">
              <a:effectLst/>
              <a:latin typeface="Times New Roman" panose="02020603050405020304" pitchFamily="18" charset="0"/>
              <a:ea typeface="Times New Roman" panose="02020603050405020304" pitchFamily="18" charset="0"/>
            </a:endParaRPr>
          </a:p>
          <a:p>
            <a:r>
              <a:rPr lang="en-IN" sz="1800" b="1" u="sng" dirty="0">
                <a:solidFill>
                  <a:srgbClr val="222222"/>
                </a:solidFill>
                <a:effectLst/>
                <a:latin typeface="Roboto" panose="02000000000000000000" pitchFamily="2" charset="0"/>
                <a:ea typeface="Times New Roman" panose="02020603050405020304" pitchFamily="18" charset="0"/>
              </a:rPr>
              <a:t>Don’t log in to a phishing site.</a:t>
            </a:r>
            <a:endParaRPr lang="en-IN" sz="1800" dirty="0">
              <a:effectLst/>
              <a:latin typeface="Times New Roman" panose="02020603050405020304" pitchFamily="18" charset="0"/>
              <a:ea typeface="Times New Roman" panose="02020603050405020304" pitchFamily="18" charset="0"/>
            </a:endParaRPr>
          </a:p>
          <a:p>
            <a:r>
              <a:rPr lang="en-IN" sz="1800" dirty="0">
                <a:solidFill>
                  <a:srgbClr val="222222"/>
                </a:solidFill>
                <a:effectLst/>
                <a:latin typeface="Roboto" panose="02000000000000000000" pitchFamily="2" charset="0"/>
                <a:ea typeface="Times New Roman" panose="02020603050405020304" pitchFamily="18" charset="0"/>
              </a:rPr>
              <a:t>Don’t navigate to an </a:t>
            </a:r>
            <a:r>
              <a:rPr lang="en-IN" sz="1800" u="sng" dirty="0">
                <a:solidFill>
                  <a:srgbClr val="000000"/>
                </a:solidFill>
                <a:effectLst/>
                <a:latin typeface="Roboto" panose="02000000000000000000" pitchFamily="2" charset="0"/>
                <a:ea typeface="Times New Roman" panose="02020603050405020304" pitchFamily="18" charset="0"/>
                <a:hlinkClick r:id="rId4"/>
              </a:rPr>
              <a:t>unknown website</a:t>
            </a:r>
            <a:r>
              <a:rPr lang="en-IN" sz="1800" dirty="0">
                <a:solidFill>
                  <a:srgbClr val="222222"/>
                </a:solidFill>
                <a:effectLst/>
                <a:latin typeface="Roboto" panose="02000000000000000000" pitchFamily="2" charset="0"/>
                <a:ea typeface="Times New Roman" panose="02020603050405020304" pitchFamily="18" charset="0"/>
              </a:rPr>
              <a:t> that the caller asks you to log in to. Remember that the caller will be prepared for this, it is no good saying no to the first request if you give in on the second attempt- stand your ground!</a:t>
            </a:r>
            <a:endParaRPr lang="en-IN" sz="1800" dirty="0">
              <a:effectLst/>
              <a:latin typeface="Times New Roman" panose="02020603050405020304" pitchFamily="18" charset="0"/>
              <a:ea typeface="Times New Roman" panose="02020603050405020304" pitchFamily="18" charset="0"/>
            </a:endParaRPr>
          </a:p>
          <a:p>
            <a:r>
              <a:rPr lang="en-IN" sz="1800" b="1" u="sng" dirty="0">
                <a:solidFill>
                  <a:srgbClr val="222222"/>
                </a:solidFill>
                <a:effectLst/>
                <a:latin typeface="Roboto" panose="02000000000000000000" pitchFamily="2" charset="0"/>
                <a:ea typeface="Times New Roman" panose="02020603050405020304" pitchFamily="18" charset="0"/>
              </a:rPr>
              <a:t>Don’t trust caller ID</a:t>
            </a:r>
            <a:endParaRPr lang="en-IN" sz="1800" dirty="0">
              <a:effectLst/>
              <a:latin typeface="Times New Roman" panose="02020603050405020304" pitchFamily="18" charset="0"/>
              <a:ea typeface="Times New Roman" panose="02020603050405020304" pitchFamily="18" charset="0"/>
            </a:endParaRPr>
          </a:p>
          <a:p>
            <a:r>
              <a:rPr lang="en-IN" sz="1800" dirty="0">
                <a:solidFill>
                  <a:srgbClr val="222222"/>
                </a:solidFill>
                <a:effectLst/>
                <a:latin typeface="Roboto" panose="02000000000000000000" pitchFamily="2" charset="0"/>
                <a:ea typeface="Times New Roman" panose="02020603050405020304" pitchFamily="18" charset="0"/>
              </a:rPr>
              <a:t>It is simple for attackers to change or spoof the number that is displayed on your handset. </a:t>
            </a:r>
            <a:r>
              <a:rPr lang="en-IN" sz="1800" u="sng" dirty="0">
                <a:solidFill>
                  <a:srgbClr val="000000"/>
                </a:solidFill>
                <a:effectLst/>
                <a:latin typeface="Roboto" panose="02000000000000000000" pitchFamily="2" charset="0"/>
                <a:ea typeface="Times New Roman" panose="02020603050405020304" pitchFamily="18" charset="0"/>
                <a:hlinkClick r:id="rId5"/>
              </a:rPr>
              <a:t>OFCOM</a:t>
            </a:r>
            <a:r>
              <a:rPr lang="en-IN" sz="1800" dirty="0">
                <a:solidFill>
                  <a:srgbClr val="222222"/>
                </a:solidFill>
                <a:effectLst/>
                <a:latin typeface="Roboto" panose="02000000000000000000" pitchFamily="2" charset="0"/>
                <a:ea typeface="Times New Roman" panose="02020603050405020304" pitchFamily="18" charset="0"/>
              </a:rPr>
              <a:t> advises that caller ID should not be used as a means of verifying a caller’s identification.</a:t>
            </a:r>
            <a:endParaRPr lang="en-IN" sz="1800" dirty="0">
              <a:effectLst/>
              <a:latin typeface="Times New Roman" panose="02020603050405020304" pitchFamily="18" charset="0"/>
              <a:ea typeface="Times New Roman" panose="02020603050405020304" pitchFamily="18" charset="0"/>
            </a:endParaRPr>
          </a:p>
          <a:p>
            <a:endParaRPr lang="en-IN" dirty="0"/>
          </a:p>
        </p:txBody>
      </p:sp>
      <p:sp>
        <p:nvSpPr>
          <p:cNvPr id="4" name="Slide Number Placeholder 3"/>
          <p:cNvSpPr>
            <a:spLocks noGrp="1"/>
          </p:cNvSpPr>
          <p:nvPr>
            <p:ph type="sldNum" sz="quarter" idx="5"/>
          </p:nvPr>
        </p:nvSpPr>
        <p:spPr/>
        <p:txBody>
          <a:bodyPr/>
          <a:lstStyle/>
          <a:p>
            <a:fld id="{55A465D4-B5EF-46A0-B091-090C89A329C8}" type="slidenum">
              <a:rPr lang="en-IN" smtClean="0"/>
              <a:t>44</a:t>
            </a:fld>
            <a:endParaRPr lang="en-IN"/>
          </a:p>
        </p:txBody>
      </p:sp>
    </p:spTree>
    <p:extLst>
      <p:ext uri="{BB962C8B-B14F-4D97-AF65-F5344CB8AC3E}">
        <p14:creationId xmlns:p14="http://schemas.microsoft.com/office/powerpoint/2010/main" val="2231934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E81D2-498E-4E64-B399-B6C15EE7966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04D1B313-A86B-434E-87AE-9D4A8C4BFF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D65C1855-643D-450D-A9BC-89AF74112010}"/>
              </a:ext>
            </a:extLst>
          </p:cNvPr>
          <p:cNvSpPr>
            <a:spLocks noGrp="1"/>
          </p:cNvSpPr>
          <p:nvPr>
            <p:ph type="dt" sz="half" idx="10"/>
          </p:nvPr>
        </p:nvSpPr>
        <p:spPr/>
        <p:txBody>
          <a:bodyPr/>
          <a:lstStyle/>
          <a:p>
            <a:fld id="{4002BF41-0EC8-494E-B8EB-04F0F43A9541}" type="datetimeFigureOut">
              <a:rPr lang="en-IN" smtClean="0"/>
              <a:t>03-04-2024</a:t>
            </a:fld>
            <a:endParaRPr lang="en-IN"/>
          </a:p>
        </p:txBody>
      </p:sp>
      <p:sp>
        <p:nvSpPr>
          <p:cNvPr id="5" name="Footer Placeholder 4">
            <a:extLst>
              <a:ext uri="{FF2B5EF4-FFF2-40B4-BE49-F238E27FC236}">
                <a16:creationId xmlns:a16="http://schemas.microsoft.com/office/drawing/2014/main" id="{131FCC16-2DA4-4F61-B80A-5295126720E8}"/>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3098EB90-CEB0-474B-808A-867D59D15277}"/>
              </a:ext>
            </a:extLst>
          </p:cNvPr>
          <p:cNvSpPr>
            <a:spLocks noGrp="1"/>
          </p:cNvSpPr>
          <p:nvPr>
            <p:ph type="sldNum" sz="quarter" idx="12"/>
          </p:nvPr>
        </p:nvSpPr>
        <p:spPr/>
        <p:txBody>
          <a:bodyPr/>
          <a:lstStyle/>
          <a:p>
            <a:fld id="{DF6D3972-AA61-40CA-93E6-C619D712A9E9}" type="slidenum">
              <a:rPr lang="en-IN" smtClean="0"/>
              <a:t>‹#›</a:t>
            </a:fld>
            <a:endParaRPr lang="en-IN"/>
          </a:p>
        </p:txBody>
      </p:sp>
    </p:spTree>
    <p:extLst>
      <p:ext uri="{BB962C8B-B14F-4D97-AF65-F5344CB8AC3E}">
        <p14:creationId xmlns:p14="http://schemas.microsoft.com/office/powerpoint/2010/main" val="27036957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EE3F66-CAAF-4C25-BE74-ED16786EB73F}"/>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AA58EBC0-C353-4C14-8793-942767958D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DBE70B6-45EC-4887-AE24-520D5B8FFF63}"/>
              </a:ext>
            </a:extLst>
          </p:cNvPr>
          <p:cNvSpPr>
            <a:spLocks noGrp="1"/>
          </p:cNvSpPr>
          <p:nvPr>
            <p:ph type="dt" sz="half" idx="10"/>
          </p:nvPr>
        </p:nvSpPr>
        <p:spPr/>
        <p:txBody>
          <a:bodyPr/>
          <a:lstStyle/>
          <a:p>
            <a:fld id="{4002BF41-0EC8-494E-B8EB-04F0F43A9541}" type="datetimeFigureOut">
              <a:rPr lang="en-IN" smtClean="0"/>
              <a:t>03-04-2024</a:t>
            </a:fld>
            <a:endParaRPr lang="en-IN"/>
          </a:p>
        </p:txBody>
      </p:sp>
      <p:sp>
        <p:nvSpPr>
          <p:cNvPr id="5" name="Footer Placeholder 4">
            <a:extLst>
              <a:ext uri="{FF2B5EF4-FFF2-40B4-BE49-F238E27FC236}">
                <a16:creationId xmlns:a16="http://schemas.microsoft.com/office/drawing/2014/main" id="{B113C2C4-3AC8-4671-9876-85D89D4D7EF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C317F05-8CF0-4D42-9A4D-F16F697C034A}"/>
              </a:ext>
            </a:extLst>
          </p:cNvPr>
          <p:cNvSpPr>
            <a:spLocks noGrp="1"/>
          </p:cNvSpPr>
          <p:nvPr>
            <p:ph type="sldNum" sz="quarter" idx="12"/>
          </p:nvPr>
        </p:nvSpPr>
        <p:spPr/>
        <p:txBody>
          <a:bodyPr/>
          <a:lstStyle/>
          <a:p>
            <a:fld id="{DF6D3972-AA61-40CA-93E6-C619D712A9E9}" type="slidenum">
              <a:rPr lang="en-IN" smtClean="0"/>
              <a:t>‹#›</a:t>
            </a:fld>
            <a:endParaRPr lang="en-IN"/>
          </a:p>
        </p:txBody>
      </p:sp>
    </p:spTree>
    <p:extLst>
      <p:ext uri="{BB962C8B-B14F-4D97-AF65-F5344CB8AC3E}">
        <p14:creationId xmlns:p14="http://schemas.microsoft.com/office/powerpoint/2010/main" val="984882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73A1DF-81B2-4E06-8CE0-27F6C3CA233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98D33D1B-A063-461B-A588-80BED2FC624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CF3E14F-1B35-422C-9CD5-4AF5C4B0542A}"/>
              </a:ext>
            </a:extLst>
          </p:cNvPr>
          <p:cNvSpPr>
            <a:spLocks noGrp="1"/>
          </p:cNvSpPr>
          <p:nvPr>
            <p:ph type="dt" sz="half" idx="10"/>
          </p:nvPr>
        </p:nvSpPr>
        <p:spPr/>
        <p:txBody>
          <a:bodyPr/>
          <a:lstStyle/>
          <a:p>
            <a:fld id="{4002BF41-0EC8-494E-B8EB-04F0F43A9541}" type="datetimeFigureOut">
              <a:rPr lang="en-IN" smtClean="0"/>
              <a:t>03-04-2024</a:t>
            </a:fld>
            <a:endParaRPr lang="en-IN"/>
          </a:p>
        </p:txBody>
      </p:sp>
      <p:sp>
        <p:nvSpPr>
          <p:cNvPr id="5" name="Footer Placeholder 4">
            <a:extLst>
              <a:ext uri="{FF2B5EF4-FFF2-40B4-BE49-F238E27FC236}">
                <a16:creationId xmlns:a16="http://schemas.microsoft.com/office/drawing/2014/main" id="{BB42B140-D5C1-4285-BB22-C4864EF5F9D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70BB9854-FF60-4810-B1B6-486C9F7D020B}"/>
              </a:ext>
            </a:extLst>
          </p:cNvPr>
          <p:cNvSpPr>
            <a:spLocks noGrp="1"/>
          </p:cNvSpPr>
          <p:nvPr>
            <p:ph type="sldNum" sz="quarter" idx="12"/>
          </p:nvPr>
        </p:nvSpPr>
        <p:spPr/>
        <p:txBody>
          <a:bodyPr/>
          <a:lstStyle/>
          <a:p>
            <a:fld id="{DF6D3972-AA61-40CA-93E6-C619D712A9E9}" type="slidenum">
              <a:rPr lang="en-IN" smtClean="0"/>
              <a:t>‹#›</a:t>
            </a:fld>
            <a:endParaRPr lang="en-IN"/>
          </a:p>
        </p:txBody>
      </p:sp>
    </p:spTree>
    <p:extLst>
      <p:ext uri="{BB962C8B-B14F-4D97-AF65-F5344CB8AC3E}">
        <p14:creationId xmlns:p14="http://schemas.microsoft.com/office/powerpoint/2010/main" val="35065035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EF97D4-EE9B-421B-A77F-AC87B8C56C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F8315F4F-B044-4B61-B80E-39ED166CD40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6FAA71D6-A393-4571-AE21-BD29C4ECF9E2}"/>
              </a:ext>
            </a:extLst>
          </p:cNvPr>
          <p:cNvSpPr>
            <a:spLocks noGrp="1"/>
          </p:cNvSpPr>
          <p:nvPr>
            <p:ph type="dt" sz="half" idx="10"/>
          </p:nvPr>
        </p:nvSpPr>
        <p:spPr/>
        <p:txBody>
          <a:bodyPr/>
          <a:lstStyle/>
          <a:p>
            <a:fld id="{B61BEF0D-F0BB-DE4B-95CE-6DB70DBA9567}" type="datetimeFigureOut">
              <a:rPr lang="en-US" smtClean="0"/>
              <a:pPr/>
              <a:t>4/3/2024</a:t>
            </a:fld>
            <a:endParaRPr lang="en-US" dirty="0"/>
          </a:p>
        </p:txBody>
      </p:sp>
      <p:sp>
        <p:nvSpPr>
          <p:cNvPr id="5" name="Footer Placeholder 4">
            <a:extLst>
              <a:ext uri="{FF2B5EF4-FFF2-40B4-BE49-F238E27FC236}">
                <a16:creationId xmlns:a16="http://schemas.microsoft.com/office/drawing/2014/main" id="{828F3C90-F138-4A52-8C04-C23480F6180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40DF88A-3222-41A6-9766-F1CEAEF970A0}"/>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30199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34AE81-2EF8-493D-8FA7-C6D0727286A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24E409B-7D87-4EEC-B3EF-73AECFB77C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8782BA7-5E82-44ED-8315-E05C001E9E7B}"/>
              </a:ext>
            </a:extLst>
          </p:cNvPr>
          <p:cNvSpPr>
            <a:spLocks noGrp="1"/>
          </p:cNvSpPr>
          <p:nvPr>
            <p:ph type="dt" sz="half" idx="10"/>
          </p:nvPr>
        </p:nvSpPr>
        <p:spPr/>
        <p:txBody>
          <a:bodyPr/>
          <a:lstStyle/>
          <a:p>
            <a:fld id="{B61BEF0D-F0BB-DE4B-95CE-6DB70DBA9567}" type="datetimeFigureOut">
              <a:rPr lang="en-US" smtClean="0"/>
              <a:pPr/>
              <a:t>4/3/2024</a:t>
            </a:fld>
            <a:endParaRPr lang="en-US" dirty="0"/>
          </a:p>
        </p:txBody>
      </p:sp>
      <p:sp>
        <p:nvSpPr>
          <p:cNvPr id="5" name="Footer Placeholder 4">
            <a:extLst>
              <a:ext uri="{FF2B5EF4-FFF2-40B4-BE49-F238E27FC236}">
                <a16:creationId xmlns:a16="http://schemas.microsoft.com/office/drawing/2014/main" id="{6ECD2165-BDA0-4889-B4FE-10049B97D28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BEB375-E49F-47D6-9367-0CCDE6D077F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49252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18999-7D1D-4ED0-8D04-46F77331DBB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665E63CC-852B-4E28-B8C8-8F8B60A4964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7F2A6F-6CEF-44F8-828B-F83D5DA04633}"/>
              </a:ext>
            </a:extLst>
          </p:cNvPr>
          <p:cNvSpPr>
            <a:spLocks noGrp="1"/>
          </p:cNvSpPr>
          <p:nvPr>
            <p:ph type="dt" sz="half" idx="10"/>
          </p:nvPr>
        </p:nvSpPr>
        <p:spPr/>
        <p:txBody>
          <a:bodyPr/>
          <a:lstStyle/>
          <a:p>
            <a:fld id="{B61BEF0D-F0BB-DE4B-95CE-6DB70DBA9567}" type="datetimeFigureOut">
              <a:rPr lang="en-US" smtClean="0"/>
              <a:pPr/>
              <a:t>4/3/2024</a:t>
            </a:fld>
            <a:endParaRPr lang="en-US" dirty="0"/>
          </a:p>
        </p:txBody>
      </p:sp>
      <p:sp>
        <p:nvSpPr>
          <p:cNvPr id="5" name="Footer Placeholder 4">
            <a:extLst>
              <a:ext uri="{FF2B5EF4-FFF2-40B4-BE49-F238E27FC236}">
                <a16:creationId xmlns:a16="http://schemas.microsoft.com/office/drawing/2014/main" id="{C313D3C8-8BF9-467E-AF52-52DE547E41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778D78-7498-407E-9AAD-C43396E3918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529353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083D6-F77A-40B4-9F6B-F76B1233598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2204220F-0402-40CE-AF5F-C5A6BA0AB0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AFEB2CB2-237F-4856-95B3-D6166411E16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B9B1AB46-501B-455D-8C8B-60AC2EEBC470}"/>
              </a:ext>
            </a:extLst>
          </p:cNvPr>
          <p:cNvSpPr>
            <a:spLocks noGrp="1"/>
          </p:cNvSpPr>
          <p:nvPr>
            <p:ph type="dt" sz="half" idx="10"/>
          </p:nvPr>
        </p:nvSpPr>
        <p:spPr/>
        <p:txBody>
          <a:bodyPr/>
          <a:lstStyle/>
          <a:p>
            <a:fld id="{B61BEF0D-F0BB-DE4B-95CE-6DB70DBA9567}" type="datetimeFigureOut">
              <a:rPr lang="en-US" smtClean="0"/>
              <a:pPr/>
              <a:t>4/3/2024</a:t>
            </a:fld>
            <a:endParaRPr lang="en-US" dirty="0"/>
          </a:p>
        </p:txBody>
      </p:sp>
      <p:sp>
        <p:nvSpPr>
          <p:cNvPr id="6" name="Footer Placeholder 5">
            <a:extLst>
              <a:ext uri="{FF2B5EF4-FFF2-40B4-BE49-F238E27FC236}">
                <a16:creationId xmlns:a16="http://schemas.microsoft.com/office/drawing/2014/main" id="{2920890B-5D87-4703-8580-37C6C30396E5}"/>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A3F5E83-86DC-42F9-B5A4-BD843BA1EB11}"/>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848061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06C20-1DDB-48F3-B6D0-05C2219C42EB}"/>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2255A3BD-7C25-4682-BD31-F514CA0A39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E58A958-0A7A-4B04-ACB3-2AE4A2D97D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0BF5AF32-890B-4A5C-B570-F5078A2105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E0392C-01F2-41E9-9262-F2E4248101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7E04F253-DC22-416D-A1A4-86CF434AFE43}"/>
              </a:ext>
            </a:extLst>
          </p:cNvPr>
          <p:cNvSpPr>
            <a:spLocks noGrp="1"/>
          </p:cNvSpPr>
          <p:nvPr>
            <p:ph type="dt" sz="half" idx="10"/>
          </p:nvPr>
        </p:nvSpPr>
        <p:spPr/>
        <p:txBody>
          <a:bodyPr/>
          <a:lstStyle/>
          <a:p>
            <a:fld id="{B61BEF0D-F0BB-DE4B-95CE-6DB70DBA9567}" type="datetimeFigureOut">
              <a:rPr lang="en-US" smtClean="0"/>
              <a:pPr/>
              <a:t>4/3/2024</a:t>
            </a:fld>
            <a:endParaRPr lang="en-US" dirty="0"/>
          </a:p>
        </p:txBody>
      </p:sp>
      <p:sp>
        <p:nvSpPr>
          <p:cNvPr id="8" name="Footer Placeholder 7">
            <a:extLst>
              <a:ext uri="{FF2B5EF4-FFF2-40B4-BE49-F238E27FC236}">
                <a16:creationId xmlns:a16="http://schemas.microsoft.com/office/drawing/2014/main" id="{67D349A2-860D-4A7B-A7A4-E83375A80F5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1836AB0-B73C-426E-BA32-5733D76CDB09}"/>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180295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FB5AB-2828-4C93-AE8F-6C269EA30DC1}"/>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554DCB4A-697F-4A73-8302-2328EE8F6DDE}"/>
              </a:ext>
            </a:extLst>
          </p:cNvPr>
          <p:cNvSpPr>
            <a:spLocks noGrp="1"/>
          </p:cNvSpPr>
          <p:nvPr>
            <p:ph type="dt" sz="half" idx="10"/>
          </p:nvPr>
        </p:nvSpPr>
        <p:spPr/>
        <p:txBody>
          <a:bodyPr/>
          <a:lstStyle/>
          <a:p>
            <a:fld id="{B61BEF0D-F0BB-DE4B-95CE-6DB70DBA9567}" type="datetimeFigureOut">
              <a:rPr lang="en-US" smtClean="0"/>
              <a:pPr/>
              <a:t>4/3/2024</a:t>
            </a:fld>
            <a:endParaRPr lang="en-US" dirty="0"/>
          </a:p>
        </p:txBody>
      </p:sp>
      <p:sp>
        <p:nvSpPr>
          <p:cNvPr id="4" name="Footer Placeholder 3">
            <a:extLst>
              <a:ext uri="{FF2B5EF4-FFF2-40B4-BE49-F238E27FC236}">
                <a16:creationId xmlns:a16="http://schemas.microsoft.com/office/drawing/2014/main" id="{8237F2F6-A52A-44AA-B92B-4651A2F4330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B674C9D-49FD-49A1-893F-1D7F1A137EC6}"/>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78198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B9A092-F215-46C3-8801-7199E70C5DD4}"/>
              </a:ext>
            </a:extLst>
          </p:cNvPr>
          <p:cNvSpPr>
            <a:spLocks noGrp="1"/>
          </p:cNvSpPr>
          <p:nvPr>
            <p:ph type="dt" sz="half" idx="10"/>
          </p:nvPr>
        </p:nvSpPr>
        <p:spPr/>
        <p:txBody>
          <a:bodyPr/>
          <a:lstStyle/>
          <a:p>
            <a:fld id="{B61BEF0D-F0BB-DE4B-95CE-6DB70DBA9567}" type="datetimeFigureOut">
              <a:rPr lang="en-US" smtClean="0"/>
              <a:pPr/>
              <a:t>4/3/2024</a:t>
            </a:fld>
            <a:endParaRPr lang="en-US" dirty="0"/>
          </a:p>
        </p:txBody>
      </p:sp>
      <p:sp>
        <p:nvSpPr>
          <p:cNvPr id="3" name="Footer Placeholder 2">
            <a:extLst>
              <a:ext uri="{FF2B5EF4-FFF2-40B4-BE49-F238E27FC236}">
                <a16:creationId xmlns:a16="http://schemas.microsoft.com/office/drawing/2014/main" id="{826B10D9-DD4A-431B-9054-ED9B1778AD88}"/>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EB207C8-F924-4AF4-82A3-CF50FAB652B7}"/>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855523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67A61-E7FD-4894-A3C5-0F09F1D601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D1EA427-3466-4BF0-B904-BC0838F1BB8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B5714D7C-B235-491D-BEF1-768164AD16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773EE2-0F22-468B-81B0-3751DDFDAE12}"/>
              </a:ext>
            </a:extLst>
          </p:cNvPr>
          <p:cNvSpPr>
            <a:spLocks noGrp="1"/>
          </p:cNvSpPr>
          <p:nvPr>
            <p:ph type="dt" sz="half" idx="10"/>
          </p:nvPr>
        </p:nvSpPr>
        <p:spPr/>
        <p:txBody>
          <a:bodyPr/>
          <a:lstStyle/>
          <a:p>
            <a:fld id="{B61BEF0D-F0BB-DE4B-95CE-6DB70DBA9567}" type="datetimeFigureOut">
              <a:rPr lang="en-US" smtClean="0"/>
              <a:pPr/>
              <a:t>4/3/2024</a:t>
            </a:fld>
            <a:endParaRPr lang="en-US" dirty="0"/>
          </a:p>
        </p:txBody>
      </p:sp>
      <p:sp>
        <p:nvSpPr>
          <p:cNvPr id="6" name="Footer Placeholder 5">
            <a:extLst>
              <a:ext uri="{FF2B5EF4-FFF2-40B4-BE49-F238E27FC236}">
                <a16:creationId xmlns:a16="http://schemas.microsoft.com/office/drawing/2014/main" id="{2B4631CA-7201-4197-A303-A2A7E493CB1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E944C9F-FF8A-440A-B14D-214DBB600C5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798394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BA07B-DDE4-4F38-BE7D-4D699826566E}"/>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575D525-C8A6-4AAB-BD51-B001F7CB7DA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E28C43D-4A03-4C94-A35B-0BDF39CB9756}"/>
              </a:ext>
            </a:extLst>
          </p:cNvPr>
          <p:cNvSpPr>
            <a:spLocks noGrp="1"/>
          </p:cNvSpPr>
          <p:nvPr>
            <p:ph type="dt" sz="half" idx="10"/>
          </p:nvPr>
        </p:nvSpPr>
        <p:spPr/>
        <p:txBody>
          <a:bodyPr/>
          <a:lstStyle/>
          <a:p>
            <a:fld id="{4002BF41-0EC8-494E-B8EB-04F0F43A9541}" type="datetimeFigureOut">
              <a:rPr lang="en-IN" smtClean="0"/>
              <a:t>03-04-2024</a:t>
            </a:fld>
            <a:endParaRPr lang="en-IN"/>
          </a:p>
        </p:txBody>
      </p:sp>
      <p:sp>
        <p:nvSpPr>
          <p:cNvPr id="5" name="Footer Placeholder 4">
            <a:extLst>
              <a:ext uri="{FF2B5EF4-FFF2-40B4-BE49-F238E27FC236}">
                <a16:creationId xmlns:a16="http://schemas.microsoft.com/office/drawing/2014/main" id="{ADB0B9D6-1DB7-4662-88D6-CC2B0FCC3A9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B0AD87A-CA47-4B13-AB17-06DC77D4DB4B}"/>
              </a:ext>
            </a:extLst>
          </p:cNvPr>
          <p:cNvSpPr>
            <a:spLocks noGrp="1"/>
          </p:cNvSpPr>
          <p:nvPr>
            <p:ph type="sldNum" sz="quarter" idx="12"/>
          </p:nvPr>
        </p:nvSpPr>
        <p:spPr/>
        <p:txBody>
          <a:bodyPr/>
          <a:lstStyle/>
          <a:p>
            <a:fld id="{DF6D3972-AA61-40CA-93E6-C619D712A9E9}" type="slidenum">
              <a:rPr lang="en-IN" smtClean="0"/>
              <a:t>‹#›</a:t>
            </a:fld>
            <a:endParaRPr lang="en-IN"/>
          </a:p>
        </p:txBody>
      </p:sp>
    </p:spTree>
    <p:extLst>
      <p:ext uri="{BB962C8B-B14F-4D97-AF65-F5344CB8AC3E}">
        <p14:creationId xmlns:p14="http://schemas.microsoft.com/office/powerpoint/2010/main" val="41394946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9CF88-B1F3-4196-B3CE-80BDE9D982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BE995CD3-B6C4-49C5-950B-CC3048043E5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4B73F05-2E92-4353-8A6E-C021F64C81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DAE181-5601-43A7-935E-07399E51C04B}"/>
              </a:ext>
            </a:extLst>
          </p:cNvPr>
          <p:cNvSpPr>
            <a:spLocks noGrp="1"/>
          </p:cNvSpPr>
          <p:nvPr>
            <p:ph type="dt" sz="half" idx="10"/>
          </p:nvPr>
        </p:nvSpPr>
        <p:spPr/>
        <p:txBody>
          <a:bodyPr/>
          <a:lstStyle/>
          <a:p>
            <a:fld id="{B61BEF0D-F0BB-DE4B-95CE-6DB70DBA9567}" type="datetimeFigureOut">
              <a:rPr lang="en-US" smtClean="0"/>
              <a:pPr/>
              <a:t>4/3/2024</a:t>
            </a:fld>
            <a:endParaRPr lang="en-US" dirty="0"/>
          </a:p>
        </p:txBody>
      </p:sp>
      <p:sp>
        <p:nvSpPr>
          <p:cNvPr id="6" name="Footer Placeholder 5">
            <a:extLst>
              <a:ext uri="{FF2B5EF4-FFF2-40B4-BE49-F238E27FC236}">
                <a16:creationId xmlns:a16="http://schemas.microsoft.com/office/drawing/2014/main" id="{1089F769-EE1E-4CCE-9C5E-07A185F3A8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11039E8-EFC2-4CB6-A8E1-FCA6676843C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547075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5F778-26E7-40D2-BD7D-18FCD6C19B34}"/>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306E17BE-E35E-4AAB-8E2C-0CB5D1BDB6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C0565F1-2B86-4517-9E5F-DAC0BA84B4E3}"/>
              </a:ext>
            </a:extLst>
          </p:cNvPr>
          <p:cNvSpPr>
            <a:spLocks noGrp="1"/>
          </p:cNvSpPr>
          <p:nvPr>
            <p:ph type="dt" sz="half" idx="10"/>
          </p:nvPr>
        </p:nvSpPr>
        <p:spPr/>
        <p:txBody>
          <a:bodyPr/>
          <a:lstStyle/>
          <a:p>
            <a:fld id="{B61BEF0D-F0BB-DE4B-95CE-6DB70DBA9567}" type="datetimeFigureOut">
              <a:rPr lang="en-US" smtClean="0"/>
              <a:pPr/>
              <a:t>4/3/2024</a:t>
            </a:fld>
            <a:endParaRPr lang="en-US" dirty="0"/>
          </a:p>
        </p:txBody>
      </p:sp>
      <p:sp>
        <p:nvSpPr>
          <p:cNvPr id="5" name="Footer Placeholder 4">
            <a:extLst>
              <a:ext uri="{FF2B5EF4-FFF2-40B4-BE49-F238E27FC236}">
                <a16:creationId xmlns:a16="http://schemas.microsoft.com/office/drawing/2014/main" id="{42D1DE53-CD54-4323-916C-C3A5E2E6F74F}"/>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042D4D4-FC30-4E6C-9E0A-F6E7D31A5E6E}"/>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151805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6789A3-96BF-4F13-955A-48F219009B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48E67D4-4199-44B2-A25B-736CD09D01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EA7FDD97-7D81-49DB-9F8C-4FBF9F1D8EB6}"/>
              </a:ext>
            </a:extLst>
          </p:cNvPr>
          <p:cNvSpPr>
            <a:spLocks noGrp="1"/>
          </p:cNvSpPr>
          <p:nvPr>
            <p:ph type="dt" sz="half" idx="10"/>
          </p:nvPr>
        </p:nvSpPr>
        <p:spPr/>
        <p:txBody>
          <a:bodyPr/>
          <a:lstStyle/>
          <a:p>
            <a:fld id="{B61BEF0D-F0BB-DE4B-95CE-6DB70DBA9567}" type="datetimeFigureOut">
              <a:rPr lang="en-US" smtClean="0"/>
              <a:pPr/>
              <a:t>4/3/2024</a:t>
            </a:fld>
            <a:endParaRPr lang="en-US" dirty="0"/>
          </a:p>
        </p:txBody>
      </p:sp>
      <p:sp>
        <p:nvSpPr>
          <p:cNvPr id="5" name="Footer Placeholder 4">
            <a:extLst>
              <a:ext uri="{FF2B5EF4-FFF2-40B4-BE49-F238E27FC236}">
                <a16:creationId xmlns:a16="http://schemas.microsoft.com/office/drawing/2014/main" id="{716767F1-CE8D-4351-909A-91453F2B7BC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15D592B-C4A6-45EA-AB57-6CB84564D73D}"/>
              </a:ext>
            </a:extLst>
          </p:cNvPr>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25787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FFA34-09ED-4C4A-A4C0-537D9A0465A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1265430F-4ADE-451A-A50A-FBB486270A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1C452A4-1993-43CB-9398-75FEB6E1CC59}"/>
              </a:ext>
            </a:extLst>
          </p:cNvPr>
          <p:cNvSpPr>
            <a:spLocks noGrp="1"/>
          </p:cNvSpPr>
          <p:nvPr>
            <p:ph type="dt" sz="half" idx="10"/>
          </p:nvPr>
        </p:nvSpPr>
        <p:spPr/>
        <p:txBody>
          <a:bodyPr/>
          <a:lstStyle/>
          <a:p>
            <a:fld id="{4002BF41-0EC8-494E-B8EB-04F0F43A9541}" type="datetimeFigureOut">
              <a:rPr lang="en-IN" smtClean="0"/>
              <a:t>03-04-2024</a:t>
            </a:fld>
            <a:endParaRPr lang="en-IN"/>
          </a:p>
        </p:txBody>
      </p:sp>
      <p:sp>
        <p:nvSpPr>
          <p:cNvPr id="5" name="Footer Placeholder 4">
            <a:extLst>
              <a:ext uri="{FF2B5EF4-FFF2-40B4-BE49-F238E27FC236}">
                <a16:creationId xmlns:a16="http://schemas.microsoft.com/office/drawing/2014/main" id="{623970FC-44BD-44B5-BE08-32DC8B83D8F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DFB167A8-BB5F-4971-869F-D260F8120BD1}"/>
              </a:ext>
            </a:extLst>
          </p:cNvPr>
          <p:cNvSpPr>
            <a:spLocks noGrp="1"/>
          </p:cNvSpPr>
          <p:nvPr>
            <p:ph type="sldNum" sz="quarter" idx="12"/>
          </p:nvPr>
        </p:nvSpPr>
        <p:spPr/>
        <p:txBody>
          <a:bodyPr/>
          <a:lstStyle/>
          <a:p>
            <a:fld id="{DF6D3972-AA61-40CA-93E6-C619D712A9E9}" type="slidenum">
              <a:rPr lang="en-IN" smtClean="0"/>
              <a:t>‹#›</a:t>
            </a:fld>
            <a:endParaRPr lang="en-IN"/>
          </a:p>
        </p:txBody>
      </p:sp>
    </p:spTree>
    <p:extLst>
      <p:ext uri="{BB962C8B-B14F-4D97-AF65-F5344CB8AC3E}">
        <p14:creationId xmlns:p14="http://schemas.microsoft.com/office/powerpoint/2010/main" val="33682436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14DCF8-CCF9-462D-912C-015C6AB024E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E61C2E3D-FCCF-48EB-B3D8-BA6360970F5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586CF191-13C2-4447-A85D-9967EC4D19A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CD85D675-B8F5-459C-A22F-9C14D77D64FE}"/>
              </a:ext>
            </a:extLst>
          </p:cNvPr>
          <p:cNvSpPr>
            <a:spLocks noGrp="1"/>
          </p:cNvSpPr>
          <p:nvPr>
            <p:ph type="dt" sz="half" idx="10"/>
          </p:nvPr>
        </p:nvSpPr>
        <p:spPr/>
        <p:txBody>
          <a:bodyPr/>
          <a:lstStyle/>
          <a:p>
            <a:fld id="{4002BF41-0EC8-494E-B8EB-04F0F43A9541}" type="datetimeFigureOut">
              <a:rPr lang="en-IN" smtClean="0"/>
              <a:t>03-04-2024</a:t>
            </a:fld>
            <a:endParaRPr lang="en-IN"/>
          </a:p>
        </p:txBody>
      </p:sp>
      <p:sp>
        <p:nvSpPr>
          <p:cNvPr id="6" name="Footer Placeholder 5">
            <a:extLst>
              <a:ext uri="{FF2B5EF4-FFF2-40B4-BE49-F238E27FC236}">
                <a16:creationId xmlns:a16="http://schemas.microsoft.com/office/drawing/2014/main" id="{67A9DD6B-8DA4-4DEE-AB70-E14AA107F4EA}"/>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A47BC620-5E84-456A-8EF4-0FD5CD987DC0}"/>
              </a:ext>
            </a:extLst>
          </p:cNvPr>
          <p:cNvSpPr>
            <a:spLocks noGrp="1"/>
          </p:cNvSpPr>
          <p:nvPr>
            <p:ph type="sldNum" sz="quarter" idx="12"/>
          </p:nvPr>
        </p:nvSpPr>
        <p:spPr/>
        <p:txBody>
          <a:bodyPr/>
          <a:lstStyle/>
          <a:p>
            <a:fld id="{DF6D3972-AA61-40CA-93E6-C619D712A9E9}" type="slidenum">
              <a:rPr lang="en-IN" smtClean="0"/>
              <a:t>‹#›</a:t>
            </a:fld>
            <a:endParaRPr lang="en-IN"/>
          </a:p>
        </p:txBody>
      </p:sp>
    </p:spTree>
    <p:extLst>
      <p:ext uri="{BB962C8B-B14F-4D97-AF65-F5344CB8AC3E}">
        <p14:creationId xmlns:p14="http://schemas.microsoft.com/office/powerpoint/2010/main" val="2934955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BADC20-49C0-4BA3-B6C9-05B4DEEAD877}"/>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D4B9D846-0079-49EC-A9DF-29CA1CDB941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415ADD8-CC1F-4A91-BB73-0F21A42C5FE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CF0BF762-CD38-4F14-B0F2-5D94A61099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DACCDB9-B86D-4B41-B521-5E39EC3B434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E10E0E0B-4326-4CB5-BE0A-26CD462D4491}"/>
              </a:ext>
            </a:extLst>
          </p:cNvPr>
          <p:cNvSpPr>
            <a:spLocks noGrp="1"/>
          </p:cNvSpPr>
          <p:nvPr>
            <p:ph type="dt" sz="half" idx="10"/>
          </p:nvPr>
        </p:nvSpPr>
        <p:spPr/>
        <p:txBody>
          <a:bodyPr/>
          <a:lstStyle/>
          <a:p>
            <a:fld id="{4002BF41-0EC8-494E-B8EB-04F0F43A9541}" type="datetimeFigureOut">
              <a:rPr lang="en-IN" smtClean="0"/>
              <a:t>03-04-2024</a:t>
            </a:fld>
            <a:endParaRPr lang="en-IN"/>
          </a:p>
        </p:txBody>
      </p:sp>
      <p:sp>
        <p:nvSpPr>
          <p:cNvPr id="8" name="Footer Placeholder 7">
            <a:extLst>
              <a:ext uri="{FF2B5EF4-FFF2-40B4-BE49-F238E27FC236}">
                <a16:creationId xmlns:a16="http://schemas.microsoft.com/office/drawing/2014/main" id="{D2982C5F-CAAA-42EE-A77A-92BFDF872D06}"/>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302E8272-9D94-4A7D-9124-6FF1BACD7214}"/>
              </a:ext>
            </a:extLst>
          </p:cNvPr>
          <p:cNvSpPr>
            <a:spLocks noGrp="1"/>
          </p:cNvSpPr>
          <p:nvPr>
            <p:ph type="sldNum" sz="quarter" idx="12"/>
          </p:nvPr>
        </p:nvSpPr>
        <p:spPr/>
        <p:txBody>
          <a:bodyPr/>
          <a:lstStyle/>
          <a:p>
            <a:fld id="{DF6D3972-AA61-40CA-93E6-C619D712A9E9}" type="slidenum">
              <a:rPr lang="en-IN" smtClean="0"/>
              <a:t>‹#›</a:t>
            </a:fld>
            <a:endParaRPr lang="en-IN"/>
          </a:p>
        </p:txBody>
      </p:sp>
    </p:spTree>
    <p:extLst>
      <p:ext uri="{BB962C8B-B14F-4D97-AF65-F5344CB8AC3E}">
        <p14:creationId xmlns:p14="http://schemas.microsoft.com/office/powerpoint/2010/main" val="677729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FA051-188D-4185-A0E6-147D9E696DA6}"/>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C46E78C-6E3E-440B-B28C-AA32490C80FF}"/>
              </a:ext>
            </a:extLst>
          </p:cNvPr>
          <p:cNvSpPr>
            <a:spLocks noGrp="1"/>
          </p:cNvSpPr>
          <p:nvPr>
            <p:ph type="dt" sz="half" idx="10"/>
          </p:nvPr>
        </p:nvSpPr>
        <p:spPr/>
        <p:txBody>
          <a:bodyPr/>
          <a:lstStyle/>
          <a:p>
            <a:fld id="{4002BF41-0EC8-494E-B8EB-04F0F43A9541}" type="datetimeFigureOut">
              <a:rPr lang="en-IN" smtClean="0"/>
              <a:t>03-04-2024</a:t>
            </a:fld>
            <a:endParaRPr lang="en-IN"/>
          </a:p>
        </p:txBody>
      </p:sp>
      <p:sp>
        <p:nvSpPr>
          <p:cNvPr id="4" name="Footer Placeholder 3">
            <a:extLst>
              <a:ext uri="{FF2B5EF4-FFF2-40B4-BE49-F238E27FC236}">
                <a16:creationId xmlns:a16="http://schemas.microsoft.com/office/drawing/2014/main" id="{B945D65C-D912-4F0B-A6E7-628848EFF153}"/>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D5972617-6451-4792-9C36-AA95E0D93E3F}"/>
              </a:ext>
            </a:extLst>
          </p:cNvPr>
          <p:cNvSpPr>
            <a:spLocks noGrp="1"/>
          </p:cNvSpPr>
          <p:nvPr>
            <p:ph type="sldNum" sz="quarter" idx="12"/>
          </p:nvPr>
        </p:nvSpPr>
        <p:spPr/>
        <p:txBody>
          <a:bodyPr/>
          <a:lstStyle/>
          <a:p>
            <a:fld id="{DF6D3972-AA61-40CA-93E6-C619D712A9E9}" type="slidenum">
              <a:rPr lang="en-IN" smtClean="0"/>
              <a:t>‹#›</a:t>
            </a:fld>
            <a:endParaRPr lang="en-IN"/>
          </a:p>
        </p:txBody>
      </p:sp>
    </p:spTree>
    <p:extLst>
      <p:ext uri="{BB962C8B-B14F-4D97-AF65-F5344CB8AC3E}">
        <p14:creationId xmlns:p14="http://schemas.microsoft.com/office/powerpoint/2010/main" val="34619927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9F0321-0ADB-4536-8433-623FE18E4044}"/>
              </a:ext>
            </a:extLst>
          </p:cNvPr>
          <p:cNvSpPr>
            <a:spLocks noGrp="1"/>
          </p:cNvSpPr>
          <p:nvPr>
            <p:ph type="dt" sz="half" idx="10"/>
          </p:nvPr>
        </p:nvSpPr>
        <p:spPr/>
        <p:txBody>
          <a:bodyPr/>
          <a:lstStyle/>
          <a:p>
            <a:fld id="{4002BF41-0EC8-494E-B8EB-04F0F43A9541}" type="datetimeFigureOut">
              <a:rPr lang="en-IN" smtClean="0"/>
              <a:t>03-04-2024</a:t>
            </a:fld>
            <a:endParaRPr lang="en-IN"/>
          </a:p>
        </p:txBody>
      </p:sp>
      <p:sp>
        <p:nvSpPr>
          <p:cNvPr id="3" name="Footer Placeholder 2">
            <a:extLst>
              <a:ext uri="{FF2B5EF4-FFF2-40B4-BE49-F238E27FC236}">
                <a16:creationId xmlns:a16="http://schemas.microsoft.com/office/drawing/2014/main" id="{0194C89F-067D-4CF3-9946-E602F0667DA8}"/>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01C399B9-E54F-478B-BD76-0E69D3C86CA8}"/>
              </a:ext>
            </a:extLst>
          </p:cNvPr>
          <p:cNvSpPr>
            <a:spLocks noGrp="1"/>
          </p:cNvSpPr>
          <p:nvPr>
            <p:ph type="sldNum" sz="quarter" idx="12"/>
          </p:nvPr>
        </p:nvSpPr>
        <p:spPr/>
        <p:txBody>
          <a:bodyPr/>
          <a:lstStyle/>
          <a:p>
            <a:fld id="{DF6D3972-AA61-40CA-93E6-C619D712A9E9}" type="slidenum">
              <a:rPr lang="en-IN" smtClean="0"/>
              <a:t>‹#›</a:t>
            </a:fld>
            <a:endParaRPr lang="en-IN"/>
          </a:p>
        </p:txBody>
      </p:sp>
    </p:spTree>
    <p:extLst>
      <p:ext uri="{BB962C8B-B14F-4D97-AF65-F5344CB8AC3E}">
        <p14:creationId xmlns:p14="http://schemas.microsoft.com/office/powerpoint/2010/main" val="26537832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23DB5-CAA7-43C9-B036-46105BDF5B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00840752-B3D4-4F8F-8C3D-7CD1D8D38C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3B6E4F08-3808-4BF3-BBD2-A9D1C19803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ECA74B-6381-4AB7-977F-0D6C2090B9BD}"/>
              </a:ext>
            </a:extLst>
          </p:cNvPr>
          <p:cNvSpPr>
            <a:spLocks noGrp="1"/>
          </p:cNvSpPr>
          <p:nvPr>
            <p:ph type="dt" sz="half" idx="10"/>
          </p:nvPr>
        </p:nvSpPr>
        <p:spPr/>
        <p:txBody>
          <a:bodyPr/>
          <a:lstStyle/>
          <a:p>
            <a:fld id="{4002BF41-0EC8-494E-B8EB-04F0F43A9541}" type="datetimeFigureOut">
              <a:rPr lang="en-IN" smtClean="0"/>
              <a:t>03-04-2024</a:t>
            </a:fld>
            <a:endParaRPr lang="en-IN"/>
          </a:p>
        </p:txBody>
      </p:sp>
      <p:sp>
        <p:nvSpPr>
          <p:cNvPr id="6" name="Footer Placeholder 5">
            <a:extLst>
              <a:ext uri="{FF2B5EF4-FFF2-40B4-BE49-F238E27FC236}">
                <a16:creationId xmlns:a16="http://schemas.microsoft.com/office/drawing/2014/main" id="{77AE7AFC-CDF5-43A6-B8B8-190C4024535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B079F077-B0A2-4C61-8994-47637B802480}"/>
              </a:ext>
            </a:extLst>
          </p:cNvPr>
          <p:cNvSpPr>
            <a:spLocks noGrp="1"/>
          </p:cNvSpPr>
          <p:nvPr>
            <p:ph type="sldNum" sz="quarter" idx="12"/>
          </p:nvPr>
        </p:nvSpPr>
        <p:spPr/>
        <p:txBody>
          <a:bodyPr/>
          <a:lstStyle/>
          <a:p>
            <a:fld id="{DF6D3972-AA61-40CA-93E6-C619D712A9E9}" type="slidenum">
              <a:rPr lang="en-IN" smtClean="0"/>
              <a:t>‹#›</a:t>
            </a:fld>
            <a:endParaRPr lang="en-IN"/>
          </a:p>
        </p:txBody>
      </p:sp>
    </p:spTree>
    <p:extLst>
      <p:ext uri="{BB962C8B-B14F-4D97-AF65-F5344CB8AC3E}">
        <p14:creationId xmlns:p14="http://schemas.microsoft.com/office/powerpoint/2010/main" val="38771055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AAD11-2503-49F4-9D3A-711CFB5BC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F08D54C0-9743-42A0-97DB-FAA7D42B5A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664C03FC-80CB-4338-827E-1C7DDBF901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80104E-CB68-46CE-B421-1EFED0D5DEAD}"/>
              </a:ext>
            </a:extLst>
          </p:cNvPr>
          <p:cNvSpPr>
            <a:spLocks noGrp="1"/>
          </p:cNvSpPr>
          <p:nvPr>
            <p:ph type="dt" sz="half" idx="10"/>
          </p:nvPr>
        </p:nvSpPr>
        <p:spPr/>
        <p:txBody>
          <a:bodyPr/>
          <a:lstStyle/>
          <a:p>
            <a:fld id="{4002BF41-0EC8-494E-B8EB-04F0F43A9541}" type="datetimeFigureOut">
              <a:rPr lang="en-IN" smtClean="0"/>
              <a:t>03-04-2024</a:t>
            </a:fld>
            <a:endParaRPr lang="en-IN"/>
          </a:p>
        </p:txBody>
      </p:sp>
      <p:sp>
        <p:nvSpPr>
          <p:cNvPr id="6" name="Footer Placeholder 5">
            <a:extLst>
              <a:ext uri="{FF2B5EF4-FFF2-40B4-BE49-F238E27FC236}">
                <a16:creationId xmlns:a16="http://schemas.microsoft.com/office/drawing/2014/main" id="{FE254906-D6F0-4108-A3EF-568A8060558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2A0D91F-B71B-4CF1-B283-002CBB75600D}"/>
              </a:ext>
            </a:extLst>
          </p:cNvPr>
          <p:cNvSpPr>
            <a:spLocks noGrp="1"/>
          </p:cNvSpPr>
          <p:nvPr>
            <p:ph type="sldNum" sz="quarter" idx="12"/>
          </p:nvPr>
        </p:nvSpPr>
        <p:spPr/>
        <p:txBody>
          <a:bodyPr/>
          <a:lstStyle/>
          <a:p>
            <a:fld id="{DF6D3972-AA61-40CA-93E6-C619D712A9E9}" type="slidenum">
              <a:rPr lang="en-IN" smtClean="0"/>
              <a:t>‹#›</a:t>
            </a:fld>
            <a:endParaRPr lang="en-IN"/>
          </a:p>
        </p:txBody>
      </p:sp>
    </p:spTree>
    <p:extLst>
      <p:ext uri="{BB962C8B-B14F-4D97-AF65-F5344CB8AC3E}">
        <p14:creationId xmlns:p14="http://schemas.microsoft.com/office/powerpoint/2010/main" val="655212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F98B412-4054-422D-9371-09DDCA797B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D5E4E27-F04B-44FE-B27E-58969F229B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B93EAB7-C5FF-4756-B98D-D18CE85BAF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002BF41-0EC8-494E-B8EB-04F0F43A9541}" type="datetimeFigureOut">
              <a:rPr lang="en-IN" smtClean="0"/>
              <a:t>03-04-2024</a:t>
            </a:fld>
            <a:endParaRPr lang="en-IN"/>
          </a:p>
        </p:txBody>
      </p:sp>
      <p:sp>
        <p:nvSpPr>
          <p:cNvPr id="5" name="Footer Placeholder 4">
            <a:extLst>
              <a:ext uri="{FF2B5EF4-FFF2-40B4-BE49-F238E27FC236}">
                <a16:creationId xmlns:a16="http://schemas.microsoft.com/office/drawing/2014/main" id="{4FADDFBB-24E3-42DF-92AA-1F9D37B394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6C8F897B-86AA-4524-AA29-F4CFA8D714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6D3972-AA61-40CA-93E6-C619D712A9E9}" type="slidenum">
              <a:rPr lang="en-IN" smtClean="0"/>
              <a:t>‹#›</a:t>
            </a:fld>
            <a:endParaRPr lang="en-IN"/>
          </a:p>
        </p:txBody>
      </p:sp>
    </p:spTree>
    <p:extLst>
      <p:ext uri="{BB962C8B-B14F-4D97-AF65-F5344CB8AC3E}">
        <p14:creationId xmlns:p14="http://schemas.microsoft.com/office/powerpoint/2010/main" val="4227964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E222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BFA3C2F-8CA1-4686-A841-3059324481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47968A35-9D06-4128-AD6C-0ECFCD23E5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11DAA75-E0B7-4039-9ECD-1CEA9B47BB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91B17-9318-49DB-B28B-6E5994AE9581}" type="datetime1">
              <a:rPr lang="en-US" smtClean="0"/>
              <a:t>4/3/2024</a:t>
            </a:fld>
            <a:endParaRPr lang="en-US" dirty="0"/>
          </a:p>
        </p:txBody>
      </p:sp>
      <p:sp>
        <p:nvSpPr>
          <p:cNvPr id="5" name="Footer Placeholder 4">
            <a:extLst>
              <a:ext uri="{FF2B5EF4-FFF2-40B4-BE49-F238E27FC236}">
                <a16:creationId xmlns:a16="http://schemas.microsoft.com/office/drawing/2014/main" id="{F410FB83-6C64-41DF-B628-D2405DE092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B0C35E1E-2A4B-4B19-BB31-ECC354047B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706523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purplesec.us/prevent-cyber-attacks/"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hyperlink" Target="https://haveibeenpwned.com/" TargetMode="External"/><Relationship Id="rId2" Type="http://schemas.openxmlformats.org/officeDocument/2006/relationships/hyperlink" Target="http://www.virustotal.com/" TargetMode="Externa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28">
            <a:extLst>
              <a:ext uri="{FF2B5EF4-FFF2-40B4-BE49-F238E27FC236}">
                <a16:creationId xmlns:a16="http://schemas.microsoft.com/office/drawing/2014/main" id="{0DE6A193-4755-479A-BC6F-A7EBCA73BE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0">
            <a:extLst>
              <a:ext uri="{FF2B5EF4-FFF2-40B4-BE49-F238E27FC236}">
                <a16:creationId xmlns:a16="http://schemas.microsoft.com/office/drawing/2014/main" id="{5A55B759-31A7-423C-9BC2-A8BC09FE98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3166"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Freeform: Shape 32">
            <a:extLst>
              <a:ext uri="{FF2B5EF4-FFF2-40B4-BE49-F238E27FC236}">
                <a16:creationId xmlns:a16="http://schemas.microsoft.com/office/drawing/2014/main" id="{617D17FB-975C-487E-8519-38E547609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78"/>
            <a:ext cx="6386947" cy="6858478"/>
          </a:xfrm>
          <a:custGeom>
            <a:avLst/>
            <a:gdLst>
              <a:gd name="connsiteX0" fmla="*/ 433167 w 6386947"/>
              <a:gd name="connsiteY0" fmla="*/ 0 h 6858478"/>
              <a:gd name="connsiteX1" fmla="*/ 2138767 w 6386947"/>
              <a:gd name="connsiteY1" fmla="*/ 0 h 6858478"/>
              <a:gd name="connsiteX2" fmla="*/ 3204995 w 6386947"/>
              <a:gd name="connsiteY2" fmla="*/ 0 h 6858478"/>
              <a:gd name="connsiteX3" fmla="*/ 3210572 w 6386947"/>
              <a:gd name="connsiteY3" fmla="*/ 0 h 6858478"/>
              <a:gd name="connsiteX4" fmla="*/ 6386947 w 6386947"/>
              <a:gd name="connsiteY4" fmla="*/ 6858478 h 6858478"/>
              <a:gd name="connsiteX5" fmla="*/ 1832610 w 6386947"/>
              <a:gd name="connsiteY5" fmla="*/ 6858478 h 6858478"/>
              <a:gd name="connsiteX6" fmla="*/ 433167 w 6386947"/>
              <a:gd name="connsiteY6" fmla="*/ 6858478 h 6858478"/>
              <a:gd name="connsiteX7" fmla="*/ 0 w 6386947"/>
              <a:gd name="connsiteY7" fmla="*/ 6858478 h 6858478"/>
              <a:gd name="connsiteX8" fmla="*/ 0 w 6386947"/>
              <a:gd name="connsiteY8" fmla="*/ 478 h 6858478"/>
              <a:gd name="connsiteX9" fmla="*/ 433167 w 6386947"/>
              <a:gd name="connsiteY9" fmla="*/ 478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386947" h="6858478">
                <a:moveTo>
                  <a:pt x="433167" y="0"/>
                </a:moveTo>
                <a:lnTo>
                  <a:pt x="2138767" y="0"/>
                </a:lnTo>
                <a:lnTo>
                  <a:pt x="3204995" y="0"/>
                </a:lnTo>
                <a:lnTo>
                  <a:pt x="3210572" y="0"/>
                </a:lnTo>
                <a:lnTo>
                  <a:pt x="6386947" y="6858478"/>
                </a:lnTo>
                <a:lnTo>
                  <a:pt x="1832610" y="6858478"/>
                </a:lnTo>
                <a:lnTo>
                  <a:pt x="433167" y="6858478"/>
                </a:lnTo>
                <a:lnTo>
                  <a:pt x="0" y="6858478"/>
                </a:lnTo>
                <a:lnTo>
                  <a:pt x="0" y="478"/>
                </a:lnTo>
                <a:lnTo>
                  <a:pt x="433167" y="478"/>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9CF020D-8F9A-420F-9B4E-C25C767BD661}"/>
              </a:ext>
            </a:extLst>
          </p:cNvPr>
          <p:cNvSpPr>
            <a:spLocks noGrp="1"/>
          </p:cNvSpPr>
          <p:nvPr>
            <p:ph type="ctrTitle"/>
          </p:nvPr>
        </p:nvSpPr>
        <p:spPr>
          <a:xfrm>
            <a:off x="295020" y="4101258"/>
            <a:ext cx="4671948" cy="2249424"/>
          </a:xfrm>
        </p:spPr>
        <p:txBody>
          <a:bodyPr vert="horz" lIns="91440" tIns="45720" rIns="91440" bIns="45720" rtlCol="0" anchor="t">
            <a:normAutofit fontScale="90000"/>
          </a:bodyPr>
          <a:lstStyle/>
          <a:p>
            <a:r>
              <a:rPr lang="en-US" sz="3800" b="1" kern="1200" dirty="0">
                <a:latin typeface="Copperplate Gothic Bold" panose="020E0705020206020404" pitchFamily="34" charset="0"/>
              </a:rPr>
              <a:t>Phishing , Vishing &amp; Smishing</a:t>
            </a:r>
            <a:br>
              <a:rPr lang="en-US" sz="3800" b="1" kern="1200" dirty="0">
                <a:latin typeface="Copperplate Gothic Bold" panose="020E0705020206020404" pitchFamily="34" charset="0"/>
              </a:rPr>
            </a:br>
            <a:r>
              <a:rPr lang="en-US" sz="3800" b="1" kern="1200" dirty="0">
                <a:latin typeface="Copperplate Gothic Bold" panose="020E0705020206020404" pitchFamily="34" charset="0"/>
              </a:rPr>
              <a:t>Concept &amp; Safety Concern </a:t>
            </a:r>
          </a:p>
        </p:txBody>
      </p:sp>
      <p:pic>
        <p:nvPicPr>
          <p:cNvPr id="6" name="Picture 2" descr="How to protect yourself (and your money) from phishing, vishing and  smishing scams – CREDO Mobile Blog">
            <a:extLst>
              <a:ext uri="{FF2B5EF4-FFF2-40B4-BE49-F238E27FC236}">
                <a16:creationId xmlns:a16="http://schemas.microsoft.com/office/drawing/2014/main" id="{8C22BEAF-6B5E-4A81-B7E3-4C6AE89723F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53781" y="362759"/>
            <a:ext cx="5702113" cy="2896311"/>
          </a:xfrm>
          <a:prstGeom prst="rect">
            <a:avLst/>
          </a:prstGeom>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9651687-1C04-3383-7CC2-707145097492}"/>
              </a:ext>
            </a:extLst>
          </p:cNvPr>
          <p:cNvGrpSpPr/>
          <p:nvPr/>
        </p:nvGrpSpPr>
        <p:grpSpPr>
          <a:xfrm>
            <a:off x="9456735" y="3729405"/>
            <a:ext cx="2562491" cy="2980887"/>
            <a:chOff x="9334489" y="3631550"/>
            <a:chExt cx="2562491" cy="2980887"/>
          </a:xfrm>
        </p:grpSpPr>
        <p:pic>
          <p:nvPicPr>
            <p:cNvPr id="4" name="Picture 3">
              <a:extLst>
                <a:ext uri="{FF2B5EF4-FFF2-40B4-BE49-F238E27FC236}">
                  <a16:creationId xmlns:a16="http://schemas.microsoft.com/office/drawing/2014/main" id="{DF2E7D93-343E-94D4-3B77-83CC41CFE7E9}"/>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22808" t="6158" r="7353"/>
            <a:stretch/>
          </p:blipFill>
          <p:spPr>
            <a:xfrm>
              <a:off x="9334489" y="3631550"/>
              <a:ext cx="1915548" cy="2611316"/>
            </a:xfrm>
            <a:prstGeom prst="rect">
              <a:avLst/>
            </a:prstGeom>
          </p:spPr>
        </p:pic>
        <p:sp>
          <p:nvSpPr>
            <p:cNvPr id="3" name="TextBox 2">
              <a:extLst>
                <a:ext uri="{FF2B5EF4-FFF2-40B4-BE49-F238E27FC236}">
                  <a16:creationId xmlns:a16="http://schemas.microsoft.com/office/drawing/2014/main" id="{C9E7A4F4-C8D8-386B-49FD-E3CAA6174E41}"/>
                </a:ext>
              </a:extLst>
            </p:cNvPr>
            <p:cNvSpPr txBox="1"/>
            <p:nvPr/>
          </p:nvSpPr>
          <p:spPr>
            <a:xfrm>
              <a:off x="9383602" y="6243105"/>
              <a:ext cx="2513378" cy="369332"/>
            </a:xfrm>
            <a:prstGeom prst="rect">
              <a:avLst/>
            </a:prstGeom>
            <a:noFill/>
          </p:spPr>
          <p:txBody>
            <a:bodyPr wrap="square" rtlCol="0">
              <a:spAutoFit/>
            </a:bodyPr>
            <a:lstStyle/>
            <a:p>
              <a:r>
                <a:rPr lang="en-IN" b="1" dirty="0">
                  <a:solidFill>
                    <a:schemeClr val="bg1"/>
                  </a:solidFill>
                </a:rPr>
                <a:t>Chandni Agarwal</a:t>
              </a:r>
            </a:p>
          </p:txBody>
        </p:sp>
      </p:grpSp>
    </p:spTree>
    <p:extLst>
      <p:ext uri="{BB962C8B-B14F-4D97-AF65-F5344CB8AC3E}">
        <p14:creationId xmlns:p14="http://schemas.microsoft.com/office/powerpoint/2010/main" val="749324047"/>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33DC32C-0428-4090-8E51-32520F7B7A5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86352" y="94904"/>
            <a:ext cx="2940300" cy="6429894"/>
          </a:xfrm>
          <a:prstGeom prst="rect">
            <a:avLst/>
          </a:prstGeom>
          <a:ln w="19050">
            <a:solidFill>
              <a:schemeClr val="tx1"/>
            </a:solidFill>
          </a:ln>
        </p:spPr>
      </p:pic>
      <p:pic>
        <p:nvPicPr>
          <p:cNvPr id="5" name="Picture 4">
            <a:extLst>
              <a:ext uri="{FF2B5EF4-FFF2-40B4-BE49-F238E27FC236}">
                <a16:creationId xmlns:a16="http://schemas.microsoft.com/office/drawing/2014/main" id="{5FED3F0B-AD77-4091-9505-9D342F6316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1823" y="94904"/>
            <a:ext cx="2755672" cy="6474229"/>
          </a:xfrm>
          <a:prstGeom prst="rect">
            <a:avLst/>
          </a:prstGeom>
          <a:ln w="19050">
            <a:solidFill>
              <a:schemeClr val="tx1"/>
            </a:solidFill>
          </a:ln>
        </p:spPr>
      </p:pic>
      <p:pic>
        <p:nvPicPr>
          <p:cNvPr id="7" name="Picture 6">
            <a:extLst>
              <a:ext uri="{FF2B5EF4-FFF2-40B4-BE49-F238E27FC236}">
                <a16:creationId xmlns:a16="http://schemas.microsoft.com/office/drawing/2014/main" id="{3548E8EF-58B5-4510-A7AE-516E2CB3BA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4507" y="94904"/>
            <a:ext cx="2970059" cy="6429894"/>
          </a:xfrm>
          <a:prstGeom prst="rect">
            <a:avLst/>
          </a:prstGeom>
          <a:ln w="19050">
            <a:solidFill>
              <a:schemeClr val="tx1"/>
            </a:solidFill>
          </a:ln>
        </p:spPr>
      </p:pic>
      <p:pic>
        <p:nvPicPr>
          <p:cNvPr id="9" name="Picture 8">
            <a:extLst>
              <a:ext uri="{FF2B5EF4-FFF2-40B4-BE49-F238E27FC236}">
                <a16:creationId xmlns:a16="http://schemas.microsoft.com/office/drawing/2014/main" id="{1AE95E44-EC8F-442B-921C-6D42EAA7A7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3148" y="94904"/>
            <a:ext cx="2970059" cy="6429894"/>
          </a:xfrm>
          <a:prstGeom prst="rect">
            <a:avLst/>
          </a:prstGeom>
          <a:ln w="19050">
            <a:solidFill>
              <a:schemeClr val="tx1"/>
            </a:solidFill>
          </a:ln>
        </p:spPr>
      </p:pic>
      <p:sp>
        <p:nvSpPr>
          <p:cNvPr id="6" name="Rectangle 5">
            <a:extLst>
              <a:ext uri="{FF2B5EF4-FFF2-40B4-BE49-F238E27FC236}">
                <a16:creationId xmlns:a16="http://schemas.microsoft.com/office/drawing/2014/main" id="{6D2EF5FC-A09B-C3F0-51F4-05F354974274}"/>
              </a:ext>
            </a:extLst>
          </p:cNvPr>
          <p:cNvSpPr/>
          <p:nvPr/>
        </p:nvSpPr>
        <p:spPr>
          <a:xfrm>
            <a:off x="9826949" y="451901"/>
            <a:ext cx="1828800" cy="331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F766B184-E24B-41F4-6884-02E0E12AEB1F}"/>
              </a:ext>
            </a:extLst>
          </p:cNvPr>
          <p:cNvSpPr/>
          <p:nvPr/>
        </p:nvSpPr>
        <p:spPr>
          <a:xfrm>
            <a:off x="6856890" y="451900"/>
            <a:ext cx="1828800" cy="331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Rectangle 9">
            <a:extLst>
              <a:ext uri="{FF2B5EF4-FFF2-40B4-BE49-F238E27FC236}">
                <a16:creationId xmlns:a16="http://schemas.microsoft.com/office/drawing/2014/main" id="{1B61B469-095F-BE48-9B3E-9E8F4607D2C2}"/>
              </a:ext>
            </a:extLst>
          </p:cNvPr>
          <p:cNvSpPr/>
          <p:nvPr/>
        </p:nvSpPr>
        <p:spPr>
          <a:xfrm>
            <a:off x="3886831" y="451899"/>
            <a:ext cx="1828800" cy="331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Rectangle 10">
            <a:extLst>
              <a:ext uri="{FF2B5EF4-FFF2-40B4-BE49-F238E27FC236}">
                <a16:creationId xmlns:a16="http://schemas.microsoft.com/office/drawing/2014/main" id="{9967F955-C997-D5D1-6F9B-8FAC9FBA05CB}"/>
              </a:ext>
            </a:extLst>
          </p:cNvPr>
          <p:cNvSpPr/>
          <p:nvPr/>
        </p:nvSpPr>
        <p:spPr>
          <a:xfrm>
            <a:off x="916772" y="451898"/>
            <a:ext cx="1828800" cy="5700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255689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7493E5-BD7F-45C0-AA6E-A8FAA5BC097E}"/>
              </a:ext>
            </a:extLst>
          </p:cNvPr>
          <p:cNvPicPr>
            <a:picLocks noChangeAspect="1"/>
          </p:cNvPicPr>
          <p:nvPr/>
        </p:nvPicPr>
        <p:blipFill rotWithShape="1">
          <a:blip r:embed="rId2">
            <a:extLst>
              <a:ext uri="{28A0092B-C50C-407E-A947-70E740481C1C}">
                <a14:useLocalDpi xmlns:a14="http://schemas.microsoft.com/office/drawing/2010/main" val="0"/>
              </a:ext>
            </a:extLst>
          </a:blip>
          <a:srcRect t="4035" b="2410"/>
          <a:stretch/>
        </p:blipFill>
        <p:spPr>
          <a:xfrm>
            <a:off x="4411692" y="171054"/>
            <a:ext cx="3255577" cy="6532917"/>
          </a:xfrm>
          <a:prstGeom prst="rect">
            <a:avLst/>
          </a:prstGeom>
          <a:ln w="19050">
            <a:solidFill>
              <a:schemeClr val="tx1"/>
            </a:solidFill>
          </a:ln>
        </p:spPr>
      </p:pic>
      <p:pic>
        <p:nvPicPr>
          <p:cNvPr id="5" name="Picture 4">
            <a:extLst>
              <a:ext uri="{FF2B5EF4-FFF2-40B4-BE49-F238E27FC236}">
                <a16:creationId xmlns:a16="http://schemas.microsoft.com/office/drawing/2014/main" id="{97808550-72BC-41F3-8E01-96E23DF76E50}"/>
              </a:ext>
            </a:extLst>
          </p:cNvPr>
          <p:cNvPicPr>
            <a:picLocks noChangeAspect="1"/>
          </p:cNvPicPr>
          <p:nvPr/>
        </p:nvPicPr>
        <p:blipFill rotWithShape="1">
          <a:blip r:embed="rId3">
            <a:extLst>
              <a:ext uri="{28A0092B-C50C-407E-A947-70E740481C1C}">
                <a14:useLocalDpi xmlns:a14="http://schemas.microsoft.com/office/drawing/2010/main" val="0"/>
              </a:ext>
            </a:extLst>
          </a:blip>
          <a:srcRect l="-1544" t="4394" r="1544" b="3995"/>
          <a:stretch/>
        </p:blipFill>
        <p:spPr>
          <a:xfrm>
            <a:off x="7979038" y="162052"/>
            <a:ext cx="3336051" cy="6555367"/>
          </a:xfrm>
          <a:prstGeom prst="rect">
            <a:avLst/>
          </a:prstGeom>
          <a:ln w="19050">
            <a:solidFill>
              <a:schemeClr val="tx1"/>
            </a:solidFill>
          </a:ln>
        </p:spPr>
      </p:pic>
      <p:sp>
        <p:nvSpPr>
          <p:cNvPr id="6" name="Rectangle 5">
            <a:extLst>
              <a:ext uri="{FF2B5EF4-FFF2-40B4-BE49-F238E27FC236}">
                <a16:creationId xmlns:a16="http://schemas.microsoft.com/office/drawing/2014/main" id="{E3A1AA3D-28AE-43DB-89F0-DDAC95D5FB39}"/>
              </a:ext>
            </a:extLst>
          </p:cNvPr>
          <p:cNvSpPr/>
          <p:nvPr/>
        </p:nvSpPr>
        <p:spPr>
          <a:xfrm>
            <a:off x="103525" y="1238288"/>
            <a:ext cx="4303277" cy="3416320"/>
          </a:xfrm>
          <a:prstGeom prst="rect">
            <a:avLst/>
          </a:prstGeom>
          <a:noFill/>
        </p:spPr>
        <p:txBody>
          <a:bodyPr wrap="squar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Conversation with Actual </a:t>
            </a:r>
          </a:p>
          <a:p>
            <a:pPr algn="ctr"/>
            <a:r>
              <a:rPr lang="en-US" sz="5400" b="0" cap="none" spc="0" dirty="0">
                <a:ln w="0"/>
                <a:solidFill>
                  <a:schemeClr val="tx1"/>
                </a:solidFill>
                <a:effectLst>
                  <a:outerShdw blurRad="38100" dist="19050" dir="2700000" algn="tl" rotWithShape="0">
                    <a:schemeClr val="dk1">
                      <a:alpha val="40000"/>
                    </a:schemeClr>
                  </a:outerShdw>
                </a:effectLst>
              </a:rPr>
              <a:t>person saved the victim</a:t>
            </a:r>
          </a:p>
        </p:txBody>
      </p:sp>
      <p:sp>
        <p:nvSpPr>
          <p:cNvPr id="2" name="Rectangle 1">
            <a:extLst>
              <a:ext uri="{FF2B5EF4-FFF2-40B4-BE49-F238E27FC236}">
                <a16:creationId xmlns:a16="http://schemas.microsoft.com/office/drawing/2014/main" id="{5002FA69-4F86-77BF-6688-8892CC9D1009}"/>
              </a:ext>
            </a:extLst>
          </p:cNvPr>
          <p:cNvSpPr/>
          <p:nvPr/>
        </p:nvSpPr>
        <p:spPr>
          <a:xfrm>
            <a:off x="5220718" y="1531742"/>
            <a:ext cx="1828800" cy="331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Rectangle 6">
            <a:extLst>
              <a:ext uri="{FF2B5EF4-FFF2-40B4-BE49-F238E27FC236}">
                <a16:creationId xmlns:a16="http://schemas.microsoft.com/office/drawing/2014/main" id="{015660D5-2CCB-6ECD-99CC-288CC02D7C5B}"/>
              </a:ext>
            </a:extLst>
          </p:cNvPr>
          <p:cNvSpPr/>
          <p:nvPr/>
        </p:nvSpPr>
        <p:spPr>
          <a:xfrm>
            <a:off x="5181600" y="246529"/>
            <a:ext cx="1828800" cy="331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Rectangle 7">
            <a:extLst>
              <a:ext uri="{FF2B5EF4-FFF2-40B4-BE49-F238E27FC236}">
                <a16:creationId xmlns:a16="http://schemas.microsoft.com/office/drawing/2014/main" id="{FA6E79C6-882F-05AC-71C2-2BD77BCED562}"/>
              </a:ext>
            </a:extLst>
          </p:cNvPr>
          <p:cNvSpPr/>
          <p:nvPr/>
        </p:nvSpPr>
        <p:spPr>
          <a:xfrm>
            <a:off x="8829421" y="246528"/>
            <a:ext cx="1828800" cy="3312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8947345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F8E7C-E3FE-3C19-122E-D1C6DE42069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23667C48-5A9E-8B4E-58A8-9C6AC89D56F5}"/>
              </a:ext>
            </a:extLst>
          </p:cNvPr>
          <p:cNvSpPr>
            <a:spLocks noGrp="1"/>
          </p:cNvSpPr>
          <p:nvPr>
            <p:ph idx="1"/>
          </p:nvPr>
        </p:nvSpPr>
        <p:spPr/>
        <p:txBody>
          <a:bodyPr/>
          <a:lstStyle/>
          <a:p>
            <a:endParaRPr lang="en-IN"/>
          </a:p>
        </p:txBody>
      </p:sp>
      <p:pic>
        <p:nvPicPr>
          <p:cNvPr id="7" name="Picture 6">
            <a:extLst>
              <a:ext uri="{FF2B5EF4-FFF2-40B4-BE49-F238E27FC236}">
                <a16:creationId xmlns:a16="http://schemas.microsoft.com/office/drawing/2014/main" id="{A243068B-2C1A-D99F-56B4-88B260B1244A}"/>
              </a:ext>
            </a:extLst>
          </p:cNvPr>
          <p:cNvPicPr>
            <a:picLocks noChangeAspect="1"/>
          </p:cNvPicPr>
          <p:nvPr/>
        </p:nvPicPr>
        <p:blipFill>
          <a:blip r:embed="rId2"/>
          <a:stretch>
            <a:fillRect/>
          </a:stretch>
        </p:blipFill>
        <p:spPr>
          <a:xfrm>
            <a:off x="415386" y="296145"/>
            <a:ext cx="11395614" cy="6061793"/>
          </a:xfrm>
          <a:prstGeom prst="rect">
            <a:avLst/>
          </a:prstGeom>
        </p:spPr>
      </p:pic>
    </p:spTree>
    <p:extLst>
      <p:ext uri="{BB962C8B-B14F-4D97-AF65-F5344CB8AC3E}">
        <p14:creationId xmlns:p14="http://schemas.microsoft.com/office/powerpoint/2010/main" val="20509297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2863-2250-1FAE-1B8C-E0E6BDA8CBF7}"/>
              </a:ext>
            </a:extLst>
          </p:cNvPr>
          <p:cNvSpPr>
            <a:spLocks noGrp="1"/>
          </p:cNvSpPr>
          <p:nvPr>
            <p:ph type="title"/>
          </p:nvPr>
        </p:nvSpPr>
        <p:spPr/>
        <p:txBody>
          <a:bodyPr>
            <a:normAutofit/>
          </a:bodyPr>
          <a:lstStyle/>
          <a:p>
            <a:r>
              <a:rPr lang="en-US" b="0" i="0" dirty="0">
                <a:solidFill>
                  <a:srgbClr val="000000"/>
                </a:solidFill>
                <a:effectLst/>
                <a:latin typeface="__PT_Sans_2b1938"/>
              </a:rPr>
              <a:t>Even a two-second voice clip or one image is enough to create deepfakes</a:t>
            </a:r>
            <a:endParaRPr lang="en-IN" dirty="0"/>
          </a:p>
        </p:txBody>
      </p:sp>
      <p:sp>
        <p:nvSpPr>
          <p:cNvPr id="3" name="Content Placeholder 2">
            <a:extLst>
              <a:ext uri="{FF2B5EF4-FFF2-40B4-BE49-F238E27FC236}">
                <a16:creationId xmlns:a16="http://schemas.microsoft.com/office/drawing/2014/main" id="{05C6BA07-7FEE-DB3C-2D43-611D3645B7B0}"/>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EB43254-7050-6EDA-E93F-98002D7AB00E}"/>
              </a:ext>
            </a:extLst>
          </p:cNvPr>
          <p:cNvPicPr>
            <a:picLocks noChangeAspect="1"/>
          </p:cNvPicPr>
          <p:nvPr/>
        </p:nvPicPr>
        <p:blipFill>
          <a:blip r:embed="rId2"/>
          <a:stretch>
            <a:fillRect/>
          </a:stretch>
        </p:blipFill>
        <p:spPr>
          <a:xfrm>
            <a:off x="994985" y="1825625"/>
            <a:ext cx="6858756" cy="4513231"/>
          </a:xfrm>
          <a:prstGeom prst="rect">
            <a:avLst/>
          </a:prstGeom>
        </p:spPr>
      </p:pic>
    </p:spTree>
    <p:extLst>
      <p:ext uri="{BB962C8B-B14F-4D97-AF65-F5344CB8AC3E}">
        <p14:creationId xmlns:p14="http://schemas.microsoft.com/office/powerpoint/2010/main" val="2849471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3846D3-C2DF-4E3B-9BA6-37099ED518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13346" y="129631"/>
            <a:ext cx="9941839" cy="6598738"/>
          </a:xfrm>
          <a:prstGeom prst="rect">
            <a:avLst/>
          </a:prstGeom>
        </p:spPr>
      </p:pic>
      <p:sp>
        <p:nvSpPr>
          <p:cNvPr id="4" name="Rectangle 3">
            <a:extLst>
              <a:ext uri="{FF2B5EF4-FFF2-40B4-BE49-F238E27FC236}">
                <a16:creationId xmlns:a16="http://schemas.microsoft.com/office/drawing/2014/main" id="{029FD195-8773-475B-9500-B7911B11464C}"/>
              </a:ext>
            </a:extLst>
          </p:cNvPr>
          <p:cNvSpPr/>
          <p:nvPr/>
        </p:nvSpPr>
        <p:spPr>
          <a:xfrm>
            <a:off x="4832767" y="74505"/>
            <a:ext cx="2770309"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Phishing </a:t>
            </a:r>
          </a:p>
        </p:txBody>
      </p:sp>
    </p:spTree>
    <p:extLst>
      <p:ext uri="{BB962C8B-B14F-4D97-AF65-F5344CB8AC3E}">
        <p14:creationId xmlns:p14="http://schemas.microsoft.com/office/powerpoint/2010/main" val="8920477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4A49FD-8E7E-46B6-80B2-B262E8267C8C}"/>
              </a:ext>
            </a:extLst>
          </p:cNvPr>
          <p:cNvSpPr/>
          <p:nvPr/>
        </p:nvSpPr>
        <p:spPr>
          <a:xfrm>
            <a:off x="4582994" y="113299"/>
            <a:ext cx="2704588"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rPr>
              <a:t>Phishing </a:t>
            </a:r>
          </a:p>
        </p:txBody>
      </p:sp>
      <p:pic>
        <p:nvPicPr>
          <p:cNvPr id="3" name="Picture 2">
            <a:extLst>
              <a:ext uri="{FF2B5EF4-FFF2-40B4-BE49-F238E27FC236}">
                <a16:creationId xmlns:a16="http://schemas.microsoft.com/office/drawing/2014/main" id="{43824ACB-288C-48C2-8567-A926B02079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61" y="0"/>
            <a:ext cx="2985099" cy="1981312"/>
          </a:xfrm>
          <a:prstGeom prst="rect">
            <a:avLst/>
          </a:prstGeom>
        </p:spPr>
      </p:pic>
      <p:sp>
        <p:nvSpPr>
          <p:cNvPr id="7" name="TextBox 6">
            <a:extLst>
              <a:ext uri="{FF2B5EF4-FFF2-40B4-BE49-F238E27FC236}">
                <a16:creationId xmlns:a16="http://schemas.microsoft.com/office/drawing/2014/main" id="{930EC738-82DD-4F7F-8413-67DAB5EE9032}"/>
              </a:ext>
            </a:extLst>
          </p:cNvPr>
          <p:cNvSpPr txBox="1"/>
          <p:nvPr/>
        </p:nvSpPr>
        <p:spPr>
          <a:xfrm>
            <a:off x="332509" y="1913095"/>
            <a:ext cx="11460480" cy="3108543"/>
          </a:xfrm>
          <a:prstGeom prst="rect">
            <a:avLst/>
          </a:prstGeom>
          <a:noFill/>
        </p:spPr>
        <p:txBody>
          <a:bodyPr wrap="square">
            <a:spAutoFit/>
          </a:bodyPr>
          <a:lstStyle/>
          <a:p>
            <a:pPr marL="457200" indent="-457200" algn="just">
              <a:buFont typeface="Arial" panose="020B0604020202020204" pitchFamily="34" charset="0"/>
              <a:buChar char="•"/>
            </a:pPr>
            <a:r>
              <a:rPr lang="en-US" sz="2800" b="0" i="0" dirty="0">
                <a:solidFill>
                  <a:srgbClr val="202124"/>
                </a:solidFill>
                <a:effectLst/>
                <a:latin typeface="Bahnschrift SemiBold SemiConden" panose="020B0502040204020203" pitchFamily="34" charset="0"/>
              </a:rPr>
              <a:t>Phishing is an attack that attempts to steal your money, or your identity, by getting you to reveal personal information -- such as credit card numbers, bank information, or passwords -- on websites that pretend to be legitimate</a:t>
            </a:r>
            <a:r>
              <a:rPr lang="en-US" b="0" i="0" dirty="0">
                <a:solidFill>
                  <a:srgbClr val="202124"/>
                </a:solidFill>
                <a:effectLst/>
                <a:latin typeface="arial" panose="020B0604020202020204" pitchFamily="34" charset="0"/>
              </a:rPr>
              <a:t>.</a:t>
            </a:r>
          </a:p>
          <a:p>
            <a:pPr marL="457200" indent="-457200" algn="l">
              <a:buFont typeface="Arial" panose="020B0604020202020204" pitchFamily="34" charset="0"/>
              <a:buChar char="•"/>
            </a:pPr>
            <a:r>
              <a:rPr lang="en-US" sz="2800" dirty="0">
                <a:solidFill>
                  <a:srgbClr val="202124"/>
                </a:solidFill>
                <a:latin typeface="Bahnschrift SemiBold SemiConden" panose="020B0502040204020203" pitchFamily="34" charset="0"/>
              </a:rPr>
              <a:t>Cybercriminals typically pretend to be reputable companies, friends, or acquaintances in a fake message, which contains a link to a phishing website.</a:t>
            </a:r>
          </a:p>
          <a:p>
            <a:br>
              <a:rPr lang="en-US" sz="2800" dirty="0">
                <a:solidFill>
                  <a:srgbClr val="202124"/>
                </a:solidFill>
                <a:latin typeface="Bahnschrift SemiBold SemiConden" panose="020B0502040204020203" pitchFamily="34" charset="0"/>
              </a:rPr>
            </a:br>
            <a:endParaRPr lang="en-IN" sz="2800" dirty="0">
              <a:solidFill>
                <a:srgbClr val="202124"/>
              </a:solidFill>
              <a:latin typeface="Bahnschrift SemiBold SemiConden" panose="020B0502040204020203" pitchFamily="34" charset="0"/>
            </a:endParaRPr>
          </a:p>
        </p:txBody>
      </p:sp>
      <p:pic>
        <p:nvPicPr>
          <p:cNvPr id="9" name="Picture 8">
            <a:extLst>
              <a:ext uri="{FF2B5EF4-FFF2-40B4-BE49-F238E27FC236}">
                <a16:creationId xmlns:a16="http://schemas.microsoft.com/office/drawing/2014/main" id="{838F43CD-81BB-4877-BA9B-411594E0AB40}"/>
              </a:ext>
            </a:extLst>
          </p:cNvPr>
          <p:cNvPicPr>
            <a:picLocks noChangeAspect="1"/>
          </p:cNvPicPr>
          <p:nvPr/>
        </p:nvPicPr>
        <p:blipFill>
          <a:blip r:embed="rId3"/>
          <a:stretch>
            <a:fillRect/>
          </a:stretch>
        </p:blipFill>
        <p:spPr>
          <a:xfrm>
            <a:off x="2255910" y="4277534"/>
            <a:ext cx="8262460" cy="2344938"/>
          </a:xfrm>
          <a:prstGeom prst="rect">
            <a:avLst/>
          </a:prstGeom>
        </p:spPr>
      </p:pic>
    </p:spTree>
    <p:extLst>
      <p:ext uri="{BB962C8B-B14F-4D97-AF65-F5344CB8AC3E}">
        <p14:creationId xmlns:p14="http://schemas.microsoft.com/office/powerpoint/2010/main" val="218735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278CD8-7E57-4EC3-94E2-62195E74827B}"/>
              </a:ext>
            </a:extLst>
          </p:cNvPr>
          <p:cNvPicPr>
            <a:picLocks noChangeAspect="1"/>
          </p:cNvPicPr>
          <p:nvPr/>
        </p:nvPicPr>
        <p:blipFill>
          <a:blip r:embed="rId2"/>
          <a:stretch>
            <a:fillRect/>
          </a:stretch>
        </p:blipFill>
        <p:spPr>
          <a:xfrm>
            <a:off x="277092" y="431283"/>
            <a:ext cx="11560232" cy="5946372"/>
          </a:xfrm>
          <a:prstGeom prst="rect">
            <a:avLst/>
          </a:prstGeom>
        </p:spPr>
      </p:pic>
    </p:spTree>
    <p:extLst>
      <p:ext uri="{BB962C8B-B14F-4D97-AF65-F5344CB8AC3E}">
        <p14:creationId xmlns:p14="http://schemas.microsoft.com/office/powerpoint/2010/main" val="15183022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485684-3DBA-4495-AAB1-D5C63CD1935D}"/>
              </a:ext>
            </a:extLst>
          </p:cNvPr>
          <p:cNvPicPr>
            <a:picLocks noChangeAspect="1"/>
          </p:cNvPicPr>
          <p:nvPr/>
        </p:nvPicPr>
        <p:blipFill>
          <a:blip r:embed="rId2"/>
          <a:stretch>
            <a:fillRect/>
          </a:stretch>
        </p:blipFill>
        <p:spPr>
          <a:xfrm>
            <a:off x="-30480" y="0"/>
            <a:ext cx="12252959" cy="6858000"/>
          </a:xfrm>
          <a:prstGeom prst="rect">
            <a:avLst/>
          </a:prstGeom>
        </p:spPr>
      </p:pic>
      <p:sp>
        <p:nvSpPr>
          <p:cNvPr id="5" name="TextBox 4">
            <a:extLst>
              <a:ext uri="{FF2B5EF4-FFF2-40B4-BE49-F238E27FC236}">
                <a16:creationId xmlns:a16="http://schemas.microsoft.com/office/drawing/2014/main" id="{DCB3D195-8A07-4CE5-835C-B593F4984A79}"/>
              </a:ext>
            </a:extLst>
          </p:cNvPr>
          <p:cNvSpPr txBox="1"/>
          <p:nvPr/>
        </p:nvSpPr>
        <p:spPr>
          <a:xfrm>
            <a:off x="7432963" y="6473147"/>
            <a:ext cx="6209606" cy="230832"/>
          </a:xfrm>
          <a:prstGeom prst="rect">
            <a:avLst/>
          </a:prstGeom>
          <a:noFill/>
        </p:spPr>
        <p:txBody>
          <a:bodyPr wrap="square">
            <a:spAutoFit/>
          </a:bodyPr>
          <a:lstStyle/>
          <a:p>
            <a:r>
              <a:rPr lang="en-IN" sz="900" dirty="0">
                <a:solidFill>
                  <a:schemeClr val="bg1"/>
                </a:solidFill>
              </a:rPr>
              <a:t>https://inspiredelearning.com/blog/phishing-infographic-how-to-detect-a-phishing-email/</a:t>
            </a:r>
          </a:p>
        </p:txBody>
      </p:sp>
    </p:spTree>
    <p:extLst>
      <p:ext uri="{BB962C8B-B14F-4D97-AF65-F5344CB8AC3E}">
        <p14:creationId xmlns:p14="http://schemas.microsoft.com/office/powerpoint/2010/main" val="9003889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a:extLst>
              <a:ext uri="{FF2B5EF4-FFF2-40B4-BE49-F238E27FC236}">
                <a16:creationId xmlns:a16="http://schemas.microsoft.com/office/drawing/2014/main" id="{EC5F312E-8C97-4D2A-AAF4-9B2BE87BB9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328" y="132255"/>
            <a:ext cx="10387974" cy="673063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C72FD488-DDEC-4335-BA98-3DCD42875265}"/>
              </a:ext>
            </a:extLst>
          </p:cNvPr>
          <p:cNvSpPr txBox="1"/>
          <p:nvPr/>
        </p:nvSpPr>
        <p:spPr>
          <a:xfrm>
            <a:off x="199505" y="6522011"/>
            <a:ext cx="11892742" cy="246221"/>
          </a:xfrm>
          <a:prstGeom prst="rect">
            <a:avLst/>
          </a:prstGeom>
          <a:noFill/>
        </p:spPr>
        <p:txBody>
          <a:bodyPr wrap="square">
            <a:spAutoFit/>
          </a:bodyPr>
          <a:lstStyle/>
          <a:p>
            <a:r>
              <a:rPr lang="en-IN" sz="1000" dirty="0"/>
              <a:t>https://www.kratikal.com/blog/understanding-the-difference-between-spear-phishing-and-phishing/</a:t>
            </a:r>
          </a:p>
        </p:txBody>
      </p:sp>
    </p:spTree>
    <p:extLst>
      <p:ext uri="{BB962C8B-B14F-4D97-AF65-F5344CB8AC3E}">
        <p14:creationId xmlns:p14="http://schemas.microsoft.com/office/powerpoint/2010/main" val="1350274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Spear-Phishing - CyberHoot Cyber Library">
            <a:extLst>
              <a:ext uri="{FF2B5EF4-FFF2-40B4-BE49-F238E27FC236}">
                <a16:creationId xmlns:a16="http://schemas.microsoft.com/office/drawing/2014/main" id="{5072128B-B4C5-4C78-8BC8-27417DD64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611" y="219509"/>
            <a:ext cx="11698778" cy="65304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E5D554E-F22E-43D3-B989-DB3170D37E52}"/>
              </a:ext>
            </a:extLst>
          </p:cNvPr>
          <p:cNvSpPr txBox="1"/>
          <p:nvPr/>
        </p:nvSpPr>
        <p:spPr>
          <a:xfrm>
            <a:off x="3557848" y="5944584"/>
            <a:ext cx="6096000" cy="369332"/>
          </a:xfrm>
          <a:prstGeom prst="rect">
            <a:avLst/>
          </a:prstGeom>
          <a:noFill/>
        </p:spPr>
        <p:txBody>
          <a:bodyPr wrap="square">
            <a:spAutoFit/>
          </a:bodyPr>
          <a:lstStyle/>
          <a:p>
            <a:r>
              <a:rPr lang="en-IN" dirty="0"/>
              <a:t>https://images.app.goo.gl/ujC7865pYEd2mMbA8</a:t>
            </a:r>
          </a:p>
        </p:txBody>
      </p:sp>
    </p:spTree>
    <p:extLst>
      <p:ext uri="{BB962C8B-B14F-4D97-AF65-F5344CB8AC3E}">
        <p14:creationId xmlns:p14="http://schemas.microsoft.com/office/powerpoint/2010/main" val="523454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04724A-8019-13DD-4DEF-24DA88FE2CC5}"/>
              </a:ext>
            </a:extLst>
          </p:cNvPr>
          <p:cNvSpPr>
            <a:spLocks noGrp="1"/>
          </p:cNvSpPr>
          <p:nvPr>
            <p:ph type="title"/>
          </p:nvPr>
        </p:nvSpPr>
        <p:spPr>
          <a:xfrm>
            <a:off x="544286" y="71210"/>
            <a:ext cx="10515600" cy="1325563"/>
          </a:xfrm>
        </p:spPr>
        <p:txBody>
          <a:bodyPr/>
          <a:lstStyle/>
          <a:p>
            <a:r>
              <a:rPr lang="en-IN" b="1" dirty="0"/>
              <a:t>Social Engineering Attacks</a:t>
            </a:r>
          </a:p>
        </p:txBody>
      </p:sp>
      <p:sp>
        <p:nvSpPr>
          <p:cNvPr id="5" name="TextBox 4">
            <a:extLst>
              <a:ext uri="{FF2B5EF4-FFF2-40B4-BE49-F238E27FC236}">
                <a16:creationId xmlns:a16="http://schemas.microsoft.com/office/drawing/2014/main" id="{C229BA92-9D33-8117-8AD2-AC64EFCE46C5}"/>
              </a:ext>
            </a:extLst>
          </p:cNvPr>
          <p:cNvSpPr txBox="1"/>
          <p:nvPr/>
        </p:nvSpPr>
        <p:spPr>
          <a:xfrm>
            <a:off x="6901542" y="435429"/>
            <a:ext cx="4881021" cy="6186309"/>
          </a:xfrm>
          <a:prstGeom prst="rect">
            <a:avLst/>
          </a:prstGeom>
          <a:noFill/>
        </p:spPr>
        <p:txBody>
          <a:bodyPr wrap="square">
            <a:spAutoFit/>
          </a:bodyPr>
          <a:lstStyle/>
          <a:p>
            <a:pPr algn="just"/>
            <a:r>
              <a:rPr lang="en-US" sz="2200" b="1" i="0" dirty="0">
                <a:solidFill>
                  <a:srgbClr val="606060"/>
                </a:solidFill>
                <a:effectLst/>
                <a:latin typeface="Bahnschrift SemiBold Condensed" panose="020B0502040204020203" pitchFamily="34" charset="0"/>
              </a:rPr>
              <a:t>A social engineering attack takes place in three steps. First, the attacker </a:t>
            </a:r>
            <a:r>
              <a:rPr lang="en-US" sz="2200" b="1" i="0" dirty="0">
                <a:solidFill>
                  <a:srgbClr val="606060"/>
                </a:solidFill>
                <a:effectLst/>
                <a:highlight>
                  <a:srgbClr val="FFFF00"/>
                </a:highlight>
                <a:latin typeface="Bahnschrift SemiBold Condensed" panose="020B0502040204020203" pitchFamily="34" charset="0"/>
              </a:rPr>
              <a:t>targets a victim</a:t>
            </a:r>
            <a:r>
              <a:rPr lang="en-US" sz="2200" b="1" i="0" dirty="0">
                <a:solidFill>
                  <a:srgbClr val="606060"/>
                </a:solidFill>
                <a:effectLst/>
                <a:latin typeface="Bahnschrift SemiBold Condensed" panose="020B0502040204020203" pitchFamily="34" charset="0"/>
              </a:rPr>
              <a:t>. Second, they </a:t>
            </a:r>
            <a:r>
              <a:rPr lang="en-US" sz="2200" b="1" i="0" dirty="0">
                <a:solidFill>
                  <a:srgbClr val="606060"/>
                </a:solidFill>
                <a:effectLst/>
                <a:highlight>
                  <a:srgbClr val="FFFF00"/>
                </a:highlight>
                <a:latin typeface="Bahnschrift SemiBold Condensed" panose="020B0502040204020203" pitchFamily="34" charset="0"/>
              </a:rPr>
              <a:t>earn their trust</a:t>
            </a:r>
            <a:r>
              <a:rPr lang="en-US" sz="2200" b="1" i="0" dirty="0">
                <a:solidFill>
                  <a:srgbClr val="606060"/>
                </a:solidFill>
                <a:effectLst/>
                <a:latin typeface="Bahnschrift SemiBold Condensed" panose="020B0502040204020203" pitchFamily="34" charset="0"/>
              </a:rPr>
              <a:t>. Third, they gain what they were after, usually </a:t>
            </a:r>
            <a:r>
              <a:rPr lang="en-US" sz="2200" b="1" i="0" dirty="0">
                <a:solidFill>
                  <a:srgbClr val="606060"/>
                </a:solidFill>
                <a:effectLst/>
                <a:highlight>
                  <a:srgbClr val="FFFF00"/>
                </a:highlight>
                <a:latin typeface="Bahnschrift SemiBold Condensed" panose="020B0502040204020203" pitchFamily="34" charset="0"/>
              </a:rPr>
              <a:t>breaking security practices or stealing information.</a:t>
            </a:r>
            <a:r>
              <a:rPr lang="en-US" sz="2200" b="1" i="0" dirty="0">
                <a:solidFill>
                  <a:srgbClr val="606060"/>
                </a:solidFill>
                <a:effectLst/>
                <a:latin typeface="Bahnschrift SemiBold Condensed" panose="020B0502040204020203" pitchFamily="34" charset="0"/>
              </a:rPr>
              <a:t> </a:t>
            </a:r>
          </a:p>
          <a:p>
            <a:pPr algn="just"/>
            <a:r>
              <a:rPr lang="en-US" sz="2200" b="1" i="0" dirty="0">
                <a:solidFill>
                  <a:srgbClr val="606060"/>
                </a:solidFill>
                <a:effectLst/>
                <a:latin typeface="Bahnschrift SemiBold Condensed" panose="020B0502040204020203" pitchFamily="34" charset="0"/>
              </a:rPr>
              <a:t>These attacks tend to work based on six principles:</a:t>
            </a:r>
          </a:p>
          <a:p>
            <a:pPr algn="just">
              <a:buFont typeface="Arial" panose="020B0604020202020204" pitchFamily="34" charset="0"/>
              <a:buChar char="•"/>
            </a:pPr>
            <a:r>
              <a:rPr lang="en-US" sz="2200" b="1" i="0" dirty="0">
                <a:solidFill>
                  <a:srgbClr val="606060"/>
                </a:solidFill>
                <a:effectLst/>
                <a:highlight>
                  <a:srgbClr val="FFFF00"/>
                </a:highlight>
                <a:latin typeface="Bahnschrift SemiBold Condensed" panose="020B0502040204020203" pitchFamily="34" charset="0"/>
              </a:rPr>
              <a:t>Authority and trust:</a:t>
            </a:r>
            <a:r>
              <a:rPr lang="en-US" sz="2200" b="1" i="0" dirty="0">
                <a:solidFill>
                  <a:srgbClr val="606060"/>
                </a:solidFill>
                <a:effectLst/>
                <a:latin typeface="Bahnschrift SemiBold Condensed" panose="020B0502040204020203" pitchFamily="34" charset="0"/>
              </a:rPr>
              <a:t> where the attacker poses as an authority figure.</a:t>
            </a:r>
          </a:p>
          <a:p>
            <a:pPr algn="just">
              <a:buFont typeface="Arial" panose="020B0604020202020204" pitchFamily="34" charset="0"/>
              <a:buChar char="•"/>
            </a:pPr>
            <a:r>
              <a:rPr lang="en-US" sz="2200" b="1" i="0" dirty="0">
                <a:solidFill>
                  <a:srgbClr val="606060"/>
                </a:solidFill>
                <a:effectLst/>
                <a:highlight>
                  <a:srgbClr val="FFFF00"/>
                </a:highlight>
                <a:latin typeface="Bahnschrift SemiBold Condensed" panose="020B0502040204020203" pitchFamily="34" charset="0"/>
              </a:rPr>
              <a:t>Consensus and social proof</a:t>
            </a:r>
            <a:r>
              <a:rPr lang="en-US" sz="2200" b="1" i="0" dirty="0">
                <a:solidFill>
                  <a:srgbClr val="606060"/>
                </a:solidFill>
                <a:effectLst/>
                <a:latin typeface="Bahnschrift SemiBold Condensed" panose="020B0502040204020203" pitchFamily="34" charset="0"/>
              </a:rPr>
              <a:t>: where peer pressure forces someone to commit an action.</a:t>
            </a:r>
          </a:p>
          <a:p>
            <a:pPr algn="just">
              <a:buFont typeface="Arial" panose="020B0604020202020204" pitchFamily="34" charset="0"/>
              <a:buChar char="•"/>
            </a:pPr>
            <a:r>
              <a:rPr lang="en-US" sz="2200" b="1" i="0" dirty="0">
                <a:solidFill>
                  <a:srgbClr val="606060"/>
                </a:solidFill>
                <a:effectLst/>
                <a:highlight>
                  <a:srgbClr val="FFFF00"/>
                </a:highlight>
                <a:latin typeface="Bahnschrift SemiBold Condensed" panose="020B0502040204020203" pitchFamily="34" charset="0"/>
              </a:rPr>
              <a:t>Scarcity:</a:t>
            </a:r>
            <a:r>
              <a:rPr lang="en-US" sz="2200" b="1" i="0" dirty="0">
                <a:solidFill>
                  <a:srgbClr val="606060"/>
                </a:solidFill>
                <a:effectLst/>
                <a:latin typeface="Bahnschrift SemiBold Condensed" panose="020B0502040204020203" pitchFamily="34" charset="0"/>
              </a:rPr>
              <a:t> the idea that a victim will miss out if they don’t act.</a:t>
            </a:r>
          </a:p>
          <a:p>
            <a:pPr algn="just">
              <a:buFont typeface="Arial" panose="020B0604020202020204" pitchFamily="34" charset="0"/>
              <a:buChar char="•"/>
            </a:pPr>
            <a:r>
              <a:rPr lang="en-US" sz="2200" b="1" i="0" dirty="0">
                <a:solidFill>
                  <a:srgbClr val="606060"/>
                </a:solidFill>
                <a:effectLst/>
                <a:highlight>
                  <a:srgbClr val="FFFF00"/>
                </a:highlight>
                <a:latin typeface="Bahnschrift SemiBold Condensed" panose="020B0502040204020203" pitchFamily="34" charset="0"/>
              </a:rPr>
              <a:t>Urgency:</a:t>
            </a:r>
            <a:r>
              <a:rPr lang="en-US" sz="2200" b="1" i="0" dirty="0">
                <a:solidFill>
                  <a:srgbClr val="606060"/>
                </a:solidFill>
                <a:effectLst/>
                <a:latin typeface="Bahnschrift SemiBold Condensed" panose="020B0502040204020203" pitchFamily="34" charset="0"/>
              </a:rPr>
              <a:t> the idea that the victim will miss out if they don’t act fast.</a:t>
            </a:r>
          </a:p>
          <a:p>
            <a:pPr algn="just">
              <a:buFont typeface="Arial" panose="020B0604020202020204" pitchFamily="34" charset="0"/>
              <a:buChar char="•"/>
            </a:pPr>
            <a:r>
              <a:rPr lang="en-US" sz="2200" b="1" i="0" dirty="0">
                <a:solidFill>
                  <a:srgbClr val="606060"/>
                </a:solidFill>
                <a:effectLst/>
                <a:highlight>
                  <a:srgbClr val="FFFF00"/>
                </a:highlight>
                <a:latin typeface="Bahnschrift SemiBold Condensed" panose="020B0502040204020203" pitchFamily="34" charset="0"/>
              </a:rPr>
              <a:t>Familiarity and liking:</a:t>
            </a:r>
            <a:r>
              <a:rPr lang="en-US" sz="2200" b="1" i="0" dirty="0">
                <a:solidFill>
                  <a:srgbClr val="606060"/>
                </a:solidFill>
                <a:effectLst/>
                <a:latin typeface="Bahnschrift SemiBold Condensed" panose="020B0502040204020203" pitchFamily="34" charset="0"/>
              </a:rPr>
              <a:t> convincing victims to perform certain actions by earning their trust / faking attraction.</a:t>
            </a:r>
          </a:p>
        </p:txBody>
      </p:sp>
      <p:pic>
        <p:nvPicPr>
          <p:cNvPr id="1026" name="Picture 2" descr="8 different social engineering attacks">
            <a:extLst>
              <a:ext uri="{FF2B5EF4-FFF2-40B4-BE49-F238E27FC236}">
                <a16:creationId xmlns:a16="http://schemas.microsoft.com/office/drawing/2014/main" id="{A3E1A1EF-1D36-CC3C-5632-726F782619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52684"/>
            <a:ext cx="6733309" cy="5508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73341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ow to Identify Spear Phishing? - SOCRadar® Cyber Intelligence Inc.">
            <a:extLst>
              <a:ext uri="{FF2B5EF4-FFF2-40B4-BE49-F238E27FC236}">
                <a16:creationId xmlns:a16="http://schemas.microsoft.com/office/drawing/2014/main" id="{C89416BE-2165-4875-8834-6CC98B2848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97" y="150933"/>
            <a:ext cx="11693237" cy="65005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AA2F0BF4-D81C-4203-AB91-DEBB68223986}"/>
              </a:ext>
            </a:extLst>
          </p:cNvPr>
          <p:cNvSpPr txBox="1"/>
          <p:nvPr/>
        </p:nvSpPr>
        <p:spPr>
          <a:xfrm>
            <a:off x="172448" y="6574399"/>
            <a:ext cx="6096000" cy="307777"/>
          </a:xfrm>
          <a:prstGeom prst="rect">
            <a:avLst/>
          </a:prstGeom>
          <a:noFill/>
        </p:spPr>
        <p:txBody>
          <a:bodyPr wrap="square">
            <a:spAutoFit/>
          </a:bodyPr>
          <a:lstStyle/>
          <a:p>
            <a:r>
              <a:rPr lang="en-IN" sz="1400" dirty="0"/>
              <a:t>https://socradar.io/how-to-identify-spear-phishing/</a:t>
            </a:r>
          </a:p>
        </p:txBody>
      </p:sp>
    </p:spTree>
    <p:extLst>
      <p:ext uri="{BB962C8B-B14F-4D97-AF65-F5344CB8AC3E}">
        <p14:creationId xmlns:p14="http://schemas.microsoft.com/office/powerpoint/2010/main" val="18838213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a:extLst>
              <a:ext uri="{FF2B5EF4-FFF2-40B4-BE49-F238E27FC236}">
                <a16:creationId xmlns:a16="http://schemas.microsoft.com/office/drawing/2014/main" id="{021FD9CD-441B-4EF8-A8BF-EA36092ABB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090"/>
            <a:ext cx="12317506" cy="6890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83099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What is spear phishing? | NortonLifeLock">
            <a:extLst>
              <a:ext uri="{FF2B5EF4-FFF2-40B4-BE49-F238E27FC236}">
                <a16:creationId xmlns:a16="http://schemas.microsoft.com/office/drawing/2014/main" id="{5415184D-728F-4F1B-BA76-D0B395FAC6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49"/>
            <a:ext cx="12192000" cy="68458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E7B12E3-D9D1-4B41-9632-57C79A2FD919}"/>
              </a:ext>
            </a:extLst>
          </p:cNvPr>
          <p:cNvSpPr txBox="1"/>
          <p:nvPr/>
        </p:nvSpPr>
        <p:spPr>
          <a:xfrm>
            <a:off x="133003" y="6211669"/>
            <a:ext cx="11299768" cy="369332"/>
          </a:xfrm>
          <a:prstGeom prst="rect">
            <a:avLst/>
          </a:prstGeom>
          <a:noFill/>
        </p:spPr>
        <p:txBody>
          <a:bodyPr wrap="square">
            <a:spAutoFit/>
          </a:bodyPr>
          <a:lstStyle/>
          <a:p>
            <a:r>
              <a:rPr lang="en-IN" dirty="0"/>
              <a:t>https://in.norton.com/internetsecurity-malware-what-spear-phishing.html</a:t>
            </a:r>
          </a:p>
        </p:txBody>
      </p:sp>
    </p:spTree>
    <p:extLst>
      <p:ext uri="{BB962C8B-B14F-4D97-AF65-F5344CB8AC3E}">
        <p14:creationId xmlns:p14="http://schemas.microsoft.com/office/powerpoint/2010/main" val="26245953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07D2C1-B4B9-4B18-85F9-8797D52DCBE1}"/>
              </a:ext>
            </a:extLst>
          </p:cNvPr>
          <p:cNvPicPr>
            <a:picLocks noChangeAspect="1"/>
          </p:cNvPicPr>
          <p:nvPr/>
        </p:nvPicPr>
        <p:blipFill>
          <a:blip r:embed="rId2"/>
          <a:stretch>
            <a:fillRect/>
          </a:stretch>
        </p:blipFill>
        <p:spPr>
          <a:xfrm>
            <a:off x="1157540" y="338523"/>
            <a:ext cx="9876921" cy="6180954"/>
          </a:xfrm>
          <a:prstGeom prst="rect">
            <a:avLst/>
          </a:prstGeom>
        </p:spPr>
      </p:pic>
    </p:spTree>
    <p:extLst>
      <p:ext uri="{BB962C8B-B14F-4D97-AF65-F5344CB8AC3E}">
        <p14:creationId xmlns:p14="http://schemas.microsoft.com/office/powerpoint/2010/main" val="41402398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22DF1E0-7489-2E46-0887-64EA891E1925}"/>
              </a:ext>
            </a:extLst>
          </p:cNvPr>
          <p:cNvSpPr/>
          <p:nvPr/>
        </p:nvSpPr>
        <p:spPr>
          <a:xfrm>
            <a:off x="238426" y="122243"/>
            <a:ext cx="11715147" cy="6445053"/>
          </a:xfrm>
          <a:prstGeom prst="rect">
            <a:avLst/>
          </a:prstGeom>
          <a:solidFill>
            <a:srgbClr val="0139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49EDB1EF-1843-4F75-9920-3BD5A783D669}"/>
              </a:ext>
            </a:extLst>
          </p:cNvPr>
          <p:cNvPicPr>
            <a:picLocks noChangeAspect="1"/>
          </p:cNvPicPr>
          <p:nvPr/>
        </p:nvPicPr>
        <p:blipFill rotWithShape="1">
          <a:blip r:embed="rId2"/>
          <a:srcRect t="19096"/>
          <a:stretch/>
        </p:blipFill>
        <p:spPr>
          <a:xfrm>
            <a:off x="238426" y="1336213"/>
            <a:ext cx="11715147" cy="5353332"/>
          </a:xfrm>
          <a:prstGeom prst="rect">
            <a:avLst/>
          </a:prstGeom>
        </p:spPr>
      </p:pic>
      <p:sp>
        <p:nvSpPr>
          <p:cNvPr id="5" name="Rectangle 4">
            <a:extLst>
              <a:ext uri="{FF2B5EF4-FFF2-40B4-BE49-F238E27FC236}">
                <a16:creationId xmlns:a16="http://schemas.microsoft.com/office/drawing/2014/main" id="{88BFC5CF-94F6-4BF5-9822-43672BA1BE81}"/>
              </a:ext>
            </a:extLst>
          </p:cNvPr>
          <p:cNvSpPr/>
          <p:nvPr/>
        </p:nvSpPr>
        <p:spPr>
          <a:xfrm>
            <a:off x="2365844" y="295529"/>
            <a:ext cx="7460312" cy="923330"/>
          </a:xfrm>
          <a:prstGeom prst="rect">
            <a:avLst/>
          </a:prstGeom>
          <a:noFill/>
        </p:spPr>
        <p:txBody>
          <a:bodyPr wrap="none" lIns="91440" tIns="45720" rIns="91440" bIns="45720">
            <a:spAutoFit/>
          </a:bodyPr>
          <a:lstStyle/>
          <a:p>
            <a:pPr algn="ctr"/>
            <a:r>
              <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Prevention from Phishing</a:t>
            </a:r>
          </a:p>
        </p:txBody>
      </p:sp>
    </p:spTree>
    <p:extLst>
      <p:ext uri="{BB962C8B-B14F-4D97-AF65-F5344CB8AC3E}">
        <p14:creationId xmlns:p14="http://schemas.microsoft.com/office/powerpoint/2010/main" val="3060451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What Is Smishing? Definition, Examples &amp; Protection Tips - Hashed Out by  The SSL Store™">
            <a:extLst>
              <a:ext uri="{FF2B5EF4-FFF2-40B4-BE49-F238E27FC236}">
                <a16:creationId xmlns:a16="http://schemas.microsoft.com/office/drawing/2014/main" id="{6C063DC2-1591-4FB7-9CBF-9CE775A29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05CFC52E-AEB9-4264-BC62-405CFDC31D34}"/>
              </a:ext>
            </a:extLst>
          </p:cNvPr>
          <p:cNvSpPr/>
          <p:nvPr/>
        </p:nvSpPr>
        <p:spPr>
          <a:xfrm>
            <a:off x="237791" y="135465"/>
            <a:ext cx="3660746" cy="830997"/>
          </a:xfrm>
          <a:prstGeom prst="rect">
            <a:avLst/>
          </a:prstGeom>
          <a:noFill/>
        </p:spPr>
        <p:txBody>
          <a:bodyPr wrap="none" lIns="91440" tIns="45720" rIns="91440" bIns="45720">
            <a:spAutoFit/>
          </a:bodyPr>
          <a:lstStyle/>
          <a:p>
            <a:pPr algn="ctr"/>
            <a:r>
              <a:rPr lang="en-US" sz="4800" b="0" cap="none" spc="0" dirty="0">
                <a:ln w="0"/>
                <a:solidFill>
                  <a:schemeClr val="tx1"/>
                </a:solidFill>
                <a:effectLst>
                  <a:outerShdw blurRad="38100" dist="19050" dir="2700000" algn="tl" rotWithShape="0">
                    <a:schemeClr val="dk1">
                      <a:alpha val="40000"/>
                    </a:schemeClr>
                  </a:outerShdw>
                </a:effectLst>
                <a:latin typeface="Copperplate Gothic Bold" panose="020E0705020206020404" pitchFamily="34" charset="0"/>
              </a:rPr>
              <a:t>SMISHING</a:t>
            </a:r>
            <a:endParaRPr lang="en-US" sz="5400" b="0" cap="none" spc="0" dirty="0">
              <a:ln w="0"/>
              <a:solidFill>
                <a:schemeClr val="tx1"/>
              </a:solidFill>
              <a:effectLst>
                <a:outerShdw blurRad="38100" dist="19050" dir="2700000" algn="tl" rotWithShape="0">
                  <a:schemeClr val="dk1">
                    <a:alpha val="40000"/>
                  </a:schemeClr>
                </a:outerShdw>
              </a:effectLst>
              <a:latin typeface="Copperplate Gothic Bold" panose="020E0705020206020404" pitchFamily="34" charset="0"/>
            </a:endParaRPr>
          </a:p>
        </p:txBody>
      </p:sp>
      <p:sp>
        <p:nvSpPr>
          <p:cNvPr id="5" name="TextBox 4">
            <a:extLst>
              <a:ext uri="{FF2B5EF4-FFF2-40B4-BE49-F238E27FC236}">
                <a16:creationId xmlns:a16="http://schemas.microsoft.com/office/drawing/2014/main" id="{62EF9125-61B3-3FDD-1AF7-FF90E04DF85D}"/>
              </a:ext>
            </a:extLst>
          </p:cNvPr>
          <p:cNvSpPr txBox="1"/>
          <p:nvPr/>
        </p:nvSpPr>
        <p:spPr>
          <a:xfrm>
            <a:off x="74570" y="822353"/>
            <a:ext cx="6114744" cy="1064266"/>
          </a:xfrm>
          <a:prstGeom prst="rect">
            <a:avLst/>
          </a:prstGeom>
          <a:solidFill>
            <a:schemeClr val="bg2"/>
          </a:solidFill>
        </p:spPr>
        <p:txBody>
          <a:bodyPr wrap="square">
            <a:spAutoFit/>
          </a:bodyPr>
          <a:lstStyle/>
          <a:p>
            <a:pPr fontAlgn="base">
              <a:lnSpc>
                <a:spcPts val="2625"/>
              </a:lnSpc>
            </a:pPr>
            <a:r>
              <a:rPr lang="en-IN" sz="1800" b="1" dirty="0">
                <a:solidFill>
                  <a:srgbClr val="333333"/>
                </a:solidFill>
                <a:effectLst/>
                <a:latin typeface="Raleway" pitchFamily="2" charset="0"/>
                <a:ea typeface="Times New Roman" panose="02020603050405020304" pitchFamily="18" charset="0"/>
              </a:rPr>
              <a:t>Smishing is a </a:t>
            </a:r>
            <a:r>
              <a:rPr lang="en-IN" sz="1800" b="1" u="sng" dirty="0">
                <a:solidFill>
                  <a:srgbClr val="B175FF"/>
                </a:solidFill>
                <a:effectLst/>
                <a:latin typeface="Raleway" pitchFamily="2" charset="0"/>
                <a:ea typeface="Times New Roman" panose="02020603050405020304" pitchFamily="18" charset="0"/>
                <a:hlinkClick r:id="rId4"/>
              </a:rPr>
              <a:t>cyber attack</a:t>
            </a:r>
            <a:r>
              <a:rPr lang="en-IN" sz="1800" b="1" dirty="0">
                <a:solidFill>
                  <a:srgbClr val="333333"/>
                </a:solidFill>
                <a:effectLst/>
                <a:latin typeface="Raleway" pitchFamily="2" charset="0"/>
                <a:ea typeface="Times New Roman" panose="02020603050405020304" pitchFamily="18" charset="0"/>
              </a:rPr>
              <a:t> that uses SMS text messages to mislead its victims into providing sensitive information to a cybercriminal.</a:t>
            </a:r>
            <a:endParaRPr lang="en-IN" sz="1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37405570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7080A"/>
        </a:solidFill>
        <a:effectLst/>
      </p:bgPr>
    </p:bg>
    <p:spTree>
      <p:nvGrpSpPr>
        <p:cNvPr id="1" name=""/>
        <p:cNvGrpSpPr/>
        <p:nvPr/>
      </p:nvGrpSpPr>
      <p:grpSpPr>
        <a:xfrm>
          <a:off x="0" y="0"/>
          <a:ext cx="0" cy="0"/>
          <a:chOff x="0" y="0"/>
          <a:chExt cx="0" cy="0"/>
        </a:xfrm>
      </p:grpSpPr>
      <p:pic>
        <p:nvPicPr>
          <p:cNvPr id="10242" name="Picture 2" descr="What is smishing? How to protect against text message phishing attacks">
            <a:extLst>
              <a:ext uri="{FF2B5EF4-FFF2-40B4-BE49-F238E27FC236}">
                <a16:creationId xmlns:a16="http://schemas.microsoft.com/office/drawing/2014/main" id="{D7838462-7A8D-4DBB-99C0-E1BC613590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0" y="94215"/>
            <a:ext cx="12192000" cy="661597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F721B6A-43B1-4235-91AB-1E672F07916D}"/>
              </a:ext>
            </a:extLst>
          </p:cNvPr>
          <p:cNvSpPr/>
          <p:nvPr/>
        </p:nvSpPr>
        <p:spPr>
          <a:xfrm>
            <a:off x="3587268" y="0"/>
            <a:ext cx="5017464" cy="923330"/>
          </a:xfrm>
          <a:prstGeom prst="rect">
            <a:avLst/>
          </a:prstGeom>
          <a:noFill/>
        </p:spPr>
        <p:txBody>
          <a:bodyPr wrap="none" lIns="91440" tIns="45720" rIns="91440" bIns="45720">
            <a:spAutoFit/>
          </a:bodyPr>
          <a:lstStyle/>
          <a:p>
            <a:pPr algn="ctr"/>
            <a:r>
              <a:rPr lang="en-US" sz="5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Smishing Attacks</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5611278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3 The Schematic sequence of SMiShing attack">
            <a:extLst>
              <a:ext uri="{FF2B5EF4-FFF2-40B4-BE49-F238E27FC236}">
                <a16:creationId xmlns:a16="http://schemas.microsoft.com/office/drawing/2014/main" id="{6B845CDB-EC99-4F0A-A3D0-210466B1DB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9011" y="221348"/>
            <a:ext cx="11299767" cy="63841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E951FD7-6755-4D59-952C-B48D9591991D}"/>
              </a:ext>
            </a:extLst>
          </p:cNvPr>
          <p:cNvSpPr txBox="1"/>
          <p:nvPr/>
        </p:nvSpPr>
        <p:spPr>
          <a:xfrm>
            <a:off x="199504" y="6576398"/>
            <a:ext cx="11637819" cy="230832"/>
          </a:xfrm>
          <a:prstGeom prst="rect">
            <a:avLst/>
          </a:prstGeom>
          <a:noFill/>
        </p:spPr>
        <p:txBody>
          <a:bodyPr wrap="square">
            <a:spAutoFit/>
          </a:bodyPr>
          <a:lstStyle/>
          <a:p>
            <a:r>
              <a:rPr lang="en-IN" sz="900" dirty="0"/>
              <a:t>Priyadarshini, </a:t>
            </a:r>
            <a:r>
              <a:rPr lang="en-IN" sz="900" dirty="0" err="1"/>
              <a:t>Ishaani</a:t>
            </a:r>
            <a:r>
              <a:rPr lang="en-IN" sz="900" dirty="0"/>
              <a:t>. (2019). Introduction to Blockchain Technology. 10.1002/9781119488330.ch6. </a:t>
            </a:r>
          </a:p>
        </p:txBody>
      </p:sp>
      <p:sp>
        <p:nvSpPr>
          <p:cNvPr id="6" name="TextBox 5">
            <a:extLst>
              <a:ext uri="{FF2B5EF4-FFF2-40B4-BE49-F238E27FC236}">
                <a16:creationId xmlns:a16="http://schemas.microsoft.com/office/drawing/2014/main" id="{AE5C5BF9-5256-4823-9629-FC3747B41160}"/>
              </a:ext>
            </a:extLst>
          </p:cNvPr>
          <p:cNvSpPr txBox="1"/>
          <p:nvPr/>
        </p:nvSpPr>
        <p:spPr>
          <a:xfrm>
            <a:off x="2502130" y="2165064"/>
            <a:ext cx="7187739" cy="461665"/>
          </a:xfrm>
          <a:prstGeom prst="rect">
            <a:avLst/>
          </a:prstGeom>
          <a:solidFill>
            <a:srgbClr val="FFFF00"/>
          </a:solidFill>
        </p:spPr>
        <p:txBody>
          <a:bodyPr wrap="square">
            <a:spAutoFit/>
          </a:bodyPr>
          <a:lstStyle/>
          <a:p>
            <a:pPr algn="ctr"/>
            <a:r>
              <a:rPr lang="en-US" sz="2400" b="1" i="0" dirty="0">
                <a:solidFill>
                  <a:srgbClr val="111111"/>
                </a:solidFill>
                <a:effectLst/>
                <a:latin typeface="Roboto" panose="02000000000000000000" pitchFamily="2" charset="0"/>
              </a:rPr>
              <a:t>The Schematic sequence of Smishing attack</a:t>
            </a:r>
          </a:p>
        </p:txBody>
      </p:sp>
    </p:spTree>
    <p:extLst>
      <p:ext uri="{BB962C8B-B14F-4D97-AF65-F5344CB8AC3E}">
        <p14:creationId xmlns:p14="http://schemas.microsoft.com/office/powerpoint/2010/main" val="8282167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example of a smishing attack">
            <a:extLst>
              <a:ext uri="{FF2B5EF4-FFF2-40B4-BE49-F238E27FC236}">
                <a16:creationId xmlns:a16="http://schemas.microsoft.com/office/drawing/2014/main" id="{AFA5060E-0403-48B9-8C90-B1FA0AAD83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7995" y="27683"/>
            <a:ext cx="10396450" cy="6734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6F7927A-F5E8-4D82-BCC0-4FA63DCB2E5F}"/>
              </a:ext>
            </a:extLst>
          </p:cNvPr>
          <p:cNvSpPr txBox="1"/>
          <p:nvPr/>
        </p:nvSpPr>
        <p:spPr>
          <a:xfrm>
            <a:off x="887995" y="5698788"/>
            <a:ext cx="6096000" cy="261610"/>
          </a:xfrm>
          <a:prstGeom prst="rect">
            <a:avLst/>
          </a:prstGeom>
          <a:noFill/>
        </p:spPr>
        <p:txBody>
          <a:bodyPr wrap="square">
            <a:spAutoFit/>
          </a:bodyPr>
          <a:lstStyle/>
          <a:p>
            <a:r>
              <a:rPr lang="en-IN" sz="1100" dirty="0">
                <a:solidFill>
                  <a:schemeClr val="bg1"/>
                </a:solidFill>
              </a:rPr>
              <a:t>https://purplesec.us/smishing-attacks/</a:t>
            </a:r>
          </a:p>
        </p:txBody>
      </p:sp>
    </p:spTree>
    <p:extLst>
      <p:ext uri="{BB962C8B-B14F-4D97-AF65-F5344CB8AC3E}">
        <p14:creationId xmlns:p14="http://schemas.microsoft.com/office/powerpoint/2010/main" val="27509925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AF62058-654B-4143-AD7D-AD2CDB2EE520}"/>
              </a:ext>
            </a:extLst>
          </p:cNvPr>
          <p:cNvPicPr>
            <a:picLocks noChangeAspect="1"/>
          </p:cNvPicPr>
          <p:nvPr/>
        </p:nvPicPr>
        <p:blipFill>
          <a:blip r:embed="rId2"/>
          <a:stretch>
            <a:fillRect/>
          </a:stretch>
        </p:blipFill>
        <p:spPr>
          <a:xfrm>
            <a:off x="230370" y="1191491"/>
            <a:ext cx="11731260" cy="5264726"/>
          </a:xfrm>
          <a:prstGeom prst="rect">
            <a:avLst/>
          </a:prstGeom>
        </p:spPr>
      </p:pic>
      <p:sp>
        <p:nvSpPr>
          <p:cNvPr id="5" name="Rectangle 4">
            <a:extLst>
              <a:ext uri="{FF2B5EF4-FFF2-40B4-BE49-F238E27FC236}">
                <a16:creationId xmlns:a16="http://schemas.microsoft.com/office/drawing/2014/main" id="{08D9417D-F712-459B-B083-94539CD11865}"/>
              </a:ext>
            </a:extLst>
          </p:cNvPr>
          <p:cNvSpPr/>
          <p:nvPr/>
        </p:nvSpPr>
        <p:spPr>
          <a:xfrm>
            <a:off x="1712823" y="113299"/>
            <a:ext cx="844494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Bahnschrift SemiBold SemiConden" panose="020B0502040204020203" pitchFamily="34" charset="0"/>
              </a:rPr>
              <a:t>How to spot SMISHING </a:t>
            </a:r>
            <a:r>
              <a:rPr lang="en-US" sz="5400" dirty="0">
                <a:ln w="0"/>
                <a:effectLst>
                  <a:outerShdw blurRad="38100" dist="19050" dir="2700000" algn="tl" rotWithShape="0">
                    <a:schemeClr val="dk1">
                      <a:alpha val="40000"/>
                    </a:schemeClr>
                  </a:outerShdw>
                </a:effectLst>
                <a:latin typeface="Bahnschrift SemiBold SemiConden" panose="020B0502040204020203" pitchFamily="34" charset="0"/>
              </a:rPr>
              <a:t>attack?</a:t>
            </a:r>
            <a:r>
              <a:rPr lang="en-US" sz="5400" b="0" cap="none" spc="0" dirty="0">
                <a:ln w="0"/>
                <a:solidFill>
                  <a:schemeClr val="tx1"/>
                </a:solidFill>
                <a:effectLst>
                  <a:outerShdw blurRad="38100" dist="19050" dir="2700000" algn="tl" rotWithShape="0">
                    <a:schemeClr val="dk1">
                      <a:alpha val="40000"/>
                    </a:schemeClr>
                  </a:outerShdw>
                </a:effectLst>
                <a:latin typeface="Bahnschrift SemiBold SemiConden" panose="020B0502040204020203" pitchFamily="34" charset="0"/>
              </a:rPr>
              <a:t> </a:t>
            </a:r>
          </a:p>
        </p:txBody>
      </p:sp>
    </p:spTree>
    <p:extLst>
      <p:ext uri="{BB962C8B-B14F-4D97-AF65-F5344CB8AC3E}">
        <p14:creationId xmlns:p14="http://schemas.microsoft.com/office/powerpoint/2010/main" val="29895115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2642-3B92-8FB8-3B0A-D5C1A47CF90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91DF7D2-1609-3738-9D32-BEF076B3E688}"/>
              </a:ext>
            </a:extLst>
          </p:cNvPr>
          <p:cNvSpPr>
            <a:spLocks noGrp="1"/>
          </p:cNvSpPr>
          <p:nvPr>
            <p:ph idx="1"/>
          </p:nvPr>
        </p:nvSpPr>
        <p:spPr/>
        <p:txBody>
          <a:bodyPr/>
          <a:lstStyle/>
          <a:p>
            <a:endParaRPr lang="en-IN"/>
          </a:p>
        </p:txBody>
      </p:sp>
      <p:pic>
        <p:nvPicPr>
          <p:cNvPr id="2050" name="Picture 2" descr="90+ Cyber Crime Statistics 2024: Cost, Industries &amp; Trends">
            <a:extLst>
              <a:ext uri="{FF2B5EF4-FFF2-40B4-BE49-F238E27FC236}">
                <a16:creationId xmlns:a16="http://schemas.microsoft.com/office/drawing/2014/main" id="{F82E10D1-D053-F671-EA8D-C113337653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59898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38D3AB-D0A4-4F74-9755-4C5C1B2D56BE}"/>
              </a:ext>
            </a:extLst>
          </p:cNvPr>
          <p:cNvSpPr txBox="1"/>
          <p:nvPr/>
        </p:nvSpPr>
        <p:spPr>
          <a:xfrm>
            <a:off x="266006" y="1174971"/>
            <a:ext cx="11815157" cy="5569730"/>
          </a:xfrm>
          <a:prstGeom prst="rect">
            <a:avLst/>
          </a:prstGeom>
          <a:noFill/>
        </p:spPr>
        <p:txBody>
          <a:bodyPr wrap="square">
            <a:spAutoFit/>
          </a:bodyPr>
          <a:lstStyle/>
          <a:p>
            <a:pPr marL="285750" indent="-285750">
              <a:lnSpc>
                <a:spcPct val="150000"/>
              </a:lnSpc>
              <a:buFont typeface="Arial" panose="020B0604020202020204" pitchFamily="34" charset="0"/>
              <a:buChar char="•"/>
            </a:pPr>
            <a:r>
              <a:rPr lang="en-US" sz="2000" dirty="0">
                <a:latin typeface="Bahnschrift SemiBold SemiConden" panose="020B0502040204020203" pitchFamily="34" charset="0"/>
              </a:rPr>
              <a:t>Don’t respond to text messages that request private or financial information from you.</a:t>
            </a:r>
          </a:p>
          <a:p>
            <a:pPr marL="285750" indent="-285750">
              <a:lnSpc>
                <a:spcPct val="150000"/>
              </a:lnSpc>
              <a:buFont typeface="Arial" panose="020B0604020202020204" pitchFamily="34" charset="0"/>
              <a:buChar char="•"/>
            </a:pPr>
            <a:r>
              <a:rPr lang="en-US" sz="2000" dirty="0">
                <a:latin typeface="Bahnschrift SemiBold SemiConden" panose="020B0502040204020203" pitchFamily="34" charset="0"/>
              </a:rPr>
              <a:t>If you get a message that appears to be from your bank, financial institution, or other entity that you do business with, contact that business directly to determine if they sent you a legitimate request. Review this entity’s policy on sending text messages to customers.</a:t>
            </a:r>
          </a:p>
          <a:p>
            <a:pPr marL="285750" indent="-285750">
              <a:lnSpc>
                <a:spcPct val="150000"/>
              </a:lnSpc>
              <a:buFont typeface="Arial" panose="020B0604020202020204" pitchFamily="34" charset="0"/>
              <a:buChar char="•"/>
            </a:pPr>
            <a:r>
              <a:rPr lang="en-US" sz="2000" dirty="0">
                <a:latin typeface="Bahnschrift SemiBold SemiConden" panose="020B0502040204020203" pitchFamily="34" charset="0"/>
              </a:rPr>
              <a:t>Beware of messages that have a suspicious number in beginning or some other number that is not a cell number. Scammers often mask their identity by using email-to-text services to avoid revealing their actual phone number.</a:t>
            </a:r>
          </a:p>
          <a:p>
            <a:pPr marL="285750" indent="-285750">
              <a:lnSpc>
                <a:spcPct val="150000"/>
              </a:lnSpc>
              <a:buFont typeface="Arial" panose="020B0604020202020204" pitchFamily="34" charset="0"/>
              <a:buChar char="•"/>
            </a:pPr>
            <a:r>
              <a:rPr lang="en-US" sz="2000" dirty="0">
                <a:latin typeface="Bahnschrift SemiBold SemiConden" panose="020B0502040204020203" pitchFamily="34" charset="0"/>
              </a:rPr>
              <a:t>If a text message is urging you to act or respond quickly, stop and think about it. Remember that criminals use this as a tactic to get you to do what they want.</a:t>
            </a:r>
          </a:p>
          <a:p>
            <a:pPr marL="285750" indent="-285750">
              <a:lnSpc>
                <a:spcPct val="150000"/>
              </a:lnSpc>
              <a:buFont typeface="Arial" panose="020B0604020202020204" pitchFamily="34" charset="0"/>
              <a:buChar char="•"/>
            </a:pPr>
            <a:r>
              <a:rPr lang="en-US" sz="2000" dirty="0">
                <a:latin typeface="Bahnschrift SemiBold SemiConden" panose="020B0502040204020203" pitchFamily="34" charset="0"/>
              </a:rPr>
              <a:t>Never reply to a suspicious text message without doing your research and verifying the source. If your bank is really going to cancel your credit card, you should be able to call the number on the back of your card to discuss this matter with them.</a:t>
            </a:r>
          </a:p>
          <a:p>
            <a:pPr marL="285750" indent="-285750">
              <a:lnSpc>
                <a:spcPct val="150000"/>
              </a:lnSpc>
              <a:buFont typeface="Arial" panose="020B0604020202020204" pitchFamily="34" charset="0"/>
              <a:buChar char="•"/>
            </a:pPr>
            <a:r>
              <a:rPr lang="en-US" sz="2000" dirty="0">
                <a:latin typeface="Bahnschrift SemiBold SemiConden" panose="020B0502040204020203" pitchFamily="34" charset="0"/>
              </a:rPr>
              <a:t>Never call a phone number from an unknown texter.</a:t>
            </a:r>
            <a:endParaRPr lang="en-IN" sz="2000" dirty="0">
              <a:latin typeface="Bahnschrift SemiBold SemiConden" panose="020B0502040204020203" pitchFamily="34" charset="0"/>
            </a:endParaRPr>
          </a:p>
        </p:txBody>
      </p:sp>
      <p:sp>
        <p:nvSpPr>
          <p:cNvPr id="7" name="Rectangle 6">
            <a:extLst>
              <a:ext uri="{FF2B5EF4-FFF2-40B4-BE49-F238E27FC236}">
                <a16:creationId xmlns:a16="http://schemas.microsoft.com/office/drawing/2014/main" id="{4A0637D0-E2DD-4DE6-BE69-4B2EC0D2C222}"/>
              </a:ext>
            </a:extLst>
          </p:cNvPr>
          <p:cNvSpPr/>
          <p:nvPr/>
        </p:nvSpPr>
        <p:spPr>
          <a:xfrm>
            <a:off x="1181432" y="113299"/>
            <a:ext cx="9507731" cy="923330"/>
          </a:xfrm>
          <a:prstGeom prst="rect">
            <a:avLst/>
          </a:prstGeom>
          <a:noFill/>
        </p:spPr>
        <p:txBody>
          <a:bodyPr wrap="none" lIns="91440" tIns="45720" rIns="91440" bIns="45720">
            <a:spAutoFit/>
          </a:bodyPr>
          <a:lstStyle/>
          <a:p>
            <a:pPr algn="ctr"/>
            <a:r>
              <a:rPr lang="en-US" sz="5400" b="0" cap="none" spc="0" dirty="0">
                <a:ln w="0"/>
                <a:solidFill>
                  <a:schemeClr val="tx1"/>
                </a:solidFill>
                <a:effectLst>
                  <a:outerShdw blurRad="38100" dist="19050" dir="2700000" algn="tl" rotWithShape="0">
                    <a:schemeClr val="dk1">
                      <a:alpha val="40000"/>
                    </a:schemeClr>
                  </a:outerShdw>
                </a:effectLst>
                <a:latin typeface="Bahnschrift SemiBold SemiConden" panose="020B0502040204020203" pitchFamily="34" charset="0"/>
              </a:rPr>
              <a:t>Preventive tips - SMISHING </a:t>
            </a:r>
            <a:r>
              <a:rPr lang="en-US" sz="5400" dirty="0">
                <a:ln w="0"/>
                <a:effectLst>
                  <a:outerShdw blurRad="38100" dist="19050" dir="2700000" algn="tl" rotWithShape="0">
                    <a:schemeClr val="dk1">
                      <a:alpha val="40000"/>
                    </a:schemeClr>
                  </a:outerShdw>
                </a:effectLst>
                <a:latin typeface="Bahnschrift SemiBold SemiConden" panose="020B0502040204020203" pitchFamily="34" charset="0"/>
              </a:rPr>
              <a:t>attack </a:t>
            </a:r>
            <a:endParaRPr lang="en-US" sz="5400" b="0" cap="none" spc="0" dirty="0">
              <a:ln w="0"/>
              <a:solidFill>
                <a:schemeClr val="tx1"/>
              </a:solidFill>
              <a:effectLst>
                <a:outerShdw blurRad="38100" dist="19050" dir="2700000" algn="tl" rotWithShape="0">
                  <a:schemeClr val="dk1">
                    <a:alpha val="40000"/>
                  </a:schemeClr>
                </a:outerShdw>
              </a:effectLst>
              <a:latin typeface="Bahnschrift SemiBold SemiConden" panose="020B0502040204020203" pitchFamily="34" charset="0"/>
            </a:endParaRPr>
          </a:p>
        </p:txBody>
      </p:sp>
    </p:spTree>
    <p:extLst>
      <p:ext uri="{BB962C8B-B14F-4D97-AF65-F5344CB8AC3E}">
        <p14:creationId xmlns:p14="http://schemas.microsoft.com/office/powerpoint/2010/main" val="34860498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1A6BA-D091-4AC4-AD1D-DF73AEF2AA77}"/>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F1636992-6FB8-479C-974E-DB02B1BE904D}"/>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1EED374F-9FBC-4711-927F-27390B8584CD}"/>
              </a:ext>
            </a:extLst>
          </p:cNvPr>
          <p:cNvPicPr>
            <a:picLocks noChangeAspect="1"/>
          </p:cNvPicPr>
          <p:nvPr/>
        </p:nvPicPr>
        <p:blipFill>
          <a:blip r:embed="rId2"/>
          <a:stretch>
            <a:fillRect/>
          </a:stretch>
        </p:blipFill>
        <p:spPr>
          <a:xfrm>
            <a:off x="227216" y="88343"/>
            <a:ext cx="11671068" cy="6655723"/>
          </a:xfrm>
          <a:prstGeom prst="rect">
            <a:avLst/>
          </a:prstGeom>
        </p:spPr>
      </p:pic>
    </p:spTree>
    <p:extLst>
      <p:ext uri="{BB962C8B-B14F-4D97-AF65-F5344CB8AC3E}">
        <p14:creationId xmlns:p14="http://schemas.microsoft.com/office/powerpoint/2010/main" val="118293765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14FE27-A794-4CC2-ADF0-4D3D42641CA6}"/>
              </a:ext>
            </a:extLst>
          </p:cNvPr>
          <p:cNvPicPr>
            <a:picLocks noChangeAspect="1"/>
          </p:cNvPicPr>
          <p:nvPr/>
        </p:nvPicPr>
        <p:blipFill rotWithShape="1">
          <a:blip r:embed="rId2"/>
          <a:srcRect l="1112"/>
          <a:stretch/>
        </p:blipFill>
        <p:spPr>
          <a:xfrm>
            <a:off x="244491" y="317517"/>
            <a:ext cx="11711166" cy="6023956"/>
          </a:xfrm>
          <a:prstGeom prst="rect">
            <a:avLst/>
          </a:prstGeom>
        </p:spPr>
      </p:pic>
      <p:pic>
        <p:nvPicPr>
          <p:cNvPr id="6" name="Picture 5">
            <a:extLst>
              <a:ext uri="{FF2B5EF4-FFF2-40B4-BE49-F238E27FC236}">
                <a16:creationId xmlns:a16="http://schemas.microsoft.com/office/drawing/2014/main" id="{C01A0D70-3F59-4894-88A1-A76DBACCFA46}"/>
              </a:ext>
            </a:extLst>
          </p:cNvPr>
          <p:cNvPicPr>
            <a:picLocks noChangeAspect="1"/>
          </p:cNvPicPr>
          <p:nvPr/>
        </p:nvPicPr>
        <p:blipFill>
          <a:blip r:embed="rId3"/>
          <a:stretch>
            <a:fillRect/>
          </a:stretch>
        </p:blipFill>
        <p:spPr>
          <a:xfrm>
            <a:off x="10879524" y="175953"/>
            <a:ext cx="1185013" cy="1230737"/>
          </a:xfrm>
          <a:prstGeom prst="rect">
            <a:avLst/>
          </a:prstGeom>
        </p:spPr>
      </p:pic>
    </p:spTree>
    <p:extLst>
      <p:ext uri="{BB962C8B-B14F-4D97-AF65-F5344CB8AC3E}">
        <p14:creationId xmlns:p14="http://schemas.microsoft.com/office/powerpoint/2010/main" val="2393500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EFE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4B00D8C-79F7-4073-B80B-72342E609E56}"/>
              </a:ext>
            </a:extLst>
          </p:cNvPr>
          <p:cNvPicPr>
            <a:picLocks noChangeAspect="1"/>
          </p:cNvPicPr>
          <p:nvPr/>
        </p:nvPicPr>
        <p:blipFill rotWithShape="1">
          <a:blip r:embed="rId2"/>
          <a:srcRect l="2455"/>
          <a:stretch/>
        </p:blipFill>
        <p:spPr>
          <a:xfrm>
            <a:off x="273994" y="84514"/>
            <a:ext cx="11644012" cy="6688973"/>
          </a:xfrm>
          <a:prstGeom prst="rect">
            <a:avLst/>
          </a:prstGeom>
        </p:spPr>
      </p:pic>
      <p:pic>
        <p:nvPicPr>
          <p:cNvPr id="6" name="Picture 5">
            <a:extLst>
              <a:ext uri="{FF2B5EF4-FFF2-40B4-BE49-F238E27FC236}">
                <a16:creationId xmlns:a16="http://schemas.microsoft.com/office/drawing/2014/main" id="{F558E685-4D00-4394-8DB2-7301A2C24FF3}"/>
              </a:ext>
            </a:extLst>
          </p:cNvPr>
          <p:cNvPicPr>
            <a:picLocks noChangeAspect="1"/>
          </p:cNvPicPr>
          <p:nvPr/>
        </p:nvPicPr>
        <p:blipFill>
          <a:blip r:embed="rId3"/>
          <a:stretch>
            <a:fillRect/>
          </a:stretch>
        </p:blipFill>
        <p:spPr>
          <a:xfrm>
            <a:off x="10929585" y="35531"/>
            <a:ext cx="1185013" cy="1230737"/>
          </a:xfrm>
          <a:prstGeom prst="rect">
            <a:avLst/>
          </a:prstGeom>
        </p:spPr>
      </p:pic>
    </p:spTree>
    <p:extLst>
      <p:ext uri="{BB962C8B-B14F-4D97-AF65-F5344CB8AC3E}">
        <p14:creationId xmlns:p14="http://schemas.microsoft.com/office/powerpoint/2010/main" val="2277701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B664CD3-EFF4-49F2-B0FB-AC2CBC1328EC}"/>
              </a:ext>
            </a:extLst>
          </p:cNvPr>
          <p:cNvPicPr>
            <a:picLocks noChangeAspect="1"/>
          </p:cNvPicPr>
          <p:nvPr/>
        </p:nvPicPr>
        <p:blipFill>
          <a:blip r:embed="rId2"/>
          <a:stretch>
            <a:fillRect/>
          </a:stretch>
        </p:blipFill>
        <p:spPr>
          <a:xfrm>
            <a:off x="326967" y="231273"/>
            <a:ext cx="5769033" cy="1734250"/>
          </a:xfrm>
          <a:prstGeom prst="rect">
            <a:avLst/>
          </a:prstGeom>
        </p:spPr>
      </p:pic>
      <p:pic>
        <p:nvPicPr>
          <p:cNvPr id="7" name="Picture 6">
            <a:extLst>
              <a:ext uri="{FF2B5EF4-FFF2-40B4-BE49-F238E27FC236}">
                <a16:creationId xmlns:a16="http://schemas.microsoft.com/office/drawing/2014/main" id="{A6739348-2A3E-4FDF-AB17-262D1DC9B453}"/>
              </a:ext>
            </a:extLst>
          </p:cNvPr>
          <p:cNvPicPr>
            <a:picLocks noChangeAspect="1"/>
          </p:cNvPicPr>
          <p:nvPr/>
        </p:nvPicPr>
        <p:blipFill>
          <a:blip r:embed="rId3"/>
          <a:stretch>
            <a:fillRect/>
          </a:stretch>
        </p:blipFill>
        <p:spPr>
          <a:xfrm>
            <a:off x="326967" y="1774084"/>
            <a:ext cx="5770735" cy="1728790"/>
          </a:xfrm>
          <a:prstGeom prst="rect">
            <a:avLst/>
          </a:prstGeom>
        </p:spPr>
      </p:pic>
      <p:pic>
        <p:nvPicPr>
          <p:cNvPr id="9" name="Picture 8">
            <a:extLst>
              <a:ext uri="{FF2B5EF4-FFF2-40B4-BE49-F238E27FC236}">
                <a16:creationId xmlns:a16="http://schemas.microsoft.com/office/drawing/2014/main" id="{C24649FE-A8B3-45FC-B18E-A0448DF8F5DC}"/>
              </a:ext>
            </a:extLst>
          </p:cNvPr>
          <p:cNvPicPr>
            <a:picLocks noChangeAspect="1"/>
          </p:cNvPicPr>
          <p:nvPr/>
        </p:nvPicPr>
        <p:blipFill>
          <a:blip r:embed="rId4"/>
          <a:stretch>
            <a:fillRect/>
          </a:stretch>
        </p:blipFill>
        <p:spPr>
          <a:xfrm>
            <a:off x="6195149" y="231273"/>
            <a:ext cx="5716123" cy="1734250"/>
          </a:xfrm>
          <a:prstGeom prst="rect">
            <a:avLst/>
          </a:prstGeom>
        </p:spPr>
      </p:pic>
      <p:pic>
        <p:nvPicPr>
          <p:cNvPr id="11" name="Picture 10">
            <a:extLst>
              <a:ext uri="{FF2B5EF4-FFF2-40B4-BE49-F238E27FC236}">
                <a16:creationId xmlns:a16="http://schemas.microsoft.com/office/drawing/2014/main" id="{E64E30A1-5660-402A-BF8E-54168899F232}"/>
              </a:ext>
            </a:extLst>
          </p:cNvPr>
          <p:cNvPicPr>
            <a:picLocks noChangeAspect="1"/>
          </p:cNvPicPr>
          <p:nvPr/>
        </p:nvPicPr>
        <p:blipFill>
          <a:blip r:embed="rId5"/>
          <a:stretch>
            <a:fillRect/>
          </a:stretch>
        </p:blipFill>
        <p:spPr>
          <a:xfrm>
            <a:off x="6191745" y="1768624"/>
            <a:ext cx="5716124" cy="1734250"/>
          </a:xfrm>
          <a:prstGeom prst="rect">
            <a:avLst/>
          </a:prstGeom>
        </p:spPr>
      </p:pic>
      <p:pic>
        <p:nvPicPr>
          <p:cNvPr id="13" name="Picture 12">
            <a:extLst>
              <a:ext uri="{FF2B5EF4-FFF2-40B4-BE49-F238E27FC236}">
                <a16:creationId xmlns:a16="http://schemas.microsoft.com/office/drawing/2014/main" id="{12307E1C-421C-42F8-B7A0-9F3EF81F1E81}"/>
              </a:ext>
            </a:extLst>
          </p:cNvPr>
          <p:cNvPicPr>
            <a:picLocks noChangeAspect="1"/>
          </p:cNvPicPr>
          <p:nvPr/>
        </p:nvPicPr>
        <p:blipFill>
          <a:blip r:embed="rId6"/>
          <a:stretch>
            <a:fillRect/>
          </a:stretch>
        </p:blipFill>
        <p:spPr>
          <a:xfrm>
            <a:off x="6191745" y="3305975"/>
            <a:ext cx="5716124" cy="1734251"/>
          </a:xfrm>
          <a:prstGeom prst="rect">
            <a:avLst/>
          </a:prstGeom>
        </p:spPr>
      </p:pic>
      <p:pic>
        <p:nvPicPr>
          <p:cNvPr id="15" name="Picture 14">
            <a:extLst>
              <a:ext uri="{FF2B5EF4-FFF2-40B4-BE49-F238E27FC236}">
                <a16:creationId xmlns:a16="http://schemas.microsoft.com/office/drawing/2014/main" id="{4E424896-3458-45B0-B9E3-847382D918FE}"/>
              </a:ext>
            </a:extLst>
          </p:cNvPr>
          <p:cNvPicPr>
            <a:picLocks noChangeAspect="1"/>
          </p:cNvPicPr>
          <p:nvPr/>
        </p:nvPicPr>
        <p:blipFill>
          <a:blip r:embed="rId7"/>
          <a:stretch>
            <a:fillRect/>
          </a:stretch>
        </p:blipFill>
        <p:spPr>
          <a:xfrm>
            <a:off x="318458" y="4822361"/>
            <a:ext cx="5769033" cy="1934247"/>
          </a:xfrm>
          <a:prstGeom prst="rect">
            <a:avLst/>
          </a:prstGeom>
        </p:spPr>
      </p:pic>
      <p:pic>
        <p:nvPicPr>
          <p:cNvPr id="17" name="Picture 16">
            <a:extLst>
              <a:ext uri="{FF2B5EF4-FFF2-40B4-BE49-F238E27FC236}">
                <a16:creationId xmlns:a16="http://schemas.microsoft.com/office/drawing/2014/main" id="{6A6B3385-CF05-46F2-8B16-7C95104F55E5}"/>
              </a:ext>
            </a:extLst>
          </p:cNvPr>
          <p:cNvPicPr>
            <a:picLocks noChangeAspect="1"/>
          </p:cNvPicPr>
          <p:nvPr/>
        </p:nvPicPr>
        <p:blipFill>
          <a:blip r:embed="rId8"/>
          <a:stretch>
            <a:fillRect/>
          </a:stretch>
        </p:blipFill>
        <p:spPr>
          <a:xfrm>
            <a:off x="323564" y="3191352"/>
            <a:ext cx="5769033" cy="1701126"/>
          </a:xfrm>
          <a:prstGeom prst="rect">
            <a:avLst/>
          </a:prstGeom>
        </p:spPr>
      </p:pic>
      <p:pic>
        <p:nvPicPr>
          <p:cNvPr id="19" name="Picture 18">
            <a:extLst>
              <a:ext uri="{FF2B5EF4-FFF2-40B4-BE49-F238E27FC236}">
                <a16:creationId xmlns:a16="http://schemas.microsoft.com/office/drawing/2014/main" id="{16CE5CA4-694F-4C37-A5D3-CD7DDBB54508}"/>
              </a:ext>
            </a:extLst>
          </p:cNvPr>
          <p:cNvPicPr>
            <a:picLocks noChangeAspect="1"/>
          </p:cNvPicPr>
          <p:nvPr/>
        </p:nvPicPr>
        <p:blipFill>
          <a:blip r:embed="rId9"/>
          <a:stretch>
            <a:fillRect/>
          </a:stretch>
        </p:blipFill>
        <p:spPr>
          <a:xfrm>
            <a:off x="6191745" y="4997345"/>
            <a:ext cx="5716124" cy="1759263"/>
          </a:xfrm>
          <a:prstGeom prst="rect">
            <a:avLst/>
          </a:prstGeom>
        </p:spPr>
      </p:pic>
    </p:spTree>
    <p:extLst>
      <p:ext uri="{BB962C8B-B14F-4D97-AF65-F5344CB8AC3E}">
        <p14:creationId xmlns:p14="http://schemas.microsoft.com/office/powerpoint/2010/main" val="2660068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kolkata police: Scamsters On Prowl To Cheat Tourists In Festive Season |  Kolkata News - Times of India">
            <a:extLst>
              <a:ext uri="{FF2B5EF4-FFF2-40B4-BE49-F238E27FC236}">
                <a16:creationId xmlns:a16="http://schemas.microsoft.com/office/drawing/2014/main" id="{4CD9CD35-8F53-4579-B3E7-77CDA9B855B1}"/>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1447"/>
          <a:stretch/>
        </p:blipFill>
        <p:spPr bwMode="auto">
          <a:xfrm>
            <a:off x="2669853" y="54313"/>
            <a:ext cx="7212514" cy="6328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478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Sample Vishing Attacks - Get Certified Get Ahead">
            <a:extLst>
              <a:ext uri="{FF2B5EF4-FFF2-40B4-BE49-F238E27FC236}">
                <a16:creationId xmlns:a16="http://schemas.microsoft.com/office/drawing/2014/main" id="{D716102D-E6EF-4467-98C1-7ECF30CAD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4440" y="720437"/>
            <a:ext cx="9601200" cy="5638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71EFAA3-0A4B-4279-B7E8-068937A561F4}"/>
              </a:ext>
            </a:extLst>
          </p:cNvPr>
          <p:cNvSpPr/>
          <p:nvPr/>
        </p:nvSpPr>
        <p:spPr>
          <a:xfrm>
            <a:off x="441671" y="346055"/>
            <a:ext cx="4536563" cy="923330"/>
          </a:xfrm>
          <a:prstGeom prst="rect">
            <a:avLst/>
          </a:prstGeom>
          <a:no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Vishing Attacks</a:t>
            </a:r>
          </a:p>
        </p:txBody>
      </p:sp>
    </p:spTree>
    <p:extLst>
      <p:ext uri="{BB962C8B-B14F-4D97-AF65-F5344CB8AC3E}">
        <p14:creationId xmlns:p14="http://schemas.microsoft.com/office/powerpoint/2010/main" val="501528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A4D451-DCEB-4F93-A3D9-979DFC9F7F9E}"/>
              </a:ext>
            </a:extLst>
          </p:cNvPr>
          <p:cNvPicPr>
            <a:picLocks noChangeAspect="1"/>
          </p:cNvPicPr>
          <p:nvPr/>
        </p:nvPicPr>
        <p:blipFill>
          <a:blip r:embed="rId2"/>
          <a:stretch>
            <a:fillRect/>
          </a:stretch>
        </p:blipFill>
        <p:spPr>
          <a:xfrm>
            <a:off x="175834" y="630976"/>
            <a:ext cx="5535586" cy="5132515"/>
          </a:xfrm>
          <a:prstGeom prst="rect">
            <a:avLst/>
          </a:prstGeom>
        </p:spPr>
      </p:pic>
      <p:pic>
        <p:nvPicPr>
          <p:cNvPr id="29698" name="Picture 2" descr="India Today Investigation: Jamtara emerges as the biggest den of digital  crime - India News">
            <a:extLst>
              <a:ext uri="{FF2B5EF4-FFF2-40B4-BE49-F238E27FC236}">
                <a16:creationId xmlns:a16="http://schemas.microsoft.com/office/drawing/2014/main" id="{F026AF02-40A9-4EC4-846B-0E80186DB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6857" y="829801"/>
            <a:ext cx="6162675" cy="519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2235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270D35B-530D-4974-51AD-4CC03C5DD591}"/>
              </a:ext>
            </a:extLst>
          </p:cNvPr>
          <p:cNvSpPr txBox="1"/>
          <p:nvPr/>
        </p:nvSpPr>
        <p:spPr>
          <a:xfrm>
            <a:off x="567222" y="1564391"/>
            <a:ext cx="10102408" cy="4441280"/>
          </a:xfrm>
          <a:prstGeom prst="rect">
            <a:avLst/>
          </a:prstGeom>
          <a:noFill/>
        </p:spPr>
        <p:txBody>
          <a:bodyPr wrap="square">
            <a:spAutoFit/>
          </a:bodyPr>
          <a:lstStyle/>
          <a:p>
            <a:pPr marL="285750" indent="-285750" algn="just" fontAlgn="base">
              <a:lnSpc>
                <a:spcPts val="2625"/>
              </a:lnSpc>
              <a:buFont typeface="Arial" panose="020B0604020202020204" pitchFamily="34" charset="0"/>
              <a:buChar char="•"/>
            </a:pPr>
            <a:r>
              <a:rPr lang="en-US" sz="3200" b="1" dirty="0">
                <a:solidFill>
                  <a:srgbClr val="333333"/>
                </a:solidFill>
                <a:effectLst/>
                <a:latin typeface="Raleway" pitchFamily="2" charset="0"/>
                <a:ea typeface="Times New Roman" panose="02020603050405020304" pitchFamily="18" charset="0"/>
              </a:rPr>
              <a:t>An attacker creates a scenario to prey on human emotions, commonly greed or fear, and convinces the victim to disclose sensitive information, like credit card numbers or passwords. </a:t>
            </a:r>
          </a:p>
          <a:p>
            <a:pPr algn="just" fontAlgn="base">
              <a:lnSpc>
                <a:spcPts val="2625"/>
              </a:lnSpc>
            </a:pPr>
            <a:endParaRPr lang="en-US" sz="3200" b="1" dirty="0">
              <a:solidFill>
                <a:srgbClr val="333333"/>
              </a:solidFill>
              <a:effectLst/>
              <a:latin typeface="Raleway" pitchFamily="2" charset="0"/>
              <a:ea typeface="Times New Roman" panose="02020603050405020304" pitchFamily="18" charset="0"/>
            </a:endParaRPr>
          </a:p>
          <a:p>
            <a:pPr marL="285750" indent="-285750" algn="just" fontAlgn="base">
              <a:lnSpc>
                <a:spcPts val="2625"/>
              </a:lnSpc>
              <a:buFont typeface="Arial" panose="020B0604020202020204" pitchFamily="34" charset="0"/>
              <a:buChar char="•"/>
            </a:pPr>
            <a:r>
              <a:rPr lang="en-US" sz="3200" b="1" dirty="0">
                <a:solidFill>
                  <a:srgbClr val="333333"/>
                </a:solidFill>
                <a:effectLst/>
                <a:latin typeface="Raleway" pitchFamily="2" charset="0"/>
                <a:ea typeface="Times New Roman" panose="02020603050405020304" pitchFamily="18" charset="0"/>
              </a:rPr>
              <a:t>In that sense, vishing techniques mirror the phishing scams that have been around since the 1990s. But vishing calls exploit the fact that we’re more likely to trust a human voice — and may target the elderly and technophobic who are naive and have no experience with these types of scams.</a:t>
            </a:r>
            <a:endParaRPr lang="en-IN" sz="2800" dirty="0">
              <a:effectLst/>
              <a:latin typeface="Times New Roman" panose="02020603050405020304" pitchFamily="18" charset="0"/>
              <a:ea typeface="Times New Roman" panose="02020603050405020304" pitchFamily="18" charset="0"/>
            </a:endParaRPr>
          </a:p>
        </p:txBody>
      </p:sp>
      <p:sp>
        <p:nvSpPr>
          <p:cNvPr id="5" name="TextBox 4">
            <a:extLst>
              <a:ext uri="{FF2B5EF4-FFF2-40B4-BE49-F238E27FC236}">
                <a16:creationId xmlns:a16="http://schemas.microsoft.com/office/drawing/2014/main" id="{E926D922-40C5-05D7-73C7-408C7FE73F40}"/>
              </a:ext>
            </a:extLst>
          </p:cNvPr>
          <p:cNvSpPr txBox="1"/>
          <p:nvPr/>
        </p:nvSpPr>
        <p:spPr>
          <a:xfrm>
            <a:off x="685799" y="429539"/>
            <a:ext cx="10912899" cy="440570"/>
          </a:xfrm>
          <a:prstGeom prst="rect">
            <a:avLst/>
          </a:prstGeom>
          <a:noFill/>
        </p:spPr>
        <p:txBody>
          <a:bodyPr wrap="square">
            <a:spAutoFit/>
          </a:bodyPr>
          <a:lstStyle/>
          <a:p>
            <a:pPr fontAlgn="base">
              <a:lnSpc>
                <a:spcPts val="2625"/>
              </a:lnSpc>
            </a:pPr>
            <a:r>
              <a:rPr lang="en-US" sz="3200" b="1" dirty="0">
                <a:solidFill>
                  <a:srgbClr val="333333"/>
                </a:solidFill>
                <a:effectLst/>
                <a:latin typeface="Raleway" pitchFamily="2" charset="0"/>
                <a:ea typeface="Times New Roman" panose="02020603050405020304" pitchFamily="18" charset="0"/>
              </a:rPr>
              <a:t>Vishing follows the familiar social engineering setup: </a:t>
            </a:r>
          </a:p>
        </p:txBody>
      </p:sp>
    </p:spTree>
    <p:extLst>
      <p:ext uri="{BB962C8B-B14F-4D97-AF65-F5344CB8AC3E}">
        <p14:creationId xmlns:p14="http://schemas.microsoft.com/office/powerpoint/2010/main" val="9531581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n Vishing Attacks and How to Prevent Them | ThreatMark">
            <a:extLst>
              <a:ext uri="{FF2B5EF4-FFF2-40B4-BE49-F238E27FC236}">
                <a16:creationId xmlns:a16="http://schemas.microsoft.com/office/drawing/2014/main" id="{ACECCC68-B05A-4BD7-9AF8-FC52078468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1374" y="307726"/>
            <a:ext cx="11102997" cy="474999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1487887-DBD9-4398-ACE2-4D8F3CB63336}"/>
              </a:ext>
            </a:extLst>
          </p:cNvPr>
          <p:cNvSpPr txBox="1"/>
          <p:nvPr/>
        </p:nvSpPr>
        <p:spPr>
          <a:xfrm>
            <a:off x="461374" y="5213538"/>
            <a:ext cx="11269252" cy="1292662"/>
          </a:xfrm>
          <a:prstGeom prst="rect">
            <a:avLst/>
          </a:prstGeom>
          <a:noFill/>
        </p:spPr>
        <p:txBody>
          <a:bodyPr wrap="square">
            <a:spAutoFit/>
          </a:bodyPr>
          <a:lstStyle/>
          <a:p>
            <a:pPr algn="just"/>
            <a:r>
              <a:rPr lang="en-US" sz="2600" b="0" i="0" dirty="0">
                <a:solidFill>
                  <a:srgbClr val="212529"/>
                </a:solidFill>
                <a:effectLst/>
                <a:latin typeface="Bahnschrift SemiBold Condensed" panose="020B0502040204020203" pitchFamily="34" charset="0"/>
              </a:rPr>
              <a:t>In </a:t>
            </a:r>
            <a:r>
              <a:rPr lang="en-US" sz="2600" b="0" i="1" dirty="0">
                <a:solidFill>
                  <a:srgbClr val="212529"/>
                </a:solidFill>
                <a:effectLst/>
                <a:latin typeface="Bahnschrift SemiBold Condensed" panose="020B0502040204020203" pitchFamily="34" charset="0"/>
              </a:rPr>
              <a:t>plain vishing </a:t>
            </a:r>
            <a:r>
              <a:rPr lang="en-US" sz="2600" b="0" i="0" dirty="0">
                <a:solidFill>
                  <a:srgbClr val="212529"/>
                </a:solidFill>
                <a:effectLst/>
                <a:latin typeface="Bahnschrift SemiBold Condensed" panose="020B0502040204020203" pitchFamily="34" charset="0"/>
              </a:rPr>
              <a:t>type, the fraudster calls the victim pretending to be the bank and by implying urgency and authority sways the user to share the credentials and/or any other incoming second form of authentication. In this type, the fraud is completed on the fraudster’s computer.</a:t>
            </a:r>
            <a:endParaRPr lang="en-IN" sz="2600" dirty="0">
              <a:latin typeface="Bahnschrift SemiBold Condensed" panose="020B0502040204020203" pitchFamily="34" charset="0"/>
            </a:endParaRPr>
          </a:p>
        </p:txBody>
      </p:sp>
    </p:spTree>
    <p:extLst>
      <p:ext uri="{BB962C8B-B14F-4D97-AF65-F5344CB8AC3E}">
        <p14:creationId xmlns:p14="http://schemas.microsoft.com/office/powerpoint/2010/main" val="40700856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D71FB8-85B8-43AB-8F53-4E7E54C86043}"/>
              </a:ext>
            </a:extLst>
          </p:cNvPr>
          <p:cNvSpPr/>
          <p:nvPr/>
        </p:nvSpPr>
        <p:spPr>
          <a:xfrm>
            <a:off x="7819505" y="3846022"/>
            <a:ext cx="4238754" cy="704952"/>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3" name="Picture 2">
            <a:extLst>
              <a:ext uri="{FF2B5EF4-FFF2-40B4-BE49-F238E27FC236}">
                <a16:creationId xmlns:a16="http://schemas.microsoft.com/office/drawing/2014/main" id="{6C24A79E-5EA9-2C14-7318-027A6A7825E8}"/>
              </a:ext>
            </a:extLst>
          </p:cNvPr>
          <p:cNvPicPr>
            <a:picLocks noChangeAspect="1"/>
          </p:cNvPicPr>
          <p:nvPr/>
        </p:nvPicPr>
        <p:blipFill>
          <a:blip r:embed="rId2"/>
          <a:stretch>
            <a:fillRect/>
          </a:stretch>
        </p:blipFill>
        <p:spPr>
          <a:xfrm>
            <a:off x="0" y="459622"/>
            <a:ext cx="12192000" cy="6231691"/>
          </a:xfrm>
          <a:prstGeom prst="rect">
            <a:avLst/>
          </a:prstGeom>
        </p:spPr>
      </p:pic>
    </p:spTree>
    <p:extLst>
      <p:ext uri="{BB962C8B-B14F-4D97-AF65-F5344CB8AC3E}">
        <p14:creationId xmlns:p14="http://schemas.microsoft.com/office/powerpoint/2010/main" val="12558859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On Vishing Attacks and How to Prevent Them | ThreatMark">
            <a:extLst>
              <a:ext uri="{FF2B5EF4-FFF2-40B4-BE49-F238E27FC236}">
                <a16:creationId xmlns:a16="http://schemas.microsoft.com/office/drawing/2014/main" id="{F2B00006-49D8-4FDC-8525-C0D98E45A5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199" y="81710"/>
            <a:ext cx="10997602" cy="527014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E81DD4-8B9D-4FDF-9487-F7FCF5BA05D3}"/>
              </a:ext>
            </a:extLst>
          </p:cNvPr>
          <p:cNvSpPr txBox="1"/>
          <p:nvPr/>
        </p:nvSpPr>
        <p:spPr>
          <a:xfrm>
            <a:off x="328627" y="5351859"/>
            <a:ext cx="11534745" cy="1446550"/>
          </a:xfrm>
          <a:prstGeom prst="rect">
            <a:avLst/>
          </a:prstGeom>
          <a:noFill/>
        </p:spPr>
        <p:txBody>
          <a:bodyPr wrap="square">
            <a:spAutoFit/>
          </a:bodyPr>
          <a:lstStyle/>
          <a:p>
            <a:pPr algn="just"/>
            <a:r>
              <a:rPr lang="en-US" sz="2200" b="1" i="0" dirty="0">
                <a:solidFill>
                  <a:srgbClr val="212529"/>
                </a:solidFill>
                <a:effectLst/>
                <a:latin typeface="Bahnschrift SemiBold Condensed" panose="020B0502040204020203" pitchFamily="34" charset="0"/>
              </a:rPr>
              <a:t>In this sophisticated vishing type of an attack the fraudster persuades the user to install a remote access tool (such as TeamViewer), share the credentials, second authentication factors, and any other information if needed. Once the software is installed by the user, the fraudster assumes control of their computer and continues to use the banking systems as they wish.</a:t>
            </a:r>
            <a:endParaRPr lang="en-IN" sz="2200" b="1" dirty="0">
              <a:latin typeface="Bahnschrift SemiBold Condensed" panose="020B0502040204020203" pitchFamily="34" charset="0"/>
            </a:endParaRPr>
          </a:p>
        </p:txBody>
      </p:sp>
    </p:spTree>
    <p:extLst>
      <p:ext uri="{BB962C8B-B14F-4D97-AF65-F5344CB8AC3E}">
        <p14:creationId xmlns:p14="http://schemas.microsoft.com/office/powerpoint/2010/main" val="3924123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38CD4D-F254-4943-8923-7479ACF20E8B}"/>
              </a:ext>
            </a:extLst>
          </p:cNvPr>
          <p:cNvSpPr txBox="1"/>
          <p:nvPr/>
        </p:nvSpPr>
        <p:spPr>
          <a:xfrm>
            <a:off x="2515986" y="152000"/>
            <a:ext cx="7359534" cy="707886"/>
          </a:xfrm>
          <a:prstGeom prst="rect">
            <a:avLst/>
          </a:prstGeom>
          <a:noFill/>
        </p:spPr>
        <p:txBody>
          <a:bodyPr wrap="square">
            <a:spAutoFit/>
          </a:bodyPr>
          <a:lstStyle/>
          <a:p>
            <a:r>
              <a:rPr lang="en-IN" sz="4000" dirty="0">
                <a:latin typeface="Bahnschrift SemiBold SemiConden" panose="020B0502040204020203" pitchFamily="34" charset="0"/>
              </a:rPr>
              <a:t>Four Common Vishing Techniques</a:t>
            </a:r>
          </a:p>
        </p:txBody>
      </p:sp>
      <p:pic>
        <p:nvPicPr>
          <p:cNvPr id="7" name="Picture 6">
            <a:extLst>
              <a:ext uri="{FF2B5EF4-FFF2-40B4-BE49-F238E27FC236}">
                <a16:creationId xmlns:a16="http://schemas.microsoft.com/office/drawing/2014/main" id="{2AAC84C6-A5C6-4045-92F7-93EC2BC20979}"/>
              </a:ext>
            </a:extLst>
          </p:cNvPr>
          <p:cNvPicPr>
            <a:picLocks noChangeAspect="1"/>
          </p:cNvPicPr>
          <p:nvPr/>
        </p:nvPicPr>
        <p:blipFill rotWithShape="1">
          <a:blip r:embed="rId2"/>
          <a:srcRect r="8314"/>
          <a:stretch/>
        </p:blipFill>
        <p:spPr>
          <a:xfrm>
            <a:off x="137551" y="1508107"/>
            <a:ext cx="2217972" cy="2025413"/>
          </a:xfrm>
          <a:prstGeom prst="rect">
            <a:avLst/>
          </a:prstGeom>
        </p:spPr>
      </p:pic>
      <p:sp>
        <p:nvSpPr>
          <p:cNvPr id="12" name="TextBox 11">
            <a:extLst>
              <a:ext uri="{FF2B5EF4-FFF2-40B4-BE49-F238E27FC236}">
                <a16:creationId xmlns:a16="http://schemas.microsoft.com/office/drawing/2014/main" id="{A29D3236-55E3-4C55-A3E8-5023BB8A4230}"/>
              </a:ext>
            </a:extLst>
          </p:cNvPr>
          <p:cNvSpPr txBox="1"/>
          <p:nvPr/>
        </p:nvSpPr>
        <p:spPr>
          <a:xfrm>
            <a:off x="2355523" y="1167313"/>
            <a:ext cx="9595908" cy="2677656"/>
          </a:xfrm>
          <a:prstGeom prst="rect">
            <a:avLst/>
          </a:prstGeom>
          <a:solidFill>
            <a:schemeClr val="accent5">
              <a:lumMod val="40000"/>
              <a:lumOff val="60000"/>
            </a:schemeClr>
          </a:solidFill>
        </p:spPr>
        <p:txBody>
          <a:bodyPr wrap="square">
            <a:spAutoFit/>
          </a:bodyPr>
          <a:lstStyle/>
          <a:p>
            <a:pPr algn="just"/>
            <a:r>
              <a:rPr lang="en-US" sz="2400" dirty="0">
                <a:latin typeface="Bahnschrift SemiBold Condensed" panose="020B0502040204020203" pitchFamily="34" charset="0"/>
              </a:rPr>
              <a:t>1. </a:t>
            </a:r>
            <a:r>
              <a:rPr lang="en-US" sz="2400" dirty="0" err="1">
                <a:latin typeface="Bahnschrift SemiBold Condensed" panose="020B0502040204020203" pitchFamily="34" charset="0"/>
              </a:rPr>
              <a:t>Wardialing</a:t>
            </a:r>
            <a:endParaRPr lang="en-US" sz="2400" dirty="0">
              <a:latin typeface="Bahnschrift SemiBold Condensed" panose="020B0502040204020203" pitchFamily="34" charset="0"/>
            </a:endParaRPr>
          </a:p>
          <a:p>
            <a:pPr algn="just"/>
            <a:r>
              <a:rPr lang="en-US" sz="2400" dirty="0">
                <a:latin typeface="Bahnschrift SemiBold Condensed" panose="020B0502040204020203" pitchFamily="34" charset="0"/>
              </a:rPr>
              <a:t>The cyber criminal uses software to call specific area codes, using a message that involves a local bank, business, police department, or other local organization. When the call is answered, the automated message begins, urging the person to provide their full name, credit card details, bank account information, mailing address, and even social security details. The recorded message may suggest that this information is needed to confirm that the victim’s account has not been compromised or confirm valid account details.</a:t>
            </a:r>
            <a:endParaRPr lang="en-IN" sz="2400" dirty="0">
              <a:latin typeface="Bahnschrift SemiBold Condensed" panose="020B0502040204020203" pitchFamily="34" charset="0"/>
            </a:endParaRPr>
          </a:p>
        </p:txBody>
      </p:sp>
      <p:sp>
        <p:nvSpPr>
          <p:cNvPr id="14" name="TextBox 13">
            <a:extLst>
              <a:ext uri="{FF2B5EF4-FFF2-40B4-BE49-F238E27FC236}">
                <a16:creationId xmlns:a16="http://schemas.microsoft.com/office/drawing/2014/main" id="{823BD3DB-9E52-4459-B5BC-F8E0F62E2011}"/>
              </a:ext>
            </a:extLst>
          </p:cNvPr>
          <p:cNvSpPr txBox="1"/>
          <p:nvPr/>
        </p:nvSpPr>
        <p:spPr>
          <a:xfrm>
            <a:off x="2319501" y="4152397"/>
            <a:ext cx="9667952" cy="1938992"/>
          </a:xfrm>
          <a:prstGeom prst="rect">
            <a:avLst/>
          </a:prstGeom>
          <a:solidFill>
            <a:schemeClr val="accent2">
              <a:lumMod val="20000"/>
              <a:lumOff val="80000"/>
            </a:schemeClr>
          </a:solidFill>
        </p:spPr>
        <p:txBody>
          <a:bodyPr wrap="square">
            <a:spAutoFit/>
          </a:bodyPr>
          <a:lstStyle/>
          <a:p>
            <a:pPr algn="just" fontAlgn="base"/>
            <a:r>
              <a:rPr lang="en-US" sz="2400" dirty="0">
                <a:latin typeface="Bahnschrift SemiBold Condensed" panose="020B0502040204020203" pitchFamily="34" charset="0"/>
              </a:rPr>
              <a:t>2. VoIP</a:t>
            </a:r>
          </a:p>
          <a:p>
            <a:pPr algn="just" fontAlgn="base"/>
            <a:r>
              <a:rPr lang="en-US" sz="2400" dirty="0">
                <a:latin typeface="Bahnschrift SemiBold Condensed" panose="020B0502040204020203" pitchFamily="34" charset="0"/>
              </a:rPr>
              <a:t>VoIP makes it very easy for cyber criminals to create fake numbers and hide behind them. These numbers are tough to track and be used to create phone numbers that appear local or use a 1-800 prefix. Some cyber criminals will create VoIP numbers that appear to come from a government department, local hospital, or police department.</a:t>
            </a:r>
          </a:p>
        </p:txBody>
      </p:sp>
      <p:pic>
        <p:nvPicPr>
          <p:cNvPr id="16" name="Picture 15">
            <a:extLst>
              <a:ext uri="{FF2B5EF4-FFF2-40B4-BE49-F238E27FC236}">
                <a16:creationId xmlns:a16="http://schemas.microsoft.com/office/drawing/2014/main" id="{967A9434-3DDC-4EDB-B83F-10AE1F1C5691}"/>
              </a:ext>
            </a:extLst>
          </p:cNvPr>
          <p:cNvPicPr>
            <a:picLocks noChangeAspect="1"/>
          </p:cNvPicPr>
          <p:nvPr/>
        </p:nvPicPr>
        <p:blipFill rotWithShape="1">
          <a:blip r:embed="rId3"/>
          <a:srcRect r="6586"/>
          <a:stretch/>
        </p:blipFill>
        <p:spPr>
          <a:xfrm>
            <a:off x="137551" y="3996227"/>
            <a:ext cx="1991588" cy="2025413"/>
          </a:xfrm>
          <a:prstGeom prst="rect">
            <a:avLst/>
          </a:prstGeom>
        </p:spPr>
      </p:pic>
    </p:spTree>
    <p:extLst>
      <p:ext uri="{BB962C8B-B14F-4D97-AF65-F5344CB8AC3E}">
        <p14:creationId xmlns:p14="http://schemas.microsoft.com/office/powerpoint/2010/main" val="19949300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638CD4D-F254-4943-8923-7479ACF20E8B}"/>
              </a:ext>
            </a:extLst>
          </p:cNvPr>
          <p:cNvSpPr txBox="1"/>
          <p:nvPr/>
        </p:nvSpPr>
        <p:spPr>
          <a:xfrm>
            <a:off x="2515986" y="152000"/>
            <a:ext cx="7359534" cy="707886"/>
          </a:xfrm>
          <a:prstGeom prst="rect">
            <a:avLst/>
          </a:prstGeom>
          <a:noFill/>
        </p:spPr>
        <p:txBody>
          <a:bodyPr wrap="square">
            <a:spAutoFit/>
          </a:bodyPr>
          <a:lstStyle/>
          <a:p>
            <a:r>
              <a:rPr lang="en-IN" sz="4000" dirty="0">
                <a:latin typeface="Bahnschrift SemiBold SemiConden" panose="020B0502040204020203" pitchFamily="34" charset="0"/>
              </a:rPr>
              <a:t>Four Common Vishing Techniques</a:t>
            </a:r>
          </a:p>
        </p:txBody>
      </p:sp>
      <p:sp>
        <p:nvSpPr>
          <p:cNvPr id="12" name="TextBox 11">
            <a:extLst>
              <a:ext uri="{FF2B5EF4-FFF2-40B4-BE49-F238E27FC236}">
                <a16:creationId xmlns:a16="http://schemas.microsoft.com/office/drawing/2014/main" id="{A29D3236-55E3-4C55-A3E8-5023BB8A4230}"/>
              </a:ext>
            </a:extLst>
          </p:cNvPr>
          <p:cNvSpPr txBox="1"/>
          <p:nvPr/>
        </p:nvSpPr>
        <p:spPr>
          <a:xfrm>
            <a:off x="2391545" y="1711423"/>
            <a:ext cx="9595908" cy="1938992"/>
          </a:xfrm>
          <a:prstGeom prst="rect">
            <a:avLst/>
          </a:prstGeom>
          <a:solidFill>
            <a:schemeClr val="accent5">
              <a:lumMod val="40000"/>
              <a:lumOff val="60000"/>
            </a:schemeClr>
          </a:solidFill>
        </p:spPr>
        <p:txBody>
          <a:bodyPr wrap="square">
            <a:spAutoFit/>
          </a:bodyPr>
          <a:lstStyle/>
          <a:p>
            <a:pPr algn="just"/>
            <a:r>
              <a:rPr lang="en-US" sz="2400" dirty="0">
                <a:latin typeface="Bahnschrift SemiBold Condensed" panose="020B0502040204020203" pitchFamily="34" charset="0"/>
              </a:rPr>
              <a:t>3. Caller ID Spoofing</a:t>
            </a:r>
          </a:p>
          <a:p>
            <a:pPr algn="just"/>
            <a:r>
              <a:rPr lang="en-US" sz="2400" dirty="0">
                <a:latin typeface="Bahnschrift SemiBold Condensed" panose="020B0502040204020203" pitchFamily="34" charset="0"/>
              </a:rPr>
              <a:t>Like VoIP vishing, the cyber criminal hides behind a fake phone number by spoofing the caller ID. They may list their name as Unknown or pretend to represent a legitimate caller, using an ID such as Government, Tax Department, Police, etc.</a:t>
            </a:r>
          </a:p>
          <a:p>
            <a:pPr algn="just"/>
            <a:endParaRPr lang="en-IN" sz="2400" dirty="0">
              <a:latin typeface="Bahnschrift SemiBold Condensed" panose="020B0502040204020203" pitchFamily="34" charset="0"/>
            </a:endParaRPr>
          </a:p>
        </p:txBody>
      </p:sp>
      <p:sp>
        <p:nvSpPr>
          <p:cNvPr id="14" name="TextBox 13">
            <a:extLst>
              <a:ext uri="{FF2B5EF4-FFF2-40B4-BE49-F238E27FC236}">
                <a16:creationId xmlns:a16="http://schemas.microsoft.com/office/drawing/2014/main" id="{823BD3DB-9E52-4459-B5BC-F8E0F62E2011}"/>
              </a:ext>
            </a:extLst>
          </p:cNvPr>
          <p:cNvSpPr txBox="1"/>
          <p:nvPr/>
        </p:nvSpPr>
        <p:spPr>
          <a:xfrm>
            <a:off x="2319501" y="4137727"/>
            <a:ext cx="9667952" cy="1938992"/>
          </a:xfrm>
          <a:prstGeom prst="rect">
            <a:avLst/>
          </a:prstGeom>
          <a:solidFill>
            <a:schemeClr val="accent2">
              <a:lumMod val="20000"/>
              <a:lumOff val="80000"/>
            </a:schemeClr>
          </a:solidFill>
        </p:spPr>
        <p:txBody>
          <a:bodyPr wrap="square">
            <a:spAutoFit/>
          </a:bodyPr>
          <a:lstStyle/>
          <a:p>
            <a:pPr algn="just" fontAlgn="base"/>
            <a:r>
              <a:rPr lang="en-US" sz="2400" dirty="0">
                <a:latin typeface="Bahnschrift SemiBold Condensed" panose="020B0502040204020203" pitchFamily="34" charset="0"/>
              </a:rPr>
              <a:t>4. Dumpster Diving</a:t>
            </a:r>
          </a:p>
          <a:p>
            <a:pPr algn="just" fontAlgn="base"/>
            <a:r>
              <a:rPr lang="en-US" sz="2400" dirty="0">
                <a:latin typeface="Bahnschrift SemiBold Condensed" panose="020B0502040204020203" pitchFamily="34" charset="0"/>
              </a:rPr>
              <a:t>A simple and popular method of collecting valid phone numbers is to dig through dumpsters behind banks, office buildings, and random organizations. Often criminals will find enough information to deliver a targeted spear vishing attack against the victim.</a:t>
            </a:r>
          </a:p>
          <a:p>
            <a:pPr algn="just" fontAlgn="base"/>
            <a:endParaRPr lang="en-US" sz="2400" dirty="0">
              <a:latin typeface="Bahnschrift SemiBold Condensed" panose="020B0502040204020203" pitchFamily="34" charset="0"/>
            </a:endParaRPr>
          </a:p>
        </p:txBody>
      </p:sp>
      <p:pic>
        <p:nvPicPr>
          <p:cNvPr id="3" name="Picture 2">
            <a:extLst>
              <a:ext uri="{FF2B5EF4-FFF2-40B4-BE49-F238E27FC236}">
                <a16:creationId xmlns:a16="http://schemas.microsoft.com/office/drawing/2014/main" id="{5AF0C9D2-703B-4D21-AB17-E1430167DF73}"/>
              </a:ext>
            </a:extLst>
          </p:cNvPr>
          <p:cNvPicPr>
            <a:picLocks noChangeAspect="1"/>
          </p:cNvPicPr>
          <p:nvPr/>
        </p:nvPicPr>
        <p:blipFill>
          <a:blip r:embed="rId2"/>
          <a:stretch>
            <a:fillRect/>
          </a:stretch>
        </p:blipFill>
        <p:spPr>
          <a:xfrm>
            <a:off x="433355" y="4001478"/>
            <a:ext cx="1789047" cy="1984216"/>
          </a:xfrm>
          <a:prstGeom prst="rect">
            <a:avLst/>
          </a:prstGeom>
        </p:spPr>
      </p:pic>
      <p:pic>
        <p:nvPicPr>
          <p:cNvPr id="6" name="Picture 5">
            <a:extLst>
              <a:ext uri="{FF2B5EF4-FFF2-40B4-BE49-F238E27FC236}">
                <a16:creationId xmlns:a16="http://schemas.microsoft.com/office/drawing/2014/main" id="{AF65DFDF-708E-4064-8D2F-25AF83420572}"/>
              </a:ext>
            </a:extLst>
          </p:cNvPr>
          <p:cNvPicPr>
            <a:picLocks noChangeAspect="1"/>
          </p:cNvPicPr>
          <p:nvPr/>
        </p:nvPicPr>
        <p:blipFill>
          <a:blip r:embed="rId3"/>
          <a:stretch>
            <a:fillRect/>
          </a:stretch>
        </p:blipFill>
        <p:spPr>
          <a:xfrm>
            <a:off x="172879" y="1544950"/>
            <a:ext cx="2146622" cy="2176437"/>
          </a:xfrm>
          <a:prstGeom prst="rect">
            <a:avLst/>
          </a:prstGeom>
        </p:spPr>
      </p:pic>
    </p:spTree>
    <p:extLst>
      <p:ext uri="{BB962C8B-B14F-4D97-AF65-F5344CB8AC3E}">
        <p14:creationId xmlns:p14="http://schemas.microsoft.com/office/powerpoint/2010/main" val="418033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ishing prevention techniques">
            <a:extLst>
              <a:ext uri="{FF2B5EF4-FFF2-40B4-BE49-F238E27FC236}">
                <a16:creationId xmlns:a16="http://schemas.microsoft.com/office/drawing/2014/main" id="{B119E828-1B23-40AD-A5B8-B379764E0F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4884"/>
            <a:ext cx="12192000" cy="357663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4B03D3B-6291-4C39-9C88-0C2FF7AB07C8}"/>
              </a:ext>
            </a:extLst>
          </p:cNvPr>
          <p:cNvSpPr/>
          <p:nvPr/>
        </p:nvSpPr>
        <p:spPr>
          <a:xfrm>
            <a:off x="733987" y="4613906"/>
            <a:ext cx="10724026" cy="769441"/>
          </a:xfrm>
          <a:prstGeom prst="rect">
            <a:avLst/>
          </a:prstGeom>
          <a:noFill/>
        </p:spPr>
        <p:txBody>
          <a:bodyPr wrap="none" lIns="91440" tIns="45720" rIns="91440" bIns="45720">
            <a:spAutoFit/>
          </a:bodyPr>
          <a:lstStyle/>
          <a:p>
            <a:pPr algn="ctr"/>
            <a:r>
              <a:rPr lang="en-US" sz="4400" b="1" dirty="0">
                <a:ln w="0"/>
                <a:effectLst>
                  <a:outerShdw blurRad="38100" dist="19050" dir="2700000" algn="tl" rotWithShape="0">
                    <a:schemeClr val="dk1">
                      <a:alpha val="40000"/>
                    </a:schemeClr>
                  </a:outerShdw>
                </a:effectLst>
                <a:latin typeface="Copperplate Gothic Bold" panose="020E0705020206020404" pitchFamily="34" charset="0"/>
              </a:rPr>
              <a:t>Prevention from Vishing Attacks</a:t>
            </a:r>
            <a:endParaRPr lang="en-US" sz="4400" b="1" cap="none" spc="0" dirty="0">
              <a:ln w="0"/>
              <a:solidFill>
                <a:schemeClr val="tx1"/>
              </a:solidFill>
              <a:effectLst>
                <a:outerShdw blurRad="38100" dist="19050" dir="2700000" algn="tl" rotWithShape="0">
                  <a:schemeClr val="dk1">
                    <a:alpha val="40000"/>
                  </a:schemeClr>
                </a:outerShdw>
              </a:effectLst>
              <a:latin typeface="Copperplate Gothic Bold" panose="020E0705020206020404" pitchFamily="34" charset="0"/>
            </a:endParaRPr>
          </a:p>
        </p:txBody>
      </p:sp>
    </p:spTree>
    <p:extLst>
      <p:ext uri="{BB962C8B-B14F-4D97-AF65-F5344CB8AC3E}">
        <p14:creationId xmlns:p14="http://schemas.microsoft.com/office/powerpoint/2010/main" val="17680157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at is vishing? Defending your organisation against ">
            <a:extLst>
              <a:ext uri="{FF2B5EF4-FFF2-40B4-BE49-F238E27FC236}">
                <a16:creationId xmlns:a16="http://schemas.microsoft.com/office/drawing/2014/main" id="{A84E179B-3873-4E84-8D44-F57C51102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57168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B4D36F2-C91D-4C8E-AB7A-99EB4498A2BF}"/>
              </a:ext>
            </a:extLst>
          </p:cNvPr>
          <p:cNvSpPr txBox="1"/>
          <p:nvPr/>
        </p:nvSpPr>
        <p:spPr>
          <a:xfrm>
            <a:off x="282632" y="1281227"/>
            <a:ext cx="11626735" cy="4978479"/>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en-US" sz="3600" b="0" i="0" dirty="0">
                <a:solidFill>
                  <a:srgbClr val="25282B"/>
                </a:solidFill>
                <a:effectLst/>
                <a:latin typeface="Oswald" panose="02000503000000000000" pitchFamily="2" charset="0"/>
              </a:rPr>
              <a:t>Remain Vigilant and Pay Attention During Phone calls.</a:t>
            </a:r>
          </a:p>
          <a:p>
            <a:pPr marL="571500" indent="-571500" algn="just">
              <a:lnSpc>
                <a:spcPct val="150000"/>
              </a:lnSpc>
              <a:buFont typeface="Arial" panose="020B0604020202020204" pitchFamily="34" charset="0"/>
              <a:buChar char="•"/>
            </a:pPr>
            <a:r>
              <a:rPr lang="en-US" sz="3600" dirty="0">
                <a:solidFill>
                  <a:srgbClr val="25282B"/>
                </a:solidFill>
                <a:latin typeface="Oswald" panose="02000503000000000000" pitchFamily="2" charset="0"/>
              </a:rPr>
              <a:t>Verify the identity of those who ask for information in person or over the phone, before you release any information.</a:t>
            </a:r>
          </a:p>
          <a:p>
            <a:pPr marL="571500" indent="-571500" algn="just">
              <a:lnSpc>
                <a:spcPct val="150000"/>
              </a:lnSpc>
              <a:buFont typeface="Arial" panose="020B0604020202020204" pitchFamily="34" charset="0"/>
              <a:buChar char="•"/>
            </a:pPr>
            <a:r>
              <a:rPr lang="en-US" sz="3600" b="0" i="0" dirty="0">
                <a:solidFill>
                  <a:srgbClr val="25282B"/>
                </a:solidFill>
                <a:effectLst/>
                <a:latin typeface="Oswald" panose="02000503000000000000" pitchFamily="2" charset="0"/>
              </a:rPr>
              <a:t>Be Cautious When Giving Out Your Information.</a:t>
            </a:r>
          </a:p>
          <a:p>
            <a:pPr marL="571500" indent="-571500" algn="just">
              <a:lnSpc>
                <a:spcPct val="150000"/>
              </a:lnSpc>
              <a:buFont typeface="Arial" panose="020B0604020202020204" pitchFamily="34" charset="0"/>
              <a:buChar char="•"/>
            </a:pPr>
            <a:r>
              <a:rPr lang="en-US" sz="3600" b="0" i="0" dirty="0">
                <a:solidFill>
                  <a:srgbClr val="25282B"/>
                </a:solidFill>
                <a:effectLst/>
                <a:latin typeface="Oswald" panose="02000503000000000000" pitchFamily="2" charset="0"/>
              </a:rPr>
              <a:t>Be Suspicious of Unrecognized Phone Numbers.</a:t>
            </a:r>
          </a:p>
          <a:p>
            <a:pPr marL="571500" indent="-571500" algn="just">
              <a:lnSpc>
                <a:spcPct val="150000"/>
              </a:lnSpc>
              <a:buFont typeface="Arial" panose="020B0604020202020204" pitchFamily="34" charset="0"/>
              <a:buChar char="•"/>
            </a:pPr>
            <a:r>
              <a:rPr lang="en-US" sz="3600" dirty="0">
                <a:solidFill>
                  <a:srgbClr val="25282B"/>
                </a:solidFill>
                <a:latin typeface="Oswald" panose="02000503000000000000" pitchFamily="2" charset="0"/>
              </a:rPr>
              <a:t>check your bank statement regularly.</a:t>
            </a:r>
            <a:endParaRPr lang="en-US" sz="3600" b="0" i="0" dirty="0">
              <a:solidFill>
                <a:srgbClr val="25282B"/>
              </a:solidFill>
              <a:effectLst/>
              <a:latin typeface="Oswald" panose="02000503000000000000" pitchFamily="2" charset="0"/>
            </a:endParaRPr>
          </a:p>
        </p:txBody>
      </p:sp>
      <p:sp>
        <p:nvSpPr>
          <p:cNvPr id="8" name="Rectangle 7">
            <a:extLst>
              <a:ext uri="{FF2B5EF4-FFF2-40B4-BE49-F238E27FC236}">
                <a16:creationId xmlns:a16="http://schemas.microsoft.com/office/drawing/2014/main" id="{FDFFEC30-24D8-4F69-8822-D39FC6E5F9C5}"/>
              </a:ext>
            </a:extLst>
          </p:cNvPr>
          <p:cNvSpPr/>
          <p:nvPr/>
        </p:nvSpPr>
        <p:spPr>
          <a:xfrm>
            <a:off x="380750" y="136629"/>
            <a:ext cx="11430501" cy="861774"/>
          </a:xfrm>
          <a:prstGeom prst="rect">
            <a:avLst/>
          </a:prstGeom>
          <a:noFill/>
        </p:spPr>
        <p:txBody>
          <a:bodyPr wrap="none" lIns="91440" tIns="45720" rIns="91440" bIns="45720">
            <a:spAutoFit/>
          </a:bodyPr>
          <a:lstStyle/>
          <a:p>
            <a:pPr algn="ctr"/>
            <a:r>
              <a:rPr lang="en-US" sz="5000" b="1" cap="none" spc="0" dirty="0">
                <a:ln w="0"/>
                <a:solidFill>
                  <a:schemeClr val="tx1"/>
                </a:solidFill>
                <a:effectLst>
                  <a:outerShdw blurRad="38100" dist="19050" dir="2700000" algn="tl" rotWithShape="0">
                    <a:schemeClr val="dk1">
                      <a:alpha val="40000"/>
                    </a:schemeClr>
                  </a:outerShdw>
                </a:effectLst>
                <a:latin typeface="Copperplate Gothic Bold" panose="020E0705020206020404" pitchFamily="34" charset="0"/>
              </a:rPr>
              <a:t>Vishing Prevention Techniques</a:t>
            </a:r>
          </a:p>
        </p:txBody>
      </p:sp>
    </p:spTree>
    <p:extLst>
      <p:ext uri="{BB962C8B-B14F-4D97-AF65-F5344CB8AC3E}">
        <p14:creationId xmlns:p14="http://schemas.microsoft.com/office/powerpoint/2010/main" val="4267738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0471B3-4946-41FE-8BFA-15AB2CB7A382}"/>
              </a:ext>
            </a:extLst>
          </p:cNvPr>
          <p:cNvSpPr txBox="1"/>
          <p:nvPr/>
        </p:nvSpPr>
        <p:spPr>
          <a:xfrm>
            <a:off x="1518511" y="836657"/>
            <a:ext cx="2182025" cy="369332"/>
          </a:xfrm>
          <a:prstGeom prst="rect">
            <a:avLst/>
          </a:prstGeom>
          <a:noFill/>
        </p:spPr>
        <p:txBody>
          <a:bodyPr wrap="square">
            <a:spAutoFit/>
          </a:bodyPr>
          <a:lstStyle/>
          <a:p>
            <a:r>
              <a:rPr lang="en-IN" b="1" i="0" dirty="0">
                <a:solidFill>
                  <a:srgbClr val="292929"/>
                </a:solidFill>
                <a:effectLst/>
                <a:latin typeface="charter"/>
              </a:rPr>
              <a:t> </a:t>
            </a:r>
            <a:r>
              <a:rPr lang="en-IN" b="1" i="0" u="sng" dirty="0">
                <a:effectLst/>
                <a:latin typeface="charter"/>
                <a:hlinkClick r:id="rId2"/>
              </a:rPr>
              <a:t>www.virustotal.com</a:t>
            </a:r>
            <a:endParaRPr lang="en-IN" b="1" dirty="0"/>
          </a:p>
        </p:txBody>
      </p:sp>
      <p:sp>
        <p:nvSpPr>
          <p:cNvPr id="7" name="TextBox 6">
            <a:extLst>
              <a:ext uri="{FF2B5EF4-FFF2-40B4-BE49-F238E27FC236}">
                <a16:creationId xmlns:a16="http://schemas.microsoft.com/office/drawing/2014/main" id="{0CF9037C-4436-400C-B830-92C2CE6798BD}"/>
              </a:ext>
            </a:extLst>
          </p:cNvPr>
          <p:cNvSpPr txBox="1"/>
          <p:nvPr/>
        </p:nvSpPr>
        <p:spPr>
          <a:xfrm>
            <a:off x="7580503" y="5636679"/>
            <a:ext cx="3474393" cy="369332"/>
          </a:xfrm>
          <a:prstGeom prst="rect">
            <a:avLst/>
          </a:prstGeom>
          <a:noFill/>
        </p:spPr>
        <p:txBody>
          <a:bodyPr wrap="square">
            <a:spAutoFit/>
          </a:bodyPr>
          <a:lstStyle/>
          <a:p>
            <a:r>
              <a:rPr lang="en-IN" b="1" dirty="0">
                <a:hlinkClick r:id="rId3"/>
              </a:rPr>
              <a:t>https://haveibeenpwned.com/</a:t>
            </a:r>
            <a:r>
              <a:rPr lang="en-IN" b="1" dirty="0"/>
              <a:t> </a:t>
            </a:r>
          </a:p>
        </p:txBody>
      </p:sp>
      <p:pic>
        <p:nvPicPr>
          <p:cNvPr id="9" name="Picture 8">
            <a:extLst>
              <a:ext uri="{FF2B5EF4-FFF2-40B4-BE49-F238E27FC236}">
                <a16:creationId xmlns:a16="http://schemas.microsoft.com/office/drawing/2014/main" id="{163726F1-5979-4C5E-998D-B9D6B7EFC976}"/>
              </a:ext>
            </a:extLst>
          </p:cNvPr>
          <p:cNvPicPr>
            <a:picLocks noChangeAspect="1"/>
          </p:cNvPicPr>
          <p:nvPr/>
        </p:nvPicPr>
        <p:blipFill>
          <a:blip r:embed="rId4"/>
          <a:stretch>
            <a:fillRect/>
          </a:stretch>
        </p:blipFill>
        <p:spPr>
          <a:xfrm>
            <a:off x="5956751" y="1291895"/>
            <a:ext cx="6096000" cy="427420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a:extLst>
              <a:ext uri="{FF2B5EF4-FFF2-40B4-BE49-F238E27FC236}">
                <a16:creationId xmlns:a16="http://schemas.microsoft.com/office/drawing/2014/main" id="{0FFEFC07-0DC8-4508-9A23-0D2270B1D951}"/>
              </a:ext>
            </a:extLst>
          </p:cNvPr>
          <p:cNvPicPr>
            <a:picLocks noChangeAspect="1"/>
          </p:cNvPicPr>
          <p:nvPr/>
        </p:nvPicPr>
        <p:blipFill>
          <a:blip r:embed="rId5"/>
          <a:stretch>
            <a:fillRect/>
          </a:stretch>
        </p:blipFill>
        <p:spPr>
          <a:xfrm>
            <a:off x="149029" y="1309254"/>
            <a:ext cx="5611202" cy="42394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888103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CC287E3-4CBE-82C3-D123-1BD9E55EA1D6}"/>
              </a:ext>
            </a:extLst>
          </p:cNvPr>
          <p:cNvGrpSpPr/>
          <p:nvPr/>
        </p:nvGrpSpPr>
        <p:grpSpPr>
          <a:xfrm>
            <a:off x="407490" y="518323"/>
            <a:ext cx="11612739" cy="6198819"/>
            <a:chOff x="89649" y="591462"/>
            <a:chExt cx="11612739" cy="6198819"/>
          </a:xfrm>
        </p:grpSpPr>
        <p:pic>
          <p:nvPicPr>
            <p:cNvPr id="3" name="Picture 2">
              <a:extLst>
                <a:ext uri="{FF2B5EF4-FFF2-40B4-BE49-F238E27FC236}">
                  <a16:creationId xmlns:a16="http://schemas.microsoft.com/office/drawing/2014/main" id="{5C159CF2-F804-4B10-A51E-13FA83651AF4}"/>
                </a:ext>
              </a:extLst>
            </p:cNvPr>
            <p:cNvPicPr>
              <a:picLocks noChangeAspect="1"/>
            </p:cNvPicPr>
            <p:nvPr/>
          </p:nvPicPr>
          <p:blipFill>
            <a:blip r:embed="rId2"/>
            <a:stretch>
              <a:fillRect/>
            </a:stretch>
          </p:blipFill>
          <p:spPr>
            <a:xfrm>
              <a:off x="89649" y="591462"/>
              <a:ext cx="5921253" cy="6198819"/>
            </a:xfrm>
            <a:prstGeom prst="rect">
              <a:avLst/>
            </a:prstGeom>
          </p:spPr>
        </p:pic>
        <p:pic>
          <p:nvPicPr>
            <p:cNvPr id="5" name="Picture 4">
              <a:extLst>
                <a:ext uri="{FF2B5EF4-FFF2-40B4-BE49-F238E27FC236}">
                  <a16:creationId xmlns:a16="http://schemas.microsoft.com/office/drawing/2014/main" id="{FFB9F03B-5DDC-4D78-865B-10B43C877FBF}"/>
                </a:ext>
              </a:extLst>
            </p:cNvPr>
            <p:cNvPicPr>
              <a:picLocks noChangeAspect="1"/>
            </p:cNvPicPr>
            <p:nvPr/>
          </p:nvPicPr>
          <p:blipFill>
            <a:blip r:embed="rId3"/>
            <a:stretch>
              <a:fillRect/>
            </a:stretch>
          </p:blipFill>
          <p:spPr>
            <a:xfrm>
              <a:off x="6010902" y="799000"/>
              <a:ext cx="5691486" cy="5929746"/>
            </a:xfrm>
            <a:prstGeom prst="rect">
              <a:avLst/>
            </a:prstGeom>
          </p:spPr>
        </p:pic>
      </p:grpSp>
      <p:pic>
        <p:nvPicPr>
          <p:cNvPr id="7" name="Picture 6">
            <a:extLst>
              <a:ext uri="{FF2B5EF4-FFF2-40B4-BE49-F238E27FC236}">
                <a16:creationId xmlns:a16="http://schemas.microsoft.com/office/drawing/2014/main" id="{7E8307A8-6FA1-44AD-9179-53E625852DF8}"/>
              </a:ext>
            </a:extLst>
          </p:cNvPr>
          <p:cNvPicPr>
            <a:picLocks noChangeAspect="1"/>
          </p:cNvPicPr>
          <p:nvPr/>
        </p:nvPicPr>
        <p:blipFill rotWithShape="1">
          <a:blip r:embed="rId4"/>
          <a:srcRect r="4877" b="18121"/>
          <a:stretch/>
        </p:blipFill>
        <p:spPr>
          <a:xfrm>
            <a:off x="4607602" y="140858"/>
            <a:ext cx="3298822" cy="504000"/>
          </a:xfrm>
          <a:prstGeom prst="rect">
            <a:avLst/>
          </a:prstGeom>
        </p:spPr>
      </p:pic>
    </p:spTree>
    <p:extLst>
      <p:ext uri="{BB962C8B-B14F-4D97-AF65-F5344CB8AC3E}">
        <p14:creationId xmlns:p14="http://schemas.microsoft.com/office/powerpoint/2010/main" val="7688948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6B5433-E339-423E-B141-1C1E25827822}"/>
              </a:ext>
            </a:extLst>
          </p:cNvPr>
          <p:cNvPicPr>
            <a:picLocks noChangeAspect="1"/>
          </p:cNvPicPr>
          <p:nvPr/>
        </p:nvPicPr>
        <p:blipFill rotWithShape="1">
          <a:blip r:embed="rId2"/>
          <a:srcRect t="7551"/>
          <a:stretch/>
        </p:blipFill>
        <p:spPr>
          <a:xfrm>
            <a:off x="185063" y="811712"/>
            <a:ext cx="5768180" cy="5826245"/>
          </a:xfrm>
          <a:prstGeom prst="rect">
            <a:avLst/>
          </a:prstGeom>
        </p:spPr>
      </p:pic>
      <p:pic>
        <p:nvPicPr>
          <p:cNvPr id="5" name="Picture 4">
            <a:extLst>
              <a:ext uri="{FF2B5EF4-FFF2-40B4-BE49-F238E27FC236}">
                <a16:creationId xmlns:a16="http://schemas.microsoft.com/office/drawing/2014/main" id="{64EE9C0F-03F4-4DB2-9547-861A32447158}"/>
              </a:ext>
            </a:extLst>
          </p:cNvPr>
          <p:cNvPicPr>
            <a:picLocks noChangeAspect="1"/>
          </p:cNvPicPr>
          <p:nvPr/>
        </p:nvPicPr>
        <p:blipFill rotWithShape="1">
          <a:blip r:embed="rId3"/>
          <a:srcRect l="2639" r="4035"/>
          <a:stretch/>
        </p:blipFill>
        <p:spPr>
          <a:xfrm>
            <a:off x="5772319" y="1173480"/>
            <a:ext cx="6128786" cy="5266439"/>
          </a:xfrm>
          <a:prstGeom prst="rect">
            <a:avLst/>
          </a:prstGeom>
        </p:spPr>
      </p:pic>
      <p:sp>
        <p:nvSpPr>
          <p:cNvPr id="4" name="Rectangle 3">
            <a:extLst>
              <a:ext uri="{FF2B5EF4-FFF2-40B4-BE49-F238E27FC236}">
                <a16:creationId xmlns:a16="http://schemas.microsoft.com/office/drawing/2014/main" id="{4B6D4BED-0F80-DF42-4345-331C713A0145}"/>
              </a:ext>
            </a:extLst>
          </p:cNvPr>
          <p:cNvSpPr/>
          <p:nvPr/>
        </p:nvSpPr>
        <p:spPr>
          <a:xfrm>
            <a:off x="-104897" y="151299"/>
            <a:ext cx="12401793" cy="692497"/>
          </a:xfrm>
          <a:prstGeom prst="rect">
            <a:avLst/>
          </a:prstGeom>
          <a:noFill/>
        </p:spPr>
        <p:txBody>
          <a:bodyPr wrap="square" lIns="91440" tIns="45720" rIns="91440" bIns="45720">
            <a:spAutoFit/>
          </a:bodyPr>
          <a:lstStyle/>
          <a:p>
            <a:pPr algn="ctr"/>
            <a:r>
              <a:rPr lang="en-US" sz="3900" b="1" dirty="0">
                <a:ln w="0"/>
                <a:effectLst>
                  <a:outerShdw blurRad="38100" dist="19050" dir="2700000" algn="tl" rotWithShape="0">
                    <a:schemeClr val="dk1">
                      <a:alpha val="40000"/>
                    </a:schemeClr>
                  </a:outerShdw>
                </a:effectLst>
                <a:latin typeface="Copperplate Gothic Bold" panose="020E0705020206020404" pitchFamily="34" charset="0"/>
              </a:rPr>
              <a:t>Cybersecurity Threats faced by Students</a:t>
            </a:r>
            <a:endParaRPr lang="en-US" sz="3900" b="1" cap="none" spc="0" dirty="0">
              <a:ln w="0"/>
              <a:solidFill>
                <a:schemeClr val="tx1"/>
              </a:solidFill>
              <a:effectLst>
                <a:outerShdw blurRad="38100" dist="19050" dir="2700000" algn="tl" rotWithShape="0">
                  <a:schemeClr val="dk1">
                    <a:alpha val="40000"/>
                  </a:schemeClr>
                </a:outerShdw>
              </a:effectLst>
              <a:latin typeface="Copperplate Gothic Bold" panose="020E0705020206020404" pitchFamily="34" charset="0"/>
            </a:endParaRPr>
          </a:p>
        </p:txBody>
      </p:sp>
    </p:spTree>
    <p:extLst>
      <p:ext uri="{BB962C8B-B14F-4D97-AF65-F5344CB8AC3E}">
        <p14:creationId xmlns:p14="http://schemas.microsoft.com/office/powerpoint/2010/main" val="27203592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58E644-9468-4D48-A9D7-15184FDE9D23}"/>
              </a:ext>
            </a:extLst>
          </p:cNvPr>
          <p:cNvPicPr>
            <a:picLocks noChangeAspect="1"/>
          </p:cNvPicPr>
          <p:nvPr/>
        </p:nvPicPr>
        <p:blipFill rotWithShape="1">
          <a:blip r:embed="rId2"/>
          <a:srcRect l="1878" b="1332"/>
          <a:stretch/>
        </p:blipFill>
        <p:spPr>
          <a:xfrm>
            <a:off x="39119" y="637041"/>
            <a:ext cx="5739042" cy="5876226"/>
          </a:xfrm>
          <a:prstGeom prst="rect">
            <a:avLst/>
          </a:prstGeom>
        </p:spPr>
      </p:pic>
      <p:pic>
        <p:nvPicPr>
          <p:cNvPr id="5" name="Picture 4">
            <a:extLst>
              <a:ext uri="{FF2B5EF4-FFF2-40B4-BE49-F238E27FC236}">
                <a16:creationId xmlns:a16="http://schemas.microsoft.com/office/drawing/2014/main" id="{92CA36F9-4317-4581-A99D-314079AF60F3}"/>
              </a:ext>
            </a:extLst>
          </p:cNvPr>
          <p:cNvPicPr>
            <a:picLocks noChangeAspect="1"/>
          </p:cNvPicPr>
          <p:nvPr/>
        </p:nvPicPr>
        <p:blipFill>
          <a:blip r:embed="rId3"/>
          <a:stretch>
            <a:fillRect/>
          </a:stretch>
        </p:blipFill>
        <p:spPr>
          <a:xfrm>
            <a:off x="5861287" y="794434"/>
            <a:ext cx="6079701" cy="5756805"/>
          </a:xfrm>
          <a:prstGeom prst="rect">
            <a:avLst/>
          </a:prstGeom>
        </p:spPr>
      </p:pic>
      <p:pic>
        <p:nvPicPr>
          <p:cNvPr id="7" name="Picture 6">
            <a:extLst>
              <a:ext uri="{FF2B5EF4-FFF2-40B4-BE49-F238E27FC236}">
                <a16:creationId xmlns:a16="http://schemas.microsoft.com/office/drawing/2014/main" id="{088EE090-2BC5-496C-8170-948665AAD6DE}"/>
              </a:ext>
            </a:extLst>
          </p:cNvPr>
          <p:cNvPicPr>
            <a:picLocks noChangeAspect="1"/>
          </p:cNvPicPr>
          <p:nvPr/>
        </p:nvPicPr>
        <p:blipFill rotWithShape="1">
          <a:blip r:embed="rId4"/>
          <a:srcRect t="7875" r="9379" b="10879"/>
          <a:stretch/>
        </p:blipFill>
        <p:spPr>
          <a:xfrm>
            <a:off x="4256053" y="104054"/>
            <a:ext cx="3276000" cy="544337"/>
          </a:xfrm>
          <a:prstGeom prst="rect">
            <a:avLst/>
          </a:prstGeom>
        </p:spPr>
      </p:pic>
    </p:spTree>
    <p:extLst>
      <p:ext uri="{BB962C8B-B14F-4D97-AF65-F5344CB8AC3E}">
        <p14:creationId xmlns:p14="http://schemas.microsoft.com/office/powerpoint/2010/main" val="11480270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DDE5F-FEE8-152F-5DCD-9E3575F99E85}"/>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2253077-BC5E-95FA-D0E1-C5D888206A39}"/>
              </a:ext>
            </a:extLst>
          </p:cNvPr>
          <p:cNvSpPr>
            <a:spLocks noGrp="1"/>
          </p:cNvSpPr>
          <p:nvPr>
            <p:ph idx="1"/>
          </p:nvPr>
        </p:nvSpPr>
        <p:spPr/>
        <p:txBody>
          <a:bodyPr/>
          <a:lstStyle/>
          <a:p>
            <a:endParaRPr lang="en-IN"/>
          </a:p>
        </p:txBody>
      </p:sp>
      <p:pic>
        <p:nvPicPr>
          <p:cNvPr id="1026" name="Picture 2" descr="Catches of the Month: Phishing Scams for April 2022">
            <a:extLst>
              <a:ext uri="{FF2B5EF4-FFF2-40B4-BE49-F238E27FC236}">
                <a16:creationId xmlns:a16="http://schemas.microsoft.com/office/drawing/2014/main" id="{ECBBAC13-DAC0-C54D-4575-C9234A340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790575"/>
            <a:ext cx="7620000" cy="527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400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CADFF84-97CD-41C3-AE97-D4738187EC69}"/>
              </a:ext>
            </a:extLst>
          </p:cNvPr>
          <p:cNvPicPr>
            <a:picLocks noChangeAspect="1"/>
          </p:cNvPicPr>
          <p:nvPr/>
        </p:nvPicPr>
        <p:blipFill rotWithShape="1">
          <a:blip r:embed="rId2"/>
          <a:srcRect r="655"/>
          <a:stretch/>
        </p:blipFill>
        <p:spPr>
          <a:xfrm>
            <a:off x="0" y="0"/>
            <a:ext cx="12192000" cy="6858001"/>
          </a:xfrm>
          <a:prstGeom prst="rect">
            <a:avLst/>
          </a:prstGeom>
        </p:spPr>
      </p:pic>
      <p:sp>
        <p:nvSpPr>
          <p:cNvPr id="4" name="Rectangle 3">
            <a:extLst>
              <a:ext uri="{FF2B5EF4-FFF2-40B4-BE49-F238E27FC236}">
                <a16:creationId xmlns:a16="http://schemas.microsoft.com/office/drawing/2014/main" id="{58E7401D-A520-4D67-8E71-D9EB36D517EF}"/>
              </a:ext>
            </a:extLst>
          </p:cNvPr>
          <p:cNvSpPr/>
          <p:nvPr/>
        </p:nvSpPr>
        <p:spPr>
          <a:xfrm>
            <a:off x="2394148" y="127305"/>
            <a:ext cx="5703426" cy="646331"/>
          </a:xfrm>
          <a:prstGeom prst="rect">
            <a:avLst/>
          </a:prstGeom>
          <a:noFill/>
          <a:ln w="57150">
            <a:solidFill>
              <a:srgbClr val="C00000"/>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3600" b="1" i="0" u="none" strike="noStrike" kern="1200" cap="none" spc="0" normalizeH="0" baseline="0" noProof="0" dirty="0">
                <a:ln>
                  <a:noFill/>
                </a:ln>
                <a:solidFill>
                  <a:prstClr val="black"/>
                </a:solidFill>
                <a:effectLst/>
                <a:uLnTx/>
                <a:uFillTx/>
                <a:latin typeface="Calibri" panose="020F0502020204030204"/>
                <a:ea typeface="+mn-ea"/>
                <a:cs typeface="+mn-cs"/>
              </a:rPr>
              <a:t>https://cybercrime.gov.in</a:t>
            </a:r>
          </a:p>
        </p:txBody>
      </p:sp>
      <p:sp>
        <p:nvSpPr>
          <p:cNvPr id="6" name="TextBox 5">
            <a:extLst>
              <a:ext uri="{FF2B5EF4-FFF2-40B4-BE49-F238E27FC236}">
                <a16:creationId xmlns:a16="http://schemas.microsoft.com/office/drawing/2014/main" id="{76830D4D-947F-45ED-8A24-DBB94853CD11}"/>
              </a:ext>
            </a:extLst>
          </p:cNvPr>
          <p:cNvSpPr txBox="1"/>
          <p:nvPr/>
        </p:nvSpPr>
        <p:spPr>
          <a:xfrm>
            <a:off x="10030419" y="6397236"/>
            <a:ext cx="186827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1" i="0" u="none" strike="noStrike" kern="1200" cap="none" spc="0" normalizeH="0" baseline="0" noProof="0" dirty="0">
                <a:ln>
                  <a:noFill/>
                </a:ln>
                <a:solidFill>
                  <a:prstClr val="black"/>
                </a:solidFill>
                <a:effectLst/>
                <a:uLnTx/>
                <a:uFillTx/>
                <a:latin typeface="Calibri" panose="020F0502020204030204"/>
                <a:ea typeface="+mn-ea"/>
                <a:cs typeface="+mn-cs"/>
              </a:rPr>
              <a:t>Chandni Agarwal</a:t>
            </a:r>
          </a:p>
        </p:txBody>
      </p:sp>
    </p:spTree>
    <p:extLst>
      <p:ext uri="{BB962C8B-B14F-4D97-AF65-F5344CB8AC3E}">
        <p14:creationId xmlns:p14="http://schemas.microsoft.com/office/powerpoint/2010/main" val="22995253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4CB4D5-7C04-0A0A-9CBA-136D9B875FCB}"/>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CBA0F04-AED3-4A6E-FF67-74B4B31FAAE1}"/>
              </a:ext>
            </a:extLst>
          </p:cNvPr>
          <p:cNvSpPr>
            <a:spLocks noGrp="1"/>
          </p:cNvSpPr>
          <p:nvPr>
            <p:ph idx="1"/>
          </p:nvPr>
        </p:nvSpPr>
        <p:spPr/>
        <p:txBody>
          <a:bodyPr/>
          <a:lstStyle/>
          <a:p>
            <a:endParaRPr lang="en-IN"/>
          </a:p>
        </p:txBody>
      </p:sp>
      <p:pic>
        <p:nvPicPr>
          <p:cNvPr id="5" name="Picture 4">
            <a:extLst>
              <a:ext uri="{FF2B5EF4-FFF2-40B4-BE49-F238E27FC236}">
                <a16:creationId xmlns:a16="http://schemas.microsoft.com/office/drawing/2014/main" id="{B2660326-D0D2-FBD8-6165-25FFAB438451}"/>
              </a:ext>
            </a:extLst>
          </p:cNvPr>
          <p:cNvPicPr>
            <a:picLocks noChangeAspect="1"/>
          </p:cNvPicPr>
          <p:nvPr/>
        </p:nvPicPr>
        <p:blipFill>
          <a:blip r:embed="rId2"/>
          <a:stretch>
            <a:fillRect/>
          </a:stretch>
        </p:blipFill>
        <p:spPr>
          <a:xfrm>
            <a:off x="714840" y="581769"/>
            <a:ext cx="10762319" cy="5694461"/>
          </a:xfrm>
          <a:prstGeom prst="rect">
            <a:avLst/>
          </a:prstGeom>
        </p:spPr>
      </p:pic>
    </p:spTree>
    <p:extLst>
      <p:ext uri="{BB962C8B-B14F-4D97-AF65-F5344CB8AC3E}">
        <p14:creationId xmlns:p14="http://schemas.microsoft.com/office/powerpoint/2010/main" val="3534281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D6B66BF-9FB5-46DD-9E50-989C16962273}"/>
              </a:ext>
            </a:extLst>
          </p:cNvPr>
          <p:cNvPicPr>
            <a:picLocks noChangeAspect="1"/>
          </p:cNvPicPr>
          <p:nvPr/>
        </p:nvPicPr>
        <p:blipFill>
          <a:blip r:embed="rId2"/>
          <a:stretch>
            <a:fillRect/>
          </a:stretch>
        </p:blipFill>
        <p:spPr>
          <a:xfrm>
            <a:off x="4434127" y="397951"/>
            <a:ext cx="3699831" cy="5928874"/>
          </a:xfrm>
          <a:prstGeom prst="rect">
            <a:avLst/>
          </a:prstGeom>
        </p:spPr>
      </p:pic>
      <p:pic>
        <p:nvPicPr>
          <p:cNvPr id="5" name="Picture 4">
            <a:extLst>
              <a:ext uri="{FF2B5EF4-FFF2-40B4-BE49-F238E27FC236}">
                <a16:creationId xmlns:a16="http://schemas.microsoft.com/office/drawing/2014/main" id="{C58B002C-3D40-40F7-A572-FF53E84271CB}"/>
              </a:ext>
            </a:extLst>
          </p:cNvPr>
          <p:cNvPicPr>
            <a:picLocks noChangeAspect="1"/>
          </p:cNvPicPr>
          <p:nvPr/>
        </p:nvPicPr>
        <p:blipFill>
          <a:blip r:embed="rId3"/>
          <a:stretch>
            <a:fillRect/>
          </a:stretch>
        </p:blipFill>
        <p:spPr>
          <a:xfrm>
            <a:off x="8219020" y="210229"/>
            <a:ext cx="3616003" cy="6226080"/>
          </a:xfrm>
          <a:prstGeom prst="rect">
            <a:avLst/>
          </a:prstGeom>
        </p:spPr>
      </p:pic>
      <p:pic>
        <p:nvPicPr>
          <p:cNvPr id="6" name="Picture 5">
            <a:extLst>
              <a:ext uri="{FF2B5EF4-FFF2-40B4-BE49-F238E27FC236}">
                <a16:creationId xmlns:a16="http://schemas.microsoft.com/office/drawing/2014/main" id="{00AA3B2F-B9A6-4D9A-80FA-3B5AD60D271D}"/>
              </a:ext>
            </a:extLst>
          </p:cNvPr>
          <p:cNvPicPr>
            <a:picLocks noChangeAspect="1"/>
          </p:cNvPicPr>
          <p:nvPr/>
        </p:nvPicPr>
        <p:blipFill>
          <a:blip r:embed="rId4"/>
          <a:stretch>
            <a:fillRect/>
          </a:stretch>
        </p:blipFill>
        <p:spPr>
          <a:xfrm>
            <a:off x="171490" y="382572"/>
            <a:ext cx="4228407" cy="6077477"/>
          </a:xfrm>
          <a:prstGeom prst="rect">
            <a:avLst/>
          </a:prstGeom>
        </p:spPr>
      </p:pic>
    </p:spTree>
    <p:extLst>
      <p:ext uri="{BB962C8B-B14F-4D97-AF65-F5344CB8AC3E}">
        <p14:creationId xmlns:p14="http://schemas.microsoft.com/office/powerpoint/2010/main" val="35329096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41285-BDF0-4CDA-A823-A7FC156ED9B8}"/>
              </a:ext>
            </a:extLst>
          </p:cNvPr>
          <p:cNvSpPr>
            <a:spLocks noGrp="1"/>
          </p:cNvSpPr>
          <p:nvPr>
            <p:ph type="title"/>
          </p:nvPr>
        </p:nvSpPr>
        <p:spPr>
          <a:xfrm>
            <a:off x="363343" y="70880"/>
            <a:ext cx="10515600" cy="1325563"/>
          </a:xfrm>
        </p:spPr>
        <p:txBody>
          <a:bodyPr/>
          <a:lstStyle/>
          <a:p>
            <a:r>
              <a:rPr lang="en-IN" b="1" dirty="0">
                <a:latin typeface="Copperplate Gothic Bold" panose="020E0705020206020404" pitchFamily="34" charset="0"/>
              </a:rPr>
              <a:t>Real life cases</a:t>
            </a:r>
          </a:p>
        </p:txBody>
      </p:sp>
      <p:pic>
        <p:nvPicPr>
          <p:cNvPr id="5" name="Picture 4">
            <a:extLst>
              <a:ext uri="{FF2B5EF4-FFF2-40B4-BE49-F238E27FC236}">
                <a16:creationId xmlns:a16="http://schemas.microsoft.com/office/drawing/2014/main" id="{535E2D0E-5C06-4416-BCD7-135633EF533E}"/>
              </a:ext>
            </a:extLst>
          </p:cNvPr>
          <p:cNvPicPr>
            <a:picLocks noChangeAspect="1"/>
          </p:cNvPicPr>
          <p:nvPr/>
        </p:nvPicPr>
        <p:blipFill>
          <a:blip r:embed="rId2"/>
          <a:stretch>
            <a:fillRect/>
          </a:stretch>
        </p:blipFill>
        <p:spPr>
          <a:xfrm>
            <a:off x="363344" y="1396443"/>
            <a:ext cx="5456885" cy="2381456"/>
          </a:xfrm>
          <a:prstGeom prst="rect">
            <a:avLst/>
          </a:prstGeom>
        </p:spPr>
      </p:pic>
      <p:pic>
        <p:nvPicPr>
          <p:cNvPr id="7" name="Picture 6">
            <a:extLst>
              <a:ext uri="{FF2B5EF4-FFF2-40B4-BE49-F238E27FC236}">
                <a16:creationId xmlns:a16="http://schemas.microsoft.com/office/drawing/2014/main" id="{D6BD8DDF-6692-4D57-A8F0-B8CF593F91C5}"/>
              </a:ext>
            </a:extLst>
          </p:cNvPr>
          <p:cNvPicPr>
            <a:picLocks noChangeAspect="1"/>
          </p:cNvPicPr>
          <p:nvPr/>
        </p:nvPicPr>
        <p:blipFill>
          <a:blip r:embed="rId3"/>
          <a:stretch>
            <a:fillRect/>
          </a:stretch>
        </p:blipFill>
        <p:spPr>
          <a:xfrm>
            <a:off x="497484" y="4230218"/>
            <a:ext cx="5410669" cy="2381456"/>
          </a:xfrm>
          <a:prstGeom prst="rect">
            <a:avLst/>
          </a:prstGeom>
        </p:spPr>
      </p:pic>
      <p:pic>
        <p:nvPicPr>
          <p:cNvPr id="9" name="Picture 8">
            <a:extLst>
              <a:ext uri="{FF2B5EF4-FFF2-40B4-BE49-F238E27FC236}">
                <a16:creationId xmlns:a16="http://schemas.microsoft.com/office/drawing/2014/main" id="{6F1126D6-3722-4647-A11F-05846F4A9639}"/>
              </a:ext>
            </a:extLst>
          </p:cNvPr>
          <p:cNvPicPr>
            <a:picLocks noChangeAspect="1"/>
          </p:cNvPicPr>
          <p:nvPr/>
        </p:nvPicPr>
        <p:blipFill>
          <a:blip r:embed="rId4"/>
          <a:stretch>
            <a:fillRect/>
          </a:stretch>
        </p:blipFill>
        <p:spPr>
          <a:xfrm>
            <a:off x="5951745" y="1396443"/>
            <a:ext cx="5876912" cy="2381456"/>
          </a:xfrm>
          <a:prstGeom prst="rect">
            <a:avLst/>
          </a:prstGeom>
        </p:spPr>
      </p:pic>
      <p:pic>
        <p:nvPicPr>
          <p:cNvPr id="11266" name="Picture 2" descr="New Smishing Campaign Using USPS as Its Disguise">
            <a:extLst>
              <a:ext uri="{FF2B5EF4-FFF2-40B4-BE49-F238E27FC236}">
                <a16:creationId xmlns:a16="http://schemas.microsoft.com/office/drawing/2014/main" id="{DE65BC0A-7119-4C3B-A668-4292205896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8153" y="4204050"/>
            <a:ext cx="6096000" cy="22998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973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a:extLst>
              <a:ext uri="{FF2B5EF4-FFF2-40B4-BE49-F238E27FC236}">
                <a16:creationId xmlns:a16="http://schemas.microsoft.com/office/drawing/2014/main" id="{3EAF8214-F1A2-422F-BBB3-A46253B7BEB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3" name="Picture 2">
            <a:extLst>
              <a:ext uri="{FF2B5EF4-FFF2-40B4-BE49-F238E27FC236}">
                <a16:creationId xmlns:a16="http://schemas.microsoft.com/office/drawing/2014/main" id="{03BB13E3-F9C1-4F65-BEDB-BF2974064343}"/>
              </a:ext>
            </a:extLst>
          </p:cNvPr>
          <p:cNvPicPr>
            <a:picLocks noChangeAspect="1"/>
          </p:cNvPicPr>
          <p:nvPr/>
        </p:nvPicPr>
        <p:blipFill>
          <a:blip r:embed="rId2"/>
          <a:stretch>
            <a:fillRect/>
          </a:stretch>
        </p:blipFill>
        <p:spPr>
          <a:xfrm>
            <a:off x="5547360" y="0"/>
            <a:ext cx="6223462" cy="4451622"/>
          </a:xfrm>
          <a:prstGeom prst="rect">
            <a:avLst/>
          </a:prstGeom>
        </p:spPr>
      </p:pic>
      <p:sp>
        <p:nvSpPr>
          <p:cNvPr id="4" name="TextBox 3">
            <a:extLst>
              <a:ext uri="{FF2B5EF4-FFF2-40B4-BE49-F238E27FC236}">
                <a16:creationId xmlns:a16="http://schemas.microsoft.com/office/drawing/2014/main" id="{102749E4-147B-42B7-A870-7BD3442F21F5}"/>
              </a:ext>
            </a:extLst>
          </p:cNvPr>
          <p:cNvSpPr txBox="1"/>
          <p:nvPr/>
        </p:nvSpPr>
        <p:spPr>
          <a:xfrm>
            <a:off x="327003" y="4717629"/>
            <a:ext cx="11864997" cy="2308324"/>
          </a:xfrm>
          <a:prstGeom prst="rect">
            <a:avLst/>
          </a:prstGeom>
          <a:noFill/>
        </p:spPr>
        <p:txBody>
          <a:bodyPr wrap="square" rtlCol="0">
            <a:spAutoFit/>
          </a:bodyPr>
          <a:lstStyle/>
          <a:p>
            <a:pPr marL="285750" indent="-285750">
              <a:buFont typeface="Arial" panose="020B0604020202020204" pitchFamily="34" charset="0"/>
              <a:buChar char="•"/>
            </a:pPr>
            <a:r>
              <a:rPr lang="en-IN" dirty="0"/>
              <a:t>On April 30 in Jaipur A 28 year old computer engineer caught for the vishing fraud. He asked for money transfer from </a:t>
            </a:r>
            <a:r>
              <a:rPr lang="en-IN" dirty="0" err="1"/>
              <a:t>Tijara</a:t>
            </a:r>
            <a:r>
              <a:rPr lang="en-IN" dirty="0"/>
              <a:t> MLA posing as Rajasthan Chief Minister Ashok Gehlot through virtual number.</a:t>
            </a:r>
          </a:p>
          <a:p>
            <a:pPr marL="285750" indent="-285750">
              <a:buFont typeface="Arial" panose="020B0604020202020204" pitchFamily="34" charset="0"/>
              <a:buChar char="•"/>
            </a:pPr>
            <a:r>
              <a:rPr lang="en-IN" dirty="0"/>
              <a:t>With a profile picture of Gehlot family on the </a:t>
            </a:r>
            <a:r>
              <a:rPr lang="en-IN" dirty="0" err="1"/>
              <a:t>whatsapp</a:t>
            </a:r>
            <a:r>
              <a:rPr lang="en-IN" dirty="0"/>
              <a:t> account  he had a brief chat with the MLA and asked 30000 rupees to transfer thru Google Pay.</a:t>
            </a:r>
          </a:p>
          <a:p>
            <a:pPr marL="285750" indent="-285750">
              <a:buFont typeface="Arial" panose="020B0604020202020204" pitchFamily="34" charset="0"/>
              <a:buChar char="•"/>
            </a:pPr>
            <a:r>
              <a:rPr lang="en-IN" dirty="0"/>
              <a:t>On suspicion MLA asked Chief Minister and enquired about the number.</a:t>
            </a:r>
          </a:p>
          <a:p>
            <a:pPr marL="285750" indent="-285750">
              <a:buFont typeface="Arial" panose="020B0604020202020204" pitchFamily="34" charset="0"/>
              <a:buChar char="•"/>
            </a:pPr>
            <a:r>
              <a:rPr lang="en-IN" dirty="0"/>
              <a:t>Once it is clear case of cheating , </a:t>
            </a:r>
            <a:r>
              <a:rPr lang="en-IN" dirty="0" err="1"/>
              <a:t>bhiwadi</a:t>
            </a:r>
            <a:r>
              <a:rPr lang="en-IN" dirty="0"/>
              <a:t> police traced the number and arrested the accused after </a:t>
            </a:r>
            <a:r>
              <a:rPr lang="en-IN" dirty="0" err="1"/>
              <a:t>investigartion</a:t>
            </a:r>
            <a:r>
              <a:rPr lang="en-IN" dirty="0"/>
              <a:t> process from Vishakhapatnam.</a:t>
            </a:r>
          </a:p>
          <a:p>
            <a:pPr marL="285750" indent="-285750">
              <a:buFont typeface="Arial" panose="020B0604020202020204" pitchFamily="34" charset="0"/>
              <a:buChar char="•"/>
            </a:pPr>
            <a:endParaRPr lang="en-IN" dirty="0"/>
          </a:p>
        </p:txBody>
      </p:sp>
      <p:pic>
        <p:nvPicPr>
          <p:cNvPr id="6" name="Picture 5">
            <a:extLst>
              <a:ext uri="{FF2B5EF4-FFF2-40B4-BE49-F238E27FC236}">
                <a16:creationId xmlns:a16="http://schemas.microsoft.com/office/drawing/2014/main" id="{EAC1A78F-7B89-4F51-9F08-BF23F111B8C9}"/>
              </a:ext>
            </a:extLst>
          </p:cNvPr>
          <p:cNvPicPr>
            <a:picLocks noChangeAspect="1"/>
          </p:cNvPicPr>
          <p:nvPr/>
        </p:nvPicPr>
        <p:blipFill rotWithShape="1">
          <a:blip r:embed="rId3"/>
          <a:srcRect r="14111"/>
          <a:stretch/>
        </p:blipFill>
        <p:spPr>
          <a:xfrm>
            <a:off x="66501" y="98055"/>
            <a:ext cx="5392189" cy="4490570"/>
          </a:xfrm>
          <a:prstGeom prst="rect">
            <a:avLst/>
          </a:prstGeom>
        </p:spPr>
      </p:pic>
    </p:spTree>
    <p:extLst>
      <p:ext uri="{BB962C8B-B14F-4D97-AF65-F5344CB8AC3E}">
        <p14:creationId xmlns:p14="http://schemas.microsoft.com/office/powerpoint/2010/main" val="416495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530</TotalTime>
  <Words>2423</Words>
  <Application>Microsoft Office PowerPoint</Application>
  <PresentationFormat>Widescreen</PresentationFormat>
  <Paragraphs>123</Paragraphs>
  <Slides>50</Slides>
  <Notes>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50</vt:i4>
      </vt:variant>
    </vt:vector>
  </HeadingPairs>
  <TitlesOfParts>
    <vt:vector size="66" baseType="lpstr">
      <vt:lpstr>__PT_Sans_2b1938</vt:lpstr>
      <vt:lpstr>Arial</vt:lpstr>
      <vt:lpstr>Arial</vt:lpstr>
      <vt:lpstr>Bahnschrift SemiBold Condensed</vt:lpstr>
      <vt:lpstr>Bahnschrift SemiBold SemiConden</vt:lpstr>
      <vt:lpstr>Barlow</vt:lpstr>
      <vt:lpstr>Calibri</vt:lpstr>
      <vt:lpstr>Calibri Light</vt:lpstr>
      <vt:lpstr>charter</vt:lpstr>
      <vt:lpstr>Copperplate Gothic Bold</vt:lpstr>
      <vt:lpstr>Oswald</vt:lpstr>
      <vt:lpstr>Raleway</vt:lpstr>
      <vt:lpstr>Roboto</vt:lpstr>
      <vt:lpstr>Times New Roman</vt:lpstr>
      <vt:lpstr>Office Theme</vt:lpstr>
      <vt:lpstr>1_Office Theme</vt:lpstr>
      <vt:lpstr>Phishing , Vishing &amp; Smishing Concept &amp; Safety Concern </vt:lpstr>
      <vt:lpstr>Social Engineering Attacks</vt:lpstr>
      <vt:lpstr>PowerPoint Presentation</vt:lpstr>
      <vt:lpstr>PowerPoint Presentation</vt:lpstr>
      <vt:lpstr>PowerPoint Presentation</vt:lpstr>
      <vt:lpstr>PowerPoint Presentation</vt:lpstr>
      <vt:lpstr>PowerPoint Presentation</vt:lpstr>
      <vt:lpstr>Real life cases</vt:lpstr>
      <vt:lpstr>PowerPoint Presentation</vt:lpstr>
      <vt:lpstr>PowerPoint Presentation</vt:lpstr>
      <vt:lpstr>PowerPoint Presentation</vt:lpstr>
      <vt:lpstr>PowerPoint Presentation</vt:lpstr>
      <vt:lpstr>Even a two-second voice clip or one image is enough to create deepfakes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Combatting Social Engineering Attacks</dc:title>
  <dc:creator>Chandni Agarwal</dc:creator>
  <cp:lastModifiedBy>Chandni Agarwal</cp:lastModifiedBy>
  <cp:revision>12</cp:revision>
  <dcterms:created xsi:type="dcterms:W3CDTF">2022-05-05T06:59:36Z</dcterms:created>
  <dcterms:modified xsi:type="dcterms:W3CDTF">2024-04-03T05:05:17Z</dcterms:modified>
</cp:coreProperties>
</file>