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79" r:id="rId3"/>
    <p:sldId id="363" r:id="rId4"/>
    <p:sldId id="257" r:id="rId5"/>
    <p:sldId id="305" r:id="rId6"/>
    <p:sldId id="306" r:id="rId7"/>
    <p:sldId id="259" r:id="rId8"/>
    <p:sldId id="307" r:id="rId9"/>
    <p:sldId id="282" r:id="rId10"/>
    <p:sldId id="326" r:id="rId11"/>
    <p:sldId id="327" r:id="rId12"/>
    <p:sldId id="329" r:id="rId13"/>
    <p:sldId id="330" r:id="rId14"/>
    <p:sldId id="331" r:id="rId15"/>
    <p:sldId id="332" r:id="rId16"/>
    <p:sldId id="333" r:id="rId17"/>
    <p:sldId id="334" r:id="rId18"/>
    <p:sldId id="335" r:id="rId19"/>
    <p:sldId id="283" r:id="rId20"/>
    <p:sldId id="357" r:id="rId21"/>
    <p:sldId id="310" r:id="rId22"/>
    <p:sldId id="312" r:id="rId23"/>
    <p:sldId id="308" r:id="rId24"/>
    <p:sldId id="353" r:id="rId25"/>
    <p:sldId id="354" r:id="rId26"/>
    <p:sldId id="358" r:id="rId27"/>
    <p:sldId id="345" r:id="rId28"/>
    <p:sldId id="356" r:id="rId29"/>
    <p:sldId id="355" r:id="rId30"/>
    <p:sldId id="364" r:id="rId31"/>
    <p:sldId id="365" r:id="rId32"/>
    <p:sldId id="338" r:id="rId33"/>
    <p:sldId id="359" r:id="rId34"/>
    <p:sldId id="340" r:id="rId35"/>
    <p:sldId id="360" r:id="rId36"/>
    <p:sldId id="361" r:id="rId37"/>
    <p:sldId id="362" r:id="rId38"/>
    <p:sldId id="32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9767" autoAdjust="0"/>
  </p:normalViewPr>
  <p:slideViewPr>
    <p:cSldViewPr>
      <p:cViewPr varScale="1">
        <p:scale>
          <a:sx n="74" d="100"/>
          <a:sy n="74" d="100"/>
        </p:scale>
        <p:origin x="-164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3360D-65EC-4B9C-91EC-AD5780A8184D}" type="datetimeFigureOut">
              <a:rPr lang="en-IN" smtClean="0"/>
              <a:t>26-04-2024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074026-D4D6-46B3-83CE-6EC8108D361A}" type="slidenum">
              <a:rPr lang="en-IN" smtClean="0"/>
              <a:t>‹#›</a:t>
            </a:fld>
            <a:endParaRPr lang="en-IN"/>
          </a:p>
        </p:txBody>
      </p:sp>
    </p:spTree>
    <p:extLst>
      <p:ext uri="{BB962C8B-B14F-4D97-AF65-F5344CB8AC3E}">
        <p14:creationId xmlns:p14="http://schemas.microsoft.com/office/powerpoint/2010/main" val="2701957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38FF0-75F5-4EF2-AC8A-878A7F89E68E}" type="datetimeFigureOut">
              <a:rPr lang="en-US" smtClean="0"/>
              <a:t>4/26/2024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6AB37-21E5-413D-8CC5-25CAEC47C8D2}" type="slidenum">
              <a:rPr lang="en-US" smtClean="0"/>
              <a:t>‹#›</a:t>
            </a:fld>
            <a:endParaRPr lang="en-US"/>
          </a:p>
        </p:txBody>
      </p:sp>
    </p:spTree>
    <p:extLst>
      <p:ext uri="{BB962C8B-B14F-4D97-AF65-F5344CB8AC3E}">
        <p14:creationId xmlns:p14="http://schemas.microsoft.com/office/powerpoint/2010/main" val="355274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4/26/2024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4/26/2024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4/26/2024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github.com/wisemapping/wisemapping-open-source/blob/master/license.tx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wisemapping.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7924800" cy="4495800"/>
          </a:xfrm>
          <a:solidFill>
            <a:schemeClr val="tx2">
              <a:lumMod val="40000"/>
              <a:lumOff val="60000"/>
            </a:schemeClr>
          </a:solidFill>
        </p:spPr>
        <p:txBody>
          <a:bodyPr anchor="t">
            <a:normAutofit fontScale="90000"/>
          </a:bodyPr>
          <a:lstStyle/>
          <a:p>
            <a:pPr algn="ctr"/>
            <a:r>
              <a:rPr lang="en-IN" sz="3600" dirty="0"/>
              <a:t/>
            </a:r>
            <a:br>
              <a:rPr lang="en-IN" sz="3600" dirty="0"/>
            </a:br>
            <a:r>
              <a:rPr lang="en-IN" sz="3100" dirty="0" smtClean="0">
                <a:solidFill>
                  <a:srgbClr val="C00000"/>
                </a:solidFill>
              </a:rPr>
              <a:t>creating mind maps using </a:t>
            </a:r>
            <a:br>
              <a:rPr lang="en-IN" sz="3100" dirty="0" smtClean="0">
                <a:solidFill>
                  <a:srgbClr val="C00000"/>
                </a:solidFill>
              </a:rPr>
            </a:br>
            <a:r>
              <a:rPr lang="en-IN" sz="3100" dirty="0" smtClean="0">
                <a:solidFill>
                  <a:srgbClr val="C00000"/>
                </a:solidFill>
              </a:rPr>
              <a:t>‘</a:t>
            </a:r>
            <a:r>
              <a:rPr lang="en-IN" sz="3100" dirty="0" err="1" smtClean="0">
                <a:solidFill>
                  <a:srgbClr val="C00000"/>
                </a:solidFill>
              </a:rPr>
              <a:t>WiseMAPPING</a:t>
            </a:r>
            <a:r>
              <a:rPr lang="en-IN" sz="3100" smtClean="0">
                <a:solidFill>
                  <a:srgbClr val="C00000"/>
                </a:solidFill>
              </a:rPr>
              <a:t>’</a:t>
            </a:r>
            <a:br>
              <a:rPr lang="en-IN" sz="3100" smtClean="0">
                <a:solidFill>
                  <a:srgbClr val="C00000"/>
                </a:solidFill>
              </a:rPr>
            </a:br>
            <a:r>
              <a:rPr lang="en-IN" sz="2700" dirty="0" smtClean="0">
                <a:solidFill>
                  <a:srgbClr val="C00000"/>
                </a:solidFill>
              </a:rPr>
              <a:t/>
            </a:r>
            <a:br>
              <a:rPr lang="en-IN" sz="2700" dirty="0" smtClean="0">
                <a:solidFill>
                  <a:srgbClr val="C00000"/>
                </a:solidFill>
              </a:rPr>
            </a:br>
            <a:r>
              <a:rPr lang="hi-IN" sz="3100" dirty="0" smtClean="0"/>
              <a:t>वाइजमैपिंग </a:t>
            </a:r>
            <a:r>
              <a:rPr lang="hi-IN" sz="3100" dirty="0"/>
              <a:t>का उपयोग करके माइंड मैप </a:t>
            </a:r>
            <a:r>
              <a:rPr lang="hi-IN" sz="3100" dirty="0" smtClean="0"/>
              <a:t>बनाना</a:t>
            </a:r>
            <a:r>
              <a:rPr lang="en-US" sz="3100" dirty="0"/>
              <a:t> </a:t>
            </a:r>
            <a:r>
              <a:rPr lang="en-US" sz="3100" dirty="0" smtClean="0"/>
              <a:t>I</a:t>
            </a:r>
            <a:r>
              <a:rPr lang="en-IN" sz="4400" dirty="0">
                <a:solidFill>
                  <a:schemeClr val="accent6">
                    <a:lumMod val="75000"/>
                  </a:schemeClr>
                </a:solidFill>
              </a:rPr>
              <a:t/>
            </a:r>
            <a:br>
              <a:rPr lang="en-IN" sz="4400" dirty="0">
                <a:solidFill>
                  <a:schemeClr val="accent6">
                    <a:lumMod val="75000"/>
                  </a:schemeClr>
                </a:solidFill>
              </a:rPr>
            </a:br>
            <a:r>
              <a:rPr lang="en-IN" sz="4400" dirty="0"/>
              <a:t/>
            </a:r>
            <a:br>
              <a:rPr lang="en-IN" sz="4400" dirty="0"/>
            </a:br>
            <a:r>
              <a:rPr lang="en-IN" sz="2200" b="0" cap="none" dirty="0" err="1">
                <a:solidFill>
                  <a:srgbClr val="C00000"/>
                </a:solidFill>
              </a:rPr>
              <a:t>Dr.</a:t>
            </a:r>
            <a:r>
              <a:rPr lang="en-IN" sz="2200" b="0" cap="none" dirty="0">
                <a:solidFill>
                  <a:srgbClr val="C00000"/>
                </a:solidFill>
              </a:rPr>
              <a:t> </a:t>
            </a:r>
            <a:r>
              <a:rPr lang="en-IN" sz="2200" b="0" cap="none" dirty="0" err="1">
                <a:solidFill>
                  <a:srgbClr val="C00000"/>
                </a:solidFill>
              </a:rPr>
              <a:t>Parvesh</a:t>
            </a:r>
            <a:r>
              <a:rPr lang="en-IN" sz="2200" b="0" cap="none" dirty="0">
                <a:solidFill>
                  <a:srgbClr val="C00000"/>
                </a:solidFill>
              </a:rPr>
              <a:t> </a:t>
            </a:r>
            <a:r>
              <a:rPr lang="en-IN" sz="2200" b="0" cap="none" dirty="0" err="1">
                <a:solidFill>
                  <a:srgbClr val="C00000"/>
                </a:solidFill>
              </a:rPr>
              <a:t>Lata</a:t>
            </a:r>
            <a:r>
              <a:rPr lang="en-IN" sz="2200" b="0" cap="none" dirty="0">
                <a:solidFill>
                  <a:srgbClr val="C00000"/>
                </a:solidFill>
              </a:rPr>
              <a:t/>
            </a:r>
            <a:br>
              <a:rPr lang="en-IN" sz="2200" b="0" cap="none" dirty="0">
                <a:solidFill>
                  <a:srgbClr val="C00000"/>
                </a:solidFill>
              </a:rPr>
            </a:br>
            <a:r>
              <a:rPr lang="en-IN" sz="2200" b="0" cap="none" dirty="0">
                <a:solidFill>
                  <a:srgbClr val="C00000"/>
                </a:solidFill>
              </a:rPr>
              <a:t>Associate Professor </a:t>
            </a:r>
            <a:r>
              <a:rPr lang="en-IN" sz="2200" b="0" cap="none" dirty="0" smtClean="0">
                <a:solidFill>
                  <a:srgbClr val="C00000"/>
                </a:solidFill>
              </a:rPr>
              <a:t>and </a:t>
            </a:r>
            <a:r>
              <a:rPr lang="en-IN" sz="2200" b="0" cap="none" dirty="0">
                <a:solidFill>
                  <a:srgbClr val="C00000"/>
                </a:solidFill>
              </a:rPr>
              <a:t>Head</a:t>
            </a:r>
            <a:br>
              <a:rPr lang="en-IN" sz="2200" b="0" cap="none" dirty="0">
                <a:solidFill>
                  <a:srgbClr val="C00000"/>
                </a:solidFill>
              </a:rPr>
            </a:br>
            <a:r>
              <a:rPr lang="en-IN" sz="2200" b="0" cap="none" dirty="0">
                <a:solidFill>
                  <a:srgbClr val="C00000"/>
                </a:solidFill>
              </a:rPr>
              <a:t>Department of </a:t>
            </a:r>
            <a:r>
              <a:rPr lang="en-IN" sz="2200" b="0" cap="none" dirty="0" smtClean="0">
                <a:solidFill>
                  <a:srgbClr val="C00000"/>
                </a:solidFill>
              </a:rPr>
              <a:t>Education</a:t>
            </a:r>
            <a:br>
              <a:rPr lang="en-IN" sz="2200" b="0" cap="none" dirty="0" smtClean="0">
                <a:solidFill>
                  <a:srgbClr val="C00000"/>
                </a:solidFill>
              </a:rPr>
            </a:br>
            <a:r>
              <a:rPr lang="en-IN" sz="2200" b="0" cap="none" dirty="0" smtClean="0">
                <a:solidFill>
                  <a:srgbClr val="C00000"/>
                </a:solidFill>
              </a:rPr>
              <a:t>School of Liberal Arts </a:t>
            </a:r>
            <a:br>
              <a:rPr lang="en-IN" sz="2200" b="0" cap="none" dirty="0" smtClean="0">
                <a:solidFill>
                  <a:srgbClr val="C00000"/>
                </a:solidFill>
              </a:rPr>
            </a:br>
            <a:r>
              <a:rPr lang="en-IN" sz="2200" b="0" cap="none" dirty="0" err="1" smtClean="0">
                <a:solidFill>
                  <a:srgbClr val="C00000"/>
                </a:solidFill>
              </a:rPr>
              <a:t>Gd</a:t>
            </a:r>
            <a:r>
              <a:rPr lang="en-IN" sz="2200" b="0" cap="none" dirty="0" smtClean="0">
                <a:solidFill>
                  <a:srgbClr val="C00000"/>
                </a:solidFill>
              </a:rPr>
              <a:t> </a:t>
            </a:r>
            <a:r>
              <a:rPr lang="en-IN" sz="2200" b="0" cap="none" dirty="0" err="1">
                <a:solidFill>
                  <a:srgbClr val="C00000"/>
                </a:solidFill>
              </a:rPr>
              <a:t>Goenka</a:t>
            </a:r>
            <a:r>
              <a:rPr lang="en-IN" sz="2200" b="0" cap="none" dirty="0">
                <a:solidFill>
                  <a:srgbClr val="C00000"/>
                </a:solidFill>
              </a:rPr>
              <a:t> </a:t>
            </a:r>
            <a:r>
              <a:rPr lang="en-IN" sz="2200" b="0" cap="none" dirty="0" err="1" smtClean="0">
                <a:solidFill>
                  <a:srgbClr val="C00000"/>
                </a:solidFill>
              </a:rPr>
              <a:t>University,Gurugram</a:t>
            </a:r>
            <a:endParaRPr lang="en-IN" sz="2700" b="0" cap="none" dirty="0">
              <a:solidFill>
                <a:srgbClr val="C00000"/>
              </a:solidFill>
            </a:endParaRPr>
          </a:p>
        </p:txBody>
      </p:sp>
      <p:pic>
        <p:nvPicPr>
          <p:cNvPr id="3" name="Picture 2" descr="IMG-20200915-WA0031"/>
          <p:cNvPicPr>
            <a:picLocks noChangeAspect="1"/>
          </p:cNvPicPr>
          <p:nvPr/>
        </p:nvPicPr>
        <p:blipFill>
          <a:blip r:embed="rId2"/>
          <a:stretch>
            <a:fillRect/>
          </a:stretch>
        </p:blipFill>
        <p:spPr>
          <a:xfrm>
            <a:off x="1" y="34247"/>
            <a:ext cx="1905000" cy="1363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153400" cy="6227136"/>
          </a:xfrm>
        </p:spPr>
        <p:txBody>
          <a:bodyPr>
            <a:normAutofit fontScale="92500" lnSpcReduction="10000"/>
          </a:bodyPr>
          <a:lstStyle/>
          <a:p>
            <a:pPr marL="0" indent="0">
              <a:buNone/>
            </a:pPr>
            <a:r>
              <a:rPr lang="en-IN" b="1" dirty="0">
                <a:solidFill>
                  <a:schemeClr val="accent1">
                    <a:lumMod val="75000"/>
                  </a:schemeClr>
                </a:solidFill>
              </a:rPr>
              <a:t>The Power of </a:t>
            </a:r>
            <a:r>
              <a:rPr lang="en-IN" b="1" dirty="0" smtClean="0">
                <a:solidFill>
                  <a:schemeClr val="accent1">
                    <a:lumMod val="75000"/>
                  </a:schemeClr>
                </a:solidFill>
              </a:rPr>
              <a:t>Images (</a:t>
            </a:r>
            <a:r>
              <a:rPr lang="hi-IN" dirty="0" smtClean="0">
                <a:solidFill>
                  <a:schemeClr val="accent1">
                    <a:lumMod val="75000"/>
                  </a:schemeClr>
                </a:solidFill>
              </a:rPr>
              <a:t>छवियों </a:t>
            </a:r>
            <a:r>
              <a:rPr lang="hi-IN" dirty="0">
                <a:solidFill>
                  <a:schemeClr val="accent1">
                    <a:lumMod val="75000"/>
                  </a:schemeClr>
                </a:solidFill>
              </a:rPr>
              <a:t>की </a:t>
            </a:r>
            <a:r>
              <a:rPr lang="hi-IN" dirty="0" smtClean="0">
                <a:solidFill>
                  <a:schemeClr val="accent1">
                    <a:lumMod val="75000"/>
                  </a:schemeClr>
                </a:solidFill>
              </a:rPr>
              <a:t>शक्ति</a:t>
            </a:r>
            <a:r>
              <a:rPr lang="en-US" dirty="0" smtClean="0">
                <a:solidFill>
                  <a:schemeClr val="accent1">
                    <a:lumMod val="75000"/>
                  </a:schemeClr>
                </a:solidFill>
              </a:rPr>
              <a:t>)</a:t>
            </a:r>
            <a:endParaRPr lang="en-IN" dirty="0">
              <a:solidFill>
                <a:schemeClr val="accent1">
                  <a:lumMod val="75000"/>
                </a:schemeClr>
              </a:solidFill>
            </a:endParaRPr>
          </a:p>
          <a:p>
            <a:r>
              <a:rPr lang="en-IN" sz="2200" dirty="0"/>
              <a:t>There is a well-known quote, "A picture is worth a thousand words". </a:t>
            </a:r>
          </a:p>
          <a:p>
            <a:r>
              <a:rPr lang="en-IN" sz="2200" dirty="0"/>
              <a:t>We associate and remember images because they make use of a massive range of your cortical skills, especially imagination. </a:t>
            </a:r>
          </a:p>
          <a:p>
            <a:r>
              <a:rPr lang="en-IN" sz="2200" dirty="0"/>
              <a:t>Images can be more evocative than words, more precise and potent in triggering a wide range of associations, thereby enhancing creative thinking and memory</a:t>
            </a:r>
            <a:r>
              <a:rPr lang="en-IN" sz="2200" dirty="0" smtClean="0"/>
              <a:t>.</a:t>
            </a:r>
          </a:p>
          <a:p>
            <a:r>
              <a:rPr lang="hi-IN" dirty="0"/>
              <a:t>एक प्रसिद्ध उद्धरण है, "एक तस्वीर हज़ार शब्दों के बराबर होती है"। </a:t>
            </a:r>
            <a:endParaRPr lang="en-US" dirty="0" smtClean="0"/>
          </a:p>
          <a:p>
            <a:r>
              <a:rPr lang="hi-IN" dirty="0" smtClean="0"/>
              <a:t>हम </a:t>
            </a:r>
            <a:r>
              <a:rPr lang="hi-IN" dirty="0"/>
              <a:t>छवियों को जोड़ते हैं और याद रखते हैं क्योंकि वे आपके कॉर्टिकल कौशल, विशेष रूप से कल्पना की एक विशाल श्रृंखला का उपयोग करते हैं। </a:t>
            </a:r>
            <a:endParaRPr lang="en-US" dirty="0" smtClean="0"/>
          </a:p>
          <a:p>
            <a:r>
              <a:rPr lang="hi-IN" dirty="0" smtClean="0"/>
              <a:t>छवियां </a:t>
            </a:r>
            <a:r>
              <a:rPr lang="hi-IN" dirty="0"/>
              <a:t>शब्दों की तुलना में अधिक विचारोत्तेजक हो सकती हैं, विभिन्न प्रकार के जुड़ावों को ट्रिगर करने में अधिक सटीक और शक्तिशाली हो सकती हैं, जिससे रचनात्मक सोच और स्मृति में वृद्धि होती है।</a:t>
            </a:r>
            <a:endParaRPr lang="en-IN" dirty="0"/>
          </a:p>
        </p:txBody>
      </p:sp>
    </p:spTree>
    <p:extLst>
      <p:ext uri="{BB962C8B-B14F-4D97-AF65-F5344CB8AC3E}">
        <p14:creationId xmlns:p14="http://schemas.microsoft.com/office/powerpoint/2010/main" val="999940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7543800" cy="6303336"/>
          </a:xfrm>
        </p:spPr>
        <p:txBody>
          <a:bodyPr>
            <a:normAutofit fontScale="92500" lnSpcReduction="20000"/>
          </a:bodyPr>
          <a:lstStyle/>
          <a:p>
            <a:pPr>
              <a:buNone/>
            </a:pPr>
            <a:r>
              <a:rPr lang="en-IN" b="1" dirty="0">
                <a:solidFill>
                  <a:schemeClr val="accent1">
                    <a:lumMod val="75000"/>
                  </a:schemeClr>
                </a:solidFill>
              </a:rPr>
              <a:t>Tony </a:t>
            </a:r>
            <a:r>
              <a:rPr lang="en-IN" b="1" dirty="0" err="1">
                <a:solidFill>
                  <a:schemeClr val="accent1">
                    <a:lumMod val="75000"/>
                  </a:schemeClr>
                </a:solidFill>
              </a:rPr>
              <a:t>Buzan</a:t>
            </a:r>
            <a:r>
              <a:rPr lang="en-IN" b="1" dirty="0">
                <a:solidFill>
                  <a:schemeClr val="accent1">
                    <a:lumMod val="75000"/>
                  </a:schemeClr>
                </a:solidFill>
              </a:rPr>
              <a:t> and Mind </a:t>
            </a:r>
            <a:r>
              <a:rPr lang="en-IN" b="1" dirty="0" smtClean="0">
                <a:solidFill>
                  <a:schemeClr val="accent1">
                    <a:lumMod val="75000"/>
                  </a:schemeClr>
                </a:solidFill>
              </a:rPr>
              <a:t>Mapping(</a:t>
            </a:r>
            <a:r>
              <a:rPr lang="hi-IN" dirty="0">
                <a:solidFill>
                  <a:schemeClr val="accent1">
                    <a:lumMod val="75000"/>
                  </a:schemeClr>
                </a:solidFill>
              </a:rPr>
              <a:t>टोनी बुज़ान और माइंड मैपिंग </a:t>
            </a:r>
            <a:r>
              <a:rPr lang="en-US" dirty="0" smtClean="0">
                <a:solidFill>
                  <a:schemeClr val="accent1">
                    <a:lumMod val="75000"/>
                  </a:schemeClr>
                </a:solidFill>
              </a:rPr>
              <a:t>)</a:t>
            </a:r>
            <a:endParaRPr lang="en-IN" dirty="0">
              <a:solidFill>
                <a:schemeClr val="accent1">
                  <a:lumMod val="75000"/>
                </a:schemeClr>
              </a:solidFill>
            </a:endParaRPr>
          </a:p>
          <a:p>
            <a:r>
              <a:rPr lang="en-IN" sz="2400" dirty="0"/>
              <a:t>Although people have been creating maps using an image-</a:t>
            </a:r>
            <a:r>
              <a:rPr lang="en-IN" sz="2400" dirty="0" err="1"/>
              <a:t>centered</a:t>
            </a:r>
            <a:r>
              <a:rPr lang="en-IN" sz="2400" dirty="0"/>
              <a:t> radial graphic organization technique for centuries, British psychology author Tony </a:t>
            </a:r>
            <a:r>
              <a:rPr lang="en-IN" sz="2400" dirty="0" err="1"/>
              <a:t>Buzan</a:t>
            </a:r>
            <a:r>
              <a:rPr lang="en-IN" sz="2400" dirty="0"/>
              <a:t> has made a claim to the origin of the Mind Map. </a:t>
            </a:r>
          </a:p>
          <a:p>
            <a:r>
              <a:rPr lang="en-IN" sz="2400" dirty="0"/>
              <a:t>He argues that 'traditional' outlines require that the reader scans the information from left to right and top to bottom, whilst the brain's natural preference is to scan the entire page in a non-linear fashion. </a:t>
            </a:r>
            <a:endParaRPr lang="en-IN" sz="2400" dirty="0" smtClean="0"/>
          </a:p>
          <a:p>
            <a:pPr marL="0" indent="0">
              <a:buNone/>
            </a:pPr>
            <a:endParaRPr lang="en-IN" sz="2400" dirty="0"/>
          </a:p>
          <a:p>
            <a:r>
              <a:rPr lang="hi-IN" dirty="0" smtClean="0"/>
              <a:t>यद्यपि </a:t>
            </a:r>
            <a:r>
              <a:rPr lang="hi-IN" dirty="0"/>
              <a:t>लोग सदियों से छवि-केंद्रित रेडियल ग्राफिक संगठन तकनीक का उपयोग करके मानचित्र बना रहे हैं, ब्रिटिश मनोविज्ञान लेखक टोनी बुज़ान ने माइंड मैप की उत्पत्ति का दावा किया है। </a:t>
            </a:r>
            <a:endParaRPr lang="en-US" dirty="0" smtClean="0"/>
          </a:p>
          <a:p>
            <a:r>
              <a:rPr lang="hi-IN" dirty="0" smtClean="0"/>
              <a:t>उनका </a:t>
            </a:r>
            <a:r>
              <a:rPr lang="hi-IN" dirty="0"/>
              <a:t>तर्क है कि 'पारंपरिक' रूपरेखा के लिए आवश्यक है कि पाठक जानकारी को बाएं से दाएं और ऊपर से नीचे तक स्कैन करे, जबकि मस्तिष्क की प्राकृतिक प्राथमिकता पूरे पृष्ठ को गैर-रेखीय फैशन में स्कैन करना है।</a:t>
            </a:r>
            <a:endParaRPr lang="en-IN" dirty="0"/>
          </a:p>
        </p:txBody>
      </p:sp>
    </p:spTree>
    <p:extLst>
      <p:ext uri="{BB962C8B-B14F-4D97-AF65-F5344CB8AC3E}">
        <p14:creationId xmlns:p14="http://schemas.microsoft.com/office/powerpoint/2010/main" val="120602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382000" cy="6553200"/>
          </a:xfrm>
        </p:spPr>
        <p:txBody>
          <a:bodyPr>
            <a:normAutofit/>
          </a:bodyPr>
          <a:lstStyle/>
          <a:p>
            <a:pPr>
              <a:buNone/>
            </a:pPr>
            <a:r>
              <a:rPr lang="en-IN" b="1" dirty="0">
                <a:solidFill>
                  <a:schemeClr val="accent1">
                    <a:lumMod val="75000"/>
                  </a:schemeClr>
                </a:solidFill>
              </a:rPr>
              <a:t>Types of Mind </a:t>
            </a:r>
            <a:r>
              <a:rPr lang="en-IN" b="1" dirty="0" smtClean="0">
                <a:solidFill>
                  <a:schemeClr val="accent1">
                    <a:lumMod val="75000"/>
                  </a:schemeClr>
                </a:solidFill>
              </a:rPr>
              <a:t>Maps(</a:t>
            </a:r>
            <a:r>
              <a:rPr lang="hi-IN" dirty="0" smtClean="0">
                <a:solidFill>
                  <a:schemeClr val="accent1">
                    <a:lumMod val="75000"/>
                  </a:schemeClr>
                </a:solidFill>
              </a:rPr>
              <a:t> </a:t>
            </a:r>
            <a:r>
              <a:rPr lang="hi-IN" dirty="0">
                <a:solidFill>
                  <a:schemeClr val="accent1">
                    <a:lumMod val="75000"/>
                  </a:schemeClr>
                </a:solidFill>
              </a:rPr>
              <a:t>माइंड मैप के प्रकार </a:t>
            </a:r>
            <a:r>
              <a:rPr lang="en-US" dirty="0" smtClean="0">
                <a:solidFill>
                  <a:schemeClr val="accent1">
                    <a:lumMod val="75000"/>
                  </a:schemeClr>
                </a:solidFill>
              </a:rPr>
              <a:t>)</a:t>
            </a:r>
            <a:endParaRPr lang="en-IN" b="1" dirty="0">
              <a:solidFill>
                <a:schemeClr val="accent1">
                  <a:lumMod val="75000"/>
                </a:schemeClr>
              </a:solidFill>
            </a:endParaRPr>
          </a:p>
          <a:p>
            <a:pPr marL="0" indent="0">
              <a:buNone/>
            </a:pPr>
            <a:r>
              <a:rPr lang="en-IN" dirty="0" smtClean="0"/>
              <a:t> </a:t>
            </a:r>
            <a:r>
              <a:rPr lang="en-IN" sz="2400" dirty="0"/>
              <a:t>According to different purposes, mind maps can be classified into 3 types:</a:t>
            </a:r>
          </a:p>
          <a:p>
            <a:pPr lvl="0"/>
            <a:r>
              <a:rPr lang="en-IN" sz="2400" dirty="0"/>
              <a:t>Library mind maps for information organizing</a:t>
            </a:r>
          </a:p>
          <a:p>
            <a:pPr lvl="0"/>
            <a:r>
              <a:rPr lang="en-IN" sz="2400" dirty="0"/>
              <a:t>Presentation mind maps for presenting ideas and projects</a:t>
            </a:r>
          </a:p>
          <a:p>
            <a:pPr lvl="0"/>
            <a:r>
              <a:rPr lang="en-IN" sz="2400" dirty="0"/>
              <a:t>Tunnel timeline mind maps for organizing or making a project plan</a:t>
            </a:r>
          </a:p>
          <a:p>
            <a:pPr marL="0" indent="0">
              <a:buNone/>
            </a:pPr>
            <a:r>
              <a:rPr lang="hi-IN" dirty="0" smtClean="0"/>
              <a:t>विभिन्न </a:t>
            </a:r>
            <a:r>
              <a:rPr lang="hi-IN" dirty="0"/>
              <a:t>प्रयोजनों के अनुसार, मानसिक मानचित्रों को 3 प्रकारों में वर्गीकृत किया जा सकता है: </a:t>
            </a:r>
            <a:endParaRPr lang="en-US" dirty="0" smtClean="0"/>
          </a:p>
          <a:p>
            <a:r>
              <a:rPr lang="hi-IN" dirty="0" smtClean="0"/>
              <a:t>सूचना </a:t>
            </a:r>
            <a:r>
              <a:rPr lang="hi-IN" dirty="0"/>
              <a:t>के आयोजन के लिए लाइब्रेरी माइंड </a:t>
            </a:r>
            <a:r>
              <a:rPr lang="hi-IN" dirty="0" smtClean="0"/>
              <a:t>मैप</a:t>
            </a:r>
            <a:endParaRPr lang="en-US" dirty="0" smtClean="0"/>
          </a:p>
          <a:p>
            <a:r>
              <a:rPr lang="hi-IN" dirty="0" smtClean="0"/>
              <a:t>विचारों </a:t>
            </a:r>
            <a:r>
              <a:rPr lang="hi-IN" dirty="0"/>
              <a:t>और परियोजनाओं को प्रस्तुत करने के लिए प्रेजेंटेशन माइंड मैप </a:t>
            </a:r>
            <a:endParaRPr lang="en-US" dirty="0" smtClean="0"/>
          </a:p>
          <a:p>
            <a:r>
              <a:rPr lang="hi-IN" dirty="0" smtClean="0"/>
              <a:t>किसी </a:t>
            </a:r>
            <a:r>
              <a:rPr lang="hi-IN" dirty="0"/>
              <a:t>प्रोजेक्ट योजना को व्यवस्थित करने या बनाने के लिए टनल टाइमलाइन माइंड मैप</a:t>
            </a:r>
            <a:endParaRPr lang="en-IN" dirty="0"/>
          </a:p>
        </p:txBody>
      </p:sp>
    </p:spTree>
    <p:extLst>
      <p:ext uri="{BB962C8B-B14F-4D97-AF65-F5344CB8AC3E}">
        <p14:creationId xmlns:p14="http://schemas.microsoft.com/office/powerpoint/2010/main" val="258570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543800" cy="6227136"/>
          </a:xfrm>
        </p:spPr>
        <p:txBody>
          <a:bodyPr>
            <a:normAutofit lnSpcReduction="10000"/>
          </a:bodyPr>
          <a:lstStyle/>
          <a:p>
            <a:pPr>
              <a:buNone/>
            </a:pPr>
            <a:r>
              <a:rPr lang="en-IN" b="1" dirty="0">
                <a:solidFill>
                  <a:schemeClr val="accent1">
                    <a:lumMod val="75000"/>
                  </a:schemeClr>
                </a:solidFill>
              </a:rPr>
              <a:t>Mind Map Type 1: Library Mind </a:t>
            </a:r>
            <a:r>
              <a:rPr lang="en-IN" b="1" dirty="0" smtClean="0">
                <a:solidFill>
                  <a:schemeClr val="accent1">
                    <a:lumMod val="75000"/>
                  </a:schemeClr>
                </a:solidFill>
              </a:rPr>
              <a:t>Maps</a:t>
            </a:r>
          </a:p>
          <a:p>
            <a:pPr>
              <a:buNone/>
            </a:pPr>
            <a:r>
              <a:rPr lang="en-IN" b="1" dirty="0" smtClean="0">
                <a:solidFill>
                  <a:schemeClr val="accent1">
                    <a:lumMod val="75000"/>
                  </a:schemeClr>
                </a:solidFill>
              </a:rPr>
              <a:t>(</a:t>
            </a:r>
            <a:r>
              <a:rPr lang="hi-IN" dirty="0">
                <a:solidFill>
                  <a:schemeClr val="accent1">
                    <a:lumMod val="75000"/>
                  </a:schemeClr>
                </a:solidFill>
              </a:rPr>
              <a:t>माइंड मैप टाइप 1: लाइब्रेरी माइंड </a:t>
            </a:r>
            <a:r>
              <a:rPr lang="hi-IN" dirty="0" smtClean="0">
                <a:solidFill>
                  <a:schemeClr val="accent1">
                    <a:lumMod val="75000"/>
                  </a:schemeClr>
                </a:solidFill>
              </a:rPr>
              <a:t>मैप्स</a:t>
            </a:r>
            <a:r>
              <a:rPr lang="en-US" dirty="0" smtClean="0">
                <a:solidFill>
                  <a:schemeClr val="accent1">
                    <a:lumMod val="75000"/>
                  </a:schemeClr>
                </a:solidFill>
              </a:rPr>
              <a:t>)</a:t>
            </a:r>
            <a:endParaRPr lang="en-IN" b="1" dirty="0">
              <a:solidFill>
                <a:schemeClr val="accent1">
                  <a:lumMod val="75000"/>
                </a:schemeClr>
              </a:solidFill>
            </a:endParaRPr>
          </a:p>
          <a:p>
            <a:pPr>
              <a:buNone/>
            </a:pPr>
            <a:endParaRPr lang="en-IN" b="1" dirty="0"/>
          </a:p>
          <a:p>
            <a:r>
              <a:rPr lang="en-IN" dirty="0"/>
              <a:t>Library mind maps can also be called reference maps. </a:t>
            </a:r>
          </a:p>
          <a:p>
            <a:r>
              <a:rPr lang="en-IN" dirty="0"/>
              <a:t>This type of mind maps are mainly used to organize information, so that you can have a clear and visual understanding of the subject without missing anything out. </a:t>
            </a:r>
          </a:p>
          <a:p>
            <a:r>
              <a:rPr lang="hi-IN" dirty="0"/>
              <a:t>लाइब्रेरी माइंड मैप को संदर्भ मानचित्र भी कहा जा सकता है। </a:t>
            </a:r>
            <a:endParaRPr lang="en-US" dirty="0" smtClean="0"/>
          </a:p>
          <a:p>
            <a:r>
              <a:rPr lang="hi-IN" dirty="0" smtClean="0"/>
              <a:t>इस </a:t>
            </a:r>
            <a:r>
              <a:rPr lang="hi-IN" dirty="0"/>
              <a:t>प्रकार के माइंड मैप का उपयोग मुख्य रूप से जानकारी को व्यवस्थित करने के लिए किया जाता है, ताकि आप कुछ भी छूटे बिना विषय की स्पष्ट और दृश्य समझ प्राप्त कर सकें।</a:t>
            </a:r>
            <a:endParaRPr lang="en-IN" dirty="0"/>
          </a:p>
        </p:txBody>
      </p:sp>
    </p:spTree>
    <p:extLst>
      <p:ext uri="{BB962C8B-B14F-4D97-AF65-F5344CB8AC3E}">
        <p14:creationId xmlns:p14="http://schemas.microsoft.com/office/powerpoint/2010/main" val="403442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Education 2\Desktop\constructivism2.jpg"/>
          <p:cNvPicPr>
            <a:picLocks noGrp="1"/>
          </p:cNvPicPr>
          <p:nvPr>
            <p:ph idx="1"/>
          </p:nvPr>
        </p:nvPicPr>
        <p:blipFill>
          <a:blip r:embed="rId2" cstate="print"/>
          <a:srcRect/>
          <a:stretch>
            <a:fillRect/>
          </a:stretch>
        </p:blipFill>
        <p:spPr bwMode="auto">
          <a:xfrm>
            <a:off x="253991" y="152400"/>
            <a:ext cx="7670809" cy="6705600"/>
          </a:xfrm>
          <a:prstGeom prst="rect">
            <a:avLst/>
          </a:prstGeom>
          <a:noFill/>
          <a:ln w="9525">
            <a:noFill/>
            <a:miter lim="800000"/>
            <a:headEnd/>
            <a:tailEnd/>
          </a:ln>
        </p:spPr>
      </p:pic>
    </p:spTree>
    <p:extLst>
      <p:ext uri="{BB962C8B-B14F-4D97-AF65-F5344CB8AC3E}">
        <p14:creationId xmlns:p14="http://schemas.microsoft.com/office/powerpoint/2010/main" val="397334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001000" cy="6227136"/>
          </a:xfrm>
        </p:spPr>
        <p:txBody>
          <a:bodyPr>
            <a:normAutofit lnSpcReduction="10000"/>
          </a:bodyPr>
          <a:lstStyle/>
          <a:p>
            <a:pPr>
              <a:buNone/>
            </a:pPr>
            <a:r>
              <a:rPr lang="en-IN" b="1" dirty="0"/>
              <a:t>Mind Map Type 2: Presentation Mind </a:t>
            </a:r>
            <a:r>
              <a:rPr lang="en-IN" b="1" dirty="0" smtClean="0"/>
              <a:t>Maps       (</a:t>
            </a:r>
            <a:r>
              <a:rPr lang="hi-IN" dirty="0"/>
              <a:t>माइंड मैप टाइप 2: प्रेजेंटेशन माइंड </a:t>
            </a:r>
            <a:r>
              <a:rPr lang="hi-IN" dirty="0" smtClean="0"/>
              <a:t>मैप्स</a:t>
            </a:r>
            <a:r>
              <a:rPr lang="en-US" dirty="0" smtClean="0"/>
              <a:t>)</a:t>
            </a:r>
            <a:endParaRPr lang="en-IN" b="1" dirty="0"/>
          </a:p>
          <a:p>
            <a:r>
              <a:rPr lang="en-IN" sz="2400" dirty="0"/>
              <a:t>This type of mind map is used to present the process of an idea to the audience. </a:t>
            </a:r>
          </a:p>
          <a:p>
            <a:r>
              <a:rPr lang="en-IN" sz="2400" dirty="0"/>
              <a:t>Presentation mind maps illustrate the way that the project goes in order to track the steps.</a:t>
            </a:r>
          </a:p>
          <a:p>
            <a:r>
              <a:rPr lang="en-IN" sz="2400" dirty="0"/>
              <a:t>Therefore the focus of a presentation mind map is the audience instead of the topic. </a:t>
            </a:r>
          </a:p>
          <a:p>
            <a:r>
              <a:rPr lang="hi-IN" dirty="0"/>
              <a:t>इस प्रकार के माइंड मैप का उपयोग किसी विचार की प्रक्रिया को दर्शकों के सामने प्रस्तुत करने के लिए किया जाता है। </a:t>
            </a:r>
            <a:endParaRPr lang="en-US" dirty="0" smtClean="0"/>
          </a:p>
          <a:p>
            <a:r>
              <a:rPr lang="hi-IN" dirty="0" smtClean="0"/>
              <a:t>प्रेजेंटेशन </a:t>
            </a:r>
            <a:r>
              <a:rPr lang="hi-IN" dirty="0"/>
              <a:t>माइंड मैप्स यह दर्शाते हैं कि प्रोजेक्ट चरणों को ट्रैक करने के लिए किस तरह आगे बढ़ता है</a:t>
            </a:r>
            <a:r>
              <a:rPr lang="hi-IN" dirty="0" smtClean="0"/>
              <a:t>।</a:t>
            </a:r>
            <a:endParaRPr lang="en-US" dirty="0" smtClean="0"/>
          </a:p>
          <a:p>
            <a:r>
              <a:rPr lang="hi-IN" dirty="0" smtClean="0"/>
              <a:t>इसलिए </a:t>
            </a:r>
            <a:r>
              <a:rPr lang="hi-IN" dirty="0"/>
              <a:t>प्रेजेंटेशन माइंड मैप का फोकस विषय के बजाय दर्शकों पर होता है।</a:t>
            </a:r>
            <a:endParaRPr lang="en-IN" dirty="0"/>
          </a:p>
        </p:txBody>
      </p:sp>
    </p:spTree>
    <p:extLst>
      <p:ext uri="{BB962C8B-B14F-4D97-AF65-F5344CB8AC3E}">
        <p14:creationId xmlns:p14="http://schemas.microsoft.com/office/powerpoint/2010/main" val="181610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mind map on behaviourism"/>
          <p:cNvPicPr>
            <a:picLocks noGrp="1"/>
          </p:cNvPicPr>
          <p:nvPr>
            <p:ph idx="1"/>
          </p:nvPr>
        </p:nvPicPr>
        <p:blipFill>
          <a:blip r:embed="rId2" cstate="print"/>
          <a:srcRect/>
          <a:stretch>
            <a:fillRect/>
          </a:stretch>
        </p:blipFill>
        <p:spPr bwMode="auto">
          <a:xfrm>
            <a:off x="0" y="152400"/>
            <a:ext cx="8305800" cy="6705600"/>
          </a:xfrm>
          <a:prstGeom prst="rect">
            <a:avLst/>
          </a:prstGeom>
          <a:noFill/>
          <a:ln w="9525">
            <a:noFill/>
            <a:miter lim="800000"/>
            <a:headEnd/>
            <a:tailEnd/>
          </a:ln>
        </p:spPr>
      </p:pic>
    </p:spTree>
    <p:extLst>
      <p:ext uri="{BB962C8B-B14F-4D97-AF65-F5344CB8AC3E}">
        <p14:creationId xmlns:p14="http://schemas.microsoft.com/office/powerpoint/2010/main" val="28549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7696200" cy="6705600"/>
          </a:xfrm>
        </p:spPr>
        <p:txBody>
          <a:bodyPr>
            <a:normAutofit/>
          </a:bodyPr>
          <a:lstStyle/>
          <a:p>
            <a:pPr>
              <a:buNone/>
            </a:pPr>
            <a:r>
              <a:rPr lang="en-IN" b="1" dirty="0"/>
              <a:t>Mind Map Type 3: Tunnel Timeline Mind </a:t>
            </a:r>
            <a:r>
              <a:rPr lang="en-IN" b="1" dirty="0" smtClean="0"/>
              <a:t>Maps</a:t>
            </a:r>
          </a:p>
          <a:p>
            <a:pPr>
              <a:buNone/>
            </a:pPr>
            <a:r>
              <a:rPr lang="en-IN" b="1" dirty="0" smtClean="0"/>
              <a:t>(</a:t>
            </a:r>
            <a:r>
              <a:rPr lang="hi-IN" dirty="0"/>
              <a:t>माइंड मैप टाइप 3: टनल टाइमलाइन माइंड </a:t>
            </a:r>
            <a:r>
              <a:rPr lang="hi-IN" dirty="0" smtClean="0"/>
              <a:t>मैप्स</a:t>
            </a:r>
            <a:r>
              <a:rPr lang="en-US" dirty="0" smtClean="0"/>
              <a:t>)</a:t>
            </a:r>
            <a:endParaRPr lang="en-IN" b="1" dirty="0"/>
          </a:p>
          <a:p>
            <a:pPr>
              <a:buNone/>
            </a:pPr>
            <a:endParaRPr lang="en-IN" dirty="0"/>
          </a:p>
          <a:p>
            <a:r>
              <a:rPr lang="en-IN" dirty="0"/>
              <a:t>This type of mind maps are also simplified as planning mind maps, they are mainly used for project strategy, program plan, or problem solving. </a:t>
            </a:r>
          </a:p>
          <a:p>
            <a:r>
              <a:rPr lang="en-IN" dirty="0"/>
              <a:t>Tunnel timeline mind maps are designed to achieve a goal. </a:t>
            </a:r>
          </a:p>
          <a:p>
            <a:r>
              <a:rPr lang="hi-IN" dirty="0" smtClean="0"/>
              <a:t>इस </a:t>
            </a:r>
            <a:r>
              <a:rPr lang="hi-IN" dirty="0"/>
              <a:t>प्रकार के माइंड मैप को प्लानिंग माइंड मैप की तरह भी सरल बनाया जाता है, इनका उपयोग मुख्य रूप से परियोजना रणनीति, कार्यक्रम योजना या समस्या समाधान के लिए किया जाता है। </a:t>
            </a:r>
            <a:endParaRPr lang="en-US" dirty="0" smtClean="0"/>
          </a:p>
          <a:p>
            <a:r>
              <a:rPr lang="en-US" dirty="0"/>
              <a:t> </a:t>
            </a:r>
            <a:r>
              <a:rPr lang="hi-IN" dirty="0" smtClean="0"/>
              <a:t>टनल </a:t>
            </a:r>
            <a:r>
              <a:rPr lang="hi-IN" dirty="0"/>
              <a:t>टाइमलाइन माइंड मैप किसी लक्ष्य को प्राप्त करने के लिए डिज़ाइन किए गए हैं।</a:t>
            </a:r>
            <a:endParaRPr lang="en-IN" dirty="0"/>
          </a:p>
        </p:txBody>
      </p:sp>
    </p:spTree>
    <p:extLst>
      <p:ext uri="{BB962C8B-B14F-4D97-AF65-F5344CB8AC3E}">
        <p14:creationId xmlns:p14="http://schemas.microsoft.com/office/powerpoint/2010/main" val="133905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blem Solving Mind Map"/>
          <p:cNvPicPr>
            <a:picLocks noGrp="1"/>
          </p:cNvPicPr>
          <p:nvPr>
            <p:ph idx="1"/>
          </p:nvPr>
        </p:nvPicPr>
        <p:blipFill>
          <a:blip r:embed="rId2" cstate="print"/>
          <a:srcRect/>
          <a:stretch>
            <a:fillRect/>
          </a:stretch>
        </p:blipFill>
        <p:spPr bwMode="auto">
          <a:xfrm>
            <a:off x="152400" y="304800"/>
            <a:ext cx="7924800" cy="6400800"/>
          </a:xfrm>
          <a:prstGeom prst="rect">
            <a:avLst/>
          </a:prstGeom>
          <a:noFill/>
          <a:ln w="9525">
            <a:noFill/>
            <a:miter lim="800000"/>
            <a:headEnd/>
            <a:tailEnd/>
          </a:ln>
        </p:spPr>
      </p:pic>
    </p:spTree>
    <p:extLst>
      <p:ext uri="{BB962C8B-B14F-4D97-AF65-F5344CB8AC3E}">
        <p14:creationId xmlns:p14="http://schemas.microsoft.com/office/powerpoint/2010/main" val="180926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914400"/>
          </a:xfrm>
          <a:solidFill>
            <a:schemeClr val="accent3">
              <a:lumMod val="40000"/>
              <a:lumOff val="60000"/>
            </a:schemeClr>
          </a:solidFill>
        </p:spPr>
        <p:txBody>
          <a:bodyPr>
            <a:normAutofit/>
          </a:bodyPr>
          <a:lstStyle/>
          <a:p>
            <a:pPr algn="ctr"/>
            <a:r>
              <a:rPr lang="en-IN" sz="3200" dirty="0">
                <a:solidFill>
                  <a:srgbClr val="C00000"/>
                </a:solidFill>
              </a:rPr>
              <a:t>How to Make a Mind </a:t>
            </a:r>
            <a:r>
              <a:rPr lang="en-IN" sz="3200" dirty="0" smtClean="0">
                <a:solidFill>
                  <a:srgbClr val="C00000"/>
                </a:solidFill>
              </a:rPr>
              <a:t>Map?</a:t>
            </a:r>
            <a:r>
              <a:rPr lang="en-IN" sz="3200" dirty="0"/>
              <a:t/>
            </a:r>
            <a:br>
              <a:rPr lang="en-IN" sz="3200" dirty="0"/>
            </a:br>
            <a:r>
              <a:rPr lang="hi-IN" sz="2800" dirty="0"/>
              <a:t>माइंड मैप कैसे </a:t>
            </a:r>
            <a:r>
              <a:rPr lang="hi-IN" sz="2800" dirty="0" smtClean="0"/>
              <a:t>बनाएं</a:t>
            </a:r>
            <a:r>
              <a:rPr lang="en-US" sz="2800" dirty="0" smtClean="0"/>
              <a:t> ?</a:t>
            </a:r>
            <a:endParaRPr lang="en-IN" sz="3200" dirty="0"/>
          </a:p>
        </p:txBody>
      </p:sp>
      <p:sp>
        <p:nvSpPr>
          <p:cNvPr id="3" name="Content Placeholder 2"/>
          <p:cNvSpPr>
            <a:spLocks noGrp="1"/>
          </p:cNvSpPr>
          <p:nvPr>
            <p:ph idx="1"/>
          </p:nvPr>
        </p:nvSpPr>
        <p:spPr>
          <a:xfrm>
            <a:off x="152400" y="1066800"/>
            <a:ext cx="8153400" cy="5388936"/>
          </a:xfrm>
        </p:spPr>
        <p:txBody>
          <a:bodyPr>
            <a:normAutofit/>
          </a:bodyPr>
          <a:lstStyle/>
          <a:p>
            <a:pPr lvl="0"/>
            <a:r>
              <a:rPr lang="en-IN" dirty="0"/>
              <a:t>Think of your general main theme and write that down in the centre of the page. i.e. Food</a:t>
            </a:r>
          </a:p>
          <a:p>
            <a:pPr lvl="0"/>
            <a:r>
              <a:rPr lang="en-IN" dirty="0"/>
              <a:t>Figure out sub-themes of your main concept and draw branches to them from the centre, beginning to look like a spider web.</a:t>
            </a:r>
          </a:p>
          <a:p>
            <a:pPr lvl="0"/>
            <a:r>
              <a:rPr lang="en-IN" dirty="0"/>
              <a:t>Make sure to use very short phrases or even single words.</a:t>
            </a:r>
          </a:p>
          <a:p>
            <a:pPr lvl="0"/>
            <a:r>
              <a:rPr lang="en-IN" dirty="0"/>
              <a:t>Add images to invoke thought or get the message across better.</a:t>
            </a:r>
          </a:p>
          <a:p>
            <a:pPr lvl="0"/>
            <a:r>
              <a:rPr lang="en-IN" dirty="0"/>
              <a:t>Try to think of at least two main points for each sub-theme you created and create branches out to those.</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pPr algn="ctr"/>
            <a:r>
              <a:rPr lang="en-IN" dirty="0"/>
              <a:t/>
            </a:r>
            <a:br>
              <a:rPr lang="en-IN" dirty="0"/>
            </a:br>
            <a:endParaRPr lang="en-IN" dirty="0"/>
          </a:p>
        </p:txBody>
      </p:sp>
      <p:sp>
        <p:nvSpPr>
          <p:cNvPr id="3" name="Content Placeholder 2"/>
          <p:cNvSpPr>
            <a:spLocks noGrp="1"/>
          </p:cNvSpPr>
          <p:nvPr>
            <p:ph idx="1"/>
          </p:nvPr>
        </p:nvSpPr>
        <p:spPr>
          <a:xfrm>
            <a:off x="457200" y="1295400"/>
            <a:ext cx="7239000" cy="5160336"/>
          </a:xfrm>
        </p:spPr>
        <p:txBody>
          <a:bodyPr>
            <a:normAutofit fontScale="77500" lnSpcReduction="20000"/>
          </a:bodyPr>
          <a:lstStyle/>
          <a:p>
            <a:pPr algn="just"/>
            <a:r>
              <a:rPr lang="en-IN" dirty="0"/>
              <a:t>Mind mapping is a highly effective way of getting information in and out of your brain</a:t>
            </a:r>
            <a:r>
              <a:rPr lang="en-IN" dirty="0" smtClean="0"/>
              <a:t>.</a:t>
            </a:r>
          </a:p>
          <a:p>
            <a:pPr marL="266700" indent="0" algn="just">
              <a:buNone/>
            </a:pPr>
            <a:r>
              <a:rPr lang="hi-IN" dirty="0"/>
              <a:t>माइंड मैपिंग आपके मस्तिष्क के अंदर और बाहर जानकारी प्राप्त करने का एक अत्यधिक प्रभावी तरीका है।</a:t>
            </a:r>
            <a:r>
              <a:rPr lang="en-IN" dirty="0" smtClean="0"/>
              <a:t> </a:t>
            </a:r>
          </a:p>
          <a:p>
            <a:pPr marL="266700" indent="0" algn="just">
              <a:buNone/>
            </a:pPr>
            <a:endParaRPr lang="en-IN" dirty="0"/>
          </a:p>
          <a:p>
            <a:pPr algn="just"/>
            <a:r>
              <a:rPr lang="en-IN" dirty="0"/>
              <a:t>Mind mapping is a creative and logical means of note-taking and note-making that literally "maps out" your ideas. </a:t>
            </a:r>
            <a:endParaRPr lang="en-IN" dirty="0" smtClean="0"/>
          </a:p>
          <a:p>
            <a:pPr marL="266700" indent="0" algn="just">
              <a:buNone/>
            </a:pPr>
            <a:r>
              <a:rPr lang="hi-IN" dirty="0"/>
              <a:t>माइंड मैपिंग नोट लेने और नोट बनाने का एक रचनात्मक और तार्किक साधन है जो वस्तुतः आपके विचारों को "मानचित्रित" करता है</a:t>
            </a:r>
            <a:r>
              <a:rPr lang="hi-IN" dirty="0" smtClean="0"/>
              <a:t>।</a:t>
            </a:r>
            <a:endParaRPr lang="en-US" dirty="0" smtClean="0"/>
          </a:p>
          <a:p>
            <a:pPr marL="266700" indent="0" algn="just">
              <a:buNone/>
            </a:pPr>
            <a:endParaRPr lang="en-IN" dirty="0"/>
          </a:p>
          <a:p>
            <a:pPr algn="just"/>
            <a:r>
              <a:rPr lang="en-IN" dirty="0" smtClean="0"/>
              <a:t>They </a:t>
            </a:r>
            <a:r>
              <a:rPr lang="en-IN" dirty="0"/>
              <a:t>have a natural organizational structure that radiates from the centre and use lines, symbols, words, colour and images according to simple, brain-friendly concepts. </a:t>
            </a:r>
            <a:endParaRPr lang="en-IN" dirty="0" smtClean="0"/>
          </a:p>
          <a:p>
            <a:pPr marL="266700" indent="0" algn="just">
              <a:buNone/>
            </a:pPr>
            <a:r>
              <a:rPr lang="hi-IN" dirty="0"/>
              <a:t>उनके पास एक प्राकृतिक संगठनात्मक संरचना है जो केंद्र से निकलती है और सरल, मस्तिष्क-अनुकूल अवधारणाओं के अनुसार रेखाओं, प्रतीकों, शब्दों, रंग और छवियों का उपयोग करती है</a:t>
            </a:r>
            <a:r>
              <a:rPr lang="hi-IN" dirty="0" smtClean="0"/>
              <a:t>।</a:t>
            </a:r>
            <a:endParaRPr lang="en-IN" dirty="0"/>
          </a:p>
        </p:txBody>
      </p:sp>
      <p:sp>
        <p:nvSpPr>
          <p:cNvPr id="4" name="TextBox 3"/>
          <p:cNvSpPr txBox="1"/>
          <p:nvPr/>
        </p:nvSpPr>
        <p:spPr>
          <a:xfrm>
            <a:off x="762000" y="304800"/>
            <a:ext cx="7239000" cy="830997"/>
          </a:xfrm>
          <a:prstGeom prst="rect">
            <a:avLst/>
          </a:prstGeom>
          <a:solidFill>
            <a:schemeClr val="accent6">
              <a:lumMod val="60000"/>
              <a:lumOff val="40000"/>
            </a:schemeClr>
          </a:solidFill>
        </p:spPr>
        <p:txBody>
          <a:bodyPr wrap="square" rtlCol="0">
            <a:spAutoFit/>
          </a:bodyPr>
          <a:lstStyle/>
          <a:p>
            <a:pPr algn="ctr"/>
            <a:r>
              <a:rPr lang="en-IN" sz="2400" b="1" dirty="0">
                <a:solidFill>
                  <a:srgbClr val="C00000"/>
                </a:solidFill>
              </a:rPr>
              <a:t>What is Mind Mapping?</a:t>
            </a:r>
            <a:br>
              <a:rPr lang="en-IN" sz="2400" b="1" dirty="0">
                <a:solidFill>
                  <a:srgbClr val="C00000"/>
                </a:solidFill>
              </a:rPr>
            </a:br>
            <a:r>
              <a:rPr lang="hi-IN" sz="2400" b="1" dirty="0"/>
              <a:t>माइंड मैपिंग क्या है?</a:t>
            </a:r>
            <a:endParaRPr lang="en-IN"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hi-IN" sz="4000" dirty="0"/>
              <a:t>माइंड मैप कैसे बनाएं</a:t>
            </a:r>
            <a:r>
              <a:rPr lang="en-US" sz="4000" dirty="0"/>
              <a:t> ?</a:t>
            </a:r>
            <a:endParaRPr lang="en-IN" dirty="0"/>
          </a:p>
        </p:txBody>
      </p:sp>
      <p:sp>
        <p:nvSpPr>
          <p:cNvPr id="3" name="Content Placeholder 2"/>
          <p:cNvSpPr>
            <a:spLocks noGrp="1"/>
          </p:cNvSpPr>
          <p:nvPr>
            <p:ph idx="1"/>
          </p:nvPr>
        </p:nvSpPr>
        <p:spPr/>
        <p:txBody>
          <a:bodyPr>
            <a:normAutofit lnSpcReduction="10000"/>
          </a:bodyPr>
          <a:lstStyle/>
          <a:p>
            <a:r>
              <a:rPr lang="hi-IN" dirty="0"/>
              <a:t>अपने सामान्य मुख्य विषय के बारे में सोचें और उसे पृष्ठ के मध्य में लिखें</a:t>
            </a:r>
            <a:r>
              <a:rPr lang="hi-IN" dirty="0" smtClean="0"/>
              <a:t>। </a:t>
            </a:r>
            <a:r>
              <a:rPr lang="hi-IN" dirty="0"/>
              <a:t>यानी भोजन </a:t>
            </a:r>
            <a:endParaRPr lang="en-US" dirty="0" smtClean="0"/>
          </a:p>
          <a:p>
            <a:r>
              <a:rPr lang="hi-IN" dirty="0" smtClean="0"/>
              <a:t>अपनी </a:t>
            </a:r>
            <a:r>
              <a:rPr lang="hi-IN" dirty="0"/>
              <a:t>मुख्य अवधारणा के उप-विषयों का पता लगाएं और केंद्र से उन पर शाखाएं बनाएं, जो मकड़ी के जाल की तरह दिखने लगें। </a:t>
            </a:r>
            <a:endParaRPr lang="en-US" dirty="0" smtClean="0"/>
          </a:p>
          <a:p>
            <a:r>
              <a:rPr lang="hi-IN" dirty="0" smtClean="0"/>
              <a:t>बहुत </a:t>
            </a:r>
            <a:r>
              <a:rPr lang="hi-IN" dirty="0"/>
              <a:t>छोटे वाक्यांशों या एकल शब्दों का उपयोग करना सुनिश्चित करें। </a:t>
            </a:r>
            <a:endParaRPr lang="en-US" dirty="0" smtClean="0"/>
          </a:p>
          <a:p>
            <a:r>
              <a:rPr lang="hi-IN" dirty="0" smtClean="0"/>
              <a:t>विचार </a:t>
            </a:r>
            <a:r>
              <a:rPr lang="hi-IN" dirty="0"/>
              <a:t>जगाने या संदेश को बेहतर ढंग से पहुँचाने के लिए चित्र जोड़ें। </a:t>
            </a:r>
            <a:endParaRPr lang="en-US" dirty="0" smtClean="0"/>
          </a:p>
          <a:p>
            <a:r>
              <a:rPr lang="hi-IN" dirty="0" smtClean="0"/>
              <a:t>आपके </a:t>
            </a:r>
            <a:r>
              <a:rPr lang="hi-IN" dirty="0"/>
              <a:t>द्वारा बनाए गए प्रत्येक उप-विषय के लिए कम से कम दो मुख्य बिंदुओं के बारे में सोचने का प्रयास करें और उनकी शाखाएं बनाएं।</a:t>
            </a:r>
            <a:endParaRPr lang="en-IN" dirty="0"/>
          </a:p>
        </p:txBody>
      </p:sp>
    </p:spTree>
    <p:extLst>
      <p:ext uri="{BB962C8B-B14F-4D97-AF65-F5344CB8AC3E}">
        <p14:creationId xmlns:p14="http://schemas.microsoft.com/office/powerpoint/2010/main" val="1930404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99" y="0"/>
            <a:ext cx="9147810" cy="6858000"/>
            <a:chOff x="-2499" y="0"/>
            <a:chExt cx="914781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34" y="14096"/>
              <a:ext cx="9129980" cy="683686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6984"/>
              <a:ext cx="9137015" cy="6844030"/>
            </a:xfrm>
            <a:custGeom>
              <a:avLst/>
              <a:gdLst/>
              <a:ahLst/>
              <a:cxnLst/>
              <a:rect l="l" t="t" r="r" b="b"/>
              <a:pathLst>
                <a:path w="9137015" h="6844030">
                  <a:moveTo>
                    <a:pt x="0" y="0"/>
                  </a:moveTo>
                  <a:lnTo>
                    <a:pt x="9137015" y="6843981"/>
                  </a:lnTo>
                </a:path>
              </a:pathLst>
            </a:custGeom>
            <a:ln w="4999">
              <a:solidFill>
                <a:srgbClr val="BEBEBE"/>
              </a:solidFill>
            </a:ln>
          </p:spPr>
          <p:txBody>
            <a:bodyPr wrap="square" lIns="0" tIns="0" rIns="0" bIns="0" rtlCol="0"/>
            <a:lstStyle/>
            <a:p>
              <a:endParaRPr/>
            </a:p>
          </p:txBody>
        </p:sp>
        <p:sp>
          <p:nvSpPr>
            <p:cNvPr id="6" name="object 6"/>
            <p:cNvSpPr/>
            <p:nvPr/>
          </p:nvSpPr>
          <p:spPr>
            <a:xfrm>
              <a:off x="6468744" y="4948428"/>
              <a:ext cx="2673350" cy="1900555"/>
            </a:xfrm>
            <a:custGeom>
              <a:avLst/>
              <a:gdLst/>
              <a:ahLst/>
              <a:cxnLst/>
              <a:rect l="l" t="t" r="r" b="b"/>
              <a:pathLst>
                <a:path w="2673350" h="1900554">
                  <a:moveTo>
                    <a:pt x="2672969" y="0"/>
                  </a:moveTo>
                  <a:lnTo>
                    <a:pt x="0" y="1900191"/>
                  </a:lnTo>
                </a:path>
              </a:pathLst>
            </a:custGeom>
            <a:ln w="5999">
              <a:solidFill>
                <a:srgbClr val="C5C5C5"/>
              </a:solidFill>
            </a:ln>
          </p:spPr>
          <p:txBody>
            <a:bodyPr wrap="square" lIns="0" tIns="0" rIns="0" bIns="0" rtlCol="0"/>
            <a:lstStyle/>
            <a:p>
              <a:endParaRPr/>
            </a:p>
          </p:txBody>
        </p:sp>
        <p:sp>
          <p:nvSpPr>
            <p:cNvPr id="7" name="object 7"/>
            <p:cNvSpPr/>
            <p:nvPr/>
          </p:nvSpPr>
          <p:spPr>
            <a:xfrm>
              <a:off x="7853680" y="4957707"/>
              <a:ext cx="1290320" cy="1887207"/>
            </a:xfrm>
            <a:prstGeom prst="rect">
              <a:avLst/>
            </a:prstGeom>
            <a:blipFill>
              <a:blip r:embed="rId4" cstate="print"/>
              <a:stretch>
                <a:fillRect/>
              </a:stretch>
            </a:blipFill>
          </p:spPr>
          <p:txBody>
            <a:bodyPr wrap="square" lIns="0" tIns="0" rIns="0" bIns="0" rtlCol="0"/>
            <a:lstStyle/>
            <a:p>
              <a:endParaRPr/>
            </a:p>
          </p:txBody>
        </p:sp>
      </p:grpSp>
      <p:grpSp>
        <p:nvGrpSpPr>
          <p:cNvPr id="8" name="object 8"/>
          <p:cNvGrpSpPr/>
          <p:nvPr/>
        </p:nvGrpSpPr>
        <p:grpSpPr>
          <a:xfrm>
            <a:off x="0" y="0"/>
            <a:ext cx="9143998" cy="6857999"/>
            <a:chOff x="0" y="0"/>
            <a:chExt cx="9143998" cy="6857999"/>
          </a:xfrm>
        </p:grpSpPr>
        <p:sp>
          <p:nvSpPr>
            <p:cNvPr id="9" name="object 9"/>
            <p:cNvSpPr/>
            <p:nvPr/>
          </p:nvSpPr>
          <p:spPr>
            <a:xfrm>
              <a:off x="6598919" y="0"/>
              <a:ext cx="2545079" cy="685799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0" y="683412"/>
              <a:ext cx="8012303" cy="5805932"/>
            </a:xfrm>
            <a:prstGeom prst="rect">
              <a:avLst/>
            </a:prstGeom>
            <a:blipFill>
              <a:blip r:embed="rId6" cstate="print"/>
              <a:stretch>
                <a:fillRect/>
              </a:stretch>
            </a:blipFill>
          </p:spPr>
          <p:txBody>
            <a:bodyPr wrap="square" lIns="0" tIns="0" rIns="0" bIns="0" rtlCol="0"/>
            <a:lstStyle/>
            <a:p>
              <a:endParaRPr/>
            </a:p>
          </p:txBody>
        </p:sp>
      </p:grpSp>
      <p:sp>
        <p:nvSpPr>
          <p:cNvPr id="11" name="object 11"/>
          <p:cNvSpPr txBox="1">
            <a:spLocks noGrp="1"/>
          </p:cNvSpPr>
          <p:nvPr>
            <p:ph type="title"/>
          </p:nvPr>
        </p:nvSpPr>
        <p:spPr>
          <a:xfrm>
            <a:off x="0" y="24258"/>
            <a:ext cx="7086600" cy="659155"/>
          </a:xfrm>
          <a:prstGeom prst="rect">
            <a:avLst/>
          </a:prstGeom>
          <a:solidFill>
            <a:srgbClr val="00FFFF"/>
          </a:solidFill>
          <a:ln w="76200">
            <a:solidFill>
              <a:srgbClr val="FF5597"/>
            </a:solidFill>
          </a:ln>
        </p:spPr>
        <p:txBody>
          <a:bodyPr vert="horz" wrap="square" lIns="0" tIns="43180" rIns="0" bIns="0" rtlCol="0">
            <a:spAutoFit/>
          </a:bodyPr>
          <a:lstStyle/>
          <a:p>
            <a:pPr marL="62230" algn="ctr">
              <a:lnSpc>
                <a:spcPct val="100000"/>
              </a:lnSpc>
              <a:spcBef>
                <a:spcPts val="340"/>
              </a:spcBef>
            </a:pPr>
            <a:r>
              <a:rPr sz="2000" i="0" spc="-5" dirty="0">
                <a:solidFill>
                  <a:srgbClr val="A80000"/>
                </a:solidFill>
                <a:latin typeface="Verdana"/>
                <a:cs typeface="Verdana"/>
              </a:rPr>
              <a:t>SAMPLE </a:t>
            </a:r>
            <a:r>
              <a:rPr sz="2000" i="0" dirty="0">
                <a:solidFill>
                  <a:srgbClr val="A80000"/>
                </a:solidFill>
                <a:latin typeface="Verdana"/>
                <a:cs typeface="Verdana"/>
              </a:rPr>
              <a:t>OF MIND</a:t>
            </a:r>
            <a:r>
              <a:rPr sz="2000" i="0" spc="10" dirty="0">
                <a:solidFill>
                  <a:srgbClr val="A80000"/>
                </a:solidFill>
                <a:latin typeface="Verdana"/>
                <a:cs typeface="Verdana"/>
              </a:rPr>
              <a:t> </a:t>
            </a:r>
            <a:r>
              <a:rPr sz="2000" i="0" dirty="0" smtClean="0">
                <a:solidFill>
                  <a:srgbClr val="A80000"/>
                </a:solidFill>
                <a:latin typeface="Verdana"/>
                <a:cs typeface="Verdana"/>
              </a:rPr>
              <a:t>MAP</a:t>
            </a:r>
            <a:r>
              <a:rPr lang="en-US" sz="2000" dirty="0">
                <a:solidFill>
                  <a:srgbClr val="A80000"/>
                </a:solidFill>
                <a:latin typeface="Verdana"/>
                <a:cs typeface="Verdana"/>
              </a:rPr>
              <a:t/>
            </a:r>
            <a:br>
              <a:rPr lang="en-US" sz="2000" dirty="0">
                <a:solidFill>
                  <a:srgbClr val="A80000"/>
                </a:solidFill>
                <a:latin typeface="Verdana"/>
                <a:cs typeface="Verdana"/>
              </a:rPr>
            </a:br>
            <a:r>
              <a:rPr lang="hi-IN" sz="2000" dirty="0" smtClean="0"/>
              <a:t>माइंड </a:t>
            </a:r>
            <a:r>
              <a:rPr lang="hi-IN" sz="2000" dirty="0"/>
              <a:t>मैप का </a:t>
            </a:r>
            <a:r>
              <a:rPr lang="hi-IN" sz="2000" dirty="0" smtClean="0"/>
              <a:t>नमूना</a:t>
            </a:r>
            <a:endParaRPr sz="2000" dirty="0">
              <a:latin typeface="Verdana"/>
              <a:cs typeface="Verdana"/>
            </a:endParaRPr>
          </a:p>
        </p:txBody>
      </p:sp>
      <p:grpSp>
        <p:nvGrpSpPr>
          <p:cNvPr id="12" name="object 12"/>
          <p:cNvGrpSpPr/>
          <p:nvPr/>
        </p:nvGrpSpPr>
        <p:grpSpPr>
          <a:xfrm>
            <a:off x="-38100" y="32169"/>
            <a:ext cx="9220200" cy="6864350"/>
            <a:chOff x="-38100" y="32169"/>
            <a:chExt cx="9220200" cy="6864350"/>
          </a:xfrm>
        </p:grpSpPr>
        <p:sp>
          <p:nvSpPr>
            <p:cNvPr id="13" name="object 13"/>
            <p:cNvSpPr/>
            <p:nvPr/>
          </p:nvSpPr>
          <p:spPr>
            <a:xfrm>
              <a:off x="0" y="6166102"/>
              <a:ext cx="9144000" cy="143219"/>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0" y="6309322"/>
              <a:ext cx="9144000" cy="549275"/>
            </a:xfrm>
            <a:custGeom>
              <a:avLst/>
              <a:gdLst/>
              <a:ahLst/>
              <a:cxnLst/>
              <a:rect l="l" t="t" r="r" b="b"/>
              <a:pathLst>
                <a:path w="9144000" h="549275">
                  <a:moveTo>
                    <a:pt x="9144000" y="0"/>
                  </a:moveTo>
                  <a:lnTo>
                    <a:pt x="0" y="0"/>
                  </a:lnTo>
                  <a:lnTo>
                    <a:pt x="0" y="548674"/>
                  </a:lnTo>
                  <a:lnTo>
                    <a:pt x="9144000" y="548674"/>
                  </a:lnTo>
                  <a:lnTo>
                    <a:pt x="9144000" y="0"/>
                  </a:lnTo>
                  <a:close/>
                </a:path>
              </a:pathLst>
            </a:custGeom>
            <a:solidFill>
              <a:srgbClr val="FFDDAB"/>
            </a:solidFill>
          </p:spPr>
          <p:txBody>
            <a:bodyPr wrap="square" lIns="0" tIns="0" rIns="0" bIns="0" rtlCol="0"/>
            <a:lstStyle/>
            <a:p>
              <a:endParaRPr/>
            </a:p>
          </p:txBody>
        </p:sp>
        <p:sp>
          <p:nvSpPr>
            <p:cNvPr id="15" name="object 15"/>
            <p:cNvSpPr/>
            <p:nvPr/>
          </p:nvSpPr>
          <p:spPr>
            <a:xfrm>
              <a:off x="0" y="6309322"/>
              <a:ext cx="9144000" cy="549275"/>
            </a:xfrm>
            <a:custGeom>
              <a:avLst/>
              <a:gdLst/>
              <a:ahLst/>
              <a:cxnLst/>
              <a:rect l="l" t="t" r="r" b="b"/>
              <a:pathLst>
                <a:path w="9144000" h="549275">
                  <a:moveTo>
                    <a:pt x="9144000" y="548674"/>
                  </a:moveTo>
                  <a:lnTo>
                    <a:pt x="9144000" y="0"/>
                  </a:lnTo>
                  <a:lnTo>
                    <a:pt x="0" y="0"/>
                  </a:lnTo>
                  <a:lnTo>
                    <a:pt x="0" y="548674"/>
                  </a:lnTo>
                </a:path>
              </a:pathLst>
            </a:custGeom>
            <a:ln w="76200">
              <a:solidFill>
                <a:srgbClr val="FF5597"/>
              </a:solidFill>
            </a:ln>
          </p:spPr>
          <p:txBody>
            <a:bodyPr wrap="square" lIns="0" tIns="0" rIns="0" bIns="0" rtlCol="0"/>
            <a:lstStyle/>
            <a:p>
              <a:endParaRPr/>
            </a:p>
          </p:txBody>
        </p:sp>
        <p:sp>
          <p:nvSpPr>
            <p:cNvPr id="16" name="object 16"/>
            <p:cNvSpPr/>
            <p:nvPr/>
          </p:nvSpPr>
          <p:spPr>
            <a:xfrm>
              <a:off x="8123681" y="32169"/>
              <a:ext cx="1002118" cy="877531"/>
            </a:xfrm>
            <a:prstGeom prst="rect">
              <a:avLst/>
            </a:prstGeom>
            <a:blipFill>
              <a:blip r:embed="rId8"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144163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media.licdn.com/mpr/mpr/shrinknp_800_800/AAEAAQAAAAAAAAX4AAAAJGM3YmI3MjZkLTQzOTQtNGFmYS1iYWNhLTg2NjBkOTFiZjk3Yw.png"/>
          <p:cNvPicPr>
            <a:picLocks noGrp="1"/>
          </p:cNvPicPr>
          <p:nvPr>
            <p:ph idx="1"/>
          </p:nvPr>
        </p:nvPicPr>
        <p:blipFill>
          <a:blip r:embed="rId2" cstate="print"/>
          <a:srcRect/>
          <a:stretch>
            <a:fillRect/>
          </a:stretch>
        </p:blipFill>
        <p:spPr bwMode="auto">
          <a:xfrm>
            <a:off x="0" y="1066800"/>
            <a:ext cx="7696200" cy="5791200"/>
          </a:xfrm>
          <a:prstGeom prst="rect">
            <a:avLst/>
          </a:prstGeom>
          <a:noFill/>
          <a:ln w="9525">
            <a:noFill/>
            <a:miter lim="800000"/>
            <a:headEnd/>
            <a:tailEnd/>
          </a:ln>
        </p:spPr>
      </p:pic>
      <p:sp>
        <p:nvSpPr>
          <p:cNvPr id="2" name="TextBox 1"/>
          <p:cNvSpPr txBox="1"/>
          <p:nvPr/>
        </p:nvSpPr>
        <p:spPr>
          <a:xfrm>
            <a:off x="838200" y="304800"/>
            <a:ext cx="5334000" cy="461665"/>
          </a:xfrm>
          <a:prstGeom prst="rect">
            <a:avLst/>
          </a:prstGeom>
          <a:solidFill>
            <a:schemeClr val="accent2"/>
          </a:solidFill>
        </p:spPr>
        <p:txBody>
          <a:bodyPr wrap="square" rtlCol="0">
            <a:spAutoFit/>
          </a:bodyPr>
          <a:lstStyle/>
          <a:p>
            <a:r>
              <a:rPr lang="hi-IN" sz="2400" b="1" dirty="0"/>
              <a:t>माइंड मैप दिशानिर्देश</a:t>
            </a:r>
            <a:endParaRPr lang="en-IN" sz="2400" b="1" dirty="0"/>
          </a:p>
        </p:txBody>
      </p:sp>
    </p:spTree>
    <p:extLst>
      <p:ext uri="{BB962C8B-B14F-4D97-AF65-F5344CB8AC3E}">
        <p14:creationId xmlns:p14="http://schemas.microsoft.com/office/powerpoint/2010/main" val="1459980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dirty="0"/>
              <a:t>TOOLS OF CREATING MIND </a:t>
            </a:r>
            <a:r>
              <a:rPr lang="en-US" dirty="0" smtClean="0"/>
              <a:t>MAP</a:t>
            </a:r>
            <a:br>
              <a:rPr lang="en-US" dirty="0" smtClean="0"/>
            </a:br>
            <a:r>
              <a:rPr lang="en-US" dirty="0" smtClean="0"/>
              <a:t>(</a:t>
            </a:r>
            <a:r>
              <a:rPr lang="hi-IN" dirty="0"/>
              <a:t>माइंड मैप बनाने के </a:t>
            </a:r>
            <a:r>
              <a:rPr lang="hi-IN" dirty="0" smtClean="0"/>
              <a:t>उपकरण</a:t>
            </a:r>
            <a:r>
              <a:rPr lang="en-US" dirty="0" smtClean="0"/>
              <a:t>)</a:t>
            </a:r>
            <a:endParaRPr lang="en-US" dirty="0"/>
          </a:p>
        </p:txBody>
      </p:sp>
      <p:sp>
        <p:nvSpPr>
          <p:cNvPr id="3" name="TextBox 2"/>
          <p:cNvSpPr txBox="1"/>
          <p:nvPr/>
        </p:nvSpPr>
        <p:spPr>
          <a:xfrm>
            <a:off x="571500" y="1905000"/>
            <a:ext cx="7013448" cy="4524315"/>
          </a:xfrm>
          <a:prstGeom prst="rect">
            <a:avLst/>
          </a:prstGeom>
          <a:noFill/>
        </p:spPr>
        <p:txBody>
          <a:bodyPr wrap="square" rtlCol="0">
            <a:spAutoFit/>
          </a:bodyPr>
          <a:lstStyle/>
          <a:p>
            <a:pPr marL="171450" algn="ctr"/>
            <a:r>
              <a:rPr lang="en-US" sz="2400" dirty="0" err="1"/>
              <a:t>MindMeister</a:t>
            </a:r>
            <a:r>
              <a:rPr lang="en-US" sz="2400" dirty="0"/>
              <a:t>               Mind manager </a:t>
            </a:r>
          </a:p>
          <a:p>
            <a:pPr marL="171450" algn="ctr"/>
            <a:r>
              <a:rPr lang="en-US" sz="2400" dirty="0" err="1"/>
              <a:t>Imind</a:t>
            </a:r>
            <a:r>
              <a:rPr lang="en-US" sz="2400" dirty="0"/>
              <a:t> Map                    Free plane </a:t>
            </a:r>
          </a:p>
          <a:p>
            <a:pPr marL="171450" algn="ctr"/>
            <a:r>
              <a:rPr lang="en-US" sz="2400" dirty="0" smtClean="0"/>
              <a:t>    </a:t>
            </a:r>
            <a:r>
              <a:rPr lang="en-US" sz="2400" dirty="0" err="1" smtClean="0"/>
              <a:t>Coogle</a:t>
            </a:r>
            <a:r>
              <a:rPr lang="en-US" sz="2400" dirty="0" smtClean="0"/>
              <a:t>                         Wise mapping</a:t>
            </a:r>
            <a:endParaRPr lang="en-US" sz="2400" dirty="0"/>
          </a:p>
          <a:p>
            <a:pPr marL="171450" algn="ctr"/>
            <a:r>
              <a:rPr lang="en-US" sz="2400" dirty="0"/>
              <a:t>X-Mind                            </a:t>
            </a:r>
            <a:r>
              <a:rPr lang="en-US" sz="2400" dirty="0" err="1"/>
              <a:t>Scapple</a:t>
            </a:r>
            <a:r>
              <a:rPr lang="en-US" sz="2400" dirty="0"/>
              <a:t> </a:t>
            </a:r>
          </a:p>
          <a:p>
            <a:pPr marL="171450" algn="ctr"/>
            <a:r>
              <a:rPr lang="en-US" sz="2400" dirty="0"/>
              <a:t>Free Mind                          </a:t>
            </a:r>
            <a:r>
              <a:rPr lang="en-US" sz="2400" dirty="0" err="1"/>
              <a:t>Mapul</a:t>
            </a:r>
            <a:r>
              <a:rPr lang="en-US" sz="2400" dirty="0"/>
              <a:t> </a:t>
            </a:r>
          </a:p>
          <a:p>
            <a:pPr marL="171450" algn="ctr"/>
            <a:r>
              <a:rPr lang="en-US" sz="2400" dirty="0" err="1"/>
              <a:t>Miro</a:t>
            </a:r>
            <a:r>
              <a:rPr lang="en-US" sz="2400" dirty="0"/>
              <a:t>                           </a:t>
            </a:r>
            <a:r>
              <a:rPr lang="en-US" sz="2400" dirty="0" err="1"/>
              <a:t>CoMapping</a:t>
            </a:r>
            <a:r>
              <a:rPr lang="en-US" sz="2400" dirty="0"/>
              <a:t> </a:t>
            </a:r>
          </a:p>
          <a:p>
            <a:pPr marL="171450" algn="ctr"/>
            <a:r>
              <a:rPr lang="en-US" sz="2400" dirty="0" err="1"/>
              <a:t>Popplet</a:t>
            </a:r>
            <a:r>
              <a:rPr lang="en-US" sz="2400" dirty="0"/>
              <a:t>                         Mind App </a:t>
            </a:r>
          </a:p>
          <a:p>
            <a:pPr marL="171450" algn="ctr"/>
            <a:r>
              <a:rPr lang="en-US" sz="2400" dirty="0"/>
              <a:t>Text2                            Mind Map </a:t>
            </a:r>
          </a:p>
          <a:p>
            <a:pPr marL="171450" algn="ctr"/>
            <a:r>
              <a:rPr lang="en-US" sz="2400" dirty="0"/>
              <a:t>Mind Note                        Mind 43 </a:t>
            </a:r>
          </a:p>
          <a:p>
            <a:pPr marL="171450" algn="ctr"/>
            <a:r>
              <a:rPr lang="en-US" sz="2400" dirty="0" err="1"/>
              <a:t>Mindo</a:t>
            </a:r>
            <a:r>
              <a:rPr lang="en-US" sz="2400" dirty="0"/>
              <a:t>                            </a:t>
            </a:r>
            <a:r>
              <a:rPr lang="en-US" sz="2400" dirty="0" err="1"/>
              <a:t>Mindomo</a:t>
            </a:r>
            <a:r>
              <a:rPr lang="en-US" sz="2400" dirty="0"/>
              <a:t> </a:t>
            </a:r>
          </a:p>
          <a:p>
            <a:pPr marL="171450" algn="ctr"/>
            <a:r>
              <a:rPr lang="en-US" sz="2400" dirty="0"/>
              <a:t> Big Mind                        Storm Board </a:t>
            </a:r>
          </a:p>
          <a:p>
            <a:pPr marL="171450" algn="ctr"/>
            <a:r>
              <a:rPr lang="en-US" sz="2400" dirty="0"/>
              <a:t>Mind Genius                        </a:t>
            </a:r>
            <a:r>
              <a:rPr lang="en-US" sz="2400" dirty="0" err="1"/>
              <a:t>Iblue</a:t>
            </a:r>
            <a:r>
              <a:rPr lang="en-US" sz="2400" dirty="0"/>
              <a:t> Sky</a:t>
            </a:r>
            <a:endParaRPr lang="en-US" dirty="0"/>
          </a:p>
        </p:txBody>
      </p:sp>
    </p:spTree>
    <p:extLst>
      <p:ext uri="{BB962C8B-B14F-4D97-AF65-F5344CB8AC3E}">
        <p14:creationId xmlns:p14="http://schemas.microsoft.com/office/powerpoint/2010/main" val="47798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Autofit/>
          </a:bodyPr>
          <a:lstStyle/>
          <a:p>
            <a:r>
              <a:rPr lang="en-US" sz="2400" dirty="0" smtClean="0"/>
              <a:t>Mind mapping for education is perfect for (</a:t>
            </a:r>
            <a:r>
              <a:rPr lang="hi-IN" sz="2400" dirty="0"/>
              <a:t>शिक्षा के लिए माइंड मैपिंग एकदम सही </a:t>
            </a:r>
            <a:r>
              <a:rPr lang="hi-IN" sz="2400" dirty="0" smtClean="0"/>
              <a:t>है</a:t>
            </a:r>
            <a:r>
              <a:rPr lang="en-US" sz="2400" dirty="0" smtClean="0"/>
              <a:t>)</a:t>
            </a:r>
            <a:endParaRPr lang="en-IN" sz="2400" dirty="0"/>
          </a:p>
        </p:txBody>
      </p:sp>
      <p:sp>
        <p:nvSpPr>
          <p:cNvPr id="3" name="TextBox 2"/>
          <p:cNvSpPr txBox="1"/>
          <p:nvPr/>
        </p:nvSpPr>
        <p:spPr>
          <a:xfrm>
            <a:off x="533400" y="1752600"/>
            <a:ext cx="6858000" cy="4524315"/>
          </a:xfrm>
          <a:prstGeom prst="rect">
            <a:avLst/>
          </a:prstGeom>
          <a:noFill/>
        </p:spPr>
        <p:txBody>
          <a:bodyPr wrap="square" rtlCol="0">
            <a:spAutoFit/>
          </a:bodyPr>
          <a:lstStyle/>
          <a:p>
            <a:pPr marL="285750" indent="-285750">
              <a:buFont typeface="Arial" pitchFamily="34" charset="0"/>
              <a:buChar char="•"/>
            </a:pPr>
            <a:r>
              <a:rPr lang="en-US" dirty="0" smtClean="0"/>
              <a:t>Brainstorming sessions</a:t>
            </a:r>
          </a:p>
          <a:p>
            <a:pPr marL="285750" indent="-285750">
              <a:buFont typeface="Arial" pitchFamily="34" charset="0"/>
              <a:buChar char="•"/>
            </a:pPr>
            <a:r>
              <a:rPr lang="en-US" dirty="0" smtClean="0"/>
              <a:t>Visualizing concepts</a:t>
            </a:r>
          </a:p>
          <a:p>
            <a:pPr marL="285750" indent="-285750">
              <a:buFont typeface="Arial" pitchFamily="34" charset="0"/>
              <a:buChar char="•"/>
            </a:pPr>
            <a:r>
              <a:rPr lang="en-US" dirty="0" smtClean="0"/>
              <a:t>Improving critical thinking</a:t>
            </a:r>
          </a:p>
          <a:p>
            <a:pPr marL="285750" indent="-285750">
              <a:buFont typeface="Arial" pitchFamily="34" charset="0"/>
              <a:buChar char="•"/>
            </a:pPr>
            <a:r>
              <a:rPr lang="en-US" dirty="0" smtClean="0"/>
              <a:t>Improving reading and writing skills</a:t>
            </a:r>
          </a:p>
          <a:p>
            <a:pPr marL="285750" indent="-285750">
              <a:buFont typeface="Arial" pitchFamily="34" charset="0"/>
              <a:buChar char="•"/>
            </a:pPr>
            <a:r>
              <a:rPr lang="en-US" dirty="0" smtClean="0"/>
              <a:t>Outlining written documents</a:t>
            </a:r>
          </a:p>
          <a:p>
            <a:pPr marL="285750" indent="-285750">
              <a:buFont typeface="Arial" pitchFamily="34" charset="0"/>
              <a:buChar char="•"/>
            </a:pPr>
            <a:r>
              <a:rPr lang="en-US" dirty="0" smtClean="0"/>
              <a:t>Storyboarding presentations</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342900" indent="-342900">
              <a:buFont typeface="Arial" pitchFamily="34" charset="0"/>
              <a:buChar char="•"/>
            </a:pPr>
            <a:r>
              <a:rPr lang="hi-IN" sz="2400" dirty="0"/>
              <a:t>विचार-मंथन </a:t>
            </a:r>
            <a:r>
              <a:rPr lang="hi-IN" sz="2400" dirty="0" smtClean="0"/>
              <a:t>सत्र</a:t>
            </a:r>
            <a:r>
              <a:rPr lang="en-US" sz="2400" dirty="0" smtClean="0"/>
              <a:t> I</a:t>
            </a:r>
          </a:p>
          <a:p>
            <a:pPr marL="342900" indent="-342900">
              <a:buFont typeface="Arial" pitchFamily="34" charset="0"/>
              <a:buChar char="•"/>
            </a:pPr>
            <a:r>
              <a:rPr lang="hi-IN" sz="2400" dirty="0" smtClean="0"/>
              <a:t>अवधारणाओं </a:t>
            </a:r>
            <a:r>
              <a:rPr lang="hi-IN" sz="2400" dirty="0"/>
              <a:t>की कल्पना </a:t>
            </a:r>
            <a:r>
              <a:rPr lang="hi-IN" sz="2400" dirty="0" smtClean="0"/>
              <a:t>करना</a:t>
            </a:r>
            <a:r>
              <a:rPr lang="en-US" sz="2400" dirty="0"/>
              <a:t> </a:t>
            </a:r>
            <a:r>
              <a:rPr lang="en-US" sz="2400" dirty="0" smtClean="0"/>
              <a:t>I</a:t>
            </a:r>
          </a:p>
          <a:p>
            <a:pPr marL="342900" indent="-342900">
              <a:buFont typeface="Arial" pitchFamily="34" charset="0"/>
              <a:buChar char="•"/>
            </a:pPr>
            <a:r>
              <a:rPr lang="hi-IN" sz="2400" dirty="0" smtClean="0"/>
              <a:t>आलोचनात्मक </a:t>
            </a:r>
            <a:r>
              <a:rPr lang="hi-IN" sz="2400" dirty="0"/>
              <a:t>सोच में </a:t>
            </a:r>
            <a:r>
              <a:rPr lang="hi-IN" sz="2400" dirty="0" smtClean="0"/>
              <a:t>सुधार</a:t>
            </a:r>
            <a:r>
              <a:rPr lang="en-US" sz="2400" dirty="0" smtClean="0"/>
              <a:t> I</a:t>
            </a:r>
          </a:p>
          <a:p>
            <a:pPr marL="342900" indent="-342900">
              <a:buFont typeface="Arial" pitchFamily="34" charset="0"/>
              <a:buChar char="•"/>
            </a:pPr>
            <a:r>
              <a:rPr lang="hi-IN" sz="2400" dirty="0" smtClean="0"/>
              <a:t>पढ़ने </a:t>
            </a:r>
            <a:r>
              <a:rPr lang="hi-IN" sz="2400" dirty="0"/>
              <a:t>और लिखने के कौशल में सुधार </a:t>
            </a:r>
            <a:r>
              <a:rPr lang="en-US" sz="2400" dirty="0" smtClean="0"/>
              <a:t>I</a:t>
            </a:r>
          </a:p>
          <a:p>
            <a:pPr marL="342900" indent="-342900">
              <a:buFont typeface="Arial" pitchFamily="34" charset="0"/>
              <a:buChar char="•"/>
            </a:pPr>
            <a:r>
              <a:rPr lang="hi-IN" sz="2400" dirty="0" smtClean="0"/>
              <a:t>लिखित </a:t>
            </a:r>
            <a:r>
              <a:rPr lang="hi-IN" sz="2400" dirty="0"/>
              <a:t>दस्तावेजों की रूपरेखा </a:t>
            </a:r>
            <a:r>
              <a:rPr lang="en-US" sz="2400" dirty="0" smtClean="0"/>
              <a:t>I</a:t>
            </a:r>
            <a:endParaRPr lang="en-US" sz="2400" dirty="0"/>
          </a:p>
          <a:p>
            <a:pPr marL="342900" indent="-342900">
              <a:buFont typeface="Arial" pitchFamily="34" charset="0"/>
              <a:buChar char="•"/>
            </a:pPr>
            <a:r>
              <a:rPr lang="hi-IN" sz="2400" dirty="0" smtClean="0"/>
              <a:t>स्टोरीबोर्डिंग प्रस्तुतियाँ</a:t>
            </a:r>
            <a:r>
              <a:rPr lang="en-US" sz="2400" dirty="0" smtClean="0"/>
              <a:t> I</a:t>
            </a:r>
            <a:endParaRPr lang="en-IN" sz="2400" dirty="0"/>
          </a:p>
        </p:txBody>
      </p:sp>
    </p:spTree>
    <p:extLst>
      <p:ext uri="{BB962C8B-B14F-4D97-AF65-F5344CB8AC3E}">
        <p14:creationId xmlns:p14="http://schemas.microsoft.com/office/powerpoint/2010/main" val="42567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6781800" cy="4247317"/>
          </a:xfrm>
          <a:prstGeom prst="rect">
            <a:avLst/>
          </a:prstGeom>
        </p:spPr>
        <p:txBody>
          <a:bodyPr wrap="square">
            <a:spAutoFit/>
          </a:bodyPr>
          <a:lstStyle/>
          <a:p>
            <a:r>
              <a:rPr lang="en-US" dirty="0" err="1"/>
              <a:t>WiseMapping</a:t>
            </a:r>
            <a:r>
              <a:rPr lang="en-US" dirty="0"/>
              <a:t> is a free mind mapping web based application that provides extensive export capabilities and a user friendly drag and drop mind map editor. </a:t>
            </a:r>
            <a:endParaRPr lang="en-US" dirty="0" smtClean="0"/>
          </a:p>
          <a:p>
            <a:endParaRPr lang="en-US" dirty="0" smtClean="0"/>
          </a:p>
          <a:p>
            <a:r>
              <a:rPr lang="en-US" dirty="0" smtClean="0"/>
              <a:t>It is written in JAVA(Programming language), SVG, HTML 5.</a:t>
            </a:r>
          </a:p>
          <a:p>
            <a:r>
              <a:rPr lang="en-US" dirty="0" smtClean="0"/>
              <a:t>Wise mapping </a:t>
            </a:r>
            <a:r>
              <a:rPr lang="en-US" dirty="0" err="1" smtClean="0"/>
              <a:t>liscenced</a:t>
            </a:r>
            <a:r>
              <a:rPr lang="en-US" dirty="0" smtClean="0"/>
              <a:t> under the </a:t>
            </a:r>
            <a:r>
              <a:rPr lang="en-US" dirty="0" err="1"/>
              <a:t>WiseMapping</a:t>
            </a:r>
            <a:r>
              <a:rPr lang="en-US" dirty="0"/>
              <a:t> open source edition licensed under </a:t>
            </a:r>
            <a:r>
              <a:rPr lang="en-US" dirty="0" err="1">
                <a:solidFill>
                  <a:srgbClr val="C00000"/>
                </a:solidFill>
                <a:hlinkClick r:id="rId2"/>
              </a:rPr>
              <a:t>WiseMapping</a:t>
            </a:r>
            <a:r>
              <a:rPr lang="en-US" dirty="0">
                <a:solidFill>
                  <a:srgbClr val="C00000"/>
                </a:solidFill>
                <a:hlinkClick r:id="rId2"/>
              </a:rPr>
              <a:t> Public License Version 1.0 (WPL</a:t>
            </a:r>
            <a:r>
              <a:rPr lang="en-US" dirty="0" smtClean="0">
                <a:solidFill>
                  <a:srgbClr val="C00000"/>
                </a:solidFill>
                <a:hlinkClick r:id="rId2"/>
              </a:rPr>
              <a:t>)</a:t>
            </a:r>
            <a:endParaRPr lang="en-US" dirty="0" smtClean="0">
              <a:solidFill>
                <a:srgbClr val="C00000"/>
              </a:solidFill>
            </a:endParaRPr>
          </a:p>
          <a:p>
            <a:endParaRPr lang="en-US" dirty="0"/>
          </a:p>
          <a:p>
            <a:r>
              <a:rPr lang="en-US" dirty="0" smtClean="0"/>
              <a:t>As </a:t>
            </a:r>
            <a:r>
              <a:rPr lang="en-US" dirty="0"/>
              <a:t>with other mind mapping software packages, </a:t>
            </a:r>
            <a:r>
              <a:rPr lang="en-US" dirty="0" err="1"/>
              <a:t>WiseMapping</a:t>
            </a:r>
            <a:r>
              <a:rPr lang="en-US" dirty="0"/>
              <a:t> allows you to edit a hierarchical set of ideas around a central </a:t>
            </a:r>
            <a:r>
              <a:rPr lang="en-US" dirty="0" smtClean="0"/>
              <a:t>concept.</a:t>
            </a:r>
          </a:p>
          <a:p>
            <a:endParaRPr lang="en-US" dirty="0" smtClean="0"/>
          </a:p>
          <a:p>
            <a:r>
              <a:rPr lang="en-US" dirty="0" smtClean="0"/>
              <a:t>The </a:t>
            </a:r>
            <a:r>
              <a:rPr lang="en-US" dirty="0"/>
              <a:t>non-linear approach assists in brainstorming new outlines and projects as ideas are added around the mind map</a:t>
            </a:r>
            <a:endParaRPr lang="en-IN" dirty="0"/>
          </a:p>
        </p:txBody>
      </p:sp>
      <p:sp>
        <p:nvSpPr>
          <p:cNvPr id="3" name="TextBox 2"/>
          <p:cNvSpPr txBox="1"/>
          <p:nvPr/>
        </p:nvSpPr>
        <p:spPr>
          <a:xfrm>
            <a:off x="838200" y="533400"/>
            <a:ext cx="5867400" cy="523220"/>
          </a:xfrm>
          <a:prstGeom prst="rect">
            <a:avLst/>
          </a:prstGeom>
          <a:solidFill>
            <a:schemeClr val="accent2"/>
          </a:solidFill>
        </p:spPr>
        <p:txBody>
          <a:bodyPr wrap="square" rtlCol="0">
            <a:spAutoFit/>
          </a:bodyPr>
          <a:lstStyle/>
          <a:p>
            <a:r>
              <a:rPr lang="en-US" sz="2800" b="1" dirty="0" smtClean="0"/>
              <a:t>Wise Mapping</a:t>
            </a:r>
            <a:endParaRPr lang="en-IN" sz="2800" b="1" dirty="0"/>
          </a:p>
        </p:txBody>
      </p:sp>
    </p:spTree>
    <p:extLst>
      <p:ext uri="{BB962C8B-B14F-4D97-AF65-F5344CB8AC3E}">
        <p14:creationId xmlns:p14="http://schemas.microsoft.com/office/powerpoint/2010/main" val="1499247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38200"/>
            <a:ext cx="7391400" cy="5632311"/>
          </a:xfrm>
          <a:prstGeom prst="rect">
            <a:avLst/>
          </a:prstGeom>
          <a:noFill/>
        </p:spPr>
        <p:txBody>
          <a:bodyPr wrap="square" rtlCol="0">
            <a:spAutoFit/>
          </a:bodyPr>
          <a:lstStyle/>
          <a:p>
            <a:pPr marL="285750" indent="-285750">
              <a:buFont typeface="Arial" pitchFamily="34" charset="0"/>
              <a:buChar char="•"/>
            </a:pPr>
            <a:r>
              <a:rPr lang="hi-IN" sz="2400" dirty="0"/>
              <a:t>वाइजमैपिंग एक निःशुल्क माइंड मैपिंग वेब आधारित एप्लिकेशन है जो व्यापक निर्यात क्षमताएं और एक उपयोगकर्ता के अनुकूल ड्रैग और ड्रॉप माइंड मैप संपादक प्रदान करता है। </a:t>
            </a:r>
            <a:endParaRPr lang="en-US" sz="2400" dirty="0" smtClean="0"/>
          </a:p>
          <a:p>
            <a:pPr marL="285750" indent="-285750">
              <a:buFont typeface="Arial" pitchFamily="34" charset="0"/>
              <a:buChar char="•"/>
            </a:pPr>
            <a:r>
              <a:rPr lang="hi-IN" sz="2400" dirty="0" smtClean="0"/>
              <a:t>यह </a:t>
            </a:r>
            <a:r>
              <a:rPr lang="hi-IN" sz="2400" dirty="0"/>
              <a:t>JAVA (प्रोग्रामिंग भाषा), SVG, HTML 5 में लिखा गया है। वाइजमैपिंग ओपन सोर्स संस्करण के तहत वाइजमैपिंग का लाइसेंस वाइजमैपिंग पब्लिक लाइसेंस संस्करण 1.0 (डब्ल्यूपीएल) के तहत लाइसेंस प्राप्त है</a:t>
            </a:r>
            <a:r>
              <a:rPr lang="hi-IN" sz="2400" dirty="0" smtClean="0"/>
              <a:t>।</a:t>
            </a:r>
            <a:endParaRPr lang="en-US" sz="2400" dirty="0" smtClean="0"/>
          </a:p>
          <a:p>
            <a:pPr marL="285750" indent="-285750">
              <a:buFont typeface="Arial" pitchFamily="34" charset="0"/>
              <a:buChar char="•"/>
            </a:pPr>
            <a:r>
              <a:rPr lang="hi-IN" sz="2400" dirty="0" smtClean="0"/>
              <a:t>अन्य </a:t>
            </a:r>
            <a:r>
              <a:rPr lang="hi-IN" sz="2400" dirty="0"/>
              <a:t>माइंड मैपिंग सॉफ्टवेयर पैकेजों की तरह, वाइजमैपिंग आपको एक केंद्रीय अवधारणा के आसपास विचारों के एक श्रेणीबद्ध सेट को संपादित करने की अनुमति देता है। </a:t>
            </a:r>
            <a:endParaRPr lang="en-US" sz="2400" dirty="0" smtClean="0"/>
          </a:p>
          <a:p>
            <a:pPr marL="285750" indent="-285750">
              <a:buFont typeface="Arial" pitchFamily="34" charset="0"/>
              <a:buChar char="•"/>
            </a:pPr>
            <a:r>
              <a:rPr lang="hi-IN" sz="2400" dirty="0" smtClean="0"/>
              <a:t>गैर-रेखीय </a:t>
            </a:r>
            <a:r>
              <a:rPr lang="hi-IN" sz="2400" dirty="0"/>
              <a:t>दृष्टिकोण नई रूपरेखाओं और परियोजनाओं पर विचार-मंथन करने में सहायता करता है क्योंकि विचारों को माइंड मैप के आसपास जोड़ा जाता </a:t>
            </a:r>
            <a:r>
              <a:rPr lang="hi-IN" sz="2400" dirty="0" smtClean="0"/>
              <a:t>है</a:t>
            </a:r>
            <a:r>
              <a:rPr lang="en-US" sz="2400" dirty="0" smtClean="0"/>
              <a:t>I</a:t>
            </a:r>
            <a:endParaRPr lang="en-IN" sz="2400" dirty="0"/>
          </a:p>
        </p:txBody>
      </p:sp>
    </p:spTree>
    <p:extLst>
      <p:ext uri="{BB962C8B-B14F-4D97-AF65-F5344CB8AC3E}">
        <p14:creationId xmlns:p14="http://schemas.microsoft.com/office/powerpoint/2010/main" val="141417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4" y="258662"/>
            <a:ext cx="5406475" cy="1182375"/>
          </a:xfrm>
          <a:prstGeom prst="rect">
            <a:avLst/>
          </a:prstGeom>
          <a:solidFill>
            <a:schemeClr val="tx2"/>
          </a:solidFill>
        </p:spPr>
        <p:txBody>
          <a:bodyPr vert="horz" wrap="square" lIns="0" tIns="12700" rIns="0" bIns="0" rtlCol="0">
            <a:spAutoFit/>
          </a:bodyPr>
          <a:lstStyle/>
          <a:p>
            <a:pPr marL="12700">
              <a:lnSpc>
                <a:spcPct val="100000"/>
              </a:lnSpc>
              <a:spcBef>
                <a:spcPts val="100"/>
              </a:spcBef>
            </a:pPr>
            <a:r>
              <a:rPr spc="-5" dirty="0"/>
              <a:t>Home</a:t>
            </a:r>
            <a:r>
              <a:rPr spc="-75" dirty="0"/>
              <a:t> </a:t>
            </a:r>
            <a:r>
              <a:rPr spc="-5" dirty="0" smtClean="0"/>
              <a:t>Page</a:t>
            </a:r>
            <a:r>
              <a:rPr lang="en-US" spc="-5" dirty="0">
                <a:solidFill>
                  <a:srgbClr val="0070C0"/>
                </a:solidFill>
              </a:rPr>
              <a:t/>
            </a:r>
            <a:br>
              <a:rPr lang="en-US" spc="-5" dirty="0">
                <a:solidFill>
                  <a:srgbClr val="0070C0"/>
                </a:solidFill>
              </a:rPr>
            </a:br>
            <a:r>
              <a:rPr lang="hi-IN" dirty="0" smtClean="0"/>
              <a:t>होम पेज</a:t>
            </a:r>
            <a:endParaRPr spc="-5" dirty="0">
              <a:solidFill>
                <a:srgbClr val="0070C0"/>
              </a:solidFill>
            </a:endParaRPr>
          </a:p>
        </p:txBody>
      </p:sp>
      <p:sp>
        <p:nvSpPr>
          <p:cNvPr id="3" name="object 3"/>
          <p:cNvSpPr/>
          <p:nvPr/>
        </p:nvSpPr>
        <p:spPr>
          <a:xfrm>
            <a:off x="311700" y="1688433"/>
            <a:ext cx="8521065" cy="4404360"/>
          </a:xfrm>
          <a:custGeom>
            <a:avLst/>
            <a:gdLst/>
            <a:ahLst/>
            <a:cxnLst/>
            <a:rect l="l" t="t" r="r" b="b"/>
            <a:pathLst>
              <a:path w="8521065" h="3303270">
                <a:moveTo>
                  <a:pt x="0" y="0"/>
                </a:moveTo>
                <a:lnTo>
                  <a:pt x="8520599" y="0"/>
                </a:lnTo>
                <a:lnTo>
                  <a:pt x="8520599" y="3302699"/>
                </a:lnTo>
                <a:lnTo>
                  <a:pt x="0" y="3302699"/>
                </a:lnTo>
                <a:lnTo>
                  <a:pt x="0" y="0"/>
                </a:lnTo>
                <a:close/>
              </a:path>
            </a:pathLst>
          </a:custGeom>
          <a:ln w="9524">
            <a:solidFill>
              <a:srgbClr val="FF0000"/>
            </a:solidFill>
          </a:ln>
        </p:spPr>
        <p:txBody>
          <a:bodyPr wrap="square" lIns="0" tIns="0" rIns="0" bIns="0" rtlCol="0"/>
          <a:lstStyle/>
          <a:p>
            <a:endParaRPr/>
          </a:p>
        </p:txBody>
      </p:sp>
      <p:sp>
        <p:nvSpPr>
          <p:cNvPr id="4" name="object 4"/>
          <p:cNvSpPr txBox="1"/>
          <p:nvPr/>
        </p:nvSpPr>
        <p:spPr>
          <a:xfrm>
            <a:off x="384725" y="1441037"/>
            <a:ext cx="7463875" cy="4571380"/>
          </a:xfrm>
          <a:prstGeom prst="rect">
            <a:avLst/>
          </a:prstGeom>
        </p:spPr>
        <p:txBody>
          <a:bodyPr vert="horz" wrap="square" lIns="0" tIns="252095" rIns="0" bIns="0" rtlCol="0">
            <a:spAutoFit/>
          </a:bodyPr>
          <a:lstStyle/>
          <a:p>
            <a:pPr marL="12700">
              <a:lnSpc>
                <a:spcPct val="100000"/>
              </a:lnSpc>
              <a:spcBef>
                <a:spcPts val="1985"/>
              </a:spcBef>
            </a:pPr>
            <a:r>
              <a:rPr sz="3800" u="heavy" spc="-140" dirty="0">
                <a:solidFill>
                  <a:srgbClr val="009668"/>
                </a:solidFill>
                <a:uFill>
                  <a:solidFill>
                    <a:srgbClr val="009668"/>
                  </a:solidFill>
                </a:uFill>
                <a:latin typeface="Lucida Sans Unicode"/>
                <a:cs typeface="Lucida Sans Unicode"/>
                <a:hlinkClick r:id="rId2"/>
              </a:rPr>
              <a:t>https://www.wisemapping.com/</a:t>
            </a:r>
            <a:endParaRPr sz="3800" dirty="0">
              <a:latin typeface="Lucida Sans Unicode"/>
              <a:cs typeface="Lucida Sans Unicode"/>
            </a:endParaRPr>
          </a:p>
          <a:p>
            <a:pPr marL="357188" marR="10160" indent="3175">
              <a:lnSpc>
                <a:spcPct val="141300"/>
              </a:lnSpc>
            </a:pPr>
            <a:r>
              <a:rPr sz="3200" b="1" spc="-10" dirty="0">
                <a:latin typeface="Comic Sans MS"/>
                <a:cs typeface="Comic Sans MS"/>
              </a:rPr>
              <a:t>License </a:t>
            </a:r>
            <a:r>
              <a:rPr sz="3200" b="1" spc="5" dirty="0">
                <a:latin typeface="Comic Sans MS"/>
                <a:cs typeface="Comic Sans MS"/>
              </a:rPr>
              <a:t>type</a:t>
            </a:r>
            <a:r>
              <a:rPr sz="3200" b="1" spc="5" dirty="0">
                <a:solidFill>
                  <a:srgbClr val="685D46"/>
                </a:solidFill>
                <a:latin typeface="Comic Sans MS"/>
                <a:cs typeface="Comic Sans MS"/>
              </a:rPr>
              <a:t>: </a:t>
            </a:r>
            <a:r>
              <a:rPr sz="3200" b="1" spc="-10" dirty="0">
                <a:solidFill>
                  <a:srgbClr val="FF0000"/>
                </a:solidFill>
                <a:latin typeface="Comic Sans MS"/>
                <a:cs typeface="Comic Sans MS"/>
              </a:rPr>
              <a:t>Free </a:t>
            </a:r>
            <a:r>
              <a:rPr sz="3200" b="1" spc="-5" dirty="0">
                <a:solidFill>
                  <a:srgbClr val="FF0000"/>
                </a:solidFill>
                <a:latin typeface="Comic Sans MS"/>
                <a:cs typeface="Comic Sans MS"/>
              </a:rPr>
              <a:t>Open </a:t>
            </a:r>
            <a:r>
              <a:rPr sz="3200" b="1" spc="-5" dirty="0" smtClean="0">
                <a:solidFill>
                  <a:srgbClr val="FF0000"/>
                </a:solidFill>
                <a:latin typeface="Comic Sans MS"/>
                <a:cs typeface="Comic Sans MS"/>
              </a:rPr>
              <a:t>Resource </a:t>
            </a:r>
            <a:r>
              <a:rPr sz="3200" b="1" dirty="0" smtClean="0">
                <a:solidFill>
                  <a:srgbClr val="FF0000"/>
                </a:solidFill>
                <a:latin typeface="Comic Sans MS"/>
                <a:cs typeface="Comic Sans MS"/>
              </a:rPr>
              <a:t> </a:t>
            </a:r>
            <a:r>
              <a:rPr sz="2800" b="1" spc="-10" dirty="0" smtClean="0">
                <a:latin typeface="Comic Sans MS"/>
                <a:cs typeface="Comic Sans MS"/>
              </a:rPr>
              <a:t>Tool</a:t>
            </a:r>
            <a:r>
              <a:rPr sz="2800" b="1" spc="-30" dirty="0" smtClean="0">
                <a:latin typeface="Comic Sans MS"/>
                <a:cs typeface="Comic Sans MS"/>
              </a:rPr>
              <a:t> </a:t>
            </a:r>
            <a:r>
              <a:rPr sz="2800" b="1" spc="-5" dirty="0">
                <a:latin typeface="Comic Sans MS"/>
                <a:cs typeface="Comic Sans MS"/>
              </a:rPr>
              <a:t>Category:</a:t>
            </a:r>
            <a:r>
              <a:rPr sz="2800" b="1" spc="40" dirty="0">
                <a:latin typeface="Comic Sans MS"/>
                <a:cs typeface="Comic Sans MS"/>
              </a:rPr>
              <a:t> </a:t>
            </a:r>
            <a:r>
              <a:rPr sz="2800" b="1" spc="-5" dirty="0">
                <a:solidFill>
                  <a:srgbClr val="0000FF"/>
                </a:solidFill>
                <a:latin typeface="Comic Sans MS"/>
                <a:cs typeface="Comic Sans MS"/>
              </a:rPr>
              <a:t>Critical</a:t>
            </a:r>
            <a:r>
              <a:rPr sz="2800" b="1" spc="-25" dirty="0">
                <a:solidFill>
                  <a:srgbClr val="0000FF"/>
                </a:solidFill>
                <a:latin typeface="Comic Sans MS"/>
                <a:cs typeface="Comic Sans MS"/>
              </a:rPr>
              <a:t> </a:t>
            </a:r>
            <a:r>
              <a:rPr sz="2800" b="1" spc="-10" dirty="0" smtClean="0">
                <a:solidFill>
                  <a:srgbClr val="0000FF"/>
                </a:solidFill>
                <a:latin typeface="Comic Sans MS"/>
                <a:cs typeface="Comic Sans MS"/>
              </a:rPr>
              <a:t>Thinking</a:t>
            </a:r>
            <a:r>
              <a:rPr lang="en-US" sz="2800" b="1" spc="-10" dirty="0" smtClean="0">
                <a:solidFill>
                  <a:srgbClr val="0000FF"/>
                </a:solidFill>
                <a:latin typeface="Comic Sans MS"/>
                <a:cs typeface="Comic Sans MS"/>
              </a:rPr>
              <a:t> AND </a:t>
            </a:r>
            <a:r>
              <a:rPr sz="2800" b="1" spc="-25" dirty="0" smtClean="0">
                <a:solidFill>
                  <a:srgbClr val="0000FF"/>
                </a:solidFill>
                <a:latin typeface="Comic Sans MS"/>
                <a:cs typeface="Comic Sans MS"/>
              </a:rPr>
              <a:t> </a:t>
            </a:r>
            <a:r>
              <a:rPr sz="2800" b="1" spc="-10" dirty="0" smtClean="0">
                <a:solidFill>
                  <a:srgbClr val="0000FF"/>
                </a:solidFill>
                <a:latin typeface="Comic Sans MS"/>
                <a:cs typeface="Comic Sans MS"/>
              </a:rPr>
              <a:t>Problem</a:t>
            </a:r>
            <a:r>
              <a:rPr sz="2800" b="1" spc="-100" dirty="0" smtClean="0">
                <a:solidFill>
                  <a:srgbClr val="0000FF"/>
                </a:solidFill>
                <a:latin typeface="Comic Sans MS"/>
                <a:cs typeface="Comic Sans MS"/>
              </a:rPr>
              <a:t> </a:t>
            </a:r>
            <a:r>
              <a:rPr sz="2800" b="1" spc="-5" dirty="0" smtClean="0">
                <a:solidFill>
                  <a:srgbClr val="0000FF"/>
                </a:solidFill>
                <a:latin typeface="Comic Sans MS"/>
                <a:cs typeface="Comic Sans MS"/>
              </a:rPr>
              <a:t>Solving</a:t>
            </a:r>
            <a:endParaRPr lang="en-US" sz="2800" b="1" spc="-5" dirty="0">
              <a:solidFill>
                <a:srgbClr val="0000FF"/>
              </a:solidFill>
              <a:latin typeface="Comic Sans MS"/>
              <a:cs typeface="Comic Sans MS"/>
            </a:endParaRPr>
          </a:p>
          <a:p>
            <a:pPr marL="369570" marR="10160" indent="-357505">
              <a:lnSpc>
                <a:spcPct val="141300"/>
              </a:lnSpc>
            </a:pPr>
            <a:r>
              <a:rPr lang="hi-IN" sz="2800" dirty="0" smtClean="0"/>
              <a:t>लाइसेंस </a:t>
            </a:r>
            <a:r>
              <a:rPr lang="hi-IN" sz="2800" dirty="0"/>
              <a:t>प्रकार: फ्री ओपन </a:t>
            </a:r>
            <a:r>
              <a:rPr lang="hi-IN" sz="2800" dirty="0" smtClean="0"/>
              <a:t>रिसोर्स</a:t>
            </a:r>
            <a:endParaRPr lang="en-US" sz="2800" dirty="0" smtClean="0"/>
          </a:p>
          <a:p>
            <a:pPr marL="369570" marR="10160" indent="-357505">
              <a:lnSpc>
                <a:spcPct val="141300"/>
              </a:lnSpc>
            </a:pPr>
            <a:r>
              <a:rPr lang="hi-IN" sz="2800" dirty="0" smtClean="0"/>
              <a:t>टूल </a:t>
            </a:r>
            <a:r>
              <a:rPr lang="hi-IN" sz="2800" dirty="0"/>
              <a:t>श्रेणी: क्रिटिकल थिंकिंग और समस्या को </a:t>
            </a:r>
            <a:r>
              <a:rPr lang="hi-IN" sz="2800" dirty="0" smtClean="0"/>
              <a:t>सुलझाना</a:t>
            </a:r>
            <a:r>
              <a:rPr lang="en-US" sz="2800" dirty="0" smtClean="0"/>
              <a:t>I</a:t>
            </a:r>
            <a:endParaRPr sz="2800" dirty="0">
              <a:latin typeface="Comic Sans MS"/>
              <a:cs typeface="Comic Sans MS"/>
            </a:endParaRPr>
          </a:p>
        </p:txBody>
      </p:sp>
      <p:pic>
        <p:nvPicPr>
          <p:cNvPr id="5" name="object 5"/>
          <p:cNvPicPr/>
          <p:nvPr/>
        </p:nvPicPr>
        <p:blipFill>
          <a:blip r:embed="rId3" cstate="print"/>
          <a:stretch>
            <a:fillRect/>
          </a:stretch>
        </p:blipFill>
        <p:spPr>
          <a:xfrm>
            <a:off x="7162799" y="1"/>
            <a:ext cx="1986337" cy="1295400"/>
          </a:xfrm>
          <a:prstGeom prst="rect">
            <a:avLst/>
          </a:prstGeom>
        </p:spPr>
      </p:pic>
    </p:spTree>
    <p:extLst>
      <p:ext uri="{BB962C8B-B14F-4D97-AF65-F5344CB8AC3E}">
        <p14:creationId xmlns:p14="http://schemas.microsoft.com/office/powerpoint/2010/main" val="2451656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4" y="0"/>
            <a:ext cx="907644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51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74"/>
            <a:ext cx="9144000" cy="694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63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en-IN" sz="2400" dirty="0">
                <a:solidFill>
                  <a:srgbClr val="C00000"/>
                </a:solidFill>
              </a:rPr>
              <a:t>What is Mind Mapping?</a:t>
            </a:r>
            <a:br>
              <a:rPr lang="en-IN" sz="2400" dirty="0">
                <a:solidFill>
                  <a:srgbClr val="C00000"/>
                </a:solidFill>
              </a:rPr>
            </a:br>
            <a:r>
              <a:rPr lang="hi-IN" sz="2400" dirty="0"/>
              <a:t>माइंड मैपिंग क्या है?</a:t>
            </a:r>
            <a:endParaRPr lang="en-IN" sz="2400" dirty="0"/>
          </a:p>
        </p:txBody>
      </p:sp>
      <p:sp>
        <p:nvSpPr>
          <p:cNvPr id="3" name="Content Placeholder 2"/>
          <p:cNvSpPr>
            <a:spLocks noGrp="1"/>
          </p:cNvSpPr>
          <p:nvPr>
            <p:ph idx="1"/>
          </p:nvPr>
        </p:nvSpPr>
        <p:spPr/>
        <p:txBody>
          <a:bodyPr>
            <a:normAutofit fontScale="62500" lnSpcReduction="20000"/>
          </a:bodyPr>
          <a:lstStyle/>
          <a:p>
            <a:pPr algn="just"/>
            <a:r>
              <a:rPr lang="en-IN" dirty="0"/>
              <a:t>Mind mapping converts a long list of monotonous information into a colourful, memorable and highly organized diagram that works in line with your brain's natural way of doing things. </a:t>
            </a:r>
          </a:p>
          <a:p>
            <a:pPr marL="266700" indent="0" algn="just">
              <a:buNone/>
            </a:pPr>
            <a:r>
              <a:rPr lang="hi-IN" dirty="0"/>
              <a:t>माइंड मैपिंग नीरस जानकारी की एक लंबी सूची को एक रंगीन, यादगार और उच्च संगठित आरेख में परिवर्तित करती है जो आपके मस्तिष्क के काम करने के प्राकृतिक तरीके के अनुरूप काम करती है</a:t>
            </a:r>
            <a:r>
              <a:rPr lang="hi-IN" dirty="0" smtClean="0"/>
              <a:t>।</a:t>
            </a:r>
            <a:endParaRPr lang="en-US" dirty="0" smtClean="0"/>
          </a:p>
          <a:p>
            <a:pPr marL="266700" indent="0" algn="just">
              <a:buNone/>
            </a:pPr>
            <a:endParaRPr lang="en-US" dirty="0"/>
          </a:p>
          <a:p>
            <a:pPr algn="just"/>
            <a:r>
              <a:rPr lang="en-IN" sz="2800" dirty="0" smtClean="0"/>
              <a:t>Mind </a:t>
            </a:r>
            <a:r>
              <a:rPr lang="en-IN" sz="2800" dirty="0"/>
              <a:t>mapping is a slightly different but complementary technique that is concerned with the organisation of ideas and concepts. </a:t>
            </a:r>
          </a:p>
          <a:p>
            <a:pPr marL="360363" indent="0" algn="just">
              <a:buNone/>
            </a:pPr>
            <a:r>
              <a:rPr lang="hi-IN" sz="2800" dirty="0"/>
              <a:t>माइंड मैपिंग थोड़ी अलग लेकिन पूरक तकनीक है जो विचारों और अवधारणाओं के संगठन से संबंधित </a:t>
            </a:r>
            <a:r>
              <a:rPr lang="hi-IN" sz="2800" dirty="0" smtClean="0"/>
              <a:t>है</a:t>
            </a:r>
            <a:endParaRPr lang="en-US" sz="2800" dirty="0" smtClean="0"/>
          </a:p>
          <a:p>
            <a:pPr marL="360363" indent="0" algn="just">
              <a:buNone/>
            </a:pPr>
            <a:endParaRPr lang="en-IN" sz="2800" dirty="0"/>
          </a:p>
          <a:p>
            <a:pPr algn="just"/>
            <a:r>
              <a:rPr lang="en-IN" sz="2800" dirty="0"/>
              <a:t>Mind mapping (or “idea” mapping) has been defined as ‘visual, </a:t>
            </a:r>
            <a:r>
              <a:rPr lang="en-IN" sz="2800" i="1" dirty="0"/>
              <a:t>non</a:t>
            </a:r>
            <a:r>
              <a:rPr lang="en-IN" sz="2800" dirty="0"/>
              <a:t>-</a:t>
            </a:r>
            <a:r>
              <a:rPr lang="en-IN" sz="2800" i="1" dirty="0"/>
              <a:t>linear</a:t>
            </a:r>
            <a:r>
              <a:rPr lang="en-IN" sz="2800" dirty="0"/>
              <a:t> representations of ideas and their relationships’ (</a:t>
            </a:r>
            <a:r>
              <a:rPr lang="en-IN" sz="2800" dirty="0" err="1"/>
              <a:t>Biktimirov</a:t>
            </a:r>
            <a:r>
              <a:rPr lang="en-IN" sz="2800" dirty="0"/>
              <a:t> and </a:t>
            </a:r>
            <a:r>
              <a:rPr lang="en-IN" sz="2800" dirty="0" err="1"/>
              <a:t>Nilson</a:t>
            </a:r>
            <a:r>
              <a:rPr lang="en-IN" sz="2800" dirty="0"/>
              <a:t> 2006). </a:t>
            </a:r>
          </a:p>
          <a:p>
            <a:pPr marL="266700" indent="0" algn="just">
              <a:buNone/>
            </a:pPr>
            <a:r>
              <a:rPr lang="hi-IN" sz="2800" dirty="0"/>
              <a:t>माइंड मैपिंग (या "विचार" मैपिंग) को 'विचारों और उनके संबंधों के दृश्य, गैर-रेखीय प्रतिनिधित्व' (बिक्टिमिरोव और निल्सन 2006) के रूप में परिभाषित किया गया है।</a:t>
            </a:r>
            <a:endParaRPr lang="en-IN" sz="2800" dirty="0"/>
          </a:p>
          <a:p>
            <a:pPr marL="266700" indent="0" algn="just">
              <a:buNone/>
            </a:pPr>
            <a:endParaRPr lang="en-IN" dirty="0"/>
          </a:p>
          <a:p>
            <a:endParaRPr lang="en-IN" dirty="0"/>
          </a:p>
        </p:txBody>
      </p:sp>
    </p:spTree>
    <p:extLst>
      <p:ext uri="{BB962C8B-B14F-4D97-AF65-F5344CB8AC3E}">
        <p14:creationId xmlns:p14="http://schemas.microsoft.com/office/powerpoint/2010/main" val="3184206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AutoShape 2" descr="Definition Of Mind Map In Hind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75" y="160338"/>
            <a:ext cx="7921625" cy="663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533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39284" y="-453484"/>
            <a:ext cx="5798633" cy="7924800"/>
          </a:xfrm>
          <a:prstGeom prst="rect">
            <a:avLst/>
          </a:prstGeom>
          <a:solidFill>
            <a:schemeClr val="bg2">
              <a:lumMod val="75000"/>
            </a:schemeClr>
          </a:solidFill>
          <a:ln>
            <a:noFill/>
          </a:ln>
          <a:effectLst/>
        </p:spPr>
      </p:pic>
    </p:spTree>
    <p:extLst>
      <p:ext uri="{BB962C8B-B14F-4D97-AF65-F5344CB8AC3E}">
        <p14:creationId xmlns:p14="http://schemas.microsoft.com/office/powerpoint/2010/main" val="2090692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36"/>
            <a:ext cx="6934200" cy="838200"/>
          </a:xfrm>
        </p:spPr>
        <p:txBody>
          <a:bodyPr>
            <a:normAutofit fontScale="90000"/>
          </a:bodyPr>
          <a:lstStyle/>
          <a:p>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sz="2700" dirty="0" smtClean="0"/>
              <a:t/>
            </a:r>
            <a:br>
              <a:rPr lang="en-IN" sz="2700" dirty="0" smtClean="0"/>
            </a:br>
            <a:r>
              <a:rPr lang="en-IN" sz="2700" dirty="0" smtClean="0">
                <a:solidFill>
                  <a:srgbClr val="C00000"/>
                </a:solidFill>
              </a:rPr>
              <a:t>Creative Tips for Making Maps</a:t>
            </a:r>
            <a:br>
              <a:rPr lang="en-IN" sz="2700" dirty="0" smtClean="0">
                <a:solidFill>
                  <a:srgbClr val="C00000"/>
                </a:solidFill>
              </a:rPr>
            </a:br>
            <a:r>
              <a:rPr lang="en-IN" sz="2700" dirty="0" smtClean="0">
                <a:solidFill>
                  <a:srgbClr val="C00000"/>
                </a:solidFill>
              </a:rPr>
              <a:t>(</a:t>
            </a:r>
            <a:r>
              <a:rPr lang="hi-IN" sz="2400" dirty="0"/>
              <a:t>मानचित्र बनाने के लिए रचनात्मक </a:t>
            </a:r>
            <a:r>
              <a:rPr lang="hi-IN" sz="2400" dirty="0" smtClean="0"/>
              <a:t>युक्तियाँ</a:t>
            </a:r>
            <a:r>
              <a:rPr lang="en-US" sz="2400" dirty="0" smtClean="0"/>
              <a:t>)</a:t>
            </a:r>
            <a:endParaRPr lang="en-IN" sz="2700" dirty="0"/>
          </a:p>
        </p:txBody>
      </p:sp>
      <p:sp>
        <p:nvSpPr>
          <p:cNvPr id="3" name="Content Placeholder 2"/>
          <p:cNvSpPr>
            <a:spLocks noGrp="1"/>
          </p:cNvSpPr>
          <p:nvPr>
            <p:ph idx="1"/>
          </p:nvPr>
        </p:nvSpPr>
        <p:spPr>
          <a:xfrm>
            <a:off x="228600" y="990600"/>
            <a:ext cx="7924800" cy="5334000"/>
          </a:xfrm>
        </p:spPr>
        <p:txBody>
          <a:bodyPr>
            <a:normAutofit/>
          </a:bodyPr>
          <a:lstStyle/>
          <a:p>
            <a:r>
              <a:rPr lang="en-IN" dirty="0"/>
              <a:t> Review available visual materials such as photos, sketches, graphs, etc.</a:t>
            </a:r>
          </a:p>
          <a:p>
            <a:r>
              <a:rPr lang="en-IN" dirty="0"/>
              <a:t> Focus upon a visual language approach to communication.</a:t>
            </a:r>
          </a:p>
          <a:p>
            <a:r>
              <a:rPr lang="en-IN" dirty="0"/>
              <a:t> Consider possible formats for visual structuring.</a:t>
            </a:r>
          </a:p>
          <a:p>
            <a:r>
              <a:rPr lang="en-IN" dirty="0"/>
              <a:t> Relax, close your eyes and allow your mind to "free associate".</a:t>
            </a:r>
          </a:p>
          <a:p>
            <a:r>
              <a:rPr lang="en-IN" dirty="0"/>
              <a:t> Draw informal, thumbnail sketches of your visual impressions.</a:t>
            </a:r>
          </a:p>
          <a:p>
            <a:r>
              <a:rPr lang="en-IN" dirty="0"/>
              <a:t> Experiment with a variety of visual layout formats.</a:t>
            </a:r>
          </a:p>
          <a:p>
            <a:r>
              <a:rPr lang="en-IN" dirty="0"/>
              <a:t> Colour shapes, arrows or words for emphasis.</a:t>
            </a:r>
          </a:p>
          <a:p>
            <a:endParaRPr lang="en-IN" dirty="0"/>
          </a:p>
        </p:txBody>
      </p:sp>
    </p:spTree>
    <p:extLst>
      <p:ext uri="{BB962C8B-B14F-4D97-AF65-F5344CB8AC3E}">
        <p14:creationId xmlns:p14="http://schemas.microsoft.com/office/powerpoint/2010/main" val="917027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Imagine a bird's eye overview of the subject matter to be presented.</a:t>
            </a:r>
          </a:p>
          <a:p>
            <a:r>
              <a:rPr lang="en-IN" dirty="0"/>
              <a:t> Look with fresh eyes, is the visual presentation attractive?</a:t>
            </a:r>
          </a:p>
          <a:p>
            <a:r>
              <a:rPr lang="en-IN" dirty="0"/>
              <a:t> Ask yourself, are these visuals compelling? Do they help convince the viewer that the subject matter is important and inviting?</a:t>
            </a:r>
          </a:p>
          <a:p>
            <a:r>
              <a:rPr lang="en-IN" dirty="0"/>
              <a:t> Integrate the visuals with the text. Does it work to the best advantage?</a:t>
            </a:r>
          </a:p>
          <a:p>
            <a:r>
              <a:rPr lang="en-IN" dirty="0"/>
              <a:t>Keep a record of the maps you do (Perhaps in your "Visual Notebook").</a:t>
            </a:r>
          </a:p>
          <a:p>
            <a:endParaRPr lang="en-IN" dirty="0"/>
          </a:p>
        </p:txBody>
      </p:sp>
      <p:sp>
        <p:nvSpPr>
          <p:cNvPr id="5" name="Title 1"/>
          <p:cNvSpPr>
            <a:spLocks noGrp="1"/>
          </p:cNvSpPr>
          <p:nvPr>
            <p:ph type="title"/>
          </p:nvPr>
        </p:nvSpPr>
        <p:spPr>
          <a:xfrm>
            <a:off x="457200" y="381000"/>
            <a:ext cx="6934200" cy="838200"/>
          </a:xfrm>
        </p:spPr>
        <p:txBody>
          <a:bodyPr>
            <a:normAutofit fontScale="90000"/>
          </a:bodyPr>
          <a:lstStyle/>
          <a:p>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sz="2700" dirty="0" smtClean="0"/>
              <a:t/>
            </a:r>
            <a:br>
              <a:rPr lang="en-IN" sz="2700" dirty="0" smtClean="0"/>
            </a:br>
            <a:r>
              <a:rPr lang="en-IN" sz="2700" dirty="0" smtClean="0">
                <a:solidFill>
                  <a:srgbClr val="C00000"/>
                </a:solidFill>
              </a:rPr>
              <a:t>Creative Tips for Making Maps</a:t>
            </a:r>
            <a:br>
              <a:rPr lang="en-IN" sz="2700" dirty="0" smtClean="0">
                <a:solidFill>
                  <a:srgbClr val="C00000"/>
                </a:solidFill>
              </a:rPr>
            </a:br>
            <a:r>
              <a:rPr lang="en-IN" sz="2700" dirty="0" smtClean="0">
                <a:solidFill>
                  <a:srgbClr val="C00000"/>
                </a:solidFill>
              </a:rPr>
              <a:t>(</a:t>
            </a:r>
            <a:r>
              <a:rPr lang="hi-IN" sz="2400" dirty="0"/>
              <a:t>मानचित्र बनाने के लिए रचनात्मक </a:t>
            </a:r>
            <a:r>
              <a:rPr lang="hi-IN" sz="2400" dirty="0" smtClean="0"/>
              <a:t>युक्तियाँ</a:t>
            </a:r>
            <a:r>
              <a:rPr lang="en-US" sz="2400" dirty="0" smtClean="0"/>
              <a:t>)</a:t>
            </a:r>
            <a:endParaRPr lang="en-IN" sz="2700" dirty="0"/>
          </a:p>
        </p:txBody>
      </p:sp>
    </p:spTree>
    <p:extLst>
      <p:ext uri="{BB962C8B-B14F-4D97-AF65-F5344CB8AC3E}">
        <p14:creationId xmlns:p14="http://schemas.microsoft.com/office/powerpoint/2010/main" val="2210190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7696200" cy="5084136"/>
          </a:xfrm>
        </p:spPr>
        <p:txBody>
          <a:bodyPr/>
          <a:lstStyle/>
          <a:p>
            <a:r>
              <a:rPr lang="en-IN" dirty="0"/>
              <a:t>One simple way to understand a Mind Map is by comparing it to a map of a city. </a:t>
            </a:r>
          </a:p>
          <a:p>
            <a:r>
              <a:rPr lang="en-IN" dirty="0"/>
              <a:t>The city centre represents the main idea; </a:t>
            </a:r>
          </a:p>
          <a:p>
            <a:r>
              <a:rPr lang="en-IN" dirty="0"/>
              <a:t>the main roads leading from the centre represent the key thoughts in your thinking process; </a:t>
            </a:r>
          </a:p>
          <a:p>
            <a:r>
              <a:rPr lang="en-IN" dirty="0"/>
              <a:t>the secondary roads or branches represent your secondary thoughts, and so on. </a:t>
            </a:r>
          </a:p>
          <a:p>
            <a:r>
              <a:rPr lang="en-IN" dirty="0"/>
              <a:t>Special images or shapes can represent landmarks of interest or particularly relevant ideas</a:t>
            </a:r>
          </a:p>
          <a:p>
            <a:endParaRPr lang="en-IN" dirty="0"/>
          </a:p>
          <a:p>
            <a:endParaRPr lang="en-IN" dirty="0"/>
          </a:p>
        </p:txBody>
      </p:sp>
      <p:sp>
        <p:nvSpPr>
          <p:cNvPr id="4" name="Title 1"/>
          <p:cNvSpPr>
            <a:spLocks noGrp="1"/>
          </p:cNvSpPr>
          <p:nvPr>
            <p:ph type="title"/>
          </p:nvPr>
        </p:nvSpPr>
        <p:spPr>
          <a:xfrm>
            <a:off x="381000" y="228600"/>
            <a:ext cx="6934200" cy="838200"/>
          </a:xfrm>
          <a:solidFill>
            <a:schemeClr val="accent3">
              <a:lumMod val="40000"/>
              <a:lumOff val="60000"/>
            </a:schemeClr>
          </a:solidFill>
        </p:spPr>
        <p:txBody>
          <a:bodyPr>
            <a:normAutofit fontScale="90000"/>
          </a:bodyPr>
          <a:lstStyle/>
          <a:p>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r>
              <a:rPr lang="en-IN" sz="2700" dirty="0" smtClean="0"/>
              <a:t/>
            </a:r>
            <a:br>
              <a:rPr lang="en-IN" sz="2700" dirty="0" smtClean="0"/>
            </a:br>
            <a:r>
              <a:rPr lang="en-IN" sz="2700" dirty="0" smtClean="0">
                <a:solidFill>
                  <a:srgbClr val="C00000"/>
                </a:solidFill>
              </a:rPr>
              <a:t>Creative Tips for Making Maps</a:t>
            </a:r>
            <a:br>
              <a:rPr lang="en-IN" sz="2700" dirty="0" smtClean="0">
                <a:solidFill>
                  <a:srgbClr val="C00000"/>
                </a:solidFill>
              </a:rPr>
            </a:br>
            <a:r>
              <a:rPr lang="en-IN" sz="2700" dirty="0" smtClean="0">
                <a:solidFill>
                  <a:srgbClr val="C00000"/>
                </a:solidFill>
              </a:rPr>
              <a:t>(</a:t>
            </a:r>
            <a:r>
              <a:rPr lang="hi-IN" sz="2400" dirty="0"/>
              <a:t>मानचित्र बनाने के लिए रचनात्मक </a:t>
            </a:r>
            <a:r>
              <a:rPr lang="hi-IN" sz="2400" dirty="0" smtClean="0"/>
              <a:t>युक्तियाँ</a:t>
            </a:r>
            <a:r>
              <a:rPr lang="en-US" sz="2400" dirty="0" smtClean="0"/>
              <a:t>)</a:t>
            </a:r>
            <a:endParaRPr lang="en-IN" sz="2700" dirty="0"/>
          </a:p>
        </p:txBody>
      </p:sp>
    </p:spTree>
    <p:extLst>
      <p:ext uri="{BB962C8B-B14F-4D97-AF65-F5344CB8AC3E}">
        <p14:creationId xmlns:p14="http://schemas.microsoft.com/office/powerpoint/2010/main" val="1232463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fontScale="90000"/>
          </a:bodyPr>
          <a:lstStyle/>
          <a:p>
            <a:r>
              <a:rPr lang="hi-IN" sz="4000" dirty="0" smtClean="0"/>
              <a:t>मानचित्र </a:t>
            </a:r>
            <a:r>
              <a:rPr lang="hi-IN" sz="4000" dirty="0"/>
              <a:t>बनाने के लिए रचनात्मक </a:t>
            </a:r>
            <a:r>
              <a:rPr lang="hi-IN" sz="4000" dirty="0" smtClean="0"/>
              <a:t>युक्तियाँ</a:t>
            </a:r>
            <a:endParaRPr lang="en-IN" dirty="0"/>
          </a:p>
        </p:txBody>
      </p:sp>
      <p:sp>
        <p:nvSpPr>
          <p:cNvPr id="3" name="Content Placeholder 2"/>
          <p:cNvSpPr>
            <a:spLocks noGrp="1"/>
          </p:cNvSpPr>
          <p:nvPr>
            <p:ph idx="1"/>
          </p:nvPr>
        </p:nvSpPr>
        <p:spPr/>
        <p:txBody>
          <a:bodyPr>
            <a:normAutofit lnSpcReduction="10000"/>
          </a:bodyPr>
          <a:lstStyle/>
          <a:p>
            <a:r>
              <a:rPr lang="hi-IN" dirty="0"/>
              <a:t>उपलब्ध दृश्य सामग्री जैसे फ़ोटो, रेखाचित्र, ग्राफ़ आदि की समीक्षा करें। </a:t>
            </a:r>
            <a:endParaRPr lang="en-US" dirty="0" smtClean="0"/>
          </a:p>
          <a:p>
            <a:r>
              <a:rPr lang="hi-IN" dirty="0" smtClean="0"/>
              <a:t>संचार </a:t>
            </a:r>
            <a:r>
              <a:rPr lang="hi-IN" dirty="0"/>
              <a:t>के लिए दृश्य भाषा दृष्टिकोण पर ध्यान दें। दृश्य संरचना के लिए संभावित प्रारूपों पर विचार करें। </a:t>
            </a:r>
            <a:endParaRPr lang="en-US" dirty="0" smtClean="0"/>
          </a:p>
          <a:p>
            <a:r>
              <a:rPr lang="hi-IN" dirty="0" smtClean="0"/>
              <a:t>आराम </a:t>
            </a:r>
            <a:r>
              <a:rPr lang="hi-IN" dirty="0"/>
              <a:t>करें, अपनी आँखें बंद करें और अपने दिमाग को "मुक्त सहयोगी" बनने दें। </a:t>
            </a:r>
            <a:endParaRPr lang="en-US" dirty="0" smtClean="0"/>
          </a:p>
          <a:p>
            <a:r>
              <a:rPr lang="hi-IN" dirty="0" smtClean="0"/>
              <a:t>अपने </a:t>
            </a:r>
            <a:r>
              <a:rPr lang="hi-IN" dirty="0"/>
              <a:t>दृश्य प्रभावों के अनौपचारिक, थंबनेल रेखाचित्र बनाएं। </a:t>
            </a:r>
            <a:endParaRPr lang="en-US" dirty="0" smtClean="0"/>
          </a:p>
          <a:p>
            <a:r>
              <a:rPr lang="hi-IN" dirty="0" smtClean="0"/>
              <a:t>विभिन्न </a:t>
            </a:r>
            <a:r>
              <a:rPr lang="hi-IN" dirty="0"/>
              <a:t>प्रकार के विज़ुअल लेआउट प्रारूपों के साथ प्रयोग करें। जोर देने के लिए आकृतियों, तीरों या शब्दों को रंगें।</a:t>
            </a:r>
            <a:endParaRPr lang="en-IN" dirty="0"/>
          </a:p>
        </p:txBody>
      </p:sp>
    </p:spTree>
    <p:extLst>
      <p:ext uri="{BB962C8B-B14F-4D97-AF65-F5344CB8AC3E}">
        <p14:creationId xmlns:p14="http://schemas.microsoft.com/office/powerpoint/2010/main" val="410920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hi-IN" sz="3600" dirty="0"/>
              <a:t>मानचित्र बनाने के लिए रचनात्मक युक्तियाँ</a:t>
            </a:r>
            <a:endParaRPr lang="en-IN" dirty="0"/>
          </a:p>
        </p:txBody>
      </p:sp>
      <p:sp>
        <p:nvSpPr>
          <p:cNvPr id="3" name="Content Placeholder 2"/>
          <p:cNvSpPr>
            <a:spLocks noGrp="1"/>
          </p:cNvSpPr>
          <p:nvPr>
            <p:ph idx="1"/>
          </p:nvPr>
        </p:nvSpPr>
        <p:spPr/>
        <p:txBody>
          <a:bodyPr/>
          <a:lstStyle/>
          <a:p>
            <a:r>
              <a:rPr lang="hi-IN" dirty="0"/>
              <a:t>प्रस्तुत की जाने वाली विषय वस्तु के विहंगम अवलोकन की कल्पना करें। </a:t>
            </a:r>
            <a:endParaRPr lang="en-US" dirty="0" smtClean="0"/>
          </a:p>
          <a:p>
            <a:r>
              <a:rPr lang="hi-IN" dirty="0" smtClean="0"/>
              <a:t>ताज़ा </a:t>
            </a:r>
            <a:r>
              <a:rPr lang="hi-IN" dirty="0"/>
              <a:t>आँखों से देखें, क्या दृश्य प्रस्तुति आकर्षक है? अपने आप से पूछें, क्या ये दृश्य सम्मोहक हैं? क्या वे दर्शकों को यह विश्वास दिलाने में मदद करते हैं कि विषय वस्तु महत्वपूर्ण और आकर्षक है? </a:t>
            </a:r>
            <a:endParaRPr lang="en-US" dirty="0" smtClean="0"/>
          </a:p>
          <a:p>
            <a:r>
              <a:rPr lang="hi-IN" dirty="0" smtClean="0"/>
              <a:t>दृश्यों </a:t>
            </a:r>
            <a:r>
              <a:rPr lang="hi-IN" dirty="0"/>
              <a:t>को पाठ के साथ एकीकृत करें. क्या यह सर्वोत्तम लाभ के लिए काम करता है? </a:t>
            </a:r>
            <a:endParaRPr lang="en-US" dirty="0" smtClean="0"/>
          </a:p>
          <a:p>
            <a:r>
              <a:rPr lang="hi-IN" dirty="0" smtClean="0"/>
              <a:t>आपके </a:t>
            </a:r>
            <a:r>
              <a:rPr lang="hi-IN" dirty="0"/>
              <a:t>द्वारा बनाए गए मानचित्रों का रिकॉर्ड रखें (शायद आपके "विज़ुअल नोटबुक" में)।</a:t>
            </a:r>
            <a:endParaRPr lang="en-IN" dirty="0"/>
          </a:p>
        </p:txBody>
      </p:sp>
    </p:spTree>
    <p:extLst>
      <p:ext uri="{BB962C8B-B14F-4D97-AF65-F5344CB8AC3E}">
        <p14:creationId xmlns:p14="http://schemas.microsoft.com/office/powerpoint/2010/main" val="1751620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fontScale="90000"/>
          </a:bodyPr>
          <a:lstStyle/>
          <a:p>
            <a:r>
              <a:rPr lang="hi-IN" sz="4000" dirty="0"/>
              <a:t>मानचित्र बनाने के लिए रचनात्मक युक्तियाँ</a:t>
            </a:r>
            <a:endParaRPr lang="en-IN" dirty="0"/>
          </a:p>
        </p:txBody>
      </p:sp>
      <p:sp>
        <p:nvSpPr>
          <p:cNvPr id="3" name="Content Placeholder 2"/>
          <p:cNvSpPr>
            <a:spLocks noGrp="1"/>
          </p:cNvSpPr>
          <p:nvPr>
            <p:ph idx="1"/>
          </p:nvPr>
        </p:nvSpPr>
        <p:spPr/>
        <p:txBody>
          <a:bodyPr/>
          <a:lstStyle/>
          <a:p>
            <a:r>
              <a:rPr lang="hi-IN" dirty="0"/>
              <a:t>माइंड मैप को समझने का एक आसान तरीका इसकी तुलना किसी शहर के मानचित्र से करना है</a:t>
            </a:r>
            <a:r>
              <a:rPr lang="hi-IN" dirty="0" smtClean="0"/>
              <a:t>।</a:t>
            </a:r>
            <a:endParaRPr lang="en-US" dirty="0" smtClean="0"/>
          </a:p>
          <a:p>
            <a:r>
              <a:rPr lang="hi-IN" dirty="0" smtClean="0"/>
              <a:t>शहर </a:t>
            </a:r>
            <a:r>
              <a:rPr lang="hi-IN" dirty="0"/>
              <a:t>का केंद्र मुख्य विचार का प्रतिनिधित्व करता है; केंद्र से जाने वाली मुख्य सड़कें आपकी विचार प्रक्रिया में प्रमुख विचारों का प्रतिनिधित्व करती </a:t>
            </a:r>
            <a:r>
              <a:rPr lang="hi-IN" dirty="0" smtClean="0"/>
              <a:t>हैं;</a:t>
            </a:r>
            <a:endParaRPr lang="en-US" dirty="0" smtClean="0"/>
          </a:p>
          <a:p>
            <a:r>
              <a:rPr lang="hi-IN" dirty="0" smtClean="0"/>
              <a:t>द्वितीयक </a:t>
            </a:r>
            <a:r>
              <a:rPr lang="hi-IN" dirty="0"/>
              <a:t>सड़कें या शाखाएँ आपके द्वितीयक विचारों का प्रतिनिधित्व करती हैं, इत्यादि। </a:t>
            </a:r>
            <a:endParaRPr lang="en-US" dirty="0" smtClean="0"/>
          </a:p>
          <a:p>
            <a:r>
              <a:rPr lang="hi-IN" dirty="0" smtClean="0"/>
              <a:t>विशेष </a:t>
            </a:r>
            <a:r>
              <a:rPr lang="hi-IN" dirty="0"/>
              <a:t>छवियाँ या आकृतियाँ रुचि के स्थलों या विशेष रूप से प्रासंगिक विचारों का प्रतिनिधित्व कर सकती हैं</a:t>
            </a:r>
            <a:endParaRPr lang="en-IN" dirty="0"/>
          </a:p>
        </p:txBody>
      </p:sp>
    </p:spTree>
    <p:extLst>
      <p:ext uri="{BB962C8B-B14F-4D97-AF65-F5344CB8AC3E}">
        <p14:creationId xmlns:p14="http://schemas.microsoft.com/office/powerpoint/2010/main" val="2551938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8"/>
          <p:cNvGrpSpPr/>
          <p:nvPr/>
        </p:nvGrpSpPr>
        <p:grpSpPr>
          <a:xfrm>
            <a:off x="304797" y="152400"/>
            <a:ext cx="8540885" cy="6477000"/>
            <a:chOff x="-334743" y="392736"/>
            <a:chExt cx="8982655" cy="5851027"/>
          </a:xfrm>
        </p:grpSpPr>
        <p:sp>
          <p:nvSpPr>
            <p:cNvPr id="7" name="object 9"/>
            <p:cNvSpPr/>
            <p:nvPr/>
          </p:nvSpPr>
          <p:spPr>
            <a:xfrm>
              <a:off x="-334743" y="392736"/>
              <a:ext cx="8982655" cy="5851027"/>
            </a:xfrm>
            <a:prstGeom prst="rect">
              <a:avLst/>
            </a:prstGeom>
            <a:blipFill>
              <a:blip r:embed="rId2" cstate="print"/>
              <a:stretch>
                <a:fillRect/>
              </a:stretch>
            </a:blipFill>
          </p:spPr>
          <p:txBody>
            <a:bodyPr wrap="square" lIns="0" tIns="0" rIns="0" bIns="0" rtlCol="0"/>
            <a:lstStyle/>
            <a:p>
              <a:endParaRPr/>
            </a:p>
          </p:txBody>
        </p:sp>
        <p:sp>
          <p:nvSpPr>
            <p:cNvPr id="8" name="object 10"/>
            <p:cNvSpPr/>
            <p:nvPr/>
          </p:nvSpPr>
          <p:spPr>
            <a:xfrm>
              <a:off x="626957" y="2780224"/>
              <a:ext cx="6815223" cy="1467306"/>
            </a:xfrm>
            <a:prstGeom prst="rect">
              <a:avLst/>
            </a:prstGeom>
            <a:solidFill>
              <a:schemeClr val="accent1">
                <a:lumMod val="60000"/>
                <a:lumOff val="40000"/>
              </a:schemeClr>
            </a:solidFill>
          </p:spPr>
          <p:txBody>
            <a:bodyPr wrap="square" lIns="0" tIns="0" rIns="0" bIns="0" rtlCol="0"/>
            <a:lstStyle/>
            <a:p>
              <a:pPr algn="ctr"/>
              <a:r>
                <a:rPr lang="en-US" sz="4800" dirty="0"/>
                <a:t>THANK </a:t>
              </a:r>
              <a:r>
                <a:rPr lang="en-US" sz="4800" dirty="0" smtClean="0"/>
                <a:t>YOU</a:t>
              </a:r>
            </a:p>
            <a:p>
              <a:pPr algn="ctr"/>
              <a:r>
                <a:rPr lang="en-US" sz="4800" dirty="0"/>
                <a:t>(</a:t>
              </a:r>
              <a:r>
                <a:rPr lang="hi-IN" sz="4800" dirty="0"/>
                <a:t>धन्यवाद</a:t>
              </a:r>
              <a:r>
                <a:rPr lang="en-US" sz="4800" dirty="0"/>
                <a:t>)</a:t>
              </a:r>
              <a:endParaRPr lang="en-IN" sz="4800" dirty="0"/>
            </a:p>
            <a:p>
              <a:endParaRPr lang="en-US" sz="4800" dirty="0" smtClean="0"/>
            </a:p>
            <a:p>
              <a:endParaRPr sz="8800" dirty="0"/>
            </a:p>
          </p:txBody>
        </p:sp>
      </p:grpSp>
      <p:sp>
        <p:nvSpPr>
          <p:cNvPr id="2" name="Title 1"/>
          <p:cNvSpPr>
            <a:spLocks noGrp="1"/>
          </p:cNvSpPr>
          <p:nvPr>
            <p:ph type="title"/>
          </p:nvPr>
        </p:nvSpPr>
        <p:spPr>
          <a:xfrm>
            <a:off x="457200" y="320040"/>
            <a:ext cx="7086600" cy="1127760"/>
          </a:xfrm>
        </p:spPr>
        <p:txBody>
          <a:bodyPr>
            <a:normAutofit/>
          </a:bodyPr>
          <a:lstStyle/>
          <a:p>
            <a:r>
              <a:rPr lang="en-US" sz="1800" dirty="0">
                <a:solidFill>
                  <a:srgbClr val="C00000"/>
                </a:solidFill>
              </a:rPr>
              <a:t>PRACTICE </a:t>
            </a:r>
            <a:r>
              <a:rPr lang="en-US" sz="1800" dirty="0" smtClean="0">
                <a:solidFill>
                  <a:srgbClr val="C00000"/>
                </a:solidFill>
              </a:rPr>
              <a:t>YOURSELF----</a:t>
            </a:r>
            <a:r>
              <a:rPr lang="en-US" dirty="0" smtClean="0">
                <a:solidFill>
                  <a:srgbClr val="C00000"/>
                </a:solidFill>
              </a:rPr>
              <a:t/>
            </a:r>
            <a:br>
              <a:rPr lang="en-US" dirty="0" smtClean="0">
                <a:solidFill>
                  <a:srgbClr val="C00000"/>
                </a:solidFill>
              </a:rPr>
            </a:br>
            <a:r>
              <a:rPr lang="hi-IN" dirty="0" smtClean="0"/>
              <a:t>स्वयं </a:t>
            </a:r>
            <a:r>
              <a:rPr lang="hi-IN" dirty="0"/>
              <a:t>अभ्यास </a:t>
            </a:r>
            <a:r>
              <a:rPr lang="hi-IN" dirty="0" smtClean="0"/>
              <a:t>करें</a:t>
            </a:r>
            <a:r>
              <a:rPr lang="en-US" dirty="0"/>
              <a:t> </a:t>
            </a:r>
            <a:r>
              <a:rPr lang="en-US" dirty="0" smtClean="0"/>
              <a:t>I</a:t>
            </a:r>
            <a:endParaRPr lang="en-US" dirty="0">
              <a:solidFill>
                <a:srgbClr val="C00000"/>
              </a:solidFill>
            </a:endParaRPr>
          </a:p>
        </p:txBody>
      </p:sp>
      <p:sp>
        <p:nvSpPr>
          <p:cNvPr id="11" name="object 14"/>
          <p:cNvSpPr/>
          <p:nvPr/>
        </p:nvSpPr>
        <p:spPr>
          <a:xfrm>
            <a:off x="304797" y="0"/>
            <a:ext cx="7394451" cy="1953768"/>
          </a:xfrm>
          <a:custGeom>
            <a:avLst/>
            <a:gdLst/>
            <a:ahLst/>
            <a:cxnLst/>
            <a:rect l="l" t="t" r="r" b="b"/>
            <a:pathLst>
              <a:path w="7219950" h="3215640">
                <a:moveTo>
                  <a:pt x="0" y="803783"/>
                </a:moveTo>
                <a:lnTo>
                  <a:pt x="5611799" y="803783"/>
                </a:lnTo>
                <a:lnTo>
                  <a:pt x="5611799" y="0"/>
                </a:lnTo>
                <a:lnTo>
                  <a:pt x="7219492" y="1607692"/>
                </a:lnTo>
                <a:lnTo>
                  <a:pt x="5611799" y="3215386"/>
                </a:lnTo>
                <a:lnTo>
                  <a:pt x="5611799" y="2411476"/>
                </a:lnTo>
                <a:lnTo>
                  <a:pt x="0" y="2411476"/>
                </a:lnTo>
                <a:lnTo>
                  <a:pt x="0" y="803783"/>
                </a:lnTo>
                <a:close/>
              </a:path>
            </a:pathLst>
          </a:custGeom>
          <a:ln w="76200">
            <a:solidFill>
              <a:srgbClr val="E229A0"/>
            </a:solidFill>
          </a:ln>
        </p:spPr>
        <p:txBody>
          <a:bodyPr wrap="square" lIns="0" tIns="0" rIns="0" bIns="0" rtlCol="0"/>
          <a:lstStyle/>
          <a:p>
            <a:endParaRPr/>
          </a:p>
        </p:txBody>
      </p:sp>
    </p:spTree>
    <p:extLst>
      <p:ext uri="{BB962C8B-B14F-4D97-AF65-F5344CB8AC3E}">
        <p14:creationId xmlns:p14="http://schemas.microsoft.com/office/powerpoint/2010/main" val="1776182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242048" cy="1143000"/>
          </a:xfrm>
        </p:spPr>
        <p:txBody>
          <a:bodyPr>
            <a:normAutofit fontScale="90000"/>
          </a:bodyPr>
          <a:lstStyle/>
          <a:p>
            <a:r>
              <a:rPr lang="en-IN" dirty="0"/>
              <a:t> </a:t>
            </a:r>
            <a:br>
              <a:rPr lang="en-IN" dirty="0"/>
            </a:br>
            <a:r>
              <a:rPr lang="en-IN" dirty="0"/>
              <a:t/>
            </a:r>
            <a:br>
              <a:rPr lang="en-IN" dirty="0"/>
            </a:br>
            <a:endParaRPr lang="en-IN" dirty="0"/>
          </a:p>
        </p:txBody>
      </p:sp>
      <p:sp>
        <p:nvSpPr>
          <p:cNvPr id="3" name="Rectangle 2"/>
          <p:cNvSpPr/>
          <p:nvPr/>
        </p:nvSpPr>
        <p:spPr>
          <a:xfrm>
            <a:off x="152400" y="381000"/>
            <a:ext cx="7770876" cy="5262979"/>
          </a:xfrm>
          <a:prstGeom prst="rect">
            <a:avLst/>
          </a:prstGeom>
        </p:spPr>
        <p:txBody>
          <a:bodyPr wrap="square">
            <a:spAutoFit/>
          </a:bodyPr>
          <a:lstStyle/>
          <a:p>
            <a:pPr marL="342900" indent="-342900" algn="just">
              <a:buFont typeface="Arial" pitchFamily="34" charset="0"/>
              <a:buChar char="•"/>
            </a:pPr>
            <a:r>
              <a:rPr lang="en-IN" sz="2400" dirty="0" smtClean="0"/>
              <a:t>Mind </a:t>
            </a:r>
            <a:r>
              <a:rPr lang="en-IN" sz="2400" dirty="0"/>
              <a:t>maps comprise a network of connected and related concepts. Any idea can be connected to any other. </a:t>
            </a:r>
            <a:endParaRPr lang="en-IN" sz="2400" dirty="0" smtClean="0"/>
          </a:p>
          <a:p>
            <a:pPr marL="360363" algn="just"/>
            <a:r>
              <a:rPr lang="hi-IN" sz="2400" dirty="0"/>
              <a:t>माइंड मैप में जुड़े और संबंधित अवधारणाओं का एक नेटवर्क शामिल होता है। किसी भी विचार को किसी अन्य से जोड़ा जा सकता है</a:t>
            </a:r>
            <a:r>
              <a:rPr lang="hi-IN" sz="2400" dirty="0" smtClean="0"/>
              <a:t>।</a:t>
            </a:r>
            <a:endParaRPr lang="en-US" sz="2400" dirty="0" smtClean="0"/>
          </a:p>
          <a:p>
            <a:pPr algn="just"/>
            <a:endParaRPr lang="en-US" sz="2400" dirty="0"/>
          </a:p>
          <a:p>
            <a:pPr algn="just"/>
            <a:endParaRPr lang="en-IN" sz="2400" dirty="0"/>
          </a:p>
          <a:p>
            <a:pPr marL="342900" indent="-342900" algn="just">
              <a:buFont typeface="Arial" pitchFamily="34" charset="0"/>
              <a:buChar char="•"/>
            </a:pPr>
            <a:r>
              <a:rPr lang="en-IN" sz="2400" dirty="0" smtClean="0"/>
              <a:t>Free-form</a:t>
            </a:r>
            <a:r>
              <a:rPr lang="en-IN" sz="2400" dirty="0"/>
              <a:t>, spontaneous thinking is required when creating a mind map, and the aim of mind mapping is to find creative associations between ideas</a:t>
            </a:r>
            <a:r>
              <a:rPr lang="en-IN" sz="2400" dirty="0" smtClean="0"/>
              <a:t>.</a:t>
            </a:r>
          </a:p>
          <a:p>
            <a:pPr marL="360363" algn="just"/>
            <a:r>
              <a:rPr lang="hi-IN" sz="2400" dirty="0"/>
              <a:t>माइंड मैप बनाते समय मुक्त रूप, सहज सोच की आवश्यकता होती है, और माइंड मैपिंग का उद्देश्य विचारों के बीच रचनात्मक जुड़ाव ढूंढना है।</a:t>
            </a:r>
            <a:endParaRPr lang="en-I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US" dirty="0">
                <a:solidFill>
                  <a:srgbClr val="C00000"/>
                </a:solidFill>
              </a:rPr>
              <a:t>What is a Mind </a:t>
            </a:r>
            <a:r>
              <a:rPr lang="en-US" dirty="0" smtClean="0">
                <a:solidFill>
                  <a:srgbClr val="C00000"/>
                </a:solidFill>
              </a:rPr>
              <a:t>MAP?</a:t>
            </a:r>
            <a:r>
              <a:rPr lang="hi-IN" dirty="0"/>
              <a:t> </a:t>
            </a:r>
            <a:r>
              <a:rPr lang="en-US" dirty="0" smtClean="0"/>
              <a:t/>
            </a:r>
            <a:br>
              <a:rPr lang="en-US" dirty="0" smtClean="0"/>
            </a:br>
            <a:r>
              <a:rPr lang="hi-IN" dirty="0" smtClean="0"/>
              <a:t>माइंड </a:t>
            </a:r>
            <a:r>
              <a:rPr lang="hi-IN" dirty="0"/>
              <a:t>मैप क्या है?</a:t>
            </a:r>
            <a:endParaRPr lang="en-US" dirty="0">
              <a:solidFill>
                <a:srgbClr val="C00000"/>
              </a:solidFill>
            </a:endParaRPr>
          </a:p>
        </p:txBody>
      </p:sp>
      <p:sp>
        <p:nvSpPr>
          <p:cNvPr id="3" name="TextBox 2"/>
          <p:cNvSpPr txBox="1"/>
          <p:nvPr/>
        </p:nvSpPr>
        <p:spPr>
          <a:xfrm>
            <a:off x="685800" y="1676400"/>
            <a:ext cx="7086600" cy="5016758"/>
          </a:xfrm>
          <a:prstGeom prst="rect">
            <a:avLst/>
          </a:prstGeom>
          <a:noFill/>
        </p:spPr>
        <p:txBody>
          <a:bodyPr wrap="square" rtlCol="0">
            <a:spAutoFit/>
          </a:bodyPr>
          <a:lstStyle/>
          <a:p>
            <a:pPr algn="just"/>
            <a:r>
              <a:rPr lang="en-US" sz="2000" dirty="0"/>
              <a:t>A Mind Map is a visual thinking tool, ideal for brainstorming, exploring ideas and presenting information in a uniquely visual way.  </a:t>
            </a:r>
          </a:p>
          <a:p>
            <a:pPr algn="just"/>
            <a:r>
              <a:rPr lang="en-US" sz="2000" dirty="0"/>
              <a:t>A Mind Map is a diagram for representing tasks, words, concepts, or items linked to and arranged around a central concept or subject using a non- linear graphical layout that allows the user to build an intuitive framework around a central concept</a:t>
            </a:r>
            <a:r>
              <a:rPr lang="en-US" sz="2000" dirty="0" smtClean="0"/>
              <a:t>.</a:t>
            </a:r>
          </a:p>
          <a:p>
            <a:pPr algn="just"/>
            <a:r>
              <a:rPr lang="hi-IN" sz="2000" dirty="0"/>
              <a:t>माइंड मैप एक दृश्य सोच उपकरण है, जो विचार-मंथन, विचारों की खोज और विशिष्ट दृश्य तरीके से जानकारी प्रस्तुत करने के लिए आदर्श है। </a:t>
            </a:r>
            <a:endParaRPr lang="en-US" sz="2000" dirty="0" smtClean="0"/>
          </a:p>
          <a:p>
            <a:pPr algn="just"/>
            <a:r>
              <a:rPr lang="hi-IN" sz="2000" dirty="0" smtClean="0"/>
              <a:t>माइंड </a:t>
            </a:r>
            <a:r>
              <a:rPr lang="hi-IN" sz="2000" dirty="0"/>
              <a:t>मैप एक गैर-रेखीय ग्राफ़िकल लेआउट का उपयोग करके एक केंद्रीय अवधारणा या विषय से जुड़े और व्यवस्थित किए गए कार्यों, शब्दों, अवधारणाओं या वस्तुओं का प्रतिनिधित्व करने के लिए एक आरेख है जो उपयोगकर्ता को एक केंद्रीय अवधारणा के चारों ओर एक सहज ढांचा बनाने की अनुमति देता है।</a:t>
            </a:r>
            <a:endParaRPr lang="en-US" sz="2000" dirty="0"/>
          </a:p>
        </p:txBody>
      </p:sp>
    </p:spTree>
    <p:extLst>
      <p:ext uri="{BB962C8B-B14F-4D97-AF65-F5344CB8AC3E}">
        <p14:creationId xmlns:p14="http://schemas.microsoft.com/office/powerpoint/2010/main" val="173443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19200"/>
            <a:ext cx="7848600" cy="5262979"/>
          </a:xfrm>
          <a:prstGeom prst="rect">
            <a:avLst/>
          </a:prstGeom>
          <a:noFill/>
        </p:spPr>
        <p:txBody>
          <a:bodyPr wrap="square" rtlCol="0">
            <a:spAutoFit/>
          </a:bodyPr>
          <a:lstStyle/>
          <a:p>
            <a:pPr marL="457200" indent="-457200" algn="just">
              <a:buFont typeface="Arial" pitchFamily="34" charset="0"/>
              <a:buChar char="•"/>
            </a:pPr>
            <a:r>
              <a:rPr lang="en-US" sz="2800" dirty="0" smtClean="0"/>
              <a:t>Mind mapping basically avoids dull, linear thinking, jogging your creativity and making note taking fun again. </a:t>
            </a:r>
          </a:p>
          <a:p>
            <a:pPr marL="534988" algn="just"/>
            <a:r>
              <a:rPr lang="hi-IN" sz="2800" dirty="0"/>
              <a:t>माइंड मैपिंग मूल रूप से सुस्त, रैखिक सोच, आपकी रचनात्मकता को जॉगिंग करने और फिर से मज़ेदार नोट बनाने से बचाती है।</a:t>
            </a:r>
            <a:r>
              <a:rPr lang="en-US" sz="2800" dirty="0" smtClean="0"/>
              <a:t> </a:t>
            </a:r>
          </a:p>
          <a:p>
            <a:pPr marL="457200" indent="-457200">
              <a:buFont typeface="Arial" pitchFamily="34" charset="0"/>
              <a:buChar char="•"/>
            </a:pPr>
            <a:r>
              <a:rPr lang="en-IN" sz="2800" dirty="0"/>
              <a:t>The main use of mind mapping is to create an association of ideas. </a:t>
            </a:r>
            <a:r>
              <a:rPr lang="en-IN" sz="2800" dirty="0" smtClean="0"/>
              <a:t>However</a:t>
            </a:r>
            <a:r>
              <a:rPr lang="en-IN" sz="2800" dirty="0"/>
              <a:t>, another use is for memory </a:t>
            </a:r>
            <a:r>
              <a:rPr lang="en-IN" sz="2800" dirty="0" smtClean="0"/>
              <a:t>retention.</a:t>
            </a:r>
          </a:p>
          <a:p>
            <a:pPr marL="534988"/>
            <a:r>
              <a:rPr lang="hi-IN" sz="2800" dirty="0"/>
              <a:t>माइंड मैपिंग का मुख्य उपयोग विचारों का एक संघ बनाना है। हालाँकि, एक अन्य उपयोग स्मृति प्रतिधारण के लिए है</a:t>
            </a:r>
            <a:r>
              <a:rPr lang="hi-IN" sz="2800" dirty="0" smtClean="0"/>
              <a:t>।</a:t>
            </a:r>
          </a:p>
        </p:txBody>
      </p:sp>
      <p:sp>
        <p:nvSpPr>
          <p:cNvPr id="4" name="Title 3"/>
          <p:cNvSpPr>
            <a:spLocks noGrp="1"/>
          </p:cNvSpPr>
          <p:nvPr>
            <p:ph type="title"/>
          </p:nvPr>
        </p:nvSpPr>
        <p:spPr>
          <a:xfrm>
            <a:off x="495300" y="228600"/>
            <a:ext cx="7315200" cy="990600"/>
          </a:xfrm>
          <a:solidFill>
            <a:schemeClr val="tx2">
              <a:lumMod val="60000"/>
              <a:lumOff val="40000"/>
            </a:schemeClr>
          </a:solidFill>
        </p:spPr>
        <p:txBody>
          <a:bodyPr>
            <a:normAutofit/>
          </a:bodyPr>
          <a:lstStyle/>
          <a:p>
            <a:r>
              <a:rPr lang="en-US" sz="2000" dirty="0">
                <a:solidFill>
                  <a:srgbClr val="C00000"/>
                </a:solidFill>
              </a:rPr>
              <a:t>BENEFITS OF MIND MAPPING </a:t>
            </a:r>
            <a:r>
              <a:rPr lang="en-US" sz="4000" dirty="0">
                <a:solidFill>
                  <a:srgbClr val="C00000"/>
                </a:solidFill>
              </a:rPr>
              <a:t/>
            </a:r>
            <a:br>
              <a:rPr lang="en-US" sz="4000" dirty="0">
                <a:solidFill>
                  <a:srgbClr val="C00000"/>
                </a:solidFill>
              </a:rPr>
            </a:br>
            <a:r>
              <a:rPr lang="hi-IN" dirty="0"/>
              <a:t>माइंड मैपिंग के </a:t>
            </a:r>
            <a:r>
              <a:rPr lang="hi-IN" dirty="0" smtClean="0"/>
              <a:t>लाभ</a:t>
            </a:r>
            <a:endParaRPr lang="en-IN" dirty="0"/>
          </a:p>
        </p:txBody>
      </p:sp>
    </p:spTree>
    <p:extLst>
      <p:ext uri="{BB962C8B-B14F-4D97-AF65-F5344CB8AC3E}">
        <p14:creationId xmlns:p14="http://schemas.microsoft.com/office/powerpoint/2010/main" val="198289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76400"/>
            <a:ext cx="7010400" cy="4062651"/>
          </a:xfrm>
          <a:prstGeom prst="rect">
            <a:avLst/>
          </a:prstGeom>
        </p:spPr>
        <p:txBody>
          <a:bodyPr wrap="square">
            <a:spAutoFit/>
          </a:bodyPr>
          <a:lstStyle/>
          <a:p>
            <a:pPr>
              <a:buFont typeface="Arial" pitchFamily="34" charset="0"/>
              <a:buChar char="•"/>
            </a:pPr>
            <a:r>
              <a:rPr lang="en-IN" sz="2400" dirty="0"/>
              <a:t>It is generally easier to remember a diagram than to remember a </a:t>
            </a:r>
            <a:r>
              <a:rPr lang="en-IN" sz="2400" dirty="0" smtClean="0"/>
              <a:t>description.</a:t>
            </a:r>
          </a:p>
          <a:p>
            <a:r>
              <a:rPr lang="hi-IN" sz="2400" dirty="0" smtClean="0"/>
              <a:t>किसी </a:t>
            </a:r>
            <a:r>
              <a:rPr lang="hi-IN" sz="2400" dirty="0"/>
              <a:t>विवरण को याद रखने की तुलना में आरेख को याद रखना आम तौर पर आसान होता है</a:t>
            </a:r>
            <a:endParaRPr lang="en-IN" sz="2400" dirty="0"/>
          </a:p>
          <a:p>
            <a:pPr>
              <a:buFont typeface="Arial" pitchFamily="34" charset="0"/>
              <a:buChar char="•"/>
            </a:pPr>
            <a:endParaRPr lang="en-IN" sz="2400" dirty="0"/>
          </a:p>
          <a:p>
            <a:pPr algn="just">
              <a:buFont typeface="Arial" pitchFamily="34" charset="0"/>
              <a:buChar char="•"/>
            </a:pPr>
            <a:r>
              <a:rPr lang="en-IN" sz="2400" dirty="0" smtClean="0"/>
              <a:t>It boost your creativity, improves your productivity and provides </a:t>
            </a:r>
            <a:r>
              <a:rPr lang="en-IN" sz="2400" dirty="0" err="1" smtClean="0"/>
              <a:t>flexiblility</a:t>
            </a:r>
            <a:r>
              <a:rPr lang="en-IN" sz="2400" dirty="0" smtClean="0"/>
              <a:t>.</a:t>
            </a:r>
          </a:p>
          <a:p>
            <a:pPr algn="just"/>
            <a:r>
              <a:rPr lang="hi-IN" sz="2400" dirty="0"/>
              <a:t>यह आपकी रचनात्मकता को बढ़ावा देता है, आपकी उत्पादकता में सुधार करता है और लचीलापन प्रदान करता है।</a:t>
            </a:r>
            <a:endParaRPr lang="en-IN" sz="2400" dirty="0" smtClean="0"/>
          </a:p>
          <a:p>
            <a:pPr algn="just"/>
            <a:endParaRPr lang="en-US" dirty="0"/>
          </a:p>
        </p:txBody>
      </p:sp>
      <p:sp>
        <p:nvSpPr>
          <p:cNvPr id="6" name="Title 3"/>
          <p:cNvSpPr txBox="1">
            <a:spLocks/>
          </p:cNvSpPr>
          <p:nvPr/>
        </p:nvSpPr>
        <p:spPr>
          <a:xfrm>
            <a:off x="457200" y="304800"/>
            <a:ext cx="7315200" cy="990600"/>
          </a:xfrm>
          <a:prstGeom prst="rect">
            <a:avLst/>
          </a:prstGeom>
          <a:solidFill>
            <a:schemeClr val="accent3">
              <a:lumMod val="40000"/>
              <a:lumOff val="60000"/>
            </a:schemeClr>
          </a:solidFill>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2000" dirty="0" smtClean="0">
                <a:solidFill>
                  <a:srgbClr val="C00000"/>
                </a:solidFill>
              </a:rPr>
              <a:t>BENEFITS OF MIND MAPPING </a:t>
            </a:r>
            <a:r>
              <a:rPr lang="en-US" sz="4000" dirty="0" smtClean="0">
                <a:solidFill>
                  <a:srgbClr val="C00000"/>
                </a:solidFill>
              </a:rPr>
              <a:t/>
            </a:r>
            <a:br>
              <a:rPr lang="en-US" sz="4000" dirty="0" smtClean="0">
                <a:solidFill>
                  <a:srgbClr val="C00000"/>
                </a:solidFill>
              </a:rPr>
            </a:br>
            <a:r>
              <a:rPr lang="hi-IN" dirty="0" smtClean="0"/>
              <a:t>माइंड मैपिंग के लाभ</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10400" cy="1143000"/>
          </a:xfrm>
          <a:solidFill>
            <a:schemeClr val="accent3">
              <a:lumMod val="40000"/>
              <a:lumOff val="60000"/>
            </a:schemeClr>
          </a:solidFill>
        </p:spPr>
        <p:txBody>
          <a:bodyPr>
            <a:normAutofit fontScale="90000"/>
          </a:bodyPr>
          <a:lstStyle/>
          <a:p>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sz="2200" dirty="0" smtClean="0">
                <a:solidFill>
                  <a:srgbClr val="C00000"/>
                </a:solidFill>
              </a:rPr>
              <a:t>CAN </a:t>
            </a:r>
            <a:r>
              <a:rPr lang="en-US" sz="2200" dirty="0">
                <a:solidFill>
                  <a:srgbClr val="C00000"/>
                </a:solidFill>
              </a:rPr>
              <a:t>USE MIND MAP FOR</a:t>
            </a:r>
            <a:r>
              <a:rPr lang="en-US" sz="2200" dirty="0" smtClean="0">
                <a:solidFill>
                  <a:srgbClr val="C00000"/>
                </a:solidFill>
              </a:rPr>
              <a:t>……</a:t>
            </a:r>
            <a:br>
              <a:rPr lang="en-US" sz="2200" dirty="0" smtClean="0">
                <a:solidFill>
                  <a:srgbClr val="C00000"/>
                </a:solidFill>
              </a:rPr>
            </a:br>
            <a:r>
              <a:rPr lang="hi-IN" sz="2200" dirty="0"/>
              <a:t>माइंड मैप का उपयोग कर सकते हैं......</a:t>
            </a:r>
            <a:r>
              <a:rPr lang="en-US" sz="2200" dirty="0">
                <a:solidFill>
                  <a:srgbClr val="C00000"/>
                </a:solidFill>
              </a:rPr>
              <a:t/>
            </a:r>
            <a:br>
              <a:rPr lang="en-US" sz="2200" dirty="0">
                <a:solidFill>
                  <a:srgbClr val="C00000"/>
                </a:solidFill>
              </a:rPr>
            </a:br>
            <a:endParaRPr lang="en-US" dirty="0">
              <a:solidFill>
                <a:srgbClr val="C00000"/>
              </a:solidFill>
            </a:endParaRPr>
          </a:p>
        </p:txBody>
      </p:sp>
      <p:sp>
        <p:nvSpPr>
          <p:cNvPr id="3" name="TextBox 2"/>
          <p:cNvSpPr txBox="1"/>
          <p:nvPr/>
        </p:nvSpPr>
        <p:spPr>
          <a:xfrm>
            <a:off x="152400" y="1524000"/>
            <a:ext cx="7774112"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Brainstorming (individually or in groups) </a:t>
            </a:r>
            <a:r>
              <a:rPr lang="hi-IN" sz="2000" dirty="0"/>
              <a:t>विचार-मंथन (व्यक्तिगत रूप से या समूहों में) </a:t>
            </a:r>
            <a:endParaRPr lang="en-US" sz="2000" dirty="0" smtClean="0"/>
          </a:p>
          <a:p>
            <a:pPr marL="285750" indent="-285750">
              <a:buFont typeface="Arial" panose="020B0604020202020204" pitchFamily="34" charset="0"/>
              <a:buChar char="•"/>
            </a:pPr>
            <a:r>
              <a:rPr lang="en-US" sz="2000" dirty="0" smtClean="0"/>
              <a:t>Problem </a:t>
            </a:r>
            <a:r>
              <a:rPr lang="en-US" sz="2000" dirty="0"/>
              <a:t>solving </a:t>
            </a:r>
            <a:r>
              <a:rPr lang="hi-IN" sz="2000" dirty="0"/>
              <a:t>समस्या को </a:t>
            </a:r>
            <a:r>
              <a:rPr lang="hi-IN" sz="2000" dirty="0" smtClean="0"/>
              <a:t>सुलझाना</a:t>
            </a:r>
            <a:endParaRPr lang="en-US" sz="2000" dirty="0"/>
          </a:p>
          <a:p>
            <a:pPr marL="285750" indent="-285750">
              <a:buFont typeface="Arial" panose="020B0604020202020204" pitchFamily="34" charset="0"/>
              <a:buChar char="•"/>
            </a:pPr>
            <a:r>
              <a:rPr lang="en-US" sz="2000" dirty="0" smtClean="0"/>
              <a:t>Planning </a:t>
            </a:r>
            <a:r>
              <a:rPr lang="en-US" sz="2000" dirty="0"/>
              <a:t>a particular topic </a:t>
            </a:r>
            <a:r>
              <a:rPr lang="hi-IN" sz="2000" dirty="0"/>
              <a:t>किसी विशेष विषय की योजना बनाना </a:t>
            </a:r>
            <a:endParaRPr lang="en-US" sz="2000" dirty="0" smtClean="0"/>
          </a:p>
          <a:p>
            <a:pPr marL="285750" indent="-285750">
              <a:buFont typeface="Arial" panose="020B0604020202020204" pitchFamily="34" charset="0"/>
              <a:buChar char="•"/>
            </a:pPr>
            <a:r>
              <a:rPr lang="en-US" sz="2000" dirty="0" smtClean="0"/>
              <a:t>Researching </a:t>
            </a:r>
            <a:r>
              <a:rPr lang="en-US" sz="2000" dirty="0"/>
              <a:t>and Jot down information from multiple sources from pieces in to whole </a:t>
            </a:r>
            <a:r>
              <a:rPr lang="hi-IN" sz="2000" dirty="0"/>
              <a:t>कई स्रोतों से जानकारी पर शोध करना और उसे टुकड़ों से संपूर्ण रूप में लिखना </a:t>
            </a:r>
            <a:r>
              <a:rPr lang="en-US" sz="2000" dirty="0" smtClean="0"/>
              <a:t>Presenting </a:t>
            </a:r>
            <a:r>
              <a:rPr lang="en-US" sz="2000" dirty="0"/>
              <a:t>information from a single </a:t>
            </a:r>
            <a:r>
              <a:rPr lang="en-US" sz="2000" dirty="0" smtClean="0"/>
              <a:t>Platform </a:t>
            </a:r>
            <a:r>
              <a:rPr lang="hi-IN" sz="2000" dirty="0" smtClean="0"/>
              <a:t>एक </a:t>
            </a:r>
            <a:r>
              <a:rPr lang="hi-IN" sz="2000" dirty="0"/>
              <a:t>ही मंच से जानकारी प्रस्तुत करना</a:t>
            </a:r>
            <a:endParaRPr lang="en-US" sz="2000" dirty="0"/>
          </a:p>
          <a:p>
            <a:pPr marL="285750" indent="-285750">
              <a:buFont typeface="Arial" panose="020B0604020202020204" pitchFamily="34" charset="0"/>
              <a:buChar char="•"/>
            </a:pPr>
            <a:r>
              <a:rPr lang="en-US" sz="2000" dirty="0" smtClean="0"/>
              <a:t>Gaining </a:t>
            </a:r>
            <a:r>
              <a:rPr lang="en-US" sz="2000" dirty="0"/>
              <a:t>insight on complex subjects </a:t>
            </a:r>
            <a:r>
              <a:rPr lang="hi-IN" sz="2000" dirty="0"/>
              <a:t>जटिल विषयों पर अंतर्दृष्टि प्राप्त करना </a:t>
            </a:r>
            <a:endParaRPr lang="en-US" sz="2000" dirty="0"/>
          </a:p>
          <a:p>
            <a:pPr marL="285750" indent="-285750">
              <a:buFont typeface="Arial" panose="020B0604020202020204" pitchFamily="34" charset="0"/>
              <a:buChar char="•"/>
            </a:pPr>
            <a:r>
              <a:rPr lang="en-US" sz="2000" dirty="0"/>
              <a:t>Jogging your creativity </a:t>
            </a:r>
            <a:r>
              <a:rPr lang="hi-IN" sz="2000" dirty="0"/>
              <a:t>अपनी रचनात्मकता को बढ़ावा देना</a:t>
            </a:r>
            <a:endParaRPr lang="en-US" sz="2000" dirty="0"/>
          </a:p>
          <a:p>
            <a:pPr marL="285750" indent="-285750">
              <a:buFont typeface="Arial" panose="020B0604020202020204" pitchFamily="34" charset="0"/>
              <a:buChar char="•"/>
            </a:pPr>
            <a:r>
              <a:rPr lang="en-US" sz="2000" dirty="0"/>
              <a:t>Note Taking </a:t>
            </a:r>
            <a:r>
              <a:rPr lang="hi-IN" sz="2000" dirty="0"/>
              <a:t>नोट लेना </a:t>
            </a:r>
            <a:endParaRPr lang="en-US" sz="2000" dirty="0"/>
          </a:p>
          <a:p>
            <a:pPr marL="285750" indent="-285750">
              <a:buFont typeface="Arial" panose="020B0604020202020204" pitchFamily="34" charset="0"/>
              <a:buChar char="•"/>
            </a:pPr>
            <a:r>
              <a:rPr lang="en-US" sz="2000" dirty="0"/>
              <a:t>Studying and Memorization </a:t>
            </a:r>
            <a:r>
              <a:rPr lang="hi-IN" sz="2000" dirty="0"/>
              <a:t>अध्ययन और स्मरण</a:t>
            </a:r>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8381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143000"/>
          </a:xfrm>
          <a:solidFill>
            <a:schemeClr val="accent3">
              <a:lumMod val="40000"/>
              <a:lumOff val="60000"/>
            </a:schemeClr>
          </a:solidFill>
        </p:spPr>
        <p:txBody>
          <a:bodyPr>
            <a:normAutofit fontScale="90000"/>
          </a:bodyPr>
          <a:lstStyle/>
          <a:p>
            <a:pPr algn="ctr"/>
            <a:r>
              <a:rPr lang="en-IN" sz="3100" dirty="0" smtClean="0">
                <a:solidFill>
                  <a:srgbClr val="C00000"/>
                </a:solidFill>
              </a:rPr>
              <a:t/>
            </a:r>
            <a:br>
              <a:rPr lang="en-IN" sz="3100" dirty="0" smtClean="0">
                <a:solidFill>
                  <a:srgbClr val="C00000"/>
                </a:solidFill>
              </a:rPr>
            </a:br>
            <a:r>
              <a:rPr lang="en-IN" sz="3100" dirty="0">
                <a:solidFill>
                  <a:srgbClr val="C00000"/>
                </a:solidFill>
              </a:rPr>
              <a:t/>
            </a:r>
            <a:br>
              <a:rPr lang="en-IN" sz="3100" dirty="0">
                <a:solidFill>
                  <a:srgbClr val="C00000"/>
                </a:solidFill>
              </a:rPr>
            </a:br>
            <a:r>
              <a:rPr lang="en-IN" sz="3100" dirty="0" smtClean="0">
                <a:solidFill>
                  <a:srgbClr val="C00000"/>
                </a:solidFill>
              </a:rPr>
              <a:t/>
            </a:r>
            <a:br>
              <a:rPr lang="en-IN" sz="3100" dirty="0" smtClean="0">
                <a:solidFill>
                  <a:srgbClr val="C00000"/>
                </a:solidFill>
              </a:rPr>
            </a:br>
            <a:r>
              <a:rPr lang="en-IN" sz="3100" dirty="0">
                <a:solidFill>
                  <a:srgbClr val="C00000"/>
                </a:solidFill>
              </a:rPr>
              <a:t/>
            </a:r>
            <a:br>
              <a:rPr lang="en-IN" sz="3100" dirty="0">
                <a:solidFill>
                  <a:srgbClr val="C00000"/>
                </a:solidFill>
              </a:rPr>
            </a:br>
            <a:r>
              <a:rPr lang="en-IN" sz="2200" dirty="0" smtClean="0">
                <a:solidFill>
                  <a:srgbClr val="C00000"/>
                </a:solidFill>
              </a:rPr>
              <a:t>The </a:t>
            </a:r>
            <a:r>
              <a:rPr lang="en-IN" sz="2200" dirty="0">
                <a:solidFill>
                  <a:srgbClr val="C00000"/>
                </a:solidFill>
              </a:rPr>
              <a:t>five essential </a:t>
            </a:r>
            <a:r>
              <a:rPr lang="en-IN" sz="2200" dirty="0" smtClean="0">
                <a:solidFill>
                  <a:srgbClr val="C00000"/>
                </a:solidFill>
              </a:rPr>
              <a:t>characteristics of </a:t>
            </a:r>
            <a:r>
              <a:rPr lang="en-IN" sz="2200" dirty="0">
                <a:solidFill>
                  <a:srgbClr val="C00000"/>
                </a:solidFill>
              </a:rPr>
              <a:t>Mind Mapping</a:t>
            </a:r>
            <a:r>
              <a:rPr lang="en-IN" dirty="0">
                <a:solidFill>
                  <a:srgbClr val="C00000"/>
                </a:solidFill>
              </a:rPr>
              <a:t/>
            </a:r>
            <a:br>
              <a:rPr lang="en-IN" dirty="0">
                <a:solidFill>
                  <a:srgbClr val="C00000"/>
                </a:solidFill>
              </a:rPr>
            </a:br>
            <a:r>
              <a:rPr lang="hi-IN" dirty="0"/>
              <a:t>माइंड मैपिंग की पाँच आवश्यक विशेषताएँ</a:t>
            </a:r>
            <a:endParaRPr lang="en-IN"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pPr lvl="0"/>
            <a:r>
              <a:rPr lang="en-IN" sz="2300" dirty="0"/>
              <a:t>The main idea, subject or focus is crystallized in a central image.</a:t>
            </a:r>
          </a:p>
          <a:p>
            <a:pPr lvl="0"/>
            <a:r>
              <a:rPr lang="en-IN" sz="2300" dirty="0"/>
              <a:t>The main themes </a:t>
            </a:r>
            <a:r>
              <a:rPr lang="en-IN" sz="2300" i="1" dirty="0"/>
              <a:t>radiate</a:t>
            </a:r>
            <a:r>
              <a:rPr lang="en-IN" sz="2300" dirty="0"/>
              <a:t> from the central image as 'branches'.</a:t>
            </a:r>
          </a:p>
          <a:p>
            <a:pPr lvl="0"/>
            <a:r>
              <a:rPr lang="en-IN" sz="2300" dirty="0"/>
              <a:t>The branches comprise a key image or key word drawn or printed on its associated line.</a:t>
            </a:r>
          </a:p>
          <a:p>
            <a:pPr lvl="0"/>
            <a:r>
              <a:rPr lang="en-IN" sz="2300" dirty="0"/>
              <a:t>Topics of lesser importance are represented as 'twigs' of the relevant branch.</a:t>
            </a:r>
          </a:p>
          <a:p>
            <a:pPr lvl="0"/>
            <a:r>
              <a:rPr lang="en-IN" sz="2300" dirty="0"/>
              <a:t>The branches form a connected nodal structure</a:t>
            </a:r>
            <a:r>
              <a:rPr lang="en-IN" sz="2300" dirty="0" smtClean="0"/>
              <a:t>.</a:t>
            </a:r>
          </a:p>
          <a:p>
            <a:pPr marL="0" lvl="0" indent="0">
              <a:buNone/>
            </a:pPr>
            <a:r>
              <a:rPr lang="hi-IN" dirty="0"/>
              <a:t>मुख्य विचार, विषय या फोकस एक केंद्रीय छवि में क्रिस्टलीकृत होता है। </a:t>
            </a:r>
            <a:endParaRPr lang="en-US" dirty="0" smtClean="0"/>
          </a:p>
          <a:p>
            <a:pPr marL="0" lvl="0" indent="0">
              <a:buNone/>
            </a:pPr>
            <a:r>
              <a:rPr lang="hi-IN" dirty="0" smtClean="0"/>
              <a:t>मुख्य </a:t>
            </a:r>
            <a:r>
              <a:rPr lang="hi-IN" dirty="0"/>
              <a:t>विषय केंद्रीय छवि से 'शाखाओं' के रूप में प्रसारित होते हैं। </a:t>
            </a:r>
            <a:endParaRPr lang="en-US" dirty="0" smtClean="0"/>
          </a:p>
          <a:p>
            <a:pPr marL="0" lvl="0" indent="0">
              <a:buNone/>
            </a:pPr>
            <a:r>
              <a:rPr lang="hi-IN" dirty="0" smtClean="0"/>
              <a:t>शाखाओं </a:t>
            </a:r>
            <a:r>
              <a:rPr lang="hi-IN" dirty="0"/>
              <a:t>में एक मुख्य छवि या मुख्य शब्द शामिल होता है जो उससे जुड़ी लाइन पर खींचा या मुद्रित होता है</a:t>
            </a:r>
            <a:r>
              <a:rPr lang="hi-IN" dirty="0" smtClean="0"/>
              <a:t>।</a:t>
            </a:r>
            <a:endParaRPr lang="en-US" dirty="0" smtClean="0"/>
          </a:p>
          <a:p>
            <a:pPr marL="0" lvl="0" indent="0">
              <a:buNone/>
            </a:pPr>
            <a:r>
              <a:rPr lang="hi-IN" dirty="0" smtClean="0"/>
              <a:t>कम </a:t>
            </a:r>
            <a:r>
              <a:rPr lang="hi-IN" dirty="0"/>
              <a:t>महत्व के विषयों को संबंधित शाखा की 'टहनियों' के रूप में दर्शाया जाता है। </a:t>
            </a:r>
            <a:endParaRPr lang="en-US" dirty="0" smtClean="0"/>
          </a:p>
          <a:p>
            <a:pPr marL="0" lvl="0" indent="0">
              <a:buNone/>
            </a:pPr>
            <a:r>
              <a:rPr lang="hi-IN" dirty="0" smtClean="0"/>
              <a:t>शाखाएँ </a:t>
            </a:r>
            <a:r>
              <a:rPr lang="hi-IN" dirty="0"/>
              <a:t>एक जुड़ी हुई नोडल संरचना बनाती हैं।</a:t>
            </a:r>
            <a:endParaRPr lang="en-IN" dirty="0"/>
          </a:p>
          <a:p>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2601</TotalTime>
  <Words>2446</Words>
  <Application>Microsoft Office PowerPoint</Application>
  <PresentationFormat>On-screen Show (4:3)</PresentationFormat>
  <Paragraphs>205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Opulent</vt:lpstr>
      <vt:lpstr> creating mind maps using  ‘WiseMAPPING’  वाइजमैपिंग का उपयोग करके माइंड मैप बनाना I  Dr. Parvesh Lata Associate Professor and Head Department of Education School of Liberal Arts  Gd Goenka University,Gurugram</vt:lpstr>
      <vt:lpstr> </vt:lpstr>
      <vt:lpstr>What is Mind Mapping? माइंड मैपिंग क्या है?</vt:lpstr>
      <vt:lpstr>   </vt:lpstr>
      <vt:lpstr>What is a Mind MAP?  माइंड मैप क्या है?</vt:lpstr>
      <vt:lpstr>BENEFITS OF MIND MAPPING  माइंड मैपिंग के लाभ</vt:lpstr>
      <vt:lpstr>PowerPoint Presentation</vt:lpstr>
      <vt:lpstr>        CAN USE MIND MAP FOR…… माइंड मैप का उपयोग कर सकते हैं...... </vt:lpstr>
      <vt:lpstr>    The five essential characteristics of Mind Mapping माइंड मैपिंग की पाँच आवश्यक विशेषताएँ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Make a Mind Map? माइंड मैप कैसे बनाएं ?</vt:lpstr>
      <vt:lpstr>माइंड मैप कैसे बनाएं ?</vt:lpstr>
      <vt:lpstr>SAMPLE OF MIND MAP माइंड मैप का नमूना</vt:lpstr>
      <vt:lpstr>PowerPoint Presentation</vt:lpstr>
      <vt:lpstr>TOOLS OF CREATING MIND MAP (माइंड मैप बनाने के उपकरण)</vt:lpstr>
      <vt:lpstr>Mind mapping for education is perfect for (शिक्षा के लिए माइंड मैपिंग एकदम सही है)</vt:lpstr>
      <vt:lpstr>PowerPoint Presentation</vt:lpstr>
      <vt:lpstr>PowerPoint Presentation</vt:lpstr>
      <vt:lpstr>Home Page होम पेज</vt:lpstr>
      <vt:lpstr>PowerPoint Presentation</vt:lpstr>
      <vt:lpstr>PowerPoint Presentation</vt:lpstr>
      <vt:lpstr>PowerPoint Presentation</vt:lpstr>
      <vt:lpstr>PowerPoint Presentation</vt:lpstr>
      <vt:lpstr>                  Creative Tips for Making Maps (मानचित्र बनाने के लिए रचनात्मक युक्तियाँ)</vt:lpstr>
      <vt:lpstr>                  Creative Tips for Making Maps (मानचित्र बनाने के लिए रचनात्मक युक्तियाँ)</vt:lpstr>
      <vt:lpstr>                  Creative Tips for Making Maps (मानचित्र बनाने के लिए रचनात्मक युक्तियाँ)</vt:lpstr>
      <vt:lpstr>मानचित्र बनाने के लिए रचनात्मक युक्तियाँ</vt:lpstr>
      <vt:lpstr>मानचित्र बनाने के लिए रचनात्मक युक्तियाँ</vt:lpstr>
      <vt:lpstr>मानचित्र बनाने के लिए रचनात्मक युक्तियाँ</vt:lpstr>
      <vt:lpstr>PRACTICE YOURSELF---- स्वयं अभ्यास करें 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two day workshop on concept mapping as a pedagogic tool 28-30 March, 2017</dc:title>
  <dc:creator>SoE JMI 2</dc:creator>
  <cp:lastModifiedBy>acer</cp:lastModifiedBy>
  <cp:revision>133</cp:revision>
  <dcterms:created xsi:type="dcterms:W3CDTF">2006-08-16T00:00:00Z</dcterms:created>
  <dcterms:modified xsi:type="dcterms:W3CDTF">2024-04-25T19:44:07Z</dcterms:modified>
</cp:coreProperties>
</file>