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71" r:id="rId5"/>
    <p:sldId id="279" r:id="rId6"/>
    <p:sldId id="280" r:id="rId7"/>
    <p:sldId id="281" r:id="rId8"/>
    <p:sldId id="262" r:id="rId9"/>
    <p:sldId id="263" r:id="rId10"/>
    <p:sldId id="277" r:id="rId11"/>
    <p:sldId id="278" r:id="rId12"/>
    <p:sldId id="276" r:id="rId13"/>
    <p:sldId id="275" r:id="rId14"/>
    <p:sldId id="274" r:id="rId15"/>
    <p:sldId id="272" r:id="rId16"/>
    <p:sldId id="273" r:id="rId17"/>
  </p:sldIdLst>
  <p:sldSz cx="18288000" cy="10287000"/>
  <p:notesSz cx="6858000" cy="9144000"/>
  <p:embeddedFontLst>
    <p:embeddedFont>
      <p:font typeface="Roboto" panose="02000000000000000000" pitchFamily="2"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RPwORNhqlavxHEeXAoWztpX7Z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8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334BE-FCE5-4F21-86B6-6291B9BD586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6D79C3C-9FC7-4F61-9437-00E471B8E5BC}">
      <dgm:prSet/>
      <dgm:spPr/>
      <dgm:t>
        <a:bodyPr/>
        <a:lstStyle/>
        <a:p>
          <a:r>
            <a:rPr lang="en-US" b="0" i="0" dirty="0"/>
            <a:t>Only the teacher needs the Plickers App; students don't need to download it.</a:t>
          </a:r>
          <a:endParaRPr lang="en-US" dirty="0"/>
        </a:p>
      </dgm:t>
    </dgm:pt>
    <dgm:pt modelId="{B7787778-A9D4-4E0D-A321-EC46EB83C1B3}" type="parTrans" cxnId="{A898BC40-8D0A-4982-ACFD-71659CE77FCB}">
      <dgm:prSet/>
      <dgm:spPr/>
      <dgm:t>
        <a:bodyPr/>
        <a:lstStyle/>
        <a:p>
          <a:endParaRPr lang="en-US"/>
        </a:p>
      </dgm:t>
    </dgm:pt>
    <dgm:pt modelId="{E2C10E6D-F192-43DB-AA41-4E8A0409069B}" type="sibTrans" cxnId="{A898BC40-8D0A-4982-ACFD-71659CE77FCB}">
      <dgm:prSet/>
      <dgm:spPr/>
      <dgm:t>
        <a:bodyPr/>
        <a:lstStyle/>
        <a:p>
          <a:endParaRPr lang="en-US"/>
        </a:p>
      </dgm:t>
    </dgm:pt>
    <dgm:pt modelId="{0CCC97C7-E913-4658-BCA1-89520A1FDE93}">
      <dgm:prSet/>
      <dgm:spPr/>
      <dgm:t>
        <a:bodyPr/>
        <a:lstStyle/>
        <a:p>
          <a:r>
            <a:rPr lang="en-US" b="0" i="0" dirty="0"/>
            <a:t>The letters on the cards are small to maintain privacy.</a:t>
          </a:r>
          <a:endParaRPr lang="en-US" dirty="0"/>
        </a:p>
      </dgm:t>
    </dgm:pt>
    <dgm:pt modelId="{633B6DD1-9362-4A16-A206-364BD148B909}" type="parTrans" cxnId="{9E5CB406-FEC7-4FA0-B065-82AA002E16BA}">
      <dgm:prSet/>
      <dgm:spPr/>
      <dgm:t>
        <a:bodyPr/>
        <a:lstStyle/>
        <a:p>
          <a:endParaRPr lang="en-US"/>
        </a:p>
      </dgm:t>
    </dgm:pt>
    <dgm:pt modelId="{04F068E1-9587-4CD0-A4F7-CBBBF9667015}" type="sibTrans" cxnId="{9E5CB406-FEC7-4FA0-B065-82AA002E16BA}">
      <dgm:prSet/>
      <dgm:spPr/>
      <dgm:t>
        <a:bodyPr/>
        <a:lstStyle/>
        <a:p>
          <a:endParaRPr lang="en-US"/>
        </a:p>
      </dgm:t>
    </dgm:pt>
    <dgm:pt modelId="{387A88FD-32EB-44C1-88D5-CE796843D91D}">
      <dgm:prSet/>
      <dgm:spPr/>
      <dgm:t>
        <a:bodyPr/>
        <a:lstStyle/>
        <a:p>
          <a:r>
            <a:rPr lang="en-US" b="0" i="0"/>
            <a:t>The app records each student's answer once.</a:t>
          </a:r>
          <a:endParaRPr lang="en-US"/>
        </a:p>
      </dgm:t>
    </dgm:pt>
    <dgm:pt modelId="{72D1EF97-4769-4998-839A-4C7DFFAB1CE0}" type="parTrans" cxnId="{FF43228D-D97E-48CA-98B6-CC03EC24886B}">
      <dgm:prSet/>
      <dgm:spPr/>
      <dgm:t>
        <a:bodyPr/>
        <a:lstStyle/>
        <a:p>
          <a:endParaRPr lang="en-US"/>
        </a:p>
      </dgm:t>
    </dgm:pt>
    <dgm:pt modelId="{453C8B48-00FF-4454-8175-BEA8D2B178B0}" type="sibTrans" cxnId="{FF43228D-D97E-48CA-98B6-CC03EC24886B}">
      <dgm:prSet/>
      <dgm:spPr/>
      <dgm:t>
        <a:bodyPr/>
        <a:lstStyle/>
        <a:p>
          <a:endParaRPr lang="en-US"/>
        </a:p>
      </dgm:t>
    </dgm:pt>
    <dgm:pt modelId="{9C57217F-EEE4-4DF8-9EAC-AC12FA1D887F}">
      <dgm:prSet/>
      <dgm:spPr/>
      <dgm:t>
        <a:bodyPr/>
        <a:lstStyle/>
        <a:p>
          <a:r>
            <a:rPr lang="en-US" b="0" i="0"/>
            <a:t>Requires a Wi-Fi/mobile data connection to project real-time data.</a:t>
          </a:r>
          <a:endParaRPr lang="en-US"/>
        </a:p>
      </dgm:t>
    </dgm:pt>
    <dgm:pt modelId="{B8E52507-9360-4E61-930B-8A276CD7EDFF}" type="parTrans" cxnId="{A728F5F6-7DD6-41CB-BBE3-950C3E74976E}">
      <dgm:prSet/>
      <dgm:spPr/>
      <dgm:t>
        <a:bodyPr/>
        <a:lstStyle/>
        <a:p>
          <a:endParaRPr lang="en-US"/>
        </a:p>
      </dgm:t>
    </dgm:pt>
    <dgm:pt modelId="{3465C1F8-6E04-4806-BDC0-BAFD065B5AAC}" type="sibTrans" cxnId="{A728F5F6-7DD6-41CB-BBE3-950C3E74976E}">
      <dgm:prSet/>
      <dgm:spPr/>
      <dgm:t>
        <a:bodyPr/>
        <a:lstStyle/>
        <a:p>
          <a:endParaRPr lang="en-US"/>
        </a:p>
      </dgm:t>
    </dgm:pt>
    <dgm:pt modelId="{7B825FD7-4193-4DD7-8FA5-B6697A68B67E}" type="pres">
      <dgm:prSet presAssocID="{4CA334BE-FCE5-4F21-86B6-6291B9BD5862}" presName="vert0" presStyleCnt="0">
        <dgm:presLayoutVars>
          <dgm:dir/>
          <dgm:animOne val="branch"/>
          <dgm:animLvl val="lvl"/>
        </dgm:presLayoutVars>
      </dgm:prSet>
      <dgm:spPr/>
    </dgm:pt>
    <dgm:pt modelId="{55BA6568-D9C3-45F8-8EE8-18B12942747F}" type="pres">
      <dgm:prSet presAssocID="{36D79C3C-9FC7-4F61-9437-00E471B8E5BC}" presName="thickLine" presStyleLbl="alignNode1" presStyleIdx="0" presStyleCnt="4"/>
      <dgm:spPr/>
    </dgm:pt>
    <dgm:pt modelId="{6ED29686-2DB9-45E6-9295-81E256B4FFA8}" type="pres">
      <dgm:prSet presAssocID="{36D79C3C-9FC7-4F61-9437-00E471B8E5BC}" presName="horz1" presStyleCnt="0"/>
      <dgm:spPr/>
    </dgm:pt>
    <dgm:pt modelId="{F363C082-4A6D-46C8-96E7-DE7C8205D2D0}" type="pres">
      <dgm:prSet presAssocID="{36D79C3C-9FC7-4F61-9437-00E471B8E5BC}" presName="tx1" presStyleLbl="revTx" presStyleIdx="0" presStyleCnt="4"/>
      <dgm:spPr/>
    </dgm:pt>
    <dgm:pt modelId="{4B24D9C6-96D5-4FC4-BE2A-C0CED20E79C2}" type="pres">
      <dgm:prSet presAssocID="{36D79C3C-9FC7-4F61-9437-00E471B8E5BC}" presName="vert1" presStyleCnt="0"/>
      <dgm:spPr/>
    </dgm:pt>
    <dgm:pt modelId="{E85E997D-DD4D-45AB-8057-4EB3C5186464}" type="pres">
      <dgm:prSet presAssocID="{0CCC97C7-E913-4658-BCA1-89520A1FDE93}" presName="thickLine" presStyleLbl="alignNode1" presStyleIdx="1" presStyleCnt="4"/>
      <dgm:spPr/>
    </dgm:pt>
    <dgm:pt modelId="{28D8FEB9-360B-4475-8D4F-17A30BEE0C6A}" type="pres">
      <dgm:prSet presAssocID="{0CCC97C7-E913-4658-BCA1-89520A1FDE93}" presName="horz1" presStyleCnt="0"/>
      <dgm:spPr/>
    </dgm:pt>
    <dgm:pt modelId="{18B692E7-4034-40FE-AB33-8BA17A0A2F1C}" type="pres">
      <dgm:prSet presAssocID="{0CCC97C7-E913-4658-BCA1-89520A1FDE93}" presName="tx1" presStyleLbl="revTx" presStyleIdx="1" presStyleCnt="4"/>
      <dgm:spPr/>
    </dgm:pt>
    <dgm:pt modelId="{E7907C84-863E-43A1-807C-2011317C6FDF}" type="pres">
      <dgm:prSet presAssocID="{0CCC97C7-E913-4658-BCA1-89520A1FDE93}" presName="vert1" presStyleCnt="0"/>
      <dgm:spPr/>
    </dgm:pt>
    <dgm:pt modelId="{349AEBBE-BFBF-4F4E-B289-7EC2F60D93EB}" type="pres">
      <dgm:prSet presAssocID="{387A88FD-32EB-44C1-88D5-CE796843D91D}" presName="thickLine" presStyleLbl="alignNode1" presStyleIdx="2" presStyleCnt="4"/>
      <dgm:spPr/>
    </dgm:pt>
    <dgm:pt modelId="{4566BC1F-882A-48C8-99E4-5C88BFED319C}" type="pres">
      <dgm:prSet presAssocID="{387A88FD-32EB-44C1-88D5-CE796843D91D}" presName="horz1" presStyleCnt="0"/>
      <dgm:spPr/>
    </dgm:pt>
    <dgm:pt modelId="{399D9BD5-AF6D-4FE3-9490-F5F9A22B38E2}" type="pres">
      <dgm:prSet presAssocID="{387A88FD-32EB-44C1-88D5-CE796843D91D}" presName="tx1" presStyleLbl="revTx" presStyleIdx="2" presStyleCnt="4"/>
      <dgm:spPr/>
    </dgm:pt>
    <dgm:pt modelId="{36710C35-4D94-4DAB-8E93-4A1BEBD91CF5}" type="pres">
      <dgm:prSet presAssocID="{387A88FD-32EB-44C1-88D5-CE796843D91D}" presName="vert1" presStyleCnt="0"/>
      <dgm:spPr/>
    </dgm:pt>
    <dgm:pt modelId="{52E1F6C3-E837-4DB3-ADD6-B656804B701B}" type="pres">
      <dgm:prSet presAssocID="{9C57217F-EEE4-4DF8-9EAC-AC12FA1D887F}" presName="thickLine" presStyleLbl="alignNode1" presStyleIdx="3" presStyleCnt="4"/>
      <dgm:spPr/>
    </dgm:pt>
    <dgm:pt modelId="{44966863-62C0-4AFA-9787-19762C48206D}" type="pres">
      <dgm:prSet presAssocID="{9C57217F-EEE4-4DF8-9EAC-AC12FA1D887F}" presName="horz1" presStyleCnt="0"/>
      <dgm:spPr/>
    </dgm:pt>
    <dgm:pt modelId="{F62A5DBC-285A-433B-B14E-D62CB94D9DDE}" type="pres">
      <dgm:prSet presAssocID="{9C57217F-EEE4-4DF8-9EAC-AC12FA1D887F}" presName="tx1" presStyleLbl="revTx" presStyleIdx="3" presStyleCnt="4"/>
      <dgm:spPr/>
    </dgm:pt>
    <dgm:pt modelId="{D0FCC0CF-77DF-46E4-9AEF-38C39B5559C4}" type="pres">
      <dgm:prSet presAssocID="{9C57217F-EEE4-4DF8-9EAC-AC12FA1D887F}" presName="vert1" presStyleCnt="0"/>
      <dgm:spPr/>
    </dgm:pt>
  </dgm:ptLst>
  <dgm:cxnLst>
    <dgm:cxn modelId="{9E5CB406-FEC7-4FA0-B065-82AA002E16BA}" srcId="{4CA334BE-FCE5-4F21-86B6-6291B9BD5862}" destId="{0CCC97C7-E913-4658-BCA1-89520A1FDE93}" srcOrd="1" destOrd="0" parTransId="{633B6DD1-9362-4A16-A206-364BD148B909}" sibTransId="{04F068E1-9587-4CD0-A4F7-CBBBF9667015}"/>
    <dgm:cxn modelId="{A898BC40-8D0A-4982-ACFD-71659CE77FCB}" srcId="{4CA334BE-FCE5-4F21-86B6-6291B9BD5862}" destId="{36D79C3C-9FC7-4F61-9437-00E471B8E5BC}" srcOrd="0" destOrd="0" parTransId="{B7787778-A9D4-4E0D-A321-EC46EB83C1B3}" sibTransId="{E2C10E6D-F192-43DB-AA41-4E8A0409069B}"/>
    <dgm:cxn modelId="{2B554B4A-5A72-4596-80FF-D5EDACD9EE53}" type="presOf" srcId="{9C57217F-EEE4-4DF8-9EAC-AC12FA1D887F}" destId="{F62A5DBC-285A-433B-B14E-D62CB94D9DDE}" srcOrd="0" destOrd="0" presId="urn:microsoft.com/office/officeart/2008/layout/LinedList"/>
    <dgm:cxn modelId="{C6C5C54B-114C-490D-BBBA-1599D367D03B}" type="presOf" srcId="{387A88FD-32EB-44C1-88D5-CE796843D91D}" destId="{399D9BD5-AF6D-4FE3-9490-F5F9A22B38E2}" srcOrd="0" destOrd="0" presId="urn:microsoft.com/office/officeart/2008/layout/LinedList"/>
    <dgm:cxn modelId="{FF43228D-D97E-48CA-98B6-CC03EC24886B}" srcId="{4CA334BE-FCE5-4F21-86B6-6291B9BD5862}" destId="{387A88FD-32EB-44C1-88D5-CE796843D91D}" srcOrd="2" destOrd="0" parTransId="{72D1EF97-4769-4998-839A-4C7DFFAB1CE0}" sibTransId="{453C8B48-00FF-4454-8175-BEA8D2B178B0}"/>
    <dgm:cxn modelId="{7FC2D6A3-2210-4EB4-B663-3344DB36A4B1}" type="presOf" srcId="{4CA334BE-FCE5-4F21-86B6-6291B9BD5862}" destId="{7B825FD7-4193-4DD7-8FA5-B6697A68B67E}" srcOrd="0" destOrd="0" presId="urn:microsoft.com/office/officeart/2008/layout/LinedList"/>
    <dgm:cxn modelId="{B7E2ABA6-5703-498E-BE22-FD99B7B3E5FA}" type="presOf" srcId="{0CCC97C7-E913-4658-BCA1-89520A1FDE93}" destId="{18B692E7-4034-40FE-AB33-8BA17A0A2F1C}" srcOrd="0" destOrd="0" presId="urn:microsoft.com/office/officeart/2008/layout/LinedList"/>
    <dgm:cxn modelId="{9664CFB9-281B-4C81-BB8E-E932846A3494}" type="presOf" srcId="{36D79C3C-9FC7-4F61-9437-00E471B8E5BC}" destId="{F363C082-4A6D-46C8-96E7-DE7C8205D2D0}" srcOrd="0" destOrd="0" presId="urn:microsoft.com/office/officeart/2008/layout/LinedList"/>
    <dgm:cxn modelId="{A728F5F6-7DD6-41CB-BBE3-950C3E74976E}" srcId="{4CA334BE-FCE5-4F21-86B6-6291B9BD5862}" destId="{9C57217F-EEE4-4DF8-9EAC-AC12FA1D887F}" srcOrd="3" destOrd="0" parTransId="{B8E52507-9360-4E61-930B-8A276CD7EDFF}" sibTransId="{3465C1F8-6E04-4806-BDC0-BAFD065B5AAC}"/>
    <dgm:cxn modelId="{9FB5C886-304F-4123-82EF-ED1BB15FB4AD}" type="presParOf" srcId="{7B825FD7-4193-4DD7-8FA5-B6697A68B67E}" destId="{55BA6568-D9C3-45F8-8EE8-18B12942747F}" srcOrd="0" destOrd="0" presId="urn:microsoft.com/office/officeart/2008/layout/LinedList"/>
    <dgm:cxn modelId="{CC5B5973-DB54-4847-8D36-2DF63B9749E7}" type="presParOf" srcId="{7B825FD7-4193-4DD7-8FA5-B6697A68B67E}" destId="{6ED29686-2DB9-45E6-9295-81E256B4FFA8}" srcOrd="1" destOrd="0" presId="urn:microsoft.com/office/officeart/2008/layout/LinedList"/>
    <dgm:cxn modelId="{7CB565F8-66DD-4D5B-A0B9-C03A431D1335}" type="presParOf" srcId="{6ED29686-2DB9-45E6-9295-81E256B4FFA8}" destId="{F363C082-4A6D-46C8-96E7-DE7C8205D2D0}" srcOrd="0" destOrd="0" presId="urn:microsoft.com/office/officeart/2008/layout/LinedList"/>
    <dgm:cxn modelId="{3AA5B04A-9F7D-46FD-9B91-423E2A403557}" type="presParOf" srcId="{6ED29686-2DB9-45E6-9295-81E256B4FFA8}" destId="{4B24D9C6-96D5-4FC4-BE2A-C0CED20E79C2}" srcOrd="1" destOrd="0" presId="urn:microsoft.com/office/officeart/2008/layout/LinedList"/>
    <dgm:cxn modelId="{7868C804-A7EB-468F-A22C-FDACE0D530E4}" type="presParOf" srcId="{7B825FD7-4193-4DD7-8FA5-B6697A68B67E}" destId="{E85E997D-DD4D-45AB-8057-4EB3C5186464}" srcOrd="2" destOrd="0" presId="urn:microsoft.com/office/officeart/2008/layout/LinedList"/>
    <dgm:cxn modelId="{236B93E1-0C36-4C59-9A82-564B83EF4496}" type="presParOf" srcId="{7B825FD7-4193-4DD7-8FA5-B6697A68B67E}" destId="{28D8FEB9-360B-4475-8D4F-17A30BEE0C6A}" srcOrd="3" destOrd="0" presId="urn:microsoft.com/office/officeart/2008/layout/LinedList"/>
    <dgm:cxn modelId="{058875AD-4A4D-43F1-93FC-03C4EB211BDE}" type="presParOf" srcId="{28D8FEB9-360B-4475-8D4F-17A30BEE0C6A}" destId="{18B692E7-4034-40FE-AB33-8BA17A0A2F1C}" srcOrd="0" destOrd="0" presId="urn:microsoft.com/office/officeart/2008/layout/LinedList"/>
    <dgm:cxn modelId="{5A7D18EB-F24C-40B7-AC52-1CB21335E6D5}" type="presParOf" srcId="{28D8FEB9-360B-4475-8D4F-17A30BEE0C6A}" destId="{E7907C84-863E-43A1-807C-2011317C6FDF}" srcOrd="1" destOrd="0" presId="urn:microsoft.com/office/officeart/2008/layout/LinedList"/>
    <dgm:cxn modelId="{5B0B49F6-7B89-4E40-A3CC-B9D5CBF47AB8}" type="presParOf" srcId="{7B825FD7-4193-4DD7-8FA5-B6697A68B67E}" destId="{349AEBBE-BFBF-4F4E-B289-7EC2F60D93EB}" srcOrd="4" destOrd="0" presId="urn:microsoft.com/office/officeart/2008/layout/LinedList"/>
    <dgm:cxn modelId="{1D575ECA-2FBA-48D9-9454-CDD9C24D2367}" type="presParOf" srcId="{7B825FD7-4193-4DD7-8FA5-B6697A68B67E}" destId="{4566BC1F-882A-48C8-99E4-5C88BFED319C}" srcOrd="5" destOrd="0" presId="urn:microsoft.com/office/officeart/2008/layout/LinedList"/>
    <dgm:cxn modelId="{A64F7DB5-1FDC-463B-A26D-D6FD0624208F}" type="presParOf" srcId="{4566BC1F-882A-48C8-99E4-5C88BFED319C}" destId="{399D9BD5-AF6D-4FE3-9490-F5F9A22B38E2}" srcOrd="0" destOrd="0" presId="urn:microsoft.com/office/officeart/2008/layout/LinedList"/>
    <dgm:cxn modelId="{A064F5B6-0037-4EE4-AF2D-D8B0548E531C}" type="presParOf" srcId="{4566BC1F-882A-48C8-99E4-5C88BFED319C}" destId="{36710C35-4D94-4DAB-8E93-4A1BEBD91CF5}" srcOrd="1" destOrd="0" presId="urn:microsoft.com/office/officeart/2008/layout/LinedList"/>
    <dgm:cxn modelId="{1CECC868-3A7F-4561-A0BE-3A9CD9A71133}" type="presParOf" srcId="{7B825FD7-4193-4DD7-8FA5-B6697A68B67E}" destId="{52E1F6C3-E837-4DB3-ADD6-B656804B701B}" srcOrd="6" destOrd="0" presId="urn:microsoft.com/office/officeart/2008/layout/LinedList"/>
    <dgm:cxn modelId="{61747B53-DBB3-4EDD-A018-6C0DA11CB584}" type="presParOf" srcId="{7B825FD7-4193-4DD7-8FA5-B6697A68B67E}" destId="{44966863-62C0-4AFA-9787-19762C48206D}" srcOrd="7" destOrd="0" presId="urn:microsoft.com/office/officeart/2008/layout/LinedList"/>
    <dgm:cxn modelId="{59B5FB41-320D-4C33-8FAF-EE3A43FCF726}" type="presParOf" srcId="{44966863-62C0-4AFA-9787-19762C48206D}" destId="{F62A5DBC-285A-433B-B14E-D62CB94D9DDE}" srcOrd="0" destOrd="0" presId="urn:microsoft.com/office/officeart/2008/layout/LinedList"/>
    <dgm:cxn modelId="{9CA5B782-7279-49B0-AE0E-0761806BBC53}" type="presParOf" srcId="{44966863-62C0-4AFA-9787-19762C48206D}" destId="{D0FCC0CF-77DF-46E4-9AEF-38C39B5559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A6568-D9C3-45F8-8EE8-18B12942747F}">
      <dsp:nvSpPr>
        <dsp:cNvPr id="0" name=""/>
        <dsp:cNvSpPr/>
      </dsp:nvSpPr>
      <dsp:spPr>
        <a:xfrm>
          <a:off x="0" y="0"/>
          <a:ext cx="120469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3C082-4A6D-46C8-96E7-DE7C8205D2D0}">
      <dsp:nvSpPr>
        <dsp:cNvPr id="0" name=""/>
        <dsp:cNvSpPr/>
      </dsp:nvSpPr>
      <dsp:spPr>
        <a:xfrm>
          <a:off x="0" y="0"/>
          <a:ext cx="12046999" cy="129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dirty="0"/>
            <a:t>Only the teacher needs the Plickers App; students don't need to download it.</a:t>
          </a:r>
          <a:endParaRPr lang="en-US" sz="3600" kern="1200" dirty="0"/>
        </a:p>
      </dsp:txBody>
      <dsp:txXfrm>
        <a:off x="0" y="0"/>
        <a:ext cx="12046999" cy="1292936"/>
      </dsp:txXfrm>
    </dsp:sp>
    <dsp:sp modelId="{E85E997D-DD4D-45AB-8057-4EB3C5186464}">
      <dsp:nvSpPr>
        <dsp:cNvPr id="0" name=""/>
        <dsp:cNvSpPr/>
      </dsp:nvSpPr>
      <dsp:spPr>
        <a:xfrm>
          <a:off x="0" y="1292937"/>
          <a:ext cx="120469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692E7-4034-40FE-AB33-8BA17A0A2F1C}">
      <dsp:nvSpPr>
        <dsp:cNvPr id="0" name=""/>
        <dsp:cNvSpPr/>
      </dsp:nvSpPr>
      <dsp:spPr>
        <a:xfrm>
          <a:off x="0" y="1292936"/>
          <a:ext cx="12046999" cy="129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dirty="0"/>
            <a:t>The letters on the cards are small to maintain privacy.</a:t>
          </a:r>
          <a:endParaRPr lang="en-US" sz="3600" kern="1200" dirty="0"/>
        </a:p>
      </dsp:txBody>
      <dsp:txXfrm>
        <a:off x="0" y="1292936"/>
        <a:ext cx="12046999" cy="1292936"/>
      </dsp:txXfrm>
    </dsp:sp>
    <dsp:sp modelId="{349AEBBE-BFBF-4F4E-B289-7EC2F60D93EB}">
      <dsp:nvSpPr>
        <dsp:cNvPr id="0" name=""/>
        <dsp:cNvSpPr/>
      </dsp:nvSpPr>
      <dsp:spPr>
        <a:xfrm>
          <a:off x="0" y="2585874"/>
          <a:ext cx="120469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D9BD5-AF6D-4FE3-9490-F5F9A22B38E2}">
      <dsp:nvSpPr>
        <dsp:cNvPr id="0" name=""/>
        <dsp:cNvSpPr/>
      </dsp:nvSpPr>
      <dsp:spPr>
        <a:xfrm>
          <a:off x="0" y="2585873"/>
          <a:ext cx="12046999" cy="129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The app records each student's answer once.</a:t>
          </a:r>
          <a:endParaRPr lang="en-US" sz="3600" kern="1200"/>
        </a:p>
      </dsp:txBody>
      <dsp:txXfrm>
        <a:off x="0" y="2585873"/>
        <a:ext cx="12046999" cy="1292936"/>
      </dsp:txXfrm>
    </dsp:sp>
    <dsp:sp modelId="{52E1F6C3-E837-4DB3-ADD6-B656804B701B}">
      <dsp:nvSpPr>
        <dsp:cNvPr id="0" name=""/>
        <dsp:cNvSpPr/>
      </dsp:nvSpPr>
      <dsp:spPr>
        <a:xfrm>
          <a:off x="0" y="3878811"/>
          <a:ext cx="120469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A5DBC-285A-433B-B14E-D62CB94D9DDE}">
      <dsp:nvSpPr>
        <dsp:cNvPr id="0" name=""/>
        <dsp:cNvSpPr/>
      </dsp:nvSpPr>
      <dsp:spPr>
        <a:xfrm>
          <a:off x="0" y="3878810"/>
          <a:ext cx="12046999" cy="129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i="0" kern="1200"/>
            <a:t>Requires a Wi-Fi/mobile data connection to project real-time data.</a:t>
          </a:r>
          <a:endParaRPr lang="en-US" sz="3600" kern="1200"/>
        </a:p>
      </dsp:txBody>
      <dsp:txXfrm>
        <a:off x="0" y="3878810"/>
        <a:ext cx="12046999" cy="12929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35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523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613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5907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614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873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0640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214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131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358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786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7693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80944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lickers.com/" TargetMode="Externa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get.plickers.com/"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useBgFill="1">
        <p:nvSpPr>
          <p:cNvPr id="154" name="Rectangle 15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oogle Shape;145;p1" descr="School desk with books and pencils with chalkboard in background"/>
          <p:cNvPicPr preferRelativeResize="0"/>
          <p:nvPr/>
        </p:nvPicPr>
        <p:blipFill rotWithShape="1">
          <a:blip r:embed="rId3"/>
          <a:srcRect t="35232" b="8755"/>
          <a:stretch/>
        </p:blipFill>
        <p:spPr>
          <a:xfrm>
            <a:off x="20" y="10"/>
            <a:ext cx="18287980" cy="683763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p:spPr>
      </p:pic>
      <p:sp>
        <p:nvSpPr>
          <p:cNvPr id="15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91958" y="8202309"/>
            <a:ext cx="2057400" cy="27432"/>
          </a:xfrm>
          <a:custGeom>
            <a:avLst/>
            <a:gdLst>
              <a:gd name="connsiteX0" fmla="*/ 0 w 2057400"/>
              <a:gd name="connsiteY0" fmla="*/ 0 h 27432"/>
              <a:gd name="connsiteX1" fmla="*/ 685800 w 2057400"/>
              <a:gd name="connsiteY1" fmla="*/ 0 h 27432"/>
              <a:gd name="connsiteX2" fmla="*/ 1309878 w 2057400"/>
              <a:gd name="connsiteY2" fmla="*/ 0 h 27432"/>
              <a:gd name="connsiteX3" fmla="*/ 2057400 w 2057400"/>
              <a:gd name="connsiteY3" fmla="*/ 0 h 27432"/>
              <a:gd name="connsiteX4" fmla="*/ 2057400 w 2057400"/>
              <a:gd name="connsiteY4" fmla="*/ 27432 h 27432"/>
              <a:gd name="connsiteX5" fmla="*/ 1330452 w 2057400"/>
              <a:gd name="connsiteY5" fmla="*/ 27432 h 27432"/>
              <a:gd name="connsiteX6" fmla="*/ 685800 w 2057400"/>
              <a:gd name="connsiteY6" fmla="*/ 27432 h 27432"/>
              <a:gd name="connsiteX7" fmla="*/ 0 w 2057400"/>
              <a:gd name="connsiteY7" fmla="*/ 27432 h 27432"/>
              <a:gd name="connsiteX8" fmla="*/ 0 w 2057400"/>
              <a:gd name="connsiteY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400" h="27432" fill="none" extrusionOk="0">
                <a:moveTo>
                  <a:pt x="0" y="0"/>
                </a:moveTo>
                <a:cubicBezTo>
                  <a:pt x="302803" y="-32679"/>
                  <a:pt x="450041" y="32706"/>
                  <a:pt x="685800" y="0"/>
                </a:cubicBezTo>
                <a:cubicBezTo>
                  <a:pt x="921559" y="-32706"/>
                  <a:pt x="1009847" y="29047"/>
                  <a:pt x="1309878" y="0"/>
                </a:cubicBezTo>
                <a:cubicBezTo>
                  <a:pt x="1609909" y="-29047"/>
                  <a:pt x="1809302" y="29901"/>
                  <a:pt x="2057400" y="0"/>
                </a:cubicBezTo>
                <a:cubicBezTo>
                  <a:pt x="2056280" y="10493"/>
                  <a:pt x="2057243" y="20203"/>
                  <a:pt x="2057400" y="27432"/>
                </a:cubicBezTo>
                <a:cubicBezTo>
                  <a:pt x="1773018" y="-8870"/>
                  <a:pt x="1583133" y="36663"/>
                  <a:pt x="1330452" y="27432"/>
                </a:cubicBezTo>
                <a:cubicBezTo>
                  <a:pt x="1077771" y="18201"/>
                  <a:pt x="835436" y="58848"/>
                  <a:pt x="685800" y="27432"/>
                </a:cubicBezTo>
                <a:cubicBezTo>
                  <a:pt x="536164" y="-3984"/>
                  <a:pt x="241183" y="24057"/>
                  <a:pt x="0" y="27432"/>
                </a:cubicBezTo>
                <a:cubicBezTo>
                  <a:pt x="-47" y="18228"/>
                  <a:pt x="-305" y="9449"/>
                  <a:pt x="0" y="0"/>
                </a:cubicBezTo>
                <a:close/>
              </a:path>
              <a:path w="2057400" h="27432" stroke="0" extrusionOk="0">
                <a:moveTo>
                  <a:pt x="0" y="0"/>
                </a:moveTo>
                <a:cubicBezTo>
                  <a:pt x="303435" y="-7297"/>
                  <a:pt x="415843" y="-14809"/>
                  <a:pt x="624078" y="0"/>
                </a:cubicBezTo>
                <a:cubicBezTo>
                  <a:pt x="832313" y="14809"/>
                  <a:pt x="1133755" y="24795"/>
                  <a:pt x="1289304" y="0"/>
                </a:cubicBezTo>
                <a:cubicBezTo>
                  <a:pt x="1444853" y="-24795"/>
                  <a:pt x="1722910" y="22004"/>
                  <a:pt x="2057400" y="0"/>
                </a:cubicBezTo>
                <a:cubicBezTo>
                  <a:pt x="2056965" y="10475"/>
                  <a:pt x="2058277" y="19313"/>
                  <a:pt x="2057400" y="27432"/>
                </a:cubicBezTo>
                <a:cubicBezTo>
                  <a:pt x="1751285" y="-1123"/>
                  <a:pt x="1645759" y="29270"/>
                  <a:pt x="1412748" y="27432"/>
                </a:cubicBezTo>
                <a:cubicBezTo>
                  <a:pt x="1179737" y="25594"/>
                  <a:pt x="962869" y="32322"/>
                  <a:pt x="685800" y="27432"/>
                </a:cubicBezTo>
                <a:cubicBezTo>
                  <a:pt x="408731" y="22542"/>
                  <a:pt x="220204" y="52941"/>
                  <a:pt x="0" y="27432"/>
                </a:cubicBezTo>
                <a:cubicBezTo>
                  <a:pt x="-933" y="21824"/>
                  <a:pt x="-517" y="1114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144;p1"/>
          <p:cNvSpPr txBox="1">
            <a:spLocks noGrp="1"/>
          </p:cNvSpPr>
          <p:nvPr>
            <p:ph type="subTitle" idx="1"/>
          </p:nvPr>
        </p:nvSpPr>
        <p:spPr>
          <a:xfrm>
            <a:off x="2286000" y="6991691"/>
            <a:ext cx="10862633" cy="1835878"/>
          </a:xfrm>
          <a:prstGeom prst="rect">
            <a:avLst/>
          </a:prstGeom>
        </p:spPr>
        <p:txBody>
          <a:bodyPr spcFirstLastPara="1" vert="horz" lIns="91440" tIns="45720" rIns="91440" bIns="45720" rtlCol="0" anchor="ctr" anchorCtr="0">
            <a:noAutofit/>
          </a:bodyPr>
          <a:lstStyle/>
          <a:p>
            <a:pPr lvl="0" algn="l" defTabSz="914400">
              <a:spcBef>
                <a:spcPts val="600"/>
              </a:spcBef>
              <a:spcAft>
                <a:spcPts val="0"/>
              </a:spcAft>
              <a:buSzPts val="2160"/>
            </a:pPr>
            <a:r>
              <a:rPr lang="en-US" sz="2800" dirty="0">
                <a:latin typeface="Roboto" panose="02000000000000000000" pitchFamily="2" charset="0"/>
                <a:ea typeface="Roboto" panose="02000000000000000000" pitchFamily="2" charset="0"/>
                <a:cs typeface="Roboto" panose="02000000000000000000" pitchFamily="2" charset="0"/>
              </a:rPr>
              <a:t>Presentation by:</a:t>
            </a:r>
          </a:p>
          <a:p>
            <a:pPr lvl="0" algn="l" defTabSz="914400">
              <a:spcBef>
                <a:spcPts val="600"/>
              </a:spcBef>
              <a:spcAft>
                <a:spcPts val="0"/>
              </a:spcAft>
              <a:buSzPts val="2160"/>
            </a:pPr>
            <a:r>
              <a:rPr lang="en-US" sz="2800" b="1" dirty="0">
                <a:latin typeface="Roboto" panose="02000000000000000000" pitchFamily="2" charset="0"/>
                <a:ea typeface="Roboto" panose="02000000000000000000" pitchFamily="2" charset="0"/>
                <a:cs typeface="Roboto" panose="02000000000000000000" pitchFamily="2" charset="0"/>
              </a:rPr>
              <a:t>Alok Kumar</a:t>
            </a:r>
          </a:p>
          <a:p>
            <a:pPr lvl="0" algn="l" defTabSz="914400">
              <a:spcBef>
                <a:spcPts val="600"/>
              </a:spcBef>
              <a:spcAft>
                <a:spcPts val="0"/>
              </a:spcAft>
              <a:buSzPts val="2160"/>
            </a:pPr>
            <a:r>
              <a:rPr lang="en-US" sz="2800" dirty="0">
                <a:latin typeface="Roboto" panose="02000000000000000000" pitchFamily="2" charset="0"/>
                <a:ea typeface="Roboto" panose="02000000000000000000" pitchFamily="2" charset="0"/>
                <a:cs typeface="Roboto" panose="02000000000000000000" pitchFamily="2" charset="0"/>
              </a:rPr>
              <a:t>Academic Consultant </a:t>
            </a:r>
          </a:p>
          <a:p>
            <a:pPr lvl="0" algn="l" defTabSz="914400">
              <a:spcBef>
                <a:spcPts val="600"/>
              </a:spcBef>
              <a:spcAft>
                <a:spcPts val="0"/>
              </a:spcAft>
              <a:buSzPts val="2160"/>
            </a:pPr>
            <a:r>
              <a:rPr lang="en-US" sz="2800" dirty="0">
                <a:latin typeface="Roboto" panose="02000000000000000000" pitchFamily="2" charset="0"/>
                <a:ea typeface="Roboto" panose="02000000000000000000" pitchFamily="2" charset="0"/>
                <a:cs typeface="Roboto" panose="02000000000000000000" pitchFamily="2" charset="0"/>
              </a:rPr>
              <a:t>CIET- NCERT</a:t>
            </a:r>
          </a:p>
          <a:p>
            <a:pPr lvl="0" algn="l" defTabSz="914400">
              <a:spcBef>
                <a:spcPts val="1500"/>
              </a:spcBef>
              <a:spcAft>
                <a:spcPts val="0"/>
              </a:spcAft>
              <a:buSzPts val="2160"/>
            </a:pPr>
            <a:r>
              <a:rPr lang="en-US" sz="2800" b="1" dirty="0">
                <a:latin typeface="Roboto" panose="02000000000000000000" pitchFamily="2" charset="0"/>
                <a:ea typeface="Roboto" panose="02000000000000000000" pitchFamily="2" charset="0"/>
                <a:cs typeface="Roboto" panose="02000000000000000000" pitchFamily="2" charset="0"/>
              </a:rPr>
              <a:t>05 April 2024, Friday</a:t>
            </a:r>
          </a:p>
        </p:txBody>
      </p:sp>
      <p:sp>
        <p:nvSpPr>
          <p:cNvPr id="4" name="Google Shape;143;p1"/>
          <p:cNvSpPr txBox="1">
            <a:spLocks noGrp="1"/>
          </p:cNvSpPr>
          <p:nvPr>
            <p:ph type="ctrTitle"/>
          </p:nvPr>
        </p:nvSpPr>
        <p:spPr>
          <a:xfrm>
            <a:off x="2286000" y="1684338"/>
            <a:ext cx="6445045" cy="3949546"/>
          </a:xfrm>
          <a:prstGeom prst="rect">
            <a:avLst/>
          </a:prstGeom>
        </p:spPr>
        <p:txBody>
          <a:bodyPr spcFirstLastPara="1" vert="horz" lIns="91440" tIns="45720" rIns="91440" bIns="45720" rtlCol="0" anchor="ctr" anchorCtr="0">
            <a:normAutofit fontScale="90000"/>
          </a:bodyPr>
          <a:lstStyle/>
          <a:p>
            <a:pPr marL="0" lvl="0" indent="0" algn="l" defTabSz="914400">
              <a:spcAft>
                <a:spcPts val="0"/>
              </a:spcAft>
              <a:buClr>
                <a:schemeClr val="dk1"/>
              </a:buClr>
              <a:buSzPts val="5400"/>
            </a:pPr>
            <a:r>
              <a:rPr lang="en-US" sz="6000" b="1" dirty="0">
                <a:solidFill>
                  <a:schemeClr val="bg1"/>
                </a:solidFill>
                <a:latin typeface="Roboto" panose="02000000000000000000" pitchFamily="2" charset="0"/>
                <a:ea typeface="Roboto" panose="02000000000000000000" pitchFamily="2" charset="0"/>
                <a:cs typeface="Roboto" panose="02000000000000000000" pitchFamily="2" charset="0"/>
              </a:rPr>
              <a:t>Transforming Assessment with Plickers: A Comprehensive Introduction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7;p10">
            <a:extLst>
              <a:ext uri="{FF2B5EF4-FFF2-40B4-BE49-F238E27FC236}">
                <a16:creationId xmlns:a16="http://schemas.microsoft.com/office/drawing/2014/main" id="{5CBA6E33-4540-CCF0-C20B-1425A4D9A65B}"/>
              </a:ext>
            </a:extLst>
          </p:cNvPr>
          <p:cNvSpPr txBox="1"/>
          <p:nvPr/>
        </p:nvSpPr>
        <p:spPr>
          <a:xfrm>
            <a:off x="1784554" y="852380"/>
            <a:ext cx="11387100" cy="1218795"/>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Clr>
                <a:schemeClr val="dk1"/>
              </a:buClr>
              <a:buFont typeface="Arial"/>
              <a:buNone/>
            </a:pPr>
            <a:r>
              <a:rPr lang="en-US" sz="6600" b="1" dirty="0">
                <a:latin typeface="Roboto" panose="02000000000000000000" pitchFamily="2" charset="0"/>
                <a:ea typeface="Roboto" panose="02000000000000000000" pitchFamily="2" charset="0"/>
                <a:cs typeface="Roboto" panose="02000000000000000000" pitchFamily="2" charset="0"/>
                <a:sym typeface="Trebuchet MS"/>
              </a:rPr>
              <a:t>Create a class</a:t>
            </a:r>
            <a:endParaRPr lang="en-US" sz="6600" b="1" dirty="0">
              <a:latin typeface="Roboto" panose="02000000000000000000" pitchFamily="2" charset="0"/>
              <a:ea typeface="Roboto" panose="02000000000000000000" pitchFamily="2" charset="0"/>
              <a:cs typeface="Roboto" panose="02000000000000000000" pitchFamily="2" charset="0"/>
            </a:endParaRPr>
          </a:p>
        </p:txBody>
      </p:sp>
      <p:grpSp>
        <p:nvGrpSpPr>
          <p:cNvPr id="17" name="Group 16">
            <a:extLst>
              <a:ext uri="{FF2B5EF4-FFF2-40B4-BE49-F238E27FC236}">
                <a16:creationId xmlns:a16="http://schemas.microsoft.com/office/drawing/2014/main" id="{C8A4454D-225D-8295-F281-0AB253AFA34C}"/>
              </a:ext>
            </a:extLst>
          </p:cNvPr>
          <p:cNvGrpSpPr/>
          <p:nvPr/>
        </p:nvGrpSpPr>
        <p:grpSpPr>
          <a:xfrm>
            <a:off x="1563329" y="2224326"/>
            <a:ext cx="15629504" cy="6388732"/>
            <a:chOff x="91525" y="2003100"/>
            <a:chExt cx="18089450" cy="7186625"/>
          </a:xfrm>
        </p:grpSpPr>
        <p:sp>
          <p:nvSpPr>
            <p:cNvPr id="18" name="Google Shape;283;p9">
              <a:extLst>
                <a:ext uri="{FF2B5EF4-FFF2-40B4-BE49-F238E27FC236}">
                  <a16:creationId xmlns:a16="http://schemas.microsoft.com/office/drawing/2014/main" id="{F47ACF45-E665-24CA-F56C-89187AC16E8E}"/>
                </a:ext>
              </a:extLst>
            </p:cNvPr>
            <p:cNvSpPr/>
            <p:nvPr/>
          </p:nvSpPr>
          <p:spPr>
            <a:xfrm>
              <a:off x="8841252" y="5523275"/>
              <a:ext cx="1101395" cy="672465"/>
            </a:xfrm>
            <a:custGeom>
              <a:avLst/>
              <a:gdLst/>
              <a:ahLst/>
              <a:cxnLst/>
              <a:rect l="l" t="t" r="r" b="b"/>
              <a:pathLst>
                <a:path w="1508760" h="672465" extrusionOk="0">
                  <a:moveTo>
                    <a:pt x="0" y="0"/>
                  </a:moveTo>
                  <a:lnTo>
                    <a:pt x="1508760" y="0"/>
                  </a:lnTo>
                  <a:lnTo>
                    <a:pt x="1508760" y="672466"/>
                  </a:lnTo>
                  <a:lnTo>
                    <a:pt x="0" y="67246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9" name="Google Shape;284;p9">
              <a:extLst>
                <a:ext uri="{FF2B5EF4-FFF2-40B4-BE49-F238E27FC236}">
                  <a16:creationId xmlns:a16="http://schemas.microsoft.com/office/drawing/2014/main" id="{A5638B1C-EBD3-BD18-8BD7-689B7650934D}"/>
                </a:ext>
              </a:extLst>
            </p:cNvPr>
            <p:cNvPicPr preferRelativeResize="0"/>
            <p:nvPr/>
          </p:nvPicPr>
          <p:blipFill>
            <a:blip r:embed="rId3">
              <a:alphaModFix/>
            </a:blip>
            <a:stretch>
              <a:fillRect/>
            </a:stretch>
          </p:blipFill>
          <p:spPr>
            <a:xfrm>
              <a:off x="91525" y="2003100"/>
              <a:ext cx="8901099" cy="7186625"/>
            </a:xfrm>
            <a:prstGeom prst="rect">
              <a:avLst/>
            </a:prstGeom>
            <a:noFill/>
            <a:ln>
              <a:noFill/>
            </a:ln>
          </p:spPr>
        </p:pic>
        <p:pic>
          <p:nvPicPr>
            <p:cNvPr id="20" name="Google Shape;285;p9">
              <a:extLst>
                <a:ext uri="{FF2B5EF4-FFF2-40B4-BE49-F238E27FC236}">
                  <a16:creationId xmlns:a16="http://schemas.microsoft.com/office/drawing/2014/main" id="{6E59D226-2956-395E-45D2-E80AED1FAB01}"/>
                </a:ext>
              </a:extLst>
            </p:cNvPr>
            <p:cNvPicPr preferRelativeResize="0"/>
            <p:nvPr/>
          </p:nvPicPr>
          <p:blipFill>
            <a:blip r:embed="rId4">
              <a:alphaModFix/>
            </a:blip>
            <a:stretch>
              <a:fillRect/>
            </a:stretch>
          </p:blipFill>
          <p:spPr>
            <a:xfrm>
              <a:off x="9942650" y="2064250"/>
              <a:ext cx="8238325" cy="7125475"/>
            </a:xfrm>
            <a:prstGeom prst="rect">
              <a:avLst/>
            </a:prstGeom>
            <a:noFill/>
            <a:ln>
              <a:noFill/>
            </a:ln>
          </p:spPr>
        </p:pic>
      </p:grpSp>
    </p:spTree>
    <p:extLst>
      <p:ext uri="{BB962C8B-B14F-4D97-AF65-F5344CB8AC3E}">
        <p14:creationId xmlns:p14="http://schemas.microsoft.com/office/powerpoint/2010/main" val="307510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7;p10">
            <a:extLst>
              <a:ext uri="{FF2B5EF4-FFF2-40B4-BE49-F238E27FC236}">
                <a16:creationId xmlns:a16="http://schemas.microsoft.com/office/drawing/2014/main" id="{5CBA6E33-4540-CCF0-C20B-1425A4D9A65B}"/>
              </a:ext>
            </a:extLst>
          </p:cNvPr>
          <p:cNvSpPr txBox="1"/>
          <p:nvPr/>
        </p:nvSpPr>
        <p:spPr>
          <a:xfrm>
            <a:off x="1165123" y="586910"/>
            <a:ext cx="11387100" cy="1218795"/>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Clr>
                <a:schemeClr val="dk1"/>
              </a:buClr>
              <a:buFont typeface="Arial"/>
              <a:buNone/>
            </a:pPr>
            <a:r>
              <a:rPr lang="en-US" sz="6600" b="1" dirty="0">
                <a:latin typeface="Roboto" panose="02000000000000000000" pitchFamily="2" charset="0"/>
                <a:ea typeface="Roboto" panose="02000000000000000000" pitchFamily="2" charset="0"/>
                <a:cs typeface="Roboto" panose="02000000000000000000" pitchFamily="2" charset="0"/>
                <a:sym typeface="Trebuchet MS"/>
              </a:rPr>
              <a:t>Add Students</a:t>
            </a:r>
            <a:endParaRPr lang="en-US" sz="6600" b="1" dirty="0">
              <a:latin typeface="Roboto" panose="02000000000000000000" pitchFamily="2" charset="0"/>
              <a:ea typeface="Roboto" panose="02000000000000000000" pitchFamily="2" charset="0"/>
              <a:cs typeface="Roboto" panose="02000000000000000000" pitchFamily="2" charset="0"/>
            </a:endParaRPr>
          </a:p>
        </p:txBody>
      </p:sp>
      <p:grpSp>
        <p:nvGrpSpPr>
          <p:cNvPr id="16" name="Group 15">
            <a:extLst>
              <a:ext uri="{FF2B5EF4-FFF2-40B4-BE49-F238E27FC236}">
                <a16:creationId xmlns:a16="http://schemas.microsoft.com/office/drawing/2014/main" id="{BE313CEF-29A5-78F3-64A0-9E4B5B52A24A}"/>
              </a:ext>
            </a:extLst>
          </p:cNvPr>
          <p:cNvGrpSpPr/>
          <p:nvPr/>
        </p:nvGrpSpPr>
        <p:grpSpPr>
          <a:xfrm>
            <a:off x="1409141" y="1651364"/>
            <a:ext cx="15713736" cy="7035436"/>
            <a:chOff x="1409141" y="1651364"/>
            <a:chExt cx="15359723" cy="6519242"/>
          </a:xfrm>
        </p:grpSpPr>
        <p:pic>
          <p:nvPicPr>
            <p:cNvPr id="4" name="Google Shape;298;p10">
              <a:extLst>
                <a:ext uri="{FF2B5EF4-FFF2-40B4-BE49-F238E27FC236}">
                  <a16:creationId xmlns:a16="http://schemas.microsoft.com/office/drawing/2014/main" id="{4D0D898F-55C7-17E9-D7E9-D0D653E54725}"/>
                </a:ext>
              </a:extLst>
            </p:cNvPr>
            <p:cNvPicPr preferRelativeResize="0"/>
            <p:nvPr/>
          </p:nvPicPr>
          <p:blipFill>
            <a:blip r:embed="rId2">
              <a:alphaModFix/>
            </a:blip>
            <a:stretch>
              <a:fillRect/>
            </a:stretch>
          </p:blipFill>
          <p:spPr>
            <a:xfrm>
              <a:off x="1409141" y="1931826"/>
              <a:ext cx="7270903" cy="5815149"/>
            </a:xfrm>
            <a:prstGeom prst="rect">
              <a:avLst/>
            </a:prstGeom>
            <a:noFill/>
            <a:ln>
              <a:noFill/>
            </a:ln>
          </p:spPr>
        </p:pic>
        <p:pic>
          <p:nvPicPr>
            <p:cNvPr id="5" name="Google Shape;299;p10">
              <a:extLst>
                <a:ext uri="{FF2B5EF4-FFF2-40B4-BE49-F238E27FC236}">
                  <a16:creationId xmlns:a16="http://schemas.microsoft.com/office/drawing/2014/main" id="{1F596CF1-6D86-D8AF-8BBF-A4813F4CC005}"/>
                </a:ext>
              </a:extLst>
            </p:cNvPr>
            <p:cNvPicPr preferRelativeResize="0"/>
            <p:nvPr/>
          </p:nvPicPr>
          <p:blipFill>
            <a:blip r:embed="rId3">
              <a:alphaModFix/>
            </a:blip>
            <a:stretch>
              <a:fillRect/>
            </a:stretch>
          </p:blipFill>
          <p:spPr>
            <a:xfrm>
              <a:off x="9497961" y="1651364"/>
              <a:ext cx="7270903" cy="5958561"/>
            </a:xfrm>
            <a:prstGeom prst="rect">
              <a:avLst/>
            </a:prstGeom>
            <a:noFill/>
            <a:ln>
              <a:noFill/>
            </a:ln>
          </p:spPr>
        </p:pic>
        <p:sp>
          <p:nvSpPr>
            <p:cNvPr id="15" name="Arrow: Up 14">
              <a:extLst>
                <a:ext uri="{FF2B5EF4-FFF2-40B4-BE49-F238E27FC236}">
                  <a16:creationId xmlns:a16="http://schemas.microsoft.com/office/drawing/2014/main" id="{FE5ECE1E-3C5B-BEB9-C485-48FF69E0DED6}"/>
                </a:ext>
              </a:extLst>
            </p:cNvPr>
            <p:cNvSpPr/>
            <p:nvPr/>
          </p:nvSpPr>
          <p:spPr>
            <a:xfrm>
              <a:off x="5393913" y="7049244"/>
              <a:ext cx="416952" cy="1121362"/>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Google Shape;296;p10">
              <a:extLst>
                <a:ext uri="{FF2B5EF4-FFF2-40B4-BE49-F238E27FC236}">
                  <a16:creationId xmlns:a16="http://schemas.microsoft.com/office/drawing/2014/main" id="{BEC113E4-8332-3F4D-485E-5FE82395027C}"/>
                </a:ext>
              </a:extLst>
            </p:cNvPr>
            <p:cNvSpPr/>
            <p:nvPr/>
          </p:nvSpPr>
          <p:spPr>
            <a:xfrm>
              <a:off x="6898867" y="6474541"/>
              <a:ext cx="2245133" cy="398179"/>
            </a:xfrm>
            <a:custGeom>
              <a:avLst/>
              <a:gdLst/>
              <a:ahLst/>
              <a:cxnLst/>
              <a:rect l="l" t="t" r="r" b="b"/>
              <a:pathLst>
                <a:path w="2987040" h="694944" extrusionOk="0">
                  <a:moveTo>
                    <a:pt x="2639568" y="0"/>
                  </a:moveTo>
                  <a:lnTo>
                    <a:pt x="2639568" y="173736"/>
                  </a:lnTo>
                  <a:lnTo>
                    <a:pt x="0" y="173736"/>
                  </a:lnTo>
                  <a:lnTo>
                    <a:pt x="0" y="521208"/>
                  </a:lnTo>
                  <a:lnTo>
                    <a:pt x="2639568" y="521208"/>
                  </a:lnTo>
                  <a:lnTo>
                    <a:pt x="2639568" y="694944"/>
                  </a:lnTo>
                  <a:lnTo>
                    <a:pt x="2987040" y="347472"/>
                  </a:lnTo>
                  <a:lnTo>
                    <a:pt x="2639568"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grpSp>
    </p:spTree>
    <p:extLst>
      <p:ext uri="{BB962C8B-B14F-4D97-AF65-F5344CB8AC3E}">
        <p14:creationId xmlns:p14="http://schemas.microsoft.com/office/powerpoint/2010/main" val="212098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A4F96-34D5-86C7-6714-9A01D9AB0137}"/>
              </a:ext>
            </a:extLst>
          </p:cNvPr>
          <p:cNvSpPr>
            <a:spLocks noGrp="1"/>
          </p:cNvSpPr>
          <p:nvPr>
            <p:ph type="title"/>
          </p:nvPr>
        </p:nvSpPr>
        <p:spPr>
          <a:xfrm>
            <a:off x="1261872" y="737566"/>
            <a:ext cx="15759684" cy="1515396"/>
          </a:xfrm>
        </p:spPr>
        <p:txBody>
          <a:bodyPr anchor="ctr">
            <a:normAutofit/>
          </a:bodyPr>
          <a:lstStyle/>
          <a:p>
            <a:r>
              <a:rPr lang="en-IN" b="1" dirty="0">
                <a:latin typeface="Roboto" panose="02000000000000000000" pitchFamily="2" charset="0"/>
                <a:ea typeface="Roboto" panose="02000000000000000000" pitchFamily="2" charset="0"/>
                <a:cs typeface="Roboto" panose="02000000000000000000" pitchFamily="2" charset="0"/>
              </a:rPr>
              <a:t>Adding Questions</a:t>
            </a:r>
          </a:p>
        </p:txBody>
      </p:sp>
      <p:sp>
        <p:nvSpPr>
          <p:cNvPr id="19" name="Rectangle 1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6427"/>
            <a:ext cx="192024" cy="947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72" y="2071296"/>
            <a:ext cx="15759684"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Google Shape;307;p11">
            <a:extLst>
              <a:ext uri="{FF2B5EF4-FFF2-40B4-BE49-F238E27FC236}">
                <a16:creationId xmlns:a16="http://schemas.microsoft.com/office/drawing/2014/main" id="{FBFB0879-267A-2FFE-7677-53C63B998B50}"/>
              </a:ext>
            </a:extLst>
          </p:cNvPr>
          <p:cNvPicPr preferRelativeResize="0"/>
          <p:nvPr/>
        </p:nvPicPr>
        <p:blipFill>
          <a:blip r:embed="rId2">
            <a:alphaModFix/>
          </a:blip>
          <a:stretch>
            <a:fillRect/>
          </a:stretch>
        </p:blipFill>
        <p:spPr>
          <a:xfrm>
            <a:off x="1481325" y="2522554"/>
            <a:ext cx="7660389" cy="6187121"/>
          </a:xfrm>
          <a:prstGeom prst="rect">
            <a:avLst/>
          </a:prstGeom>
          <a:noFill/>
          <a:ln>
            <a:noFill/>
          </a:ln>
        </p:spPr>
      </p:pic>
      <p:pic>
        <p:nvPicPr>
          <p:cNvPr id="7" name="Google Shape;309;p11">
            <a:extLst>
              <a:ext uri="{FF2B5EF4-FFF2-40B4-BE49-F238E27FC236}">
                <a16:creationId xmlns:a16="http://schemas.microsoft.com/office/drawing/2014/main" id="{589D482E-3746-3BD4-7808-2F24DE65A89E}"/>
              </a:ext>
            </a:extLst>
          </p:cNvPr>
          <p:cNvPicPr preferRelativeResize="0"/>
          <p:nvPr/>
        </p:nvPicPr>
        <p:blipFill>
          <a:blip r:embed="rId3">
            <a:alphaModFix/>
          </a:blip>
          <a:stretch>
            <a:fillRect/>
          </a:stretch>
        </p:blipFill>
        <p:spPr>
          <a:xfrm>
            <a:off x="9570299" y="2252962"/>
            <a:ext cx="7660389" cy="6187119"/>
          </a:xfrm>
          <a:prstGeom prst="rect">
            <a:avLst/>
          </a:prstGeom>
          <a:noFill/>
          <a:ln>
            <a:noFill/>
          </a:ln>
        </p:spPr>
      </p:pic>
      <p:sp>
        <p:nvSpPr>
          <p:cNvPr id="8" name="Google Shape;308;p11">
            <a:extLst>
              <a:ext uri="{FF2B5EF4-FFF2-40B4-BE49-F238E27FC236}">
                <a16:creationId xmlns:a16="http://schemas.microsoft.com/office/drawing/2014/main" id="{A0167C78-29EA-9A09-11BF-F43762CD5F84}"/>
              </a:ext>
            </a:extLst>
          </p:cNvPr>
          <p:cNvSpPr/>
          <p:nvPr/>
        </p:nvSpPr>
        <p:spPr>
          <a:xfrm>
            <a:off x="7556813" y="3432458"/>
            <a:ext cx="407316" cy="1702945"/>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Tree>
    <p:extLst>
      <p:ext uri="{BB962C8B-B14F-4D97-AF65-F5344CB8AC3E}">
        <p14:creationId xmlns:p14="http://schemas.microsoft.com/office/powerpoint/2010/main" val="14416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200AB29-05ED-34AA-C58A-F08E7E00BB8E}"/>
              </a:ext>
            </a:extLst>
          </p:cNvPr>
          <p:cNvGrpSpPr/>
          <p:nvPr/>
        </p:nvGrpSpPr>
        <p:grpSpPr>
          <a:xfrm>
            <a:off x="1475942" y="965200"/>
            <a:ext cx="15336116" cy="8164052"/>
            <a:chOff x="835121" y="152750"/>
            <a:chExt cx="16709729" cy="9508800"/>
          </a:xfrm>
        </p:grpSpPr>
        <p:pic>
          <p:nvPicPr>
            <p:cNvPr id="2" name="Google Shape;316;g26d3cc2517c_0_8" descr="A screenshot of a computer&#10;&#10;Description automatically generated">
              <a:extLst>
                <a:ext uri="{FF2B5EF4-FFF2-40B4-BE49-F238E27FC236}">
                  <a16:creationId xmlns:a16="http://schemas.microsoft.com/office/drawing/2014/main" id="{2BB354CA-D2C2-9CDB-B90F-8736191736ED}"/>
                </a:ext>
              </a:extLst>
            </p:cNvPr>
            <p:cNvPicPr preferRelativeResize="0"/>
            <p:nvPr/>
          </p:nvPicPr>
          <p:blipFill>
            <a:blip r:embed="rId2">
              <a:alphaModFix/>
            </a:blip>
            <a:stretch>
              <a:fillRect/>
            </a:stretch>
          </p:blipFill>
          <p:spPr>
            <a:xfrm>
              <a:off x="835121" y="1629600"/>
              <a:ext cx="16287756" cy="7956850"/>
            </a:xfrm>
            <a:prstGeom prst="rect">
              <a:avLst/>
            </a:prstGeom>
            <a:noFill/>
            <a:ln>
              <a:noFill/>
            </a:ln>
          </p:spPr>
        </p:pic>
        <p:sp>
          <p:nvSpPr>
            <p:cNvPr id="3" name="Google Shape;318;g26d3cc2517c_0_8">
              <a:extLst>
                <a:ext uri="{FF2B5EF4-FFF2-40B4-BE49-F238E27FC236}">
                  <a16:creationId xmlns:a16="http://schemas.microsoft.com/office/drawing/2014/main" id="{ADEB633B-8633-90C1-8DF3-06AC01338254}"/>
                </a:ext>
              </a:extLst>
            </p:cNvPr>
            <p:cNvSpPr txBox="1"/>
            <p:nvPr/>
          </p:nvSpPr>
          <p:spPr>
            <a:xfrm>
              <a:off x="11054222" y="9061250"/>
              <a:ext cx="2920500" cy="6003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a:solidFill>
                    <a:srgbClr val="3F3F3F"/>
                  </a:solidFill>
                  <a:latin typeface="Trebuchet MS"/>
                  <a:ea typeface="+mn-ea"/>
                  <a:cs typeface="+mn-cs"/>
                  <a:sym typeface="Trebuchet MS"/>
                </a:rPr>
                <a:t>Questions Layout</a:t>
              </a:r>
              <a:endParaRPr sz="2700">
                <a:solidFill>
                  <a:srgbClr val="3F3F3F"/>
                </a:solidFill>
                <a:latin typeface="Trebuchet MS"/>
                <a:ea typeface="Trebuchet MS"/>
                <a:cs typeface="Trebuchet MS"/>
                <a:sym typeface="Trebuchet MS"/>
              </a:endParaRPr>
            </a:p>
          </p:txBody>
        </p:sp>
        <p:sp>
          <p:nvSpPr>
            <p:cNvPr id="4" name="Google Shape;319;g26d3cc2517c_0_8">
              <a:extLst>
                <a:ext uri="{FF2B5EF4-FFF2-40B4-BE49-F238E27FC236}">
                  <a16:creationId xmlns:a16="http://schemas.microsoft.com/office/drawing/2014/main" id="{21AB8E80-E0BF-351D-5B9E-8559CB57AE1E}"/>
                </a:ext>
              </a:extLst>
            </p:cNvPr>
            <p:cNvSpPr/>
            <p:nvPr/>
          </p:nvSpPr>
          <p:spPr>
            <a:xfrm>
              <a:off x="9823967" y="9228250"/>
              <a:ext cx="1002600" cy="358200"/>
            </a:xfrm>
            <a:prstGeom prst="lef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Trebuchet MS"/>
                <a:ea typeface="Trebuchet MS"/>
                <a:cs typeface="Trebuchet MS"/>
                <a:sym typeface="Trebuchet MS"/>
              </a:endParaRPr>
            </a:p>
          </p:txBody>
        </p:sp>
        <p:sp>
          <p:nvSpPr>
            <p:cNvPr id="5" name="Google Shape;320;g26d3cc2517c_0_8">
              <a:extLst>
                <a:ext uri="{FF2B5EF4-FFF2-40B4-BE49-F238E27FC236}">
                  <a16:creationId xmlns:a16="http://schemas.microsoft.com/office/drawing/2014/main" id="{D85BC6EE-776A-9363-32C4-C65D8B086AA9}"/>
                </a:ext>
              </a:extLst>
            </p:cNvPr>
            <p:cNvSpPr txBox="1"/>
            <p:nvPr/>
          </p:nvSpPr>
          <p:spPr>
            <a:xfrm flipH="1">
              <a:off x="13525189" y="7424149"/>
              <a:ext cx="2458500" cy="6003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a:solidFill>
                    <a:srgbClr val="3F3F3F"/>
                  </a:solidFill>
                  <a:latin typeface="Trebuchet MS"/>
                  <a:ea typeface="+mn-ea"/>
                  <a:cs typeface="+mn-cs"/>
                  <a:sym typeface="Trebuchet MS"/>
                </a:rPr>
                <a:t>Insert Options</a:t>
              </a:r>
              <a:endParaRPr sz="2700">
                <a:solidFill>
                  <a:srgbClr val="3F3F3F"/>
                </a:solidFill>
                <a:latin typeface="Trebuchet MS"/>
                <a:ea typeface="Trebuchet MS"/>
                <a:cs typeface="Trebuchet MS"/>
                <a:sym typeface="Trebuchet MS"/>
              </a:endParaRPr>
            </a:p>
          </p:txBody>
        </p:sp>
        <p:sp>
          <p:nvSpPr>
            <p:cNvPr id="6" name="Google Shape;321;g26d3cc2517c_0_8">
              <a:extLst>
                <a:ext uri="{FF2B5EF4-FFF2-40B4-BE49-F238E27FC236}">
                  <a16:creationId xmlns:a16="http://schemas.microsoft.com/office/drawing/2014/main" id="{345EC896-A22B-4063-BFC3-158DF3D98F3B}"/>
                </a:ext>
              </a:extLst>
            </p:cNvPr>
            <p:cNvSpPr/>
            <p:nvPr/>
          </p:nvSpPr>
          <p:spPr>
            <a:xfrm>
              <a:off x="14449339" y="6387924"/>
              <a:ext cx="305100" cy="937200"/>
            </a:xfrm>
            <a:prstGeom prst="up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8" name="Google Shape;322;g26d3cc2517c_0_8">
              <a:extLst>
                <a:ext uri="{FF2B5EF4-FFF2-40B4-BE49-F238E27FC236}">
                  <a16:creationId xmlns:a16="http://schemas.microsoft.com/office/drawing/2014/main" id="{3C0DDE23-4618-9D89-3905-DCF46F4BAEDF}"/>
                </a:ext>
              </a:extLst>
            </p:cNvPr>
            <p:cNvSpPr txBox="1"/>
            <p:nvPr/>
          </p:nvSpPr>
          <p:spPr>
            <a:xfrm>
              <a:off x="15405377" y="3090044"/>
              <a:ext cx="1717500" cy="6003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a:solidFill>
                    <a:srgbClr val="3F3F3F"/>
                  </a:solidFill>
                  <a:latin typeface="Trebuchet MS"/>
                  <a:ea typeface="+mn-ea"/>
                  <a:cs typeface="+mn-cs"/>
                  <a:sym typeface="Trebuchet MS"/>
                </a:rPr>
                <a:t>Print Set</a:t>
              </a:r>
              <a:endParaRPr sz="2700">
                <a:solidFill>
                  <a:srgbClr val="3F3F3F"/>
                </a:solidFill>
                <a:latin typeface="Trebuchet MS"/>
                <a:ea typeface="Trebuchet MS"/>
                <a:cs typeface="Trebuchet MS"/>
                <a:sym typeface="Trebuchet MS"/>
              </a:endParaRPr>
            </a:p>
          </p:txBody>
        </p:sp>
        <p:sp>
          <p:nvSpPr>
            <p:cNvPr id="10" name="Google Shape;323;g26d3cc2517c_0_8">
              <a:extLst>
                <a:ext uri="{FF2B5EF4-FFF2-40B4-BE49-F238E27FC236}">
                  <a16:creationId xmlns:a16="http://schemas.microsoft.com/office/drawing/2014/main" id="{2C48C007-276D-A938-B1E9-47CEC687848D}"/>
                </a:ext>
              </a:extLst>
            </p:cNvPr>
            <p:cNvSpPr/>
            <p:nvPr/>
          </p:nvSpPr>
          <p:spPr>
            <a:xfrm>
              <a:off x="16767877" y="1890800"/>
              <a:ext cx="305100" cy="1111500"/>
            </a:xfrm>
            <a:prstGeom prst="up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12" name="Google Shape;324;g26d3cc2517c_0_8">
              <a:extLst>
                <a:ext uri="{FF2B5EF4-FFF2-40B4-BE49-F238E27FC236}">
                  <a16:creationId xmlns:a16="http://schemas.microsoft.com/office/drawing/2014/main" id="{A841CE4E-56E9-8B5F-FA49-A30E5923AE8F}"/>
                </a:ext>
              </a:extLst>
            </p:cNvPr>
            <p:cNvSpPr txBox="1"/>
            <p:nvPr/>
          </p:nvSpPr>
          <p:spPr>
            <a:xfrm>
              <a:off x="967600" y="152750"/>
              <a:ext cx="7841700" cy="10158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dirty="0">
                  <a:solidFill>
                    <a:srgbClr val="3F3F3F"/>
                  </a:solidFill>
                  <a:latin typeface="Trebuchet MS"/>
                  <a:ea typeface="+mn-ea"/>
                  <a:cs typeface="+mn-cs"/>
                  <a:sym typeface="Trebuchet MS"/>
                </a:rPr>
                <a:t>Use Graded if the question has a correct answer, for example formative assessment or test</a:t>
              </a:r>
              <a:endParaRPr sz="2700" dirty="0">
                <a:solidFill>
                  <a:srgbClr val="3F3F3F"/>
                </a:solidFill>
                <a:latin typeface="Trebuchet MS"/>
                <a:ea typeface="Trebuchet MS"/>
                <a:cs typeface="Trebuchet MS"/>
                <a:sym typeface="Trebuchet MS"/>
              </a:endParaRPr>
            </a:p>
          </p:txBody>
        </p:sp>
        <p:sp>
          <p:nvSpPr>
            <p:cNvPr id="14" name="Google Shape;325;g26d3cc2517c_0_8">
              <a:extLst>
                <a:ext uri="{FF2B5EF4-FFF2-40B4-BE49-F238E27FC236}">
                  <a16:creationId xmlns:a16="http://schemas.microsoft.com/office/drawing/2014/main" id="{DAF52723-CC79-FFEC-F04E-0E3219A3CE21}"/>
                </a:ext>
              </a:extLst>
            </p:cNvPr>
            <p:cNvSpPr/>
            <p:nvPr/>
          </p:nvSpPr>
          <p:spPr>
            <a:xfrm>
              <a:off x="8434969" y="1050050"/>
              <a:ext cx="305100" cy="63215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16" name="Google Shape;326;g26d3cc2517c_0_8">
              <a:extLst>
                <a:ext uri="{FF2B5EF4-FFF2-40B4-BE49-F238E27FC236}">
                  <a16:creationId xmlns:a16="http://schemas.microsoft.com/office/drawing/2014/main" id="{03A6A53E-C2DD-D9F3-AB88-C56ECD2A2F39}"/>
                </a:ext>
              </a:extLst>
            </p:cNvPr>
            <p:cNvSpPr txBox="1"/>
            <p:nvPr/>
          </p:nvSpPr>
          <p:spPr>
            <a:xfrm>
              <a:off x="9528550" y="152750"/>
              <a:ext cx="8016300" cy="10158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dirty="0">
                  <a:solidFill>
                    <a:srgbClr val="3F3F3F"/>
                  </a:solidFill>
                  <a:latin typeface="Trebuchet MS"/>
                  <a:ea typeface="+mn-ea"/>
                  <a:cs typeface="+mn-cs"/>
                  <a:sym typeface="Trebuchet MS"/>
                </a:rPr>
                <a:t>Use survey if there is no right or wrong answer, for example student feedback or discussion topic</a:t>
              </a:r>
              <a:endParaRPr sz="2700" dirty="0">
                <a:solidFill>
                  <a:srgbClr val="3F3F3F"/>
                </a:solidFill>
                <a:latin typeface="Trebuchet MS"/>
                <a:ea typeface="Trebuchet MS"/>
                <a:cs typeface="Trebuchet MS"/>
                <a:sym typeface="Trebuchet MS"/>
              </a:endParaRPr>
            </a:p>
          </p:txBody>
        </p:sp>
        <p:sp>
          <p:nvSpPr>
            <p:cNvPr id="18" name="Google Shape;327;g26d3cc2517c_0_8">
              <a:extLst>
                <a:ext uri="{FF2B5EF4-FFF2-40B4-BE49-F238E27FC236}">
                  <a16:creationId xmlns:a16="http://schemas.microsoft.com/office/drawing/2014/main" id="{F7245DF6-F312-160D-E6F3-9797FF3F8AD4}"/>
                </a:ext>
              </a:extLst>
            </p:cNvPr>
            <p:cNvSpPr/>
            <p:nvPr/>
          </p:nvSpPr>
          <p:spPr>
            <a:xfrm>
              <a:off x="9150667" y="1071425"/>
              <a:ext cx="328035" cy="63215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20" name="Google Shape;328;g26d3cc2517c_0_8">
              <a:extLst>
                <a:ext uri="{FF2B5EF4-FFF2-40B4-BE49-F238E27FC236}">
                  <a16:creationId xmlns:a16="http://schemas.microsoft.com/office/drawing/2014/main" id="{A456FC44-CFCD-F9EB-7EFD-3DF978B279AB}"/>
                </a:ext>
              </a:extLst>
            </p:cNvPr>
            <p:cNvSpPr txBox="1"/>
            <p:nvPr/>
          </p:nvSpPr>
          <p:spPr>
            <a:xfrm>
              <a:off x="3405795" y="1554500"/>
              <a:ext cx="2458500" cy="6003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a:solidFill>
                    <a:srgbClr val="3F3F3F"/>
                  </a:solidFill>
                  <a:latin typeface="Trebuchet MS"/>
                  <a:ea typeface="+mn-ea"/>
                  <a:cs typeface="+mn-cs"/>
                  <a:sym typeface="Trebuchet MS"/>
                </a:rPr>
                <a:t>New Question</a:t>
              </a:r>
              <a:endParaRPr sz="2700">
                <a:solidFill>
                  <a:srgbClr val="3F3F3F"/>
                </a:solidFill>
                <a:latin typeface="Trebuchet MS"/>
                <a:ea typeface="Trebuchet MS"/>
                <a:cs typeface="Trebuchet MS"/>
                <a:sym typeface="Trebuchet MS"/>
              </a:endParaRPr>
            </a:p>
          </p:txBody>
        </p:sp>
        <p:sp>
          <p:nvSpPr>
            <p:cNvPr id="22" name="Google Shape;329;g26d3cc2517c_0_8">
              <a:extLst>
                <a:ext uri="{FF2B5EF4-FFF2-40B4-BE49-F238E27FC236}">
                  <a16:creationId xmlns:a16="http://schemas.microsoft.com/office/drawing/2014/main" id="{6666B54E-4BA4-E8EE-F8B4-07C025D04EF8}"/>
                </a:ext>
              </a:extLst>
            </p:cNvPr>
            <p:cNvSpPr/>
            <p:nvPr/>
          </p:nvSpPr>
          <p:spPr>
            <a:xfrm>
              <a:off x="2152496" y="1601500"/>
              <a:ext cx="1048000" cy="330300"/>
            </a:xfrm>
            <a:prstGeom prst="lef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
          <p:nvSpPr>
            <p:cNvPr id="23" name="Google Shape;330;g26d3cc2517c_0_8">
              <a:extLst>
                <a:ext uri="{FF2B5EF4-FFF2-40B4-BE49-F238E27FC236}">
                  <a16:creationId xmlns:a16="http://schemas.microsoft.com/office/drawing/2014/main" id="{23101C53-4A4C-9DB5-ABCD-E94983C143FC}"/>
                </a:ext>
              </a:extLst>
            </p:cNvPr>
            <p:cNvSpPr txBox="1"/>
            <p:nvPr/>
          </p:nvSpPr>
          <p:spPr>
            <a:xfrm>
              <a:off x="12151585" y="1569800"/>
              <a:ext cx="3046800" cy="600300"/>
            </a:xfrm>
            <a:prstGeom prst="rect">
              <a:avLst/>
            </a:prstGeom>
            <a:solidFill>
              <a:srgbClr val="FFF2CC"/>
            </a:solidFill>
            <a:ln>
              <a:noFill/>
            </a:ln>
          </p:spPr>
          <p:txBody>
            <a:bodyPr spcFirstLastPara="1" wrap="square" lIns="91425" tIns="91425" rIns="91425" bIns="91425" anchor="t" anchorCtr="0">
              <a:spAutoFit/>
            </a:bodyPr>
            <a:lstStyle/>
            <a:p>
              <a:pPr defTabSz="399410">
                <a:spcAft>
                  <a:spcPts val="672"/>
                </a:spcAft>
              </a:pPr>
              <a:r>
                <a:rPr lang="en-US" sz="2359" kern="1200">
                  <a:solidFill>
                    <a:srgbClr val="3F3F3F"/>
                  </a:solidFill>
                  <a:latin typeface="Trebuchet MS"/>
                  <a:ea typeface="+mn-ea"/>
                  <a:cs typeface="+mn-cs"/>
                  <a:sym typeface="Trebuchet MS"/>
                </a:rPr>
                <a:t>Import Questions</a:t>
              </a:r>
              <a:endParaRPr sz="2700">
                <a:solidFill>
                  <a:srgbClr val="3F3F3F"/>
                </a:solidFill>
                <a:latin typeface="Trebuchet MS"/>
                <a:ea typeface="Trebuchet MS"/>
                <a:cs typeface="Trebuchet MS"/>
                <a:sym typeface="Trebuchet MS"/>
              </a:endParaRPr>
            </a:p>
          </p:txBody>
        </p:sp>
        <p:sp>
          <p:nvSpPr>
            <p:cNvPr id="24" name="Google Shape;331;g26d3cc2517c_0_8">
              <a:extLst>
                <a:ext uri="{FF2B5EF4-FFF2-40B4-BE49-F238E27FC236}">
                  <a16:creationId xmlns:a16="http://schemas.microsoft.com/office/drawing/2014/main" id="{598F45BB-F8DA-1222-A81C-C2418864ABDD}"/>
                </a:ext>
              </a:extLst>
            </p:cNvPr>
            <p:cNvSpPr/>
            <p:nvPr/>
          </p:nvSpPr>
          <p:spPr>
            <a:xfrm>
              <a:off x="15451987" y="1629712"/>
              <a:ext cx="718080" cy="273875"/>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grpSp>
    </p:spTree>
    <p:extLst>
      <p:ext uri="{BB962C8B-B14F-4D97-AF65-F5344CB8AC3E}">
        <p14:creationId xmlns:p14="http://schemas.microsoft.com/office/powerpoint/2010/main" val="70687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984688-51F6-D528-D681-470CACD9AB8E}"/>
              </a:ext>
            </a:extLst>
          </p:cNvPr>
          <p:cNvSpPr>
            <a:spLocks noGrp="1"/>
          </p:cNvSpPr>
          <p:nvPr>
            <p:ph type="title"/>
          </p:nvPr>
        </p:nvSpPr>
        <p:spPr>
          <a:xfrm>
            <a:off x="1950444" y="806824"/>
            <a:ext cx="7175546" cy="2914215"/>
          </a:xfrm>
        </p:spPr>
        <p:txBody>
          <a:bodyPr anchor="b">
            <a:normAutofit/>
          </a:bodyPr>
          <a:lstStyle/>
          <a:p>
            <a:r>
              <a:rPr lang="en-IN" sz="6000" b="1" dirty="0">
                <a:latin typeface="Roboto" panose="02000000000000000000" pitchFamily="2" charset="0"/>
                <a:ea typeface="Roboto" panose="02000000000000000000" pitchFamily="2" charset="0"/>
                <a:cs typeface="Roboto" panose="02000000000000000000" pitchFamily="2" charset="0"/>
              </a:rPr>
              <a:t>Scan the responses</a:t>
            </a:r>
          </a:p>
        </p:txBody>
      </p:sp>
      <p:sp>
        <p:nvSpPr>
          <p:cNvPr id="3" name="Text Placeholder 2">
            <a:extLst>
              <a:ext uri="{FF2B5EF4-FFF2-40B4-BE49-F238E27FC236}">
                <a16:creationId xmlns:a16="http://schemas.microsoft.com/office/drawing/2014/main" id="{5E2F5699-5157-F0F9-AD81-018A94BBEAB2}"/>
              </a:ext>
            </a:extLst>
          </p:cNvPr>
          <p:cNvSpPr>
            <a:spLocks noGrp="1"/>
          </p:cNvSpPr>
          <p:nvPr>
            <p:ph idx="1"/>
          </p:nvPr>
        </p:nvSpPr>
        <p:spPr>
          <a:xfrm>
            <a:off x="1950444" y="4029484"/>
            <a:ext cx="7175546" cy="5150375"/>
          </a:xfrm>
        </p:spPr>
        <p:txBody>
          <a:bodyPr>
            <a:normAutofit/>
          </a:bodyPr>
          <a:lstStyle/>
          <a:p>
            <a:r>
              <a:rPr lang="en-US" sz="3000" dirty="0">
                <a:latin typeface="Roboto" panose="02000000000000000000" pitchFamily="2" charset="0"/>
                <a:ea typeface="Roboto" panose="02000000000000000000" pitchFamily="2" charset="0"/>
                <a:cs typeface="Roboto" panose="02000000000000000000" pitchFamily="2" charset="0"/>
              </a:rPr>
              <a:t>Select the questions</a:t>
            </a:r>
          </a:p>
          <a:p>
            <a:r>
              <a:rPr lang="en-US" sz="3000" dirty="0">
                <a:latin typeface="Roboto" panose="02000000000000000000" pitchFamily="2" charset="0"/>
                <a:ea typeface="Roboto" panose="02000000000000000000" pitchFamily="2" charset="0"/>
                <a:cs typeface="Roboto" panose="02000000000000000000" pitchFamily="2" charset="0"/>
              </a:rPr>
              <a:t>Tap the camera icon to scan student’s responses.</a:t>
            </a:r>
          </a:p>
          <a:p>
            <a:r>
              <a:rPr lang="en-US" sz="3000" dirty="0">
                <a:latin typeface="Roboto" panose="02000000000000000000" pitchFamily="2" charset="0"/>
                <a:ea typeface="Roboto" panose="02000000000000000000" pitchFamily="2" charset="0"/>
                <a:cs typeface="Roboto" panose="02000000000000000000" pitchFamily="2" charset="0"/>
              </a:rPr>
              <a:t>Use the live view tab to display results</a:t>
            </a:r>
          </a:p>
          <a:p>
            <a:endParaRPr lang="en-IN" sz="3000" dirty="0"/>
          </a:p>
        </p:txBody>
      </p:sp>
      <p:grpSp>
        <p:nvGrpSpPr>
          <p:cNvPr id="7" name="Group 6">
            <a:extLst>
              <a:ext uri="{FF2B5EF4-FFF2-40B4-BE49-F238E27FC236}">
                <a16:creationId xmlns:a16="http://schemas.microsoft.com/office/drawing/2014/main" id="{361A882F-7F65-21D4-F408-9F88660A6E5F}"/>
              </a:ext>
            </a:extLst>
          </p:cNvPr>
          <p:cNvGrpSpPr/>
          <p:nvPr/>
        </p:nvGrpSpPr>
        <p:grpSpPr>
          <a:xfrm>
            <a:off x="7832262" y="1819615"/>
            <a:ext cx="8390964" cy="6647770"/>
            <a:chOff x="6371302" y="1261219"/>
            <a:chExt cx="10073150" cy="7764560"/>
          </a:xfrm>
        </p:grpSpPr>
        <p:pic>
          <p:nvPicPr>
            <p:cNvPr id="4" name="Picture 3" descr="A screenshot of a quiz&#10;&#10;Description automatically generated">
              <a:extLst>
                <a:ext uri="{FF2B5EF4-FFF2-40B4-BE49-F238E27FC236}">
                  <a16:creationId xmlns:a16="http://schemas.microsoft.com/office/drawing/2014/main" id="{ED213660-841C-4FF3-2BBB-457A97C1CE31}"/>
                </a:ext>
              </a:extLst>
            </p:cNvPr>
            <p:cNvPicPr>
              <a:picLocks noChangeAspect="1"/>
            </p:cNvPicPr>
            <p:nvPr/>
          </p:nvPicPr>
          <p:blipFill>
            <a:blip r:embed="rId2"/>
            <a:stretch>
              <a:fillRect/>
            </a:stretch>
          </p:blipFill>
          <p:spPr>
            <a:xfrm>
              <a:off x="10397612" y="1261219"/>
              <a:ext cx="6046840" cy="7764560"/>
            </a:xfrm>
            <a:prstGeom prst="roundRect">
              <a:avLst>
                <a:gd name="adj" fmla="val 4167"/>
              </a:avLst>
            </a:prstGeom>
            <a:solidFill>
              <a:srgbClr val="FFFFFF"/>
            </a:solidFill>
            <a:ln w="76200" cap="sq">
              <a:solidFill>
                <a:srgbClr val="292929"/>
              </a:solidFill>
              <a:miter lim="800000"/>
            </a:ln>
            <a:effectLst/>
          </p:spPr>
        </p:pic>
        <p:sp>
          <p:nvSpPr>
            <p:cNvPr id="5" name="TextBox 4">
              <a:extLst>
                <a:ext uri="{FF2B5EF4-FFF2-40B4-BE49-F238E27FC236}">
                  <a16:creationId xmlns:a16="http://schemas.microsoft.com/office/drawing/2014/main" id="{614B5DC2-78BA-3B1B-F9E6-C871F35CCFB2}"/>
                </a:ext>
              </a:extLst>
            </p:cNvPr>
            <p:cNvSpPr txBox="1"/>
            <p:nvPr/>
          </p:nvSpPr>
          <p:spPr>
            <a:xfrm>
              <a:off x="6371302" y="7946985"/>
              <a:ext cx="3524865" cy="923330"/>
            </a:xfrm>
            <a:prstGeom prst="rect">
              <a:avLst/>
            </a:prstGeom>
            <a:noFill/>
          </p:spPr>
          <p:txBody>
            <a:bodyPr wrap="square" rtlCol="0">
              <a:spAutoFit/>
            </a:bodyPr>
            <a:lstStyle/>
            <a:p>
              <a:pPr defTabSz="361188">
                <a:spcAft>
                  <a:spcPts val="600"/>
                </a:spcAft>
              </a:pPr>
              <a:r>
                <a:rPr lang="en-IN" sz="4266" b="1" kern="1200">
                  <a:solidFill>
                    <a:schemeClr val="tx1"/>
                  </a:solidFill>
                  <a:latin typeface="Roboto" panose="02000000000000000000" pitchFamily="2" charset="0"/>
                  <a:ea typeface="Roboto" panose="02000000000000000000" pitchFamily="2" charset="0"/>
                  <a:cs typeface="Roboto" panose="02000000000000000000" pitchFamily="2" charset="0"/>
                </a:rPr>
                <a:t>CAMERA</a:t>
              </a:r>
              <a:endParaRPr lang="en-IN" sz="5400" b="1">
                <a:latin typeface="Roboto" panose="02000000000000000000" pitchFamily="2" charset="0"/>
                <a:ea typeface="Roboto" panose="02000000000000000000" pitchFamily="2" charset="0"/>
                <a:cs typeface="Roboto" panose="02000000000000000000" pitchFamily="2" charset="0"/>
              </a:endParaRPr>
            </a:p>
          </p:txBody>
        </p:sp>
        <p:sp>
          <p:nvSpPr>
            <p:cNvPr id="6" name="Arrow: Right 5">
              <a:extLst>
                <a:ext uri="{FF2B5EF4-FFF2-40B4-BE49-F238E27FC236}">
                  <a16:creationId xmlns:a16="http://schemas.microsoft.com/office/drawing/2014/main" id="{1D2265F0-3E11-9871-250A-00B118FE26BD}"/>
                </a:ext>
              </a:extLst>
            </p:cNvPr>
            <p:cNvSpPr/>
            <p:nvPr/>
          </p:nvSpPr>
          <p:spPr>
            <a:xfrm>
              <a:off x="9601200" y="8098774"/>
              <a:ext cx="2816942" cy="412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67400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inger touching a tablet&#10;&#10;Description automatically generated">
            <a:extLst>
              <a:ext uri="{FF2B5EF4-FFF2-40B4-BE49-F238E27FC236}">
                <a16:creationId xmlns:a16="http://schemas.microsoft.com/office/drawing/2014/main" id="{8D82F5FF-1F10-D97A-BBDA-49D2A317C9A9}"/>
              </a:ext>
            </a:extLst>
          </p:cNvPr>
          <p:cNvPicPr>
            <a:picLocks noChangeAspect="1"/>
          </p:cNvPicPr>
          <p:nvPr/>
        </p:nvPicPr>
        <p:blipFill rotWithShape="1">
          <a:blip r:embed="rId2"/>
          <a:srcRect t="4434" r="9090" b="47558"/>
          <a:stretch/>
        </p:blipFill>
        <p:spPr>
          <a:xfrm>
            <a:off x="5285232" y="10"/>
            <a:ext cx="13002768" cy="10286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4901" cy="10287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355;p14">
            <a:extLst>
              <a:ext uri="{FF2B5EF4-FFF2-40B4-BE49-F238E27FC236}">
                <a16:creationId xmlns:a16="http://schemas.microsoft.com/office/drawing/2014/main" id="{95105711-080F-B16D-6EDE-F2825318EAFB}"/>
              </a:ext>
            </a:extLst>
          </p:cNvPr>
          <p:cNvSpPr txBox="1"/>
          <p:nvPr/>
        </p:nvSpPr>
        <p:spPr>
          <a:xfrm>
            <a:off x="1883174" y="1683544"/>
            <a:ext cx="8427029" cy="4806201"/>
          </a:xfrm>
          <a:prstGeom prst="rect">
            <a:avLst/>
          </a:prstGeom>
        </p:spPr>
        <p:txBody>
          <a:bodyPr spcFirstLastPara="1" vert="horz" lIns="91440" tIns="45720" rIns="91440" bIns="45720" rtlCol="0" anchor="b" anchorCtr="0">
            <a:normAutofit/>
          </a:bodyPr>
          <a:lstStyle/>
          <a:p>
            <a:pPr marL="0" lvl="0" indent="0" defTabSz="914400">
              <a:lnSpc>
                <a:spcPct val="90000"/>
              </a:lnSpc>
              <a:spcBef>
                <a:spcPct val="0"/>
              </a:spcBef>
              <a:spcAft>
                <a:spcPts val="600"/>
              </a:spcAft>
              <a:buClr>
                <a:schemeClr val="accent1"/>
              </a:buClr>
              <a:buSzPts val="8100"/>
            </a:pPr>
            <a:r>
              <a:rPr lang="en-US" sz="7200" b="0" i="0" u="none" strike="noStrike" cap="none" dirty="0">
                <a:latin typeface="Roboto" panose="02000000000000000000" pitchFamily="2" charset="0"/>
                <a:ea typeface="Roboto" panose="02000000000000000000" pitchFamily="2" charset="0"/>
                <a:cs typeface="Roboto" panose="02000000000000000000" pitchFamily="2" charset="0"/>
                <a:sym typeface="Trebuchet MS"/>
                <a:hlinkClick r:id="rId3">
                  <a:extLst>
                    <a:ext uri="{A12FA001-AC4F-418D-AE19-62706E023703}">
                      <ahyp:hlinkClr xmlns:ahyp="http://schemas.microsoft.com/office/drawing/2018/hyperlinkcolor" val="tx"/>
                    </a:ext>
                  </a:extLst>
                </a:hlinkClick>
              </a:rPr>
              <a:t>www.plickers.com</a:t>
            </a:r>
            <a:endParaRPr lang="en-US" sz="7200" b="0" i="0" u="none" strike="noStrike" cap="none" dirty="0">
              <a:latin typeface="Roboto" panose="02000000000000000000" pitchFamily="2" charset="0"/>
              <a:ea typeface="Roboto" panose="02000000000000000000" pitchFamily="2" charset="0"/>
              <a:cs typeface="Roboto" panose="02000000000000000000" pitchFamily="2" charset="0"/>
              <a:sym typeface="Trebuchet MS"/>
            </a:endParaRPr>
          </a:p>
        </p:txBody>
      </p:sp>
      <p:sp>
        <p:nvSpPr>
          <p:cNvPr id="5" name="TextBox 4">
            <a:extLst>
              <a:ext uri="{FF2B5EF4-FFF2-40B4-BE49-F238E27FC236}">
                <a16:creationId xmlns:a16="http://schemas.microsoft.com/office/drawing/2014/main" id="{30548F76-B03E-3987-1AFD-A65B731C7B85}"/>
              </a:ext>
            </a:extLst>
          </p:cNvPr>
          <p:cNvSpPr txBox="1"/>
          <p:nvPr/>
        </p:nvSpPr>
        <p:spPr>
          <a:xfrm>
            <a:off x="3704773" y="6791245"/>
            <a:ext cx="7657952" cy="1812211"/>
          </a:xfrm>
          <a:prstGeom prst="rect">
            <a:avLst/>
          </a:prstGeom>
        </p:spPr>
        <p:txBody>
          <a:bodyPr spcFirstLastPara="1" vert="horz" lIns="91440" tIns="45720" rIns="91440" bIns="45720" rtlCol="0" anchorCtr="0">
            <a:normAutofit/>
          </a:bodyPr>
          <a:lstStyle/>
          <a:p>
            <a:pPr lvl="0" defTabSz="914400">
              <a:lnSpc>
                <a:spcPct val="90000"/>
              </a:lnSpc>
              <a:spcBef>
                <a:spcPts val="1000"/>
              </a:spcBef>
              <a:buClr>
                <a:schemeClr val="accent1"/>
              </a:buClr>
              <a:buSzPts val="2160"/>
            </a:pPr>
            <a:r>
              <a:rPr lang="en-US" sz="3200" b="0" i="0" u="none" strike="noStrike" cap="none" dirty="0">
                <a:latin typeface="Roboto" panose="02000000000000000000" pitchFamily="2" charset="0"/>
                <a:ea typeface="Roboto" panose="02000000000000000000" pitchFamily="2" charset="0"/>
                <a:cs typeface="Roboto" panose="02000000000000000000" pitchFamily="2" charset="0"/>
                <a:sym typeface="Trebuchet MS"/>
              </a:rPr>
              <a:t>LET’S DO HANDS ON PRACTICE ….</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73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hands raised in the air&#10;&#10;Description automatically generated">
            <a:extLst>
              <a:ext uri="{FF2B5EF4-FFF2-40B4-BE49-F238E27FC236}">
                <a16:creationId xmlns:a16="http://schemas.microsoft.com/office/drawing/2014/main" id="{7E92662D-CB85-E109-4703-260B62F7AF81}"/>
              </a:ext>
            </a:extLst>
          </p:cNvPr>
          <p:cNvPicPr>
            <a:picLocks noChangeAspect="1"/>
          </p:cNvPicPr>
          <p:nvPr/>
        </p:nvPicPr>
        <p:blipFill rotWithShape="1">
          <a:blip r:embed="rId2"/>
          <a:srcRect/>
          <a:stretch/>
        </p:blipFill>
        <p:spPr>
          <a:xfrm>
            <a:off x="20" y="10"/>
            <a:ext cx="18287981" cy="10286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99798" y="-2286767"/>
            <a:ext cx="6888405" cy="18288002"/>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0125FC5-CBAB-77A7-8E8F-54218E95F79F}"/>
              </a:ext>
            </a:extLst>
          </p:cNvPr>
          <p:cNvSpPr txBox="1"/>
          <p:nvPr/>
        </p:nvSpPr>
        <p:spPr>
          <a:xfrm>
            <a:off x="1698209" y="1562100"/>
            <a:ext cx="13617843" cy="35814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9900" b="1" dirty="0">
                <a:solidFill>
                  <a:schemeClr val="bg1"/>
                </a:solidFill>
                <a:latin typeface="Roboto" panose="02000000000000000000" pitchFamily="2" charset="0"/>
                <a:ea typeface="Roboto" panose="02000000000000000000" pitchFamily="2" charset="0"/>
                <a:cs typeface="Roboto" panose="02000000000000000000" pitchFamily="2" charset="0"/>
                <a:sym typeface="Trebuchet MS"/>
              </a:rPr>
              <a:t>Thank you all for participating!</a:t>
            </a:r>
            <a:endParaRPr lang="en-US" sz="99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defTabSz="914400">
              <a:lnSpc>
                <a:spcPct val="90000"/>
              </a:lnSpc>
              <a:spcBef>
                <a:spcPct val="0"/>
              </a:spcBef>
              <a:spcAft>
                <a:spcPts val="600"/>
              </a:spcAft>
            </a:pPr>
            <a:endParaRPr lang="en-US" sz="9900" dirty="0">
              <a:solidFill>
                <a:schemeClr val="bg1"/>
              </a:solidFill>
              <a:latin typeface="+mj-lt"/>
              <a:ea typeface="+mj-ea"/>
              <a:cs typeface="+mj-cs"/>
            </a:endParaRP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62558"/>
            <a:ext cx="14678845" cy="10287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75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1" name="Google Shape;151;p2"/>
          <p:cNvSpPr/>
          <p:nvPr/>
        </p:nvSpPr>
        <p:spPr>
          <a:xfrm>
            <a:off x="0" y="3031235"/>
            <a:ext cx="18288000" cy="6158482"/>
          </a:xfrm>
          <a:custGeom>
            <a:avLst/>
            <a:gdLst/>
            <a:ahLst/>
            <a:cxnLst/>
            <a:rect l="l" t="t" r="r" b="b"/>
            <a:pathLst>
              <a:path w="18288000" h="6158482" extrusionOk="0">
                <a:moveTo>
                  <a:pt x="0" y="0"/>
                </a:moveTo>
                <a:lnTo>
                  <a:pt x="18288000" y="0"/>
                </a:lnTo>
                <a:lnTo>
                  <a:pt x="18288000" y="6158482"/>
                </a:lnTo>
                <a:lnTo>
                  <a:pt x="0" y="6158482"/>
                </a:lnTo>
                <a:lnTo>
                  <a:pt x="0" y="0"/>
                </a:lnTo>
                <a:close/>
              </a:path>
            </a:pathLst>
          </a:cu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2" name="Google Shape;152;p2"/>
          <p:cNvSpPr/>
          <p:nvPr/>
        </p:nvSpPr>
        <p:spPr>
          <a:xfrm>
            <a:off x="0" y="9189724"/>
            <a:ext cx="18288000" cy="1097272"/>
          </a:xfrm>
          <a:custGeom>
            <a:avLst/>
            <a:gdLst/>
            <a:ahLst/>
            <a:cxnLst/>
            <a:rect l="l" t="t" r="r" b="b"/>
            <a:pathLst>
              <a:path w="18288000" h="1097272" extrusionOk="0">
                <a:moveTo>
                  <a:pt x="0" y="0"/>
                </a:moveTo>
                <a:lnTo>
                  <a:pt x="18288000" y="0"/>
                </a:lnTo>
                <a:lnTo>
                  <a:pt x="18288000" y="1097273"/>
                </a:lnTo>
                <a:lnTo>
                  <a:pt x="0" y="1097273"/>
                </a:lnTo>
                <a:lnTo>
                  <a:pt x="0" y="0"/>
                </a:lnTo>
                <a:close/>
              </a:path>
            </a:pathLst>
          </a:cu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3" name="Google Shape;153;p2"/>
          <p:cNvSpPr/>
          <p:nvPr/>
        </p:nvSpPr>
        <p:spPr>
          <a:xfrm>
            <a:off x="70633"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chemeClr val="lt1"/>
          </a:solidFill>
          <a:ln w="1905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4" name="Google Shape;154;p2"/>
          <p:cNvSpPr txBox="1"/>
          <p:nvPr/>
        </p:nvSpPr>
        <p:spPr>
          <a:xfrm>
            <a:off x="1742115" y="550019"/>
            <a:ext cx="12015997" cy="12187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600" b="1" dirty="0">
                <a:solidFill>
                  <a:schemeClr val="dk1"/>
                </a:solidFill>
                <a:latin typeface="Roboto"/>
                <a:ea typeface="Roboto"/>
                <a:cs typeface="Roboto"/>
                <a:sym typeface="Roboto"/>
              </a:rPr>
              <a:t>Introduction to Plickers</a:t>
            </a:r>
            <a:endParaRPr sz="1000" dirty="0"/>
          </a:p>
        </p:txBody>
      </p:sp>
      <p:pic>
        <p:nvPicPr>
          <p:cNvPr id="155" name="Google Shape;155;p2" descr="Plickers – Technology in Language Teaching and Learning"/>
          <p:cNvPicPr preferRelativeResize="0"/>
          <p:nvPr/>
        </p:nvPicPr>
        <p:blipFill rotWithShape="1">
          <a:blip r:embed="rId3">
            <a:alphaModFix/>
          </a:blip>
          <a:srcRect/>
          <a:stretch/>
        </p:blipFill>
        <p:spPr>
          <a:xfrm>
            <a:off x="14493075" y="550018"/>
            <a:ext cx="2991787" cy="2645769"/>
          </a:xfrm>
          <a:prstGeom prst="rect">
            <a:avLst/>
          </a:prstGeom>
          <a:solidFill>
            <a:schemeClr val="lt1"/>
          </a:solidFill>
          <a:ln w="19050" cap="rnd" cmpd="sng">
            <a:solidFill>
              <a:schemeClr val="accent1"/>
            </a:solidFill>
            <a:prstDash val="solid"/>
            <a:round/>
            <a:headEnd type="none" w="sm" len="sm"/>
            <a:tailEnd type="none" w="sm" len="sm"/>
          </a:ln>
        </p:spPr>
      </p:pic>
      <p:pic>
        <p:nvPicPr>
          <p:cNvPr id="156" name="Google Shape;156;p2" descr="A person standing in front of a group of people&#10;&#10;Description automatically generated"/>
          <p:cNvPicPr preferRelativeResize="0"/>
          <p:nvPr/>
        </p:nvPicPr>
        <p:blipFill rotWithShape="1">
          <a:blip r:embed="rId4">
            <a:alphaModFix/>
          </a:blip>
          <a:srcRect/>
          <a:stretch/>
        </p:blipFill>
        <p:spPr>
          <a:xfrm>
            <a:off x="10498233" y="3369965"/>
            <a:ext cx="7668834" cy="5645575"/>
          </a:xfrm>
          <a:prstGeom prst="rect">
            <a:avLst/>
          </a:prstGeom>
          <a:solidFill>
            <a:schemeClr val="lt1"/>
          </a:solidFill>
          <a:ln>
            <a:noFill/>
          </a:ln>
        </p:spPr>
      </p:pic>
      <p:sp>
        <p:nvSpPr>
          <p:cNvPr id="157" name="Google Shape;157;p2"/>
          <p:cNvSpPr txBox="1"/>
          <p:nvPr/>
        </p:nvSpPr>
        <p:spPr>
          <a:xfrm>
            <a:off x="1007153" y="1866295"/>
            <a:ext cx="13485923" cy="22467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A Powerful and user-friendly tool for smooth classroom interaction.  </a:t>
            </a:r>
            <a:endParaRPr sz="2800" dirty="0">
              <a:latin typeface="Roboto" panose="02000000000000000000" pitchFamily="2" charset="0"/>
              <a:ea typeface="Roboto" panose="02000000000000000000" pitchFamily="2" charset="0"/>
              <a:cs typeface="Roboto" panose="02000000000000000000" pitchFamily="2" charset="0"/>
            </a:endParaRPr>
          </a:p>
          <a:p>
            <a:pPr marL="285750" marR="0" lvl="0" indent="-285750" algn="l" rtl="0">
              <a:spcBef>
                <a:spcPts val="1200"/>
              </a:spcBef>
              <a:spcAft>
                <a:spcPts val="0"/>
              </a:spcAft>
              <a:buClr>
                <a:schemeClr val="dk1"/>
              </a:buClr>
              <a:buSzPts val="24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With its seamless and user-friendly interface, helps educators/teachers to conduct real-time polls, and quizzes, contributing to active participation and overall enhancement in student learning outcomes. </a:t>
            </a:r>
            <a:endParaRPr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Trebuchet MS"/>
              <a:ea typeface="Trebuchet MS"/>
              <a:cs typeface="Trebuchet MS"/>
              <a:sym typeface="Trebuchet MS"/>
            </a:endParaRPr>
          </a:p>
        </p:txBody>
      </p:sp>
      <p:grpSp>
        <p:nvGrpSpPr>
          <p:cNvPr id="158" name="Google Shape;158;p2"/>
          <p:cNvGrpSpPr/>
          <p:nvPr/>
        </p:nvGrpSpPr>
        <p:grpSpPr>
          <a:xfrm>
            <a:off x="1007153" y="3974324"/>
            <a:ext cx="9995145" cy="5215393"/>
            <a:chOff x="174997" y="3734429"/>
            <a:chExt cx="10334037" cy="6080918"/>
          </a:xfrm>
        </p:grpSpPr>
        <p:grpSp>
          <p:nvGrpSpPr>
            <p:cNvPr id="159" name="Google Shape;159;p2"/>
            <p:cNvGrpSpPr/>
            <p:nvPr/>
          </p:nvGrpSpPr>
          <p:grpSpPr>
            <a:xfrm>
              <a:off x="174998" y="4466828"/>
              <a:ext cx="10334036" cy="5348519"/>
              <a:chOff x="0" y="812"/>
              <a:chExt cx="10334036" cy="5348519"/>
            </a:xfrm>
          </p:grpSpPr>
          <p:sp>
            <p:nvSpPr>
              <p:cNvPr id="160" name="Google Shape;160;p2"/>
              <p:cNvSpPr/>
              <p:nvPr/>
            </p:nvSpPr>
            <p:spPr>
              <a:xfrm>
                <a:off x="0" y="65484"/>
                <a:ext cx="10334036" cy="1089360"/>
              </a:xfrm>
              <a:prstGeom prst="roundRect">
                <a:avLst>
                  <a:gd name="adj" fmla="val 10000"/>
                </a:avLst>
              </a:prstGeom>
              <a:gradFill>
                <a:gsLst>
                  <a:gs pos="0">
                    <a:srgbClr val="D3EDF7"/>
                  </a:gs>
                  <a:gs pos="78000">
                    <a:srgbClr val="B6DAEA"/>
                  </a:gs>
                  <a:gs pos="100000">
                    <a:srgbClr val="B6DAE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57006" y="812"/>
                <a:ext cx="944197" cy="1218703"/>
              </a:xfrm>
              <a:prstGeom prst="rect">
                <a:avLst/>
              </a:prstGeom>
              <a:blipFill rotWithShape="1">
                <a:blip r:embed="rId5">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258211" y="65484"/>
                <a:ext cx="9075824" cy="1089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txBox="1"/>
              <p:nvPr/>
            </p:nvSpPr>
            <p:spPr>
              <a:xfrm>
                <a:off x="1258211" y="65484"/>
                <a:ext cx="9075824" cy="1089360"/>
              </a:xfrm>
              <a:prstGeom prst="rect">
                <a:avLst/>
              </a:prstGeom>
              <a:noFill/>
              <a:ln>
                <a:noFill/>
              </a:ln>
            </p:spPr>
            <p:txBody>
              <a:bodyPr spcFirstLastPara="1" wrap="square" lIns="115275" tIns="115275" rIns="115275" bIns="115275" anchor="ctr"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2800" dirty="0">
                    <a:solidFill>
                      <a:schemeClr val="dk1"/>
                    </a:solidFill>
                    <a:latin typeface="Trebuchet MS"/>
                    <a:ea typeface="Trebuchet MS"/>
                    <a:cs typeface="Trebuchet MS"/>
                    <a:sym typeface="Trebuchet MS"/>
                  </a:rPr>
                  <a:t>A Rapid-Response Classroom Assessment Tool/ Polling App</a:t>
                </a:r>
                <a:endParaRPr dirty="0"/>
              </a:p>
            </p:txBody>
          </p:sp>
          <p:sp>
            <p:nvSpPr>
              <p:cNvPr id="164" name="Google Shape;164;p2"/>
              <p:cNvSpPr/>
              <p:nvPr/>
            </p:nvSpPr>
            <p:spPr>
              <a:xfrm>
                <a:off x="0" y="1514213"/>
                <a:ext cx="10334036" cy="1089360"/>
              </a:xfrm>
              <a:prstGeom prst="roundRect">
                <a:avLst>
                  <a:gd name="adj" fmla="val 10000"/>
                </a:avLst>
              </a:prstGeom>
              <a:gradFill>
                <a:gsLst>
                  <a:gs pos="0">
                    <a:srgbClr val="D3EDF7"/>
                  </a:gs>
                  <a:gs pos="78000">
                    <a:srgbClr val="B6DAEA"/>
                  </a:gs>
                  <a:gs pos="100000">
                    <a:srgbClr val="B6DAE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21205" y="1491856"/>
                <a:ext cx="815800" cy="1134073"/>
              </a:xfrm>
              <a:prstGeom prst="rect">
                <a:avLst/>
              </a:prstGeom>
              <a:blipFill rotWithShape="1">
                <a:blip r:embed="rId6">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258211" y="1514213"/>
                <a:ext cx="9075824" cy="1089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txBox="1"/>
              <p:nvPr/>
            </p:nvSpPr>
            <p:spPr>
              <a:xfrm>
                <a:off x="1258211" y="1514213"/>
                <a:ext cx="9075824" cy="1089360"/>
              </a:xfrm>
              <a:prstGeom prst="rect">
                <a:avLst/>
              </a:prstGeom>
              <a:noFill/>
              <a:ln>
                <a:noFill/>
              </a:ln>
            </p:spPr>
            <p:txBody>
              <a:bodyPr spcFirstLastPara="1" wrap="square" lIns="115275" tIns="115275" rIns="115275" bIns="115275" anchor="ctr"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2800">
                    <a:solidFill>
                      <a:schemeClr val="dk1"/>
                    </a:solidFill>
                    <a:latin typeface="Trebuchet MS"/>
                    <a:ea typeface="Trebuchet MS"/>
                    <a:cs typeface="Trebuchet MS"/>
                    <a:sym typeface="Trebuchet MS"/>
                  </a:rPr>
                  <a:t>Foster active student engagement</a:t>
                </a:r>
                <a:endParaRPr/>
              </a:p>
            </p:txBody>
          </p:sp>
          <p:sp>
            <p:nvSpPr>
              <p:cNvPr id="168" name="Google Shape;168;p2"/>
              <p:cNvSpPr/>
              <p:nvPr/>
            </p:nvSpPr>
            <p:spPr>
              <a:xfrm>
                <a:off x="0" y="2898270"/>
                <a:ext cx="10334036" cy="1089360"/>
              </a:xfrm>
              <a:prstGeom prst="roundRect">
                <a:avLst>
                  <a:gd name="adj" fmla="val 10000"/>
                </a:avLst>
              </a:prstGeom>
              <a:gradFill>
                <a:gsLst>
                  <a:gs pos="0">
                    <a:srgbClr val="D3EDF7"/>
                  </a:gs>
                  <a:gs pos="78000">
                    <a:srgbClr val="B6DAEA"/>
                  </a:gs>
                  <a:gs pos="100000">
                    <a:srgbClr val="B6DAE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5903" y="2915152"/>
                <a:ext cx="826405" cy="1055597"/>
              </a:xfrm>
              <a:prstGeom prst="rect">
                <a:avLst/>
              </a:prstGeom>
              <a:blipFill rotWithShape="1">
                <a:blip r:embed="rId7">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258211" y="2898270"/>
                <a:ext cx="9075824" cy="1089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txBox="1"/>
              <p:nvPr/>
            </p:nvSpPr>
            <p:spPr>
              <a:xfrm>
                <a:off x="1258211" y="2898270"/>
                <a:ext cx="9075824" cy="1089360"/>
              </a:xfrm>
              <a:prstGeom prst="rect">
                <a:avLst/>
              </a:prstGeom>
              <a:noFill/>
              <a:ln>
                <a:noFill/>
              </a:ln>
            </p:spPr>
            <p:txBody>
              <a:bodyPr spcFirstLastPara="1" wrap="square" lIns="115275" tIns="115275" rIns="115275" bIns="115275" anchor="ctr"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2800">
                    <a:solidFill>
                      <a:schemeClr val="dk1"/>
                    </a:solidFill>
                    <a:latin typeface="Trebuchet MS"/>
                    <a:ea typeface="Trebuchet MS"/>
                    <a:cs typeface="Trebuchet MS"/>
                    <a:sym typeface="Trebuchet MS"/>
                  </a:rPr>
                  <a:t>Real time feedback</a:t>
                </a:r>
                <a:endParaRPr/>
              </a:p>
            </p:txBody>
          </p:sp>
          <p:sp>
            <p:nvSpPr>
              <p:cNvPr id="172" name="Google Shape;172;p2"/>
              <p:cNvSpPr/>
              <p:nvPr/>
            </p:nvSpPr>
            <p:spPr>
              <a:xfrm>
                <a:off x="0" y="4259971"/>
                <a:ext cx="10334036" cy="1089360"/>
              </a:xfrm>
              <a:prstGeom prst="roundRect">
                <a:avLst>
                  <a:gd name="adj" fmla="val 10000"/>
                </a:avLst>
              </a:prstGeom>
              <a:gradFill>
                <a:gsLst>
                  <a:gs pos="0">
                    <a:srgbClr val="D3EDF7"/>
                  </a:gs>
                  <a:gs pos="78000">
                    <a:srgbClr val="B6DAEA"/>
                  </a:gs>
                  <a:gs pos="100000">
                    <a:srgbClr val="B6DAE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4622" y="4360530"/>
                <a:ext cx="708966" cy="888243"/>
              </a:xfrm>
              <a:prstGeom prst="rect">
                <a:avLst/>
              </a:prstGeom>
              <a:blipFill rotWithShape="1">
                <a:blip r:embed="rId8">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258211" y="4259971"/>
                <a:ext cx="9075824" cy="1089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txBox="1"/>
              <p:nvPr/>
            </p:nvSpPr>
            <p:spPr>
              <a:xfrm>
                <a:off x="1258211" y="4259971"/>
                <a:ext cx="9075824" cy="1089360"/>
              </a:xfrm>
              <a:prstGeom prst="rect">
                <a:avLst/>
              </a:prstGeom>
              <a:noFill/>
              <a:ln>
                <a:noFill/>
              </a:ln>
            </p:spPr>
            <p:txBody>
              <a:bodyPr spcFirstLastPara="1" wrap="square" lIns="115275" tIns="115275" rIns="115275" bIns="115275" anchor="ctr" anchorCtr="0">
                <a:noAutofit/>
              </a:bodyPr>
              <a:lstStyle/>
              <a:p>
                <a:pPr marL="0" marR="0" lvl="0" indent="0" algn="l" rtl="0">
                  <a:lnSpc>
                    <a:spcPct val="100000"/>
                  </a:lnSpc>
                  <a:spcBef>
                    <a:spcPts val="0"/>
                  </a:spcBef>
                  <a:spcAft>
                    <a:spcPts val="0"/>
                  </a:spcAft>
                  <a:buClr>
                    <a:schemeClr val="dk1"/>
                  </a:buClr>
                  <a:buSzPts val="2800"/>
                  <a:buFont typeface="Trebuchet MS"/>
                  <a:buNone/>
                </a:pPr>
                <a:r>
                  <a:rPr lang="en-US" sz="2800" dirty="0">
                    <a:solidFill>
                      <a:schemeClr val="dk1"/>
                    </a:solidFill>
                    <a:latin typeface="Trebuchet MS"/>
                    <a:ea typeface="Trebuchet MS"/>
                    <a:cs typeface="Trebuchet MS"/>
                    <a:sym typeface="Trebuchet MS"/>
                  </a:rPr>
                  <a:t>Organize Data Effortlessly/Easy data collection</a:t>
                </a:r>
                <a:endParaRPr dirty="0"/>
              </a:p>
            </p:txBody>
          </p:sp>
        </p:grpSp>
        <p:sp>
          <p:nvSpPr>
            <p:cNvPr id="176" name="Google Shape;176;p2"/>
            <p:cNvSpPr txBox="1"/>
            <p:nvPr/>
          </p:nvSpPr>
          <p:spPr>
            <a:xfrm>
              <a:off x="174997" y="3734429"/>
              <a:ext cx="3608790" cy="10047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Roboto"/>
                  <a:ea typeface="Roboto"/>
                  <a:cs typeface="Roboto"/>
                  <a:sym typeface="Roboto"/>
                </a:rPr>
                <a:t>Highlights</a:t>
              </a:r>
            </a:p>
            <a:p>
              <a:pPr marL="0" marR="0" lvl="0" indent="0" algn="l" rtl="0">
                <a:spcBef>
                  <a:spcPts val="0"/>
                </a:spcBef>
                <a:spcAft>
                  <a:spcPts val="0"/>
                </a:spcAft>
                <a:buNone/>
              </a:pP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1764347" y="642856"/>
            <a:ext cx="11928367" cy="130611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5400"/>
              <a:buFont typeface="Roboto"/>
              <a:buNone/>
            </a:pPr>
            <a:r>
              <a:rPr lang="en-US" sz="6600" b="1" dirty="0">
                <a:solidFill>
                  <a:schemeClr val="dk1"/>
                </a:solidFill>
                <a:latin typeface="Roboto"/>
                <a:ea typeface="Roboto"/>
                <a:cs typeface="Roboto"/>
                <a:sym typeface="Roboto"/>
              </a:rPr>
              <a:t>Key Features</a:t>
            </a:r>
            <a:endParaRPr sz="6600" dirty="0"/>
          </a:p>
        </p:txBody>
      </p:sp>
      <p:grpSp>
        <p:nvGrpSpPr>
          <p:cNvPr id="182" name="Google Shape;182;p3"/>
          <p:cNvGrpSpPr/>
          <p:nvPr/>
        </p:nvGrpSpPr>
        <p:grpSpPr>
          <a:xfrm>
            <a:off x="984040" y="1948974"/>
            <a:ext cx="16570410" cy="7525192"/>
            <a:chOff x="929962" y="904653"/>
            <a:chExt cx="16570410" cy="7525192"/>
          </a:xfrm>
        </p:grpSpPr>
        <p:sp>
          <p:nvSpPr>
            <p:cNvPr id="183" name="Google Shape;183;p3"/>
            <p:cNvSpPr/>
            <p:nvPr/>
          </p:nvSpPr>
          <p:spPr>
            <a:xfrm>
              <a:off x="929962" y="1403837"/>
              <a:ext cx="1612487" cy="1450487"/>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234564" y="1708439"/>
              <a:ext cx="935242" cy="84128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529268" y="904653"/>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52651" y="1300367"/>
              <a:ext cx="1450487" cy="1450487"/>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857253" y="1549189"/>
              <a:ext cx="841282" cy="84128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305317" y="904653"/>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4081366" y="904653"/>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929962" y="5062963"/>
              <a:ext cx="1450487" cy="1450487"/>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234564" y="5367565"/>
              <a:ext cx="841282" cy="84128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2529268" y="3942006"/>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305317" y="3942006"/>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4081366" y="3942006"/>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529268" y="6979358"/>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614671" y="5062963"/>
              <a:ext cx="1450487" cy="1450487"/>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944814" y="5367566"/>
              <a:ext cx="841282" cy="84128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8305317" y="6979358"/>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txBox="1"/>
            <p:nvPr/>
          </p:nvSpPr>
          <p:spPr>
            <a:xfrm>
              <a:off x="8305317" y="6979358"/>
              <a:ext cx="3419006" cy="145048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Trebuchet MS"/>
                <a:buNone/>
              </a:pPr>
              <a:endParaRPr sz="2000">
                <a:solidFill>
                  <a:schemeClr val="dk1"/>
                </a:solidFill>
                <a:latin typeface="Trebuchet MS"/>
                <a:ea typeface="Trebuchet MS"/>
                <a:cs typeface="Trebuchet MS"/>
                <a:sym typeface="Trebuchet MS"/>
              </a:endParaRPr>
            </a:p>
          </p:txBody>
        </p:sp>
      </p:grpSp>
      <p:sp>
        <p:nvSpPr>
          <p:cNvPr id="215" name="Google Shape;215;p3"/>
          <p:cNvSpPr txBox="1"/>
          <p:nvPr/>
        </p:nvSpPr>
        <p:spPr>
          <a:xfrm>
            <a:off x="7543800" y="84963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6" name="Group 5">
            <a:extLst>
              <a:ext uri="{FF2B5EF4-FFF2-40B4-BE49-F238E27FC236}">
                <a16:creationId xmlns:a16="http://schemas.microsoft.com/office/drawing/2014/main" id="{37CEE042-7C96-287E-784A-3F4E4CF7EE0D}"/>
              </a:ext>
            </a:extLst>
          </p:cNvPr>
          <p:cNvGrpSpPr/>
          <p:nvPr/>
        </p:nvGrpSpPr>
        <p:grpSpPr>
          <a:xfrm>
            <a:off x="2596527" y="1948974"/>
            <a:ext cx="14015021" cy="6427484"/>
            <a:chOff x="2596527" y="1948974"/>
            <a:chExt cx="14015021" cy="6427484"/>
          </a:xfrm>
        </p:grpSpPr>
        <p:sp>
          <p:nvSpPr>
            <p:cNvPr id="2" name="TextBox 1">
              <a:extLst>
                <a:ext uri="{FF2B5EF4-FFF2-40B4-BE49-F238E27FC236}">
                  <a16:creationId xmlns:a16="http://schemas.microsoft.com/office/drawing/2014/main" id="{81538A15-47D4-F125-E052-5500DC6866F4}"/>
                </a:ext>
              </a:extLst>
            </p:cNvPr>
            <p:cNvSpPr txBox="1"/>
            <p:nvPr/>
          </p:nvSpPr>
          <p:spPr>
            <a:xfrm>
              <a:off x="2741014" y="2258723"/>
              <a:ext cx="5655209" cy="2031325"/>
            </a:xfrm>
            <a:prstGeom prst="rect">
              <a:avLst/>
            </a:prstGeom>
            <a:noFill/>
          </p:spPr>
          <p:txBody>
            <a:bodyPr wrap="square" rtlCol="0">
              <a:spAutoFit/>
            </a:bodyPr>
            <a:lstStyle/>
            <a:p>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Real time assessment: </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allows teachers/educators to collect instant feedback from students through polling during class.</a:t>
              </a:r>
            </a:p>
            <a:p>
              <a:endParaRPr lang="en-IN" dirty="0"/>
            </a:p>
          </p:txBody>
        </p:sp>
        <p:sp>
          <p:nvSpPr>
            <p:cNvPr id="3" name="TextBox 2">
              <a:extLst>
                <a:ext uri="{FF2B5EF4-FFF2-40B4-BE49-F238E27FC236}">
                  <a16:creationId xmlns:a16="http://schemas.microsoft.com/office/drawing/2014/main" id="{6BCDE790-F703-AB1D-FE2C-D75B67241789}"/>
                </a:ext>
              </a:extLst>
            </p:cNvPr>
            <p:cNvSpPr txBox="1"/>
            <p:nvPr/>
          </p:nvSpPr>
          <p:spPr>
            <a:xfrm>
              <a:off x="2596527" y="5538664"/>
              <a:ext cx="5944184" cy="2677656"/>
            </a:xfrm>
            <a:prstGeom prst="rect">
              <a:avLst/>
            </a:prstGeom>
            <a:noFill/>
          </p:spPr>
          <p:txBody>
            <a:bodyPr wrap="square" rtlCol="0">
              <a:spAutoFit/>
            </a:bodyPr>
            <a:lstStyle/>
            <a:p>
              <a:pPr marL="0" marR="0" lvl="0" indent="0" algn="l" rtl="0">
                <a:lnSpc>
                  <a:spcPct val="100000"/>
                </a:lnSpc>
                <a:spcBef>
                  <a:spcPts val="0"/>
                </a:spcBef>
                <a:spcAft>
                  <a:spcPts val="0"/>
                </a:spcAft>
                <a:buClr>
                  <a:schemeClr val="dk1"/>
                </a:buClr>
                <a:buSzPts val="2000"/>
                <a:buFont typeface="Trebuchet MS"/>
                <a:buNone/>
              </a:pPr>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Offline/Online mode: </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this works in both the modes; offline mode is useful for areas with limited internet connectivity where teachers can collect responses even without internet.  </a:t>
              </a:r>
            </a:p>
          </p:txBody>
        </p:sp>
        <p:sp>
          <p:nvSpPr>
            <p:cNvPr id="4" name="TextBox 3">
              <a:extLst>
                <a:ext uri="{FF2B5EF4-FFF2-40B4-BE49-F238E27FC236}">
                  <a16:creationId xmlns:a16="http://schemas.microsoft.com/office/drawing/2014/main" id="{59ED74E2-8B5E-673A-A599-FEDA7F6C315C}"/>
                </a:ext>
              </a:extLst>
            </p:cNvPr>
            <p:cNvSpPr txBox="1"/>
            <p:nvPr/>
          </p:nvSpPr>
          <p:spPr>
            <a:xfrm>
              <a:off x="10218606" y="5483358"/>
              <a:ext cx="6392942" cy="2893100"/>
            </a:xfrm>
            <a:prstGeom prst="rect">
              <a:avLst/>
            </a:prstGeom>
            <a:noFill/>
          </p:spPr>
          <p:txBody>
            <a:bodyPr wrap="square" rtlCol="0">
              <a:spAutoFit/>
            </a:bodyPr>
            <a:lstStyle/>
            <a:p>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Data representation</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 the app can generate detailed reports and analytics based on the responses, so that teacher can observe trends, assess performance of the class, and can also track individual progress over time. </a:t>
              </a:r>
            </a:p>
            <a:p>
              <a:endParaRPr lang="en-IN" dirty="0"/>
            </a:p>
          </p:txBody>
        </p:sp>
        <p:sp>
          <p:nvSpPr>
            <p:cNvPr id="5" name="TextBox 4">
              <a:extLst>
                <a:ext uri="{FF2B5EF4-FFF2-40B4-BE49-F238E27FC236}">
                  <a16:creationId xmlns:a16="http://schemas.microsoft.com/office/drawing/2014/main" id="{EEF3CAD3-2017-DEF3-B35B-64FF7B0169A4}"/>
                </a:ext>
              </a:extLst>
            </p:cNvPr>
            <p:cNvSpPr txBox="1"/>
            <p:nvPr/>
          </p:nvSpPr>
          <p:spPr>
            <a:xfrm>
              <a:off x="10178960" y="1948974"/>
              <a:ext cx="6177002" cy="2767424"/>
            </a:xfrm>
            <a:prstGeom prst="rect">
              <a:avLst/>
            </a:prstGeom>
            <a:noFill/>
          </p:spPr>
          <p:txBody>
            <a:bodyPr wrap="square" rtlCol="0">
              <a:spAutoFit/>
            </a:bodyPr>
            <a:lstStyle/>
            <a:p>
              <a:pPr marL="0" marR="0" lvl="0" indent="0" algn="l" rtl="0">
                <a:lnSpc>
                  <a:spcPct val="100000"/>
                </a:lnSpc>
                <a:spcAft>
                  <a:spcPts val="0"/>
                </a:spcAft>
                <a:buClr>
                  <a:schemeClr val="dk1"/>
                </a:buClr>
                <a:buSzPts val="2000"/>
                <a:buFont typeface="Trebuchet MS"/>
                <a:buNone/>
              </a:pPr>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Support different formats: </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teachers can put polls or questions in different formats including MCQs, true/false </a:t>
              </a:r>
            </a:p>
            <a:p>
              <a:pPr marL="0" marR="0" lvl="0" indent="0" algn="l" rtl="0">
                <a:lnSpc>
                  <a:spcPct val="100000"/>
                </a:lnSpc>
                <a:spcAft>
                  <a:spcPts val="0"/>
                </a:spcAft>
                <a:buClr>
                  <a:schemeClr val="dk1"/>
                </a:buClr>
                <a:buSzPts val="2000"/>
                <a:buFont typeface="Trebuchet MS"/>
                <a:buNone/>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(educators can get a sense of student’s understanding across different formats)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1563328" y="547141"/>
            <a:ext cx="14025717" cy="114880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5400"/>
              <a:buFont typeface="Roboto"/>
              <a:buNone/>
            </a:pPr>
            <a:r>
              <a:rPr lang="en-US" sz="6600" b="1" dirty="0">
                <a:solidFill>
                  <a:schemeClr val="dk1"/>
                </a:solidFill>
                <a:latin typeface="Roboto"/>
                <a:ea typeface="Roboto"/>
                <a:cs typeface="Roboto"/>
                <a:sym typeface="Roboto"/>
              </a:rPr>
              <a:t>Key Features (contd.)</a:t>
            </a:r>
            <a:endParaRPr sz="6600" dirty="0"/>
          </a:p>
        </p:txBody>
      </p:sp>
      <p:grpSp>
        <p:nvGrpSpPr>
          <p:cNvPr id="182" name="Google Shape;182;p3"/>
          <p:cNvGrpSpPr/>
          <p:nvPr/>
        </p:nvGrpSpPr>
        <p:grpSpPr>
          <a:xfrm>
            <a:off x="1207497" y="1810343"/>
            <a:ext cx="14971104" cy="9695767"/>
            <a:chOff x="2529268" y="-1402305"/>
            <a:chExt cx="14971104" cy="9832152"/>
          </a:xfrm>
        </p:grpSpPr>
        <p:sp>
          <p:nvSpPr>
            <p:cNvPr id="185" name="Google Shape;185;p3"/>
            <p:cNvSpPr/>
            <p:nvPr/>
          </p:nvSpPr>
          <p:spPr>
            <a:xfrm>
              <a:off x="2529268" y="904655"/>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305317" y="904655"/>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3303904" y="1083808"/>
              <a:ext cx="1758699" cy="1739134"/>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3517713" y="1102138"/>
              <a:ext cx="1145884" cy="130593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4081366" y="904655"/>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2529268" y="3942008"/>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txBox="1"/>
            <p:nvPr/>
          </p:nvSpPr>
          <p:spPr>
            <a:xfrm>
              <a:off x="2529268" y="3942008"/>
              <a:ext cx="3419006" cy="145048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Trebuchet MS"/>
                <a:buNone/>
              </a:pPr>
              <a:endParaRPr sz="2000" dirty="0">
                <a:solidFill>
                  <a:schemeClr val="dk1"/>
                </a:solidFill>
                <a:latin typeface="Trebuchet MS"/>
                <a:ea typeface="Trebuchet MS"/>
                <a:cs typeface="Trebuchet MS"/>
                <a:sym typeface="Trebuchet MS"/>
              </a:endParaRPr>
            </a:p>
          </p:txBody>
        </p:sp>
        <p:sp>
          <p:nvSpPr>
            <p:cNvPr id="199" name="Google Shape;199;p3"/>
            <p:cNvSpPr/>
            <p:nvPr/>
          </p:nvSpPr>
          <p:spPr>
            <a:xfrm>
              <a:off x="3246387" y="-1402305"/>
              <a:ext cx="1873734" cy="1867154"/>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563856" y="-1096409"/>
              <a:ext cx="1238796" cy="125536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305317" y="3942008"/>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3303904" y="3253782"/>
              <a:ext cx="1758699" cy="1844252"/>
            </a:xfrm>
            <a:prstGeom prst="ellipse">
              <a:avLst/>
            </a:prstGeom>
            <a:solidFill>
              <a:srgbClr val="D1EC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618741" y="3660126"/>
              <a:ext cx="1129024" cy="99005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4081366" y="3942008"/>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529268" y="6979360"/>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txBox="1"/>
            <p:nvPr/>
          </p:nvSpPr>
          <p:spPr>
            <a:xfrm>
              <a:off x="2529268" y="6979360"/>
              <a:ext cx="3419006" cy="145048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Trebuchet MS"/>
                <a:buNone/>
              </a:pPr>
              <a:endParaRPr sz="2000" dirty="0">
                <a:solidFill>
                  <a:schemeClr val="dk1"/>
                </a:solidFill>
                <a:latin typeface="Trebuchet MS"/>
                <a:ea typeface="Trebuchet MS"/>
                <a:cs typeface="Trebuchet MS"/>
                <a:sym typeface="Trebuchet MS"/>
              </a:endParaRPr>
            </a:p>
          </p:txBody>
        </p:sp>
        <p:sp>
          <p:nvSpPr>
            <p:cNvPr id="213" name="Google Shape;213;p3"/>
            <p:cNvSpPr/>
            <p:nvPr/>
          </p:nvSpPr>
          <p:spPr>
            <a:xfrm>
              <a:off x="8305317" y="6979360"/>
              <a:ext cx="3419006" cy="14504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txBox="1"/>
            <p:nvPr/>
          </p:nvSpPr>
          <p:spPr>
            <a:xfrm>
              <a:off x="8305317" y="6979358"/>
              <a:ext cx="3419006" cy="145048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000"/>
                <a:buFont typeface="Trebuchet MS"/>
                <a:buNone/>
              </a:pPr>
              <a:endParaRPr sz="2000" dirty="0">
                <a:solidFill>
                  <a:schemeClr val="dk1"/>
                </a:solidFill>
                <a:latin typeface="Trebuchet MS"/>
                <a:ea typeface="Trebuchet MS"/>
                <a:cs typeface="Trebuchet MS"/>
                <a:sym typeface="Trebuchet MS"/>
              </a:endParaRPr>
            </a:p>
          </p:txBody>
        </p:sp>
      </p:grpSp>
      <p:sp>
        <p:nvSpPr>
          <p:cNvPr id="215" name="Google Shape;215;p3"/>
          <p:cNvSpPr txBox="1"/>
          <p:nvPr/>
        </p:nvSpPr>
        <p:spPr>
          <a:xfrm>
            <a:off x="7543800" y="84963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5" name="Group 4">
            <a:extLst>
              <a:ext uri="{FF2B5EF4-FFF2-40B4-BE49-F238E27FC236}">
                <a16:creationId xmlns:a16="http://schemas.microsoft.com/office/drawing/2014/main" id="{02FE644D-8E6F-95D8-89A4-30625158E5BB}"/>
              </a:ext>
            </a:extLst>
          </p:cNvPr>
          <p:cNvGrpSpPr/>
          <p:nvPr/>
        </p:nvGrpSpPr>
        <p:grpSpPr>
          <a:xfrm>
            <a:off x="3425994" y="1889157"/>
            <a:ext cx="12026747" cy="6654582"/>
            <a:chOff x="2993923" y="1759436"/>
            <a:chExt cx="12026747" cy="6654582"/>
          </a:xfrm>
        </p:grpSpPr>
        <p:sp>
          <p:nvSpPr>
            <p:cNvPr id="2" name="TextBox 1">
              <a:extLst>
                <a:ext uri="{FF2B5EF4-FFF2-40B4-BE49-F238E27FC236}">
                  <a16:creationId xmlns:a16="http://schemas.microsoft.com/office/drawing/2014/main" id="{4683BCC4-A3F0-26C8-A9AB-146A0AE26A51}"/>
                </a:ext>
              </a:extLst>
            </p:cNvPr>
            <p:cNvSpPr txBox="1"/>
            <p:nvPr/>
          </p:nvSpPr>
          <p:spPr>
            <a:xfrm>
              <a:off x="2993923" y="1759436"/>
              <a:ext cx="11444747" cy="2523768"/>
            </a:xfrm>
            <a:prstGeom prst="rect">
              <a:avLst/>
            </a:prstGeom>
            <a:noFill/>
          </p:spPr>
          <p:txBody>
            <a:bodyPr wrap="square" rtlCol="0">
              <a:spAutoFit/>
            </a:bodyPr>
            <a:lstStyle/>
            <a:p>
              <a:pPr lvl="3"/>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Plickers Cards: </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unique ids are assigned to each student ( for ex. 1 to 40 for a class of 40 students), for this-printable Plickers cards are assigned to each student with unique pattern of dots that student can rotate to indicate their responses (for MCQs)</a:t>
              </a:r>
              <a:endParaRPr lang="en-US" sz="2800" dirty="0">
                <a:latin typeface="Roboto" panose="02000000000000000000" pitchFamily="2" charset="0"/>
                <a:ea typeface="Roboto" panose="02000000000000000000" pitchFamily="2" charset="0"/>
                <a:cs typeface="Roboto" panose="02000000000000000000" pitchFamily="2" charset="0"/>
              </a:endParaRPr>
            </a:p>
            <a:p>
              <a:endParaRPr lang="en-IN" dirty="0"/>
            </a:p>
          </p:txBody>
        </p:sp>
        <p:sp>
          <p:nvSpPr>
            <p:cNvPr id="3" name="TextBox 2">
              <a:extLst>
                <a:ext uri="{FF2B5EF4-FFF2-40B4-BE49-F238E27FC236}">
                  <a16:creationId xmlns:a16="http://schemas.microsoft.com/office/drawing/2014/main" id="{5AD2D80F-D8F2-65CB-CB70-BCB1BE5E496B}"/>
                </a:ext>
              </a:extLst>
            </p:cNvPr>
            <p:cNvSpPr txBox="1"/>
            <p:nvPr/>
          </p:nvSpPr>
          <p:spPr>
            <a:xfrm>
              <a:off x="4397861" y="4361329"/>
              <a:ext cx="9999405" cy="1384995"/>
            </a:xfrm>
            <a:prstGeom prst="rect">
              <a:avLst/>
            </a:prstGeom>
            <a:noFill/>
          </p:spPr>
          <p:txBody>
            <a:bodyPr wrap="square" rtlCol="0">
              <a:spAutoFit/>
            </a:bodyPr>
            <a:lstStyle/>
            <a:p>
              <a:pPr marL="0" marR="0" lvl="0" indent="0" algn="l" rtl="0">
                <a:lnSpc>
                  <a:spcPct val="100000"/>
                </a:lnSpc>
                <a:spcBef>
                  <a:spcPts val="0"/>
                </a:spcBef>
                <a:spcAft>
                  <a:spcPts val="0"/>
                </a:spcAft>
                <a:buClr>
                  <a:schemeClr val="dk1"/>
                </a:buClr>
                <a:buSzPts val="2000"/>
                <a:buFont typeface="Trebuchet MS"/>
                <a:buNone/>
              </a:pPr>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Scanning Technology: </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Plickers card can be scanned easily and quickly, ensuring efficient data collection without the need for individual devices of students</a:t>
              </a:r>
              <a:endParaRPr lang="en-US" sz="28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FF2260F1-A609-31F1-D6A9-C553CCF25AB4}"/>
                </a:ext>
              </a:extLst>
            </p:cNvPr>
            <p:cNvSpPr txBox="1"/>
            <p:nvPr/>
          </p:nvSpPr>
          <p:spPr>
            <a:xfrm>
              <a:off x="4397861" y="6382693"/>
              <a:ext cx="10622809" cy="2031325"/>
            </a:xfrm>
            <a:prstGeom prst="rect">
              <a:avLst/>
            </a:prstGeom>
            <a:noFill/>
          </p:spPr>
          <p:txBody>
            <a:bodyPr wrap="square" rtlCol="0">
              <a:spAutoFit/>
            </a:bodyPr>
            <a:lstStyle/>
            <a:p>
              <a:r>
                <a:rPr lang="en-US" sz="2800" b="1"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Instant Feedback: </a:t>
              </a: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Trebuchet MS"/>
                </a:rPr>
                <a:t>Once plickers cards are scanned, app will be able to provide immediate feedback to both teachers and students; so that immediate suggestions/instructions can be made and learning strategies can be improved.</a:t>
              </a:r>
            </a:p>
            <a:p>
              <a:endParaRPr lang="en-IN" dirty="0"/>
            </a:p>
          </p:txBody>
        </p:sp>
      </p:grpSp>
    </p:spTree>
    <p:extLst>
      <p:ext uri="{BB962C8B-B14F-4D97-AF65-F5344CB8AC3E}">
        <p14:creationId xmlns:p14="http://schemas.microsoft.com/office/powerpoint/2010/main" val="333950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D10CC-E97D-B238-CCD1-CC105F83F4CF}"/>
              </a:ext>
            </a:extLst>
          </p:cNvPr>
          <p:cNvSpPr>
            <a:spLocks noGrp="1"/>
          </p:cNvSpPr>
          <p:nvPr>
            <p:ph type="title"/>
          </p:nvPr>
        </p:nvSpPr>
        <p:spPr>
          <a:xfrm>
            <a:off x="946404" y="960120"/>
            <a:ext cx="7814138" cy="2221992"/>
          </a:xfrm>
        </p:spPr>
        <p:txBody>
          <a:bodyPr vert="horz" lIns="91440" tIns="45720" rIns="91440" bIns="45720" rtlCol="0" anchor="b">
            <a:normAutofit/>
          </a:bodyPr>
          <a:lstStyle/>
          <a:p>
            <a:pPr defTabSz="914400"/>
            <a:r>
              <a:rPr lang="en-US" sz="7500" kern="1200" dirty="0">
                <a:solidFill>
                  <a:schemeClr val="tx1"/>
                </a:solidFill>
                <a:latin typeface="+mj-lt"/>
                <a:ea typeface="+mj-ea"/>
                <a:cs typeface="+mj-cs"/>
              </a:rPr>
              <a:t>	</a:t>
            </a:r>
            <a:r>
              <a:rPr lang="en-US" b="1" kern="1200" dirty="0">
                <a:solidFill>
                  <a:schemeClr val="tx1"/>
                </a:solidFill>
                <a:latin typeface="Roboto" panose="02000000000000000000" pitchFamily="2" charset="0"/>
                <a:ea typeface="Roboto" panose="02000000000000000000" pitchFamily="2" charset="0"/>
                <a:cs typeface="Roboto" panose="02000000000000000000" pitchFamily="2" charset="0"/>
              </a:rPr>
              <a:t>More about Plickers Card</a:t>
            </a:r>
          </a:p>
        </p:txBody>
      </p:sp>
      <p:sp>
        <p:nvSpPr>
          <p:cNvPr id="104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917"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AB1F9DF-BFC8-9F89-F838-E4841E70F437}"/>
              </a:ext>
            </a:extLst>
          </p:cNvPr>
          <p:cNvSpPr txBox="1"/>
          <p:nvPr/>
        </p:nvSpPr>
        <p:spPr>
          <a:xfrm>
            <a:off x="946404" y="3991356"/>
            <a:ext cx="7228332" cy="5321808"/>
          </a:xfrm>
          <a:prstGeom prst="rect">
            <a:avLst/>
          </a:prstGeom>
        </p:spPr>
        <p:txBody>
          <a:bodyPr vert="horz" lIns="91440" tIns="45720" rIns="91440" bIns="45720" rtlCol="0" anchor="t">
            <a:normAutofit/>
          </a:bodyPr>
          <a:lstStyle/>
          <a:p>
            <a:pPr marL="880815" marR="0" lvl="1" indent="-228600" defTabSz="914400">
              <a:lnSpc>
                <a:spcPct val="90000"/>
              </a:lnSpc>
              <a:spcBef>
                <a:spcPts val="0"/>
              </a:spcBef>
              <a:spcAft>
                <a:spcPts val="600"/>
              </a:spcAft>
              <a:buClr>
                <a:srgbClr val="5C0E20"/>
              </a:buClr>
              <a:buSzPts val="4756"/>
              <a:buFont typeface="Arial" panose="020B0604020202020204" pitchFamily="34" charset="0"/>
              <a:buChar char="•"/>
            </a:pPr>
            <a:r>
              <a:rPr lang="en-US" sz="3200" b="0" i="0" u="none" strike="noStrike" cap="none" dirty="0">
                <a:latin typeface="Roboto" panose="02000000000000000000" pitchFamily="2" charset="0"/>
                <a:ea typeface="Roboto" panose="02000000000000000000" pitchFamily="2" charset="0"/>
                <a:cs typeface="Roboto" panose="02000000000000000000" pitchFamily="2" charset="0"/>
                <a:sym typeface="Arimo"/>
              </a:rPr>
              <a:t>Each student is given a card with a unique visual code.</a:t>
            </a:r>
            <a:endParaRPr lang="en-US" sz="3200" dirty="0">
              <a:latin typeface="Roboto" panose="02000000000000000000" pitchFamily="2" charset="0"/>
              <a:ea typeface="Roboto" panose="02000000000000000000" pitchFamily="2" charset="0"/>
              <a:cs typeface="Roboto" panose="02000000000000000000" pitchFamily="2" charset="0"/>
            </a:endParaRPr>
          </a:p>
          <a:p>
            <a:pPr marL="880815" marR="0" lvl="1" indent="-228600" defTabSz="914400">
              <a:lnSpc>
                <a:spcPct val="90000"/>
              </a:lnSpc>
              <a:spcBef>
                <a:spcPts val="0"/>
              </a:spcBef>
              <a:spcAft>
                <a:spcPts val="600"/>
              </a:spcAft>
              <a:buClr>
                <a:srgbClr val="5C0E20"/>
              </a:buClr>
              <a:buSzPts val="4756"/>
              <a:buFont typeface="Arial" panose="020B0604020202020204" pitchFamily="34" charset="0"/>
              <a:buChar char="•"/>
            </a:pPr>
            <a:r>
              <a:rPr lang="en-US" sz="3200" b="0" i="0" u="none" strike="noStrike" cap="none" dirty="0">
                <a:latin typeface="Roboto" panose="02000000000000000000" pitchFamily="2" charset="0"/>
                <a:ea typeface="Roboto" panose="02000000000000000000" pitchFamily="2" charset="0"/>
                <a:cs typeface="Roboto" panose="02000000000000000000" pitchFamily="2" charset="0"/>
                <a:sym typeface="Arimo"/>
              </a:rPr>
              <a:t>Each side of the card represents an answer choice.</a:t>
            </a:r>
            <a:endParaRPr lang="en-US" sz="3200" dirty="0">
              <a:latin typeface="Roboto" panose="02000000000000000000" pitchFamily="2" charset="0"/>
              <a:ea typeface="Roboto" panose="02000000000000000000" pitchFamily="2" charset="0"/>
              <a:cs typeface="Roboto" panose="02000000000000000000" pitchFamily="2" charset="0"/>
            </a:endParaRPr>
          </a:p>
          <a:p>
            <a:pPr marL="880815" marR="0" lvl="1" indent="-228600" defTabSz="914400">
              <a:lnSpc>
                <a:spcPct val="90000"/>
              </a:lnSpc>
              <a:spcBef>
                <a:spcPts val="0"/>
              </a:spcBef>
              <a:spcAft>
                <a:spcPts val="600"/>
              </a:spcAft>
              <a:buClr>
                <a:srgbClr val="5C0E20"/>
              </a:buClr>
              <a:buSzPts val="4756"/>
              <a:buFont typeface="Arial" panose="020B0604020202020204" pitchFamily="34" charset="0"/>
              <a:buChar char="•"/>
            </a:pPr>
            <a:r>
              <a:rPr lang="en-US" sz="3200" b="0" i="0" u="none" strike="noStrike" cap="none" dirty="0">
                <a:latin typeface="Roboto" panose="02000000000000000000" pitchFamily="2" charset="0"/>
                <a:ea typeface="Roboto" panose="02000000000000000000" pitchFamily="2" charset="0"/>
                <a:cs typeface="Roboto" panose="02000000000000000000" pitchFamily="2" charset="0"/>
                <a:sym typeface="Arimo"/>
              </a:rPr>
              <a:t>Students hold the card so that the letter they choose to answer is at the top</a:t>
            </a:r>
            <a:endParaRPr lang="en-US" sz="3200" dirty="0">
              <a:latin typeface="Roboto" panose="02000000000000000000" pitchFamily="2" charset="0"/>
              <a:ea typeface="Roboto" panose="02000000000000000000" pitchFamily="2" charset="0"/>
              <a:cs typeface="Roboto" panose="02000000000000000000" pitchFamily="2" charset="0"/>
            </a:endParaRPr>
          </a:p>
        </p:txBody>
      </p:sp>
      <p:pic>
        <p:nvPicPr>
          <p:cNvPr id="7" name="Content Placeholder 6" descr="A black square with white square in center&#10;&#10;Description automatically generated">
            <a:extLst>
              <a:ext uri="{FF2B5EF4-FFF2-40B4-BE49-F238E27FC236}">
                <a16:creationId xmlns:a16="http://schemas.microsoft.com/office/drawing/2014/main" id="{FB6C0AFC-DFE4-35F4-33DA-1C5EC737F51F}"/>
              </a:ext>
            </a:extLst>
          </p:cNvPr>
          <p:cNvPicPr>
            <a:picLocks noGrp="1" noChangeAspect="1"/>
          </p:cNvPicPr>
          <p:nvPr>
            <p:ph idx="1"/>
          </p:nvPr>
        </p:nvPicPr>
        <p:blipFill>
          <a:blip r:embed="rId2"/>
          <a:stretch>
            <a:fillRect/>
          </a:stretch>
        </p:blipFill>
        <p:spPr>
          <a:xfrm>
            <a:off x="9706946" y="1107604"/>
            <a:ext cx="6881660" cy="7730810"/>
          </a:xfrm>
          <a:prstGeom prst="rect">
            <a:avLst/>
          </a:prstGeom>
        </p:spPr>
      </p:pic>
    </p:spTree>
    <p:extLst>
      <p:ext uri="{BB962C8B-B14F-4D97-AF65-F5344CB8AC3E}">
        <p14:creationId xmlns:p14="http://schemas.microsoft.com/office/powerpoint/2010/main" val="1034808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10CC-E97D-B238-CCD1-CC105F83F4CF}"/>
              </a:ext>
            </a:extLst>
          </p:cNvPr>
          <p:cNvSpPr>
            <a:spLocks noGrp="1"/>
          </p:cNvSpPr>
          <p:nvPr>
            <p:ph type="title"/>
          </p:nvPr>
        </p:nvSpPr>
        <p:spPr>
          <a:xfrm>
            <a:off x="1315041" y="1419133"/>
            <a:ext cx="6501604" cy="1117590"/>
          </a:xfrm>
        </p:spPr>
        <p:txBody>
          <a:bodyPr vert="horz" lIns="91440" tIns="45720" rIns="91440" bIns="45720" rtlCol="0" anchor="b">
            <a:normAutofit/>
          </a:bodyPr>
          <a:lstStyle/>
          <a:p>
            <a:pPr defTabSz="914400"/>
            <a:r>
              <a:rPr lang="en-US">
                <a:latin typeface="Roboto" panose="02000000000000000000" pitchFamily="2" charset="0"/>
                <a:ea typeface="Roboto" panose="02000000000000000000" pitchFamily="2" charset="0"/>
                <a:cs typeface="Roboto" panose="02000000000000000000" pitchFamily="2" charset="0"/>
              </a:rPr>
              <a:t>	</a:t>
            </a:r>
            <a:r>
              <a:rPr lang="en-US" b="1">
                <a:latin typeface="Roboto" panose="02000000000000000000" pitchFamily="2" charset="0"/>
                <a:ea typeface="Roboto" panose="02000000000000000000" pitchFamily="2" charset="0"/>
                <a:cs typeface="Roboto" panose="02000000000000000000" pitchFamily="2" charset="0"/>
              </a:rPr>
              <a:t>Plickers App</a:t>
            </a: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1AB1F9DF-BFC8-9F89-F838-E4841E70F437}"/>
              </a:ext>
            </a:extLst>
          </p:cNvPr>
          <p:cNvSpPr txBox="1"/>
          <p:nvPr/>
        </p:nvSpPr>
        <p:spPr>
          <a:xfrm>
            <a:off x="1118443" y="3437926"/>
            <a:ext cx="6607277" cy="5171748"/>
          </a:xfrm>
          <a:prstGeom prst="rect">
            <a:avLst/>
          </a:prstGeom>
        </p:spPr>
        <p:txBody>
          <a:bodyPr vert="horz" lIns="91440" tIns="45720" rIns="91440" bIns="45720" rtlCol="0" anchor="t">
            <a:normAutofit/>
          </a:bodyPr>
          <a:lstStyle/>
          <a:p>
            <a:pPr marL="1056122" marR="0" lvl="1" indent="-528061" algn="l" rtl="0">
              <a:lnSpc>
                <a:spcPct val="119996"/>
              </a:lnSpc>
              <a:spcBef>
                <a:spcPts val="0"/>
              </a:spcBef>
              <a:spcAft>
                <a:spcPts val="0"/>
              </a:spcAft>
              <a:buClr>
                <a:srgbClr val="5C0E20"/>
              </a:buClr>
              <a:buSzPts val="5731"/>
              <a:buFont typeface="Arial"/>
              <a:buChar char="•"/>
            </a:pPr>
            <a:r>
              <a:rPr lang="en-US" sz="3200" b="0" i="0" u="none" strike="noStrike" cap="none">
                <a:latin typeface="Trebuchet MS"/>
                <a:ea typeface="Trebuchet MS"/>
                <a:cs typeface="Trebuchet MS"/>
                <a:sym typeface="Trebuchet MS"/>
              </a:rPr>
              <a:t>The teacher uses the app on a smartphone or tablet to scan the card.</a:t>
            </a:r>
            <a:endParaRPr lang="en-US" sz="3200"/>
          </a:p>
          <a:p>
            <a:pPr marL="1056122" marR="0" lvl="1" indent="-528061" algn="l" rtl="0">
              <a:lnSpc>
                <a:spcPct val="119996"/>
              </a:lnSpc>
              <a:spcBef>
                <a:spcPts val="0"/>
              </a:spcBef>
              <a:spcAft>
                <a:spcPts val="0"/>
              </a:spcAft>
              <a:buClr>
                <a:srgbClr val="5C0E20"/>
              </a:buClr>
              <a:buSzPts val="5731"/>
              <a:buFont typeface="Arial"/>
              <a:buChar char="•"/>
            </a:pPr>
            <a:r>
              <a:rPr lang="en-US" sz="3200" b="0" i="0" u="none" strike="noStrike" cap="none">
                <a:latin typeface="Trebuchet MS"/>
                <a:ea typeface="Trebuchet MS"/>
                <a:cs typeface="Trebuchet MS"/>
                <a:sym typeface="Trebuchet MS"/>
              </a:rPr>
              <a:t>The app recognizes the cards, records, and captures the student's answer.</a:t>
            </a:r>
            <a:endParaRPr lang="en-US" sz="3200" dirty="0"/>
          </a:p>
        </p:txBody>
      </p:sp>
      <p:pic>
        <p:nvPicPr>
          <p:cNvPr id="6" name="Content Placeholder 5" descr="A person taking a picture of a group of people&#10;&#10;Description automatically generated">
            <a:extLst>
              <a:ext uri="{FF2B5EF4-FFF2-40B4-BE49-F238E27FC236}">
                <a16:creationId xmlns:a16="http://schemas.microsoft.com/office/drawing/2014/main" id="{40F92F18-7D5F-4465-6297-C03E625707ED}"/>
              </a:ext>
            </a:extLst>
          </p:cNvPr>
          <p:cNvPicPr>
            <a:picLocks noGrp="1" noChangeAspect="1"/>
          </p:cNvPicPr>
          <p:nvPr>
            <p:ph idx="1"/>
          </p:nvPr>
        </p:nvPicPr>
        <p:blipFill rotWithShape="1">
          <a:blip r:embed="rId2"/>
          <a:srcRect r="7456" b="-2"/>
          <a:stretch/>
        </p:blipFill>
        <p:spPr>
          <a:xfrm>
            <a:off x="8381439" y="1590471"/>
            <a:ext cx="8112974" cy="6575116"/>
          </a:xfrm>
          <a:prstGeom prst="rect">
            <a:avLst/>
          </a:prstGeom>
        </p:spPr>
      </p:pic>
      <p:grpSp>
        <p:nvGrpSpPr>
          <p:cNvPr id="1049" name="Group 1048">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33864" y="8788290"/>
            <a:ext cx="9339695" cy="185045"/>
            <a:chOff x="7015162" y="5858828"/>
            <a:chExt cx="4300544" cy="123363"/>
          </a:xfrm>
        </p:grpSpPr>
        <p:sp>
          <p:nvSpPr>
            <p:cNvPr id="1046" name="Rectangle 1045">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797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hat is Plickers? – Plickers">
            <a:extLst>
              <a:ext uri="{FF2B5EF4-FFF2-40B4-BE49-F238E27FC236}">
                <a16:creationId xmlns:a16="http://schemas.microsoft.com/office/drawing/2014/main" id="{E5828F3F-F6BD-0533-E69F-07C811F2DE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29602" y="5884953"/>
            <a:ext cx="8758108" cy="3349976"/>
          </a:xfrm>
          <a:prstGeom prst="rect">
            <a:avLst/>
          </a:prstGeom>
          <a:noFill/>
          <a:extLst>
            <a:ext uri="{909E8E84-426E-40DD-AFC4-6F175D3DCCD1}">
              <a14:hiddenFill xmlns:a14="http://schemas.microsoft.com/office/drawing/2010/main">
                <a:solidFill>
                  <a:srgbClr val="FFFFFF"/>
                </a:solidFill>
              </a14:hiddenFill>
            </a:ext>
          </a:extLst>
        </p:spPr>
      </p:pic>
      <p:grpSp>
        <p:nvGrpSpPr>
          <p:cNvPr id="2070" name="Group 206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102957" y="0"/>
            <a:ext cx="185043" cy="10287000"/>
            <a:chOff x="12068638" y="0"/>
            <a:chExt cx="123362" cy="6858000"/>
          </a:xfrm>
        </p:grpSpPr>
        <p:sp>
          <p:nvSpPr>
            <p:cNvPr id="2056" name="Rectangle 205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075" name="TextBox 2">
            <a:extLst>
              <a:ext uri="{FF2B5EF4-FFF2-40B4-BE49-F238E27FC236}">
                <a16:creationId xmlns:a16="http://schemas.microsoft.com/office/drawing/2014/main" id="{BE69CACA-6CFB-CB23-4367-D9568DD0E9B9}"/>
              </a:ext>
            </a:extLst>
          </p:cNvPr>
          <p:cNvGraphicFramePr/>
          <p:nvPr>
            <p:extLst>
              <p:ext uri="{D42A27DB-BD31-4B8C-83A1-F6EECF244321}">
                <p14:modId xmlns:p14="http://schemas.microsoft.com/office/powerpoint/2010/main" val="3984928024"/>
              </p:ext>
            </p:extLst>
          </p:nvPr>
        </p:nvGraphicFramePr>
        <p:xfrm>
          <a:off x="1300290" y="1260114"/>
          <a:ext cx="12046999" cy="5171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01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7"/>
          <p:cNvSpPr txBox="1">
            <a:spLocks noGrp="1"/>
          </p:cNvSpPr>
          <p:nvPr>
            <p:ph type="title"/>
          </p:nvPr>
        </p:nvSpPr>
        <p:spPr>
          <a:xfrm>
            <a:off x="1885335" y="953916"/>
            <a:ext cx="12895002" cy="1981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6600"/>
              <a:buFont typeface="Trebuchet MS"/>
              <a:buNone/>
            </a:pPr>
            <a:r>
              <a:rPr lang="en-US" sz="6600" b="1" dirty="0">
                <a:solidFill>
                  <a:schemeClr val="dk1"/>
                </a:solidFill>
                <a:latin typeface="Trebuchet MS"/>
                <a:ea typeface="Trebuchet MS"/>
                <a:cs typeface="Trebuchet MS"/>
                <a:sym typeface="Trebuchet MS"/>
              </a:rPr>
              <a:t>Getting Started with Plickers</a:t>
            </a:r>
            <a:br>
              <a:rPr lang="en-US" sz="5400" dirty="0">
                <a:solidFill>
                  <a:srgbClr val="000066"/>
                </a:solidFill>
                <a:latin typeface="Trebuchet MS"/>
                <a:ea typeface="Trebuchet MS"/>
                <a:cs typeface="Trebuchet MS"/>
                <a:sym typeface="Trebuchet MS"/>
              </a:rPr>
            </a:br>
            <a:endParaRPr dirty="0"/>
          </a:p>
        </p:txBody>
      </p:sp>
      <p:grpSp>
        <p:nvGrpSpPr>
          <p:cNvPr id="2" name="Group 1">
            <a:extLst>
              <a:ext uri="{FF2B5EF4-FFF2-40B4-BE49-F238E27FC236}">
                <a16:creationId xmlns:a16="http://schemas.microsoft.com/office/drawing/2014/main" id="{79A6D73C-216A-7B26-64BA-D4A0203A6454}"/>
              </a:ext>
            </a:extLst>
          </p:cNvPr>
          <p:cNvGrpSpPr/>
          <p:nvPr/>
        </p:nvGrpSpPr>
        <p:grpSpPr>
          <a:xfrm>
            <a:off x="1380944" y="2935116"/>
            <a:ext cx="15904166" cy="4645555"/>
            <a:chOff x="1406013" y="3374922"/>
            <a:chExt cx="14539452" cy="4160101"/>
          </a:xfrm>
        </p:grpSpPr>
        <p:sp>
          <p:nvSpPr>
            <p:cNvPr id="250" name="Google Shape;250;p7"/>
            <p:cNvSpPr/>
            <p:nvPr/>
          </p:nvSpPr>
          <p:spPr>
            <a:xfrm>
              <a:off x="9837271" y="3374922"/>
              <a:ext cx="6108194" cy="4160101"/>
            </a:xfrm>
            <a:custGeom>
              <a:avLst/>
              <a:gdLst/>
              <a:ahLst/>
              <a:cxnLst/>
              <a:rect l="l" t="t" r="r" b="b"/>
              <a:pathLst>
                <a:path w="5730812" h="6709219" extrusionOk="0">
                  <a:moveTo>
                    <a:pt x="0" y="0"/>
                  </a:moveTo>
                  <a:lnTo>
                    <a:pt x="5730812" y="0"/>
                  </a:lnTo>
                  <a:lnTo>
                    <a:pt x="5730812" y="6709219"/>
                  </a:lnTo>
                  <a:lnTo>
                    <a:pt x="0" y="6709219"/>
                  </a:lnTo>
                  <a:lnTo>
                    <a:pt x="0" y="0"/>
                  </a:lnTo>
                  <a:close/>
                </a:path>
              </a:pathLst>
            </a:custGeom>
            <a:blipFill rotWithShape="1">
              <a:blip r:embed="rId3">
                <a:alphaModFix/>
              </a:blip>
              <a:stretch>
                <a:fillRect l="-83" r="-84" b="-4283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251" name="Google Shape;251;p7"/>
            <p:cNvGrpSpPr/>
            <p:nvPr/>
          </p:nvGrpSpPr>
          <p:grpSpPr>
            <a:xfrm>
              <a:off x="1406013" y="3488236"/>
              <a:ext cx="7608338" cy="3815486"/>
              <a:chOff x="1371600" y="4285257"/>
              <a:chExt cx="7608338" cy="3815486"/>
            </a:xfrm>
          </p:grpSpPr>
          <p:pic>
            <p:nvPicPr>
              <p:cNvPr id="252" name="Google Shape;252;p7"/>
              <p:cNvPicPr preferRelativeResize="0"/>
              <p:nvPr/>
            </p:nvPicPr>
            <p:blipFill rotWithShape="1">
              <a:blip r:embed="rId4">
                <a:alphaModFix/>
              </a:blip>
              <a:srcRect/>
              <a:stretch/>
            </p:blipFill>
            <p:spPr>
              <a:xfrm>
                <a:off x="1371600" y="4305300"/>
                <a:ext cx="7315200" cy="3276600"/>
              </a:xfrm>
              <a:prstGeom prst="rect">
                <a:avLst/>
              </a:prstGeom>
              <a:noFill/>
              <a:ln>
                <a:noFill/>
              </a:ln>
            </p:spPr>
          </p:pic>
          <p:sp>
            <p:nvSpPr>
              <p:cNvPr id="253" name="Google Shape;253;p7"/>
              <p:cNvSpPr txBox="1"/>
              <p:nvPr/>
            </p:nvSpPr>
            <p:spPr>
              <a:xfrm>
                <a:off x="2194520" y="4285257"/>
                <a:ext cx="678541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u="sng" dirty="0">
                    <a:solidFill>
                      <a:schemeClr val="dk1"/>
                    </a:solidFill>
                    <a:latin typeface="Trebuchet MS"/>
                    <a:ea typeface="Trebuchet MS"/>
                    <a:cs typeface="Trebuchet MS"/>
                    <a:sym typeface="Trebuchet MS"/>
                    <a:hlinkClick r:id="rId5">
                      <a:extLst>
                        <a:ext uri="{A12FA001-AC4F-418D-AE19-62706E023703}">
                          <ahyp:hlinkClr xmlns:ahyp="http://schemas.microsoft.com/office/drawing/2018/hyperlinkcolor" val="tx"/>
                        </a:ext>
                      </a:extLst>
                    </a:hlinkClick>
                  </a:rPr>
                  <a:t>https://get.plickers.com/</a:t>
                </a:r>
                <a:endParaRPr sz="3200"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3200" dirty="0">
                  <a:solidFill>
                    <a:schemeClr val="dk1"/>
                  </a:solidFill>
                  <a:latin typeface="Trebuchet MS"/>
                  <a:ea typeface="Trebuchet MS"/>
                  <a:cs typeface="Trebuchet MS"/>
                  <a:sym typeface="Trebuchet MS"/>
                </a:endParaRPr>
              </a:p>
            </p:txBody>
          </p:sp>
          <p:sp>
            <p:nvSpPr>
              <p:cNvPr id="254" name="Google Shape;254;p7"/>
              <p:cNvSpPr txBox="1"/>
              <p:nvPr/>
            </p:nvSpPr>
            <p:spPr>
              <a:xfrm>
                <a:off x="1371600" y="7454412"/>
                <a:ext cx="7315200"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Trebuchet MS"/>
                    <a:ea typeface="Trebuchet MS"/>
                    <a:cs typeface="Trebuchet MS"/>
                    <a:sym typeface="Trebuchet MS"/>
                  </a:rPr>
                  <a:t>Sign up for an account</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grpSp>
        <p:nvGrpSpPr>
          <p:cNvPr id="259" name="Google Shape;259;p8"/>
          <p:cNvGrpSpPr/>
          <p:nvPr/>
        </p:nvGrpSpPr>
        <p:grpSpPr>
          <a:xfrm>
            <a:off x="1" y="-12701"/>
            <a:ext cx="18288001" cy="10299701"/>
            <a:chOff x="0" y="-8467"/>
            <a:chExt cx="12192000" cy="6866467"/>
          </a:xfrm>
        </p:grpSpPr>
        <p:cxnSp>
          <p:nvCxnSpPr>
            <p:cNvPr id="260" name="Google Shape;260;p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61" name="Google Shape;261;p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2" name="Google Shape;262;p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3" name="Google Shape;263;p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4" name="Google Shape;264;p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5" name="Google Shape;265;p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6" name="Google Shape;266;p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9EDFF5">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7" name="Google Shape;267;p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8" name="Google Shape;268;p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9" name="Google Shape;269;p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grpSp>
      <p:sp>
        <p:nvSpPr>
          <p:cNvPr id="270" name="Google Shape;270;p8"/>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71" name="Google Shape;271;p8" descr="A screenshot of a sign up form&#10;&#10;Description automatically generated"/>
          <p:cNvPicPr preferRelativeResize="0"/>
          <p:nvPr/>
        </p:nvPicPr>
        <p:blipFill rotWithShape="1">
          <a:blip r:embed="rId3">
            <a:alphaModFix/>
          </a:blip>
          <a:srcRect r="11116" b="-2"/>
          <a:stretch/>
        </p:blipFill>
        <p:spPr>
          <a:xfrm>
            <a:off x="965200" y="965200"/>
            <a:ext cx="6016242" cy="8356599"/>
          </a:xfrm>
          <a:prstGeom prst="rect">
            <a:avLst/>
          </a:prstGeom>
          <a:noFill/>
          <a:ln>
            <a:noFill/>
          </a:ln>
        </p:spPr>
      </p:pic>
      <p:pic>
        <p:nvPicPr>
          <p:cNvPr id="272" name="Google Shape;272;p8" descr="A screen shot of a phone&#10;&#10;Description automatically generated"/>
          <p:cNvPicPr preferRelativeResize="0"/>
          <p:nvPr/>
        </p:nvPicPr>
        <p:blipFill rotWithShape="1">
          <a:blip r:embed="rId4">
            <a:alphaModFix/>
          </a:blip>
          <a:srcRect l="28620" r="20641"/>
          <a:stretch/>
        </p:blipFill>
        <p:spPr>
          <a:xfrm>
            <a:off x="7462398" y="965200"/>
            <a:ext cx="9860401" cy="8356599"/>
          </a:xfrm>
          <a:prstGeom prst="rect">
            <a:avLst/>
          </a:prstGeom>
          <a:noFill/>
          <a:ln>
            <a:noFill/>
          </a:ln>
        </p:spPr>
      </p:pic>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560</Words>
  <Application>Microsoft Office PowerPoint</Application>
  <PresentationFormat>Custom</PresentationFormat>
  <Paragraphs>56</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 Light</vt:lpstr>
      <vt:lpstr>Trebuchet MS</vt:lpstr>
      <vt:lpstr>Arial</vt:lpstr>
      <vt:lpstr>Calibri</vt:lpstr>
      <vt:lpstr>Roboto</vt:lpstr>
      <vt:lpstr>Office 2013 - 2022 Theme</vt:lpstr>
      <vt:lpstr>Transforming Assessment with Plickers: A Comprehensive Introduction </vt:lpstr>
      <vt:lpstr>PowerPoint Presentation</vt:lpstr>
      <vt:lpstr>Key Features</vt:lpstr>
      <vt:lpstr>Key Features (contd.)</vt:lpstr>
      <vt:lpstr> More about Plickers Card</vt:lpstr>
      <vt:lpstr> Plickers App</vt:lpstr>
      <vt:lpstr>PowerPoint Presentation</vt:lpstr>
      <vt:lpstr>Getting Started with Plickers </vt:lpstr>
      <vt:lpstr>PowerPoint Presentation</vt:lpstr>
      <vt:lpstr>PowerPoint Presentation</vt:lpstr>
      <vt:lpstr>PowerPoint Presentation</vt:lpstr>
      <vt:lpstr>Adding Questions</vt:lpstr>
      <vt:lpstr>PowerPoint Presentation</vt:lpstr>
      <vt:lpstr>Scan the responses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Assessment with Plickers: A Comprehensive Introduction </dc:title>
  <cp:lastModifiedBy>Shivani</cp:lastModifiedBy>
  <cp:revision>6</cp:revision>
  <dcterms:created xsi:type="dcterms:W3CDTF">2006-08-16T00:00:00Z</dcterms:created>
  <dcterms:modified xsi:type="dcterms:W3CDTF">2024-04-04T16:39:28Z</dcterms:modified>
</cp:coreProperties>
</file>